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7" r:id="rId11"/>
    <p:sldId id="265" r:id="rId12"/>
    <p:sldId id="266" r:id="rId13"/>
    <p:sldId id="269" r:id="rId14"/>
    <p:sldId id="268"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6"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1397D4A-635B-4ABF-B95C-70B63754732E}" type="datetimeFigureOut">
              <a:rPr lang="fr-FR" smtClean="0"/>
              <a:t>05/02/2012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36975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397D4A-635B-4ABF-B95C-70B63754732E}" type="datetimeFigureOut">
              <a:rPr lang="fr-FR" smtClean="0"/>
              <a:t>05/02/2012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194014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397D4A-635B-4ABF-B95C-70B63754732E}" type="datetimeFigureOut">
              <a:rPr lang="fr-FR" smtClean="0"/>
              <a:t>05/02/2012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8119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397D4A-635B-4ABF-B95C-70B63754732E}" type="datetimeFigureOut">
              <a:rPr lang="fr-FR" smtClean="0"/>
              <a:t>05/02/2012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386181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1397D4A-635B-4ABF-B95C-70B63754732E}" type="datetimeFigureOut">
              <a:rPr lang="fr-FR" smtClean="0"/>
              <a:t>05/02/2012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38109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397D4A-635B-4ABF-B95C-70B63754732E}" type="datetimeFigureOut">
              <a:rPr lang="fr-FR" smtClean="0"/>
              <a:t>05/02/2012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244063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397D4A-635B-4ABF-B95C-70B63754732E}" type="datetimeFigureOut">
              <a:rPr lang="fr-FR" smtClean="0"/>
              <a:t>05/02/2012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181119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1397D4A-635B-4ABF-B95C-70B63754732E}" type="datetimeFigureOut">
              <a:rPr lang="fr-FR" smtClean="0"/>
              <a:t>05/02/2012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278745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397D4A-635B-4ABF-B95C-70B63754732E}" type="datetimeFigureOut">
              <a:rPr lang="fr-FR" smtClean="0"/>
              <a:t>05/02/2012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191834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397D4A-635B-4ABF-B95C-70B63754732E}" type="datetimeFigureOut">
              <a:rPr lang="fr-FR" smtClean="0"/>
              <a:t>05/02/2012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228737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397D4A-635B-4ABF-B95C-70B63754732E}" type="datetimeFigureOut">
              <a:rPr lang="fr-FR" smtClean="0"/>
              <a:t>05/02/2012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A17BD7-D09F-45B8-B652-7375B0E99F26}" type="slidenum">
              <a:rPr lang="fr-FR" smtClean="0"/>
              <a:t>‹N°›</a:t>
            </a:fld>
            <a:endParaRPr lang="fr-FR"/>
          </a:p>
        </p:txBody>
      </p:sp>
    </p:spTree>
    <p:extLst>
      <p:ext uri="{BB962C8B-B14F-4D97-AF65-F5344CB8AC3E}">
        <p14:creationId xmlns:p14="http://schemas.microsoft.com/office/powerpoint/2010/main" val="187539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46000">
              <a:schemeClr val="bg1">
                <a:lumMod val="85000"/>
              </a:schemeClr>
            </a:gs>
            <a:gs pos="100000">
              <a:schemeClr val="bg1">
                <a:lumMod val="50000"/>
              </a:schemeClr>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97D4A-635B-4ABF-B95C-70B63754732E}" type="datetimeFigureOut">
              <a:rPr lang="fr-FR" smtClean="0"/>
              <a:t>05/02/2012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17BD7-D09F-45B8-B652-7375B0E99F26}" type="slidenum">
              <a:rPr lang="fr-FR" smtClean="0"/>
              <a:t>‹N°›</a:t>
            </a:fld>
            <a:endParaRPr lang="fr-FR"/>
          </a:p>
        </p:txBody>
      </p:sp>
    </p:spTree>
    <p:extLst>
      <p:ext uri="{BB962C8B-B14F-4D97-AF65-F5344CB8AC3E}">
        <p14:creationId xmlns:p14="http://schemas.microsoft.com/office/powerpoint/2010/main" val="1091869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sp>
        <p:nvSpPr>
          <p:cNvPr id="4" name="Titre 1"/>
          <p:cNvSpPr txBox="1">
            <a:spLocks/>
          </p:cNvSpPr>
          <p:nvPr/>
        </p:nvSpPr>
        <p:spPr>
          <a:xfrm>
            <a:off x="395536" y="692696"/>
            <a:ext cx="8229600" cy="1828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Les assemblages </a:t>
            </a:r>
            <a:br>
              <a:rPr lang="fr-FR" b="1" dirty="0" smtClean="0"/>
            </a:br>
            <a:r>
              <a:rPr lang="fr-FR" b="1" dirty="0" smtClean="0"/>
              <a:t>thermiques</a:t>
            </a:r>
            <a:endParaRPr lang="fr-FR" b="1" dirty="0"/>
          </a:p>
        </p:txBody>
      </p:sp>
      <p:sp>
        <p:nvSpPr>
          <p:cNvPr id="5" name="Sous-titre 2"/>
          <p:cNvSpPr txBox="1">
            <a:spLocks/>
          </p:cNvSpPr>
          <p:nvPr/>
        </p:nvSpPr>
        <p:spPr>
          <a:xfrm>
            <a:off x="1403648" y="378904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dirty="0" smtClean="0">
                <a:solidFill>
                  <a:schemeClr val="tx1"/>
                </a:solidFill>
              </a:rPr>
              <a:t>La soudure SERP</a:t>
            </a:r>
            <a:endParaRPr lang="fr-FR" dirty="0">
              <a:solidFill>
                <a:schemeClr val="tx1"/>
              </a:solidFill>
            </a:endParaRPr>
          </a:p>
        </p:txBody>
      </p:sp>
    </p:spTree>
    <p:extLst>
      <p:ext uri="{BB962C8B-B14F-4D97-AF65-F5344CB8AC3E}">
        <p14:creationId xmlns:p14="http://schemas.microsoft.com/office/powerpoint/2010/main" val="1812210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3"/>
          <p:cNvSpPr>
            <a:spLocks noChangeArrowheads="1"/>
          </p:cNvSpPr>
          <p:nvPr/>
        </p:nvSpPr>
        <p:spPr bwMode="auto">
          <a:xfrm>
            <a:off x="3239269" y="255215"/>
            <a:ext cx="20024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800" b="1" dirty="0" smtClean="0">
                <a:latin typeface="Arial" pitchFamily="34" charset="0"/>
                <a:cs typeface="Times New Roman" pitchFamily="18" charset="0"/>
              </a:rPr>
              <a:t>5. Sécurité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25"/>
          <p:cNvSpPr>
            <a:spLocks noChangeArrowheads="1"/>
          </p:cNvSpPr>
          <p:nvPr/>
        </p:nvSpPr>
        <p:spPr bwMode="auto">
          <a:xfrm>
            <a:off x="0" y="1809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504528" y="938748"/>
            <a:ext cx="7992888" cy="369332"/>
          </a:xfrm>
          <a:prstGeom prst="rect">
            <a:avLst/>
          </a:prstGeom>
        </p:spPr>
        <p:txBody>
          <a:bodyPr wrap="square">
            <a:spAutoFit/>
          </a:bodyPr>
          <a:lstStyle/>
          <a:p>
            <a:r>
              <a:rPr lang="fr-FR" dirty="0"/>
              <a:t>La soudure par procédé SERP produit :	</a:t>
            </a:r>
          </a:p>
        </p:txBody>
      </p:sp>
      <p:sp>
        <p:nvSpPr>
          <p:cNvPr id="6" name="Rectangle 5"/>
          <p:cNvSpPr/>
          <p:nvPr/>
        </p:nvSpPr>
        <p:spPr>
          <a:xfrm>
            <a:off x="504528" y="1322665"/>
            <a:ext cx="7992888" cy="923330"/>
          </a:xfrm>
          <a:prstGeom prst="rect">
            <a:avLst/>
          </a:prstGeom>
        </p:spPr>
        <p:txBody>
          <a:bodyPr wrap="square">
            <a:spAutoFit/>
          </a:bodyPr>
          <a:lstStyle/>
          <a:p>
            <a:pPr lvl="0"/>
            <a:r>
              <a:rPr lang="fr-FR" dirty="0">
                <a:solidFill>
                  <a:prstClr val="black"/>
                </a:solidFill>
              </a:rPr>
              <a:t>Des projections de métal en fusion </a:t>
            </a:r>
          </a:p>
          <a:p>
            <a:pPr lvl="0"/>
            <a:r>
              <a:rPr lang="fr-FR" u="sng" dirty="0">
                <a:solidFill>
                  <a:prstClr val="black"/>
                </a:solidFill>
              </a:rPr>
              <a:t>Un champ électromagnétique</a:t>
            </a:r>
            <a:r>
              <a:rPr lang="fr-FR" dirty="0">
                <a:solidFill>
                  <a:prstClr val="black"/>
                </a:solidFill>
              </a:rPr>
              <a:t> dû à la forte intensité du courant utilisé lors du soudage  </a:t>
            </a:r>
            <a:endParaRPr lang="fr-FR" dirty="0">
              <a:solidFill>
                <a:prstClr val="black"/>
              </a:solidFill>
            </a:endParaRPr>
          </a:p>
        </p:txBody>
      </p:sp>
      <p:pic>
        <p:nvPicPr>
          <p:cNvPr id="9" name="Image 8"/>
          <p:cNvPicPr/>
          <p:nvPr/>
        </p:nvPicPr>
        <p:blipFill rotWithShape="1">
          <a:blip r:embed="rId2">
            <a:extLst>
              <a:ext uri="{28A0092B-C50C-407E-A947-70E740481C1C}">
                <a14:useLocalDpi xmlns:a14="http://schemas.microsoft.com/office/drawing/2010/main" val="0"/>
              </a:ext>
            </a:extLst>
          </a:blip>
          <a:srcRect b="25654"/>
          <a:stretch/>
        </p:blipFill>
        <p:spPr bwMode="auto">
          <a:xfrm>
            <a:off x="2051720" y="2780928"/>
            <a:ext cx="3955217" cy="2160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576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8966" y="2727181"/>
            <a:ext cx="35139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fr-FR" dirty="0" smtClean="0"/>
              <a:t>- Combinaison en coton, fermée.</a:t>
            </a:r>
          </a:p>
          <a:p>
            <a:r>
              <a:rPr lang="fr-FR" dirty="0" smtClean="0"/>
              <a:t>- Tablier en cuir</a:t>
            </a:r>
          </a:p>
          <a:p>
            <a:r>
              <a:rPr lang="fr-FR" dirty="0" smtClean="0"/>
              <a:t>- Gants en cuir.</a:t>
            </a:r>
          </a:p>
          <a:p>
            <a:r>
              <a:rPr lang="fr-FR" dirty="0" smtClean="0"/>
              <a:t>- Lunettes, ou visière de protection.</a:t>
            </a:r>
          </a:p>
          <a:p>
            <a:r>
              <a:rPr lang="fr-FR" dirty="0" smtClean="0"/>
              <a:t> </a:t>
            </a:r>
          </a:p>
          <a:p>
            <a:endParaRPr lang="fr-FR" dirty="0"/>
          </a:p>
        </p:txBody>
      </p:sp>
      <p:sp>
        <p:nvSpPr>
          <p:cNvPr id="3" name="Rectangle 3"/>
          <p:cNvSpPr>
            <a:spLocks noChangeArrowheads="1"/>
          </p:cNvSpPr>
          <p:nvPr/>
        </p:nvSpPr>
        <p:spPr bwMode="auto">
          <a:xfrm>
            <a:off x="3239269" y="255215"/>
            <a:ext cx="20024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4. </a:t>
            </a:r>
            <a:r>
              <a:rPr lang="fr-FR" sz="2800" b="1" dirty="0">
                <a:latin typeface="Arial" pitchFamily="34" charset="0"/>
                <a:ea typeface="Times New Roman" pitchFamily="18" charset="0"/>
                <a:cs typeface="Times New Roman" pitchFamily="18" charset="0"/>
              </a:rPr>
              <a:t>S</a:t>
            </a:r>
            <a:r>
              <a:rPr lang="fr-FR" sz="2800" b="1" dirty="0" smtClean="0">
                <a:latin typeface="Arial" pitchFamily="34" charset="0"/>
                <a:ea typeface="Times New Roman" pitchFamily="18" charset="0"/>
                <a:cs typeface="Times New Roman" pitchFamily="18" charset="0"/>
              </a:rPr>
              <a:t>écurité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25"/>
          <p:cNvSpPr>
            <a:spLocks noChangeArrowheads="1"/>
          </p:cNvSpPr>
          <p:nvPr/>
        </p:nvSpPr>
        <p:spPr bwMode="auto">
          <a:xfrm>
            <a:off x="0" y="1809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95536" y="2219350"/>
            <a:ext cx="4176464" cy="4524315"/>
          </a:xfrm>
          <a:prstGeom prst="rect">
            <a:avLst/>
          </a:prstGeom>
        </p:spPr>
        <p:txBody>
          <a:bodyPr wrap="square">
            <a:spAutoFit/>
          </a:bodyPr>
          <a:lstStyle/>
          <a:p>
            <a:r>
              <a:rPr lang="fr-FR" b="1" u="sng" dirty="0"/>
              <a:t>Protection de l'opérateur: </a:t>
            </a:r>
            <a:endParaRPr lang="fr-FR" dirty="0"/>
          </a:p>
          <a:p>
            <a:r>
              <a:rPr lang="fr-FR" dirty="0"/>
              <a:t> </a:t>
            </a:r>
            <a:endParaRPr lang="fr-FR" dirty="0" smtClean="0"/>
          </a:p>
          <a:p>
            <a:endParaRPr lang="fr-FR" dirty="0"/>
          </a:p>
          <a:p>
            <a:endParaRPr lang="fr-FR" dirty="0" smtClean="0"/>
          </a:p>
          <a:p>
            <a:endParaRPr lang="fr-FR" dirty="0"/>
          </a:p>
          <a:p>
            <a:endParaRPr lang="fr-FR" dirty="0" smtClean="0"/>
          </a:p>
          <a:p>
            <a:endParaRPr lang="fr-FR" dirty="0"/>
          </a:p>
          <a:p>
            <a:endParaRPr lang="fr-FR" dirty="0"/>
          </a:p>
          <a:p>
            <a:r>
              <a:rPr lang="fr-FR" b="1" u="sng" dirty="0" smtClean="0"/>
              <a:t>Protection </a:t>
            </a:r>
            <a:r>
              <a:rPr lang="fr-FR" b="1" u="sng" dirty="0"/>
              <a:t>collective:</a:t>
            </a:r>
            <a:endParaRPr lang="fr-FR" dirty="0"/>
          </a:p>
          <a:p>
            <a:r>
              <a:rPr lang="fr-FR" dirty="0"/>
              <a:t> </a:t>
            </a:r>
          </a:p>
          <a:p>
            <a:r>
              <a:rPr lang="fr-FR" dirty="0"/>
              <a:t>- Absence  de produits inflammables </a:t>
            </a:r>
          </a:p>
          <a:p>
            <a:r>
              <a:rPr lang="fr-FR" dirty="0"/>
              <a:t>- Souder uniquement sur une aire de travail adaptée.</a:t>
            </a:r>
          </a:p>
          <a:p>
            <a:r>
              <a:rPr lang="fr-FR" dirty="0"/>
              <a:t>- Utiliser des écrans de protection contre     d’éventuelles projections.</a:t>
            </a:r>
          </a:p>
          <a:p>
            <a:r>
              <a:rPr lang="fr-FR" b="1" dirty="0"/>
              <a:t> </a:t>
            </a:r>
            <a:endParaRPr lang="fr-FR" dirty="0"/>
          </a:p>
        </p:txBody>
      </p:sp>
      <p:sp>
        <p:nvSpPr>
          <p:cNvPr id="4" name="Rectangle 3"/>
          <p:cNvSpPr/>
          <p:nvPr/>
        </p:nvSpPr>
        <p:spPr>
          <a:xfrm>
            <a:off x="4788023" y="2200300"/>
            <a:ext cx="4183979" cy="923330"/>
          </a:xfrm>
          <a:prstGeom prst="rect">
            <a:avLst/>
          </a:prstGeom>
        </p:spPr>
        <p:txBody>
          <a:bodyPr wrap="square">
            <a:spAutoFit/>
          </a:bodyPr>
          <a:lstStyle/>
          <a:p>
            <a:r>
              <a:rPr lang="fr-FR" b="1" u="sng" dirty="0"/>
              <a:t>Protection du véhicule :</a:t>
            </a:r>
            <a:endParaRPr lang="fr-FR" dirty="0"/>
          </a:p>
          <a:p>
            <a:r>
              <a:rPr lang="fr-FR" dirty="0"/>
              <a:t> </a:t>
            </a:r>
          </a:p>
          <a:p>
            <a:endParaRPr lang="fr-FR" dirty="0"/>
          </a:p>
        </p:txBody>
      </p:sp>
      <p:pic>
        <p:nvPicPr>
          <p:cNvPr id="9" name="Image 8"/>
          <p:cNvPicPr/>
          <p:nvPr/>
        </p:nvPicPr>
        <p:blipFill>
          <a:blip r:embed="rId2">
            <a:extLst>
              <a:ext uri="{28A0092B-C50C-407E-A947-70E740481C1C}">
                <a14:useLocalDpi xmlns:a14="http://schemas.microsoft.com/office/drawing/2010/main" val="0"/>
              </a:ext>
            </a:extLst>
          </a:blip>
          <a:stretch>
            <a:fillRect/>
          </a:stretch>
        </p:blipFill>
        <p:spPr>
          <a:xfrm>
            <a:off x="899592" y="922020"/>
            <a:ext cx="1116330" cy="1116330"/>
          </a:xfrm>
          <a:prstGeom prst="rect">
            <a:avLst/>
          </a:prstGeom>
        </p:spPr>
      </p:pic>
      <p:pic>
        <p:nvPicPr>
          <p:cNvPr id="10" name="Image 9"/>
          <p:cNvPicPr/>
          <p:nvPr/>
        </p:nvPicPr>
        <p:blipFill>
          <a:blip r:embed="rId3">
            <a:extLst>
              <a:ext uri="{28A0092B-C50C-407E-A947-70E740481C1C}">
                <a14:useLocalDpi xmlns:a14="http://schemas.microsoft.com/office/drawing/2010/main" val="0"/>
              </a:ext>
            </a:extLst>
          </a:blip>
          <a:stretch>
            <a:fillRect/>
          </a:stretch>
        </p:blipFill>
        <p:spPr>
          <a:xfrm>
            <a:off x="5359945" y="1055395"/>
            <a:ext cx="1488440" cy="1030605"/>
          </a:xfrm>
          <a:prstGeom prst="rect">
            <a:avLst/>
          </a:prstGeom>
        </p:spPr>
      </p:pic>
      <p:sp>
        <p:nvSpPr>
          <p:cNvPr id="6" name="Rectangle 5"/>
          <p:cNvSpPr/>
          <p:nvPr/>
        </p:nvSpPr>
        <p:spPr>
          <a:xfrm>
            <a:off x="4788023" y="2727182"/>
            <a:ext cx="3888433" cy="3693319"/>
          </a:xfrm>
          <a:prstGeom prst="rect">
            <a:avLst/>
          </a:prstGeom>
        </p:spPr>
        <p:txBody>
          <a:bodyPr wrap="square">
            <a:spAutoFit/>
          </a:bodyPr>
          <a:lstStyle/>
          <a:p>
            <a:pPr lvl="0"/>
            <a:r>
              <a:rPr lang="fr-FR" dirty="0">
                <a:solidFill>
                  <a:prstClr val="black"/>
                </a:solidFill>
              </a:rPr>
              <a:t>- Débrancher la batterie </a:t>
            </a:r>
          </a:p>
          <a:p>
            <a:pPr lvl="0"/>
            <a:r>
              <a:rPr lang="fr-FR" dirty="0">
                <a:solidFill>
                  <a:prstClr val="black"/>
                </a:solidFill>
              </a:rPr>
              <a:t> </a:t>
            </a:r>
          </a:p>
          <a:p>
            <a:pPr lvl="0"/>
            <a:r>
              <a:rPr lang="fr-FR" dirty="0">
                <a:solidFill>
                  <a:prstClr val="black"/>
                </a:solidFill>
              </a:rPr>
              <a:t>- Dégarnir autour de la zone de réparation.</a:t>
            </a:r>
          </a:p>
          <a:p>
            <a:pPr lvl="0"/>
            <a:r>
              <a:rPr lang="fr-FR" dirty="0">
                <a:solidFill>
                  <a:prstClr val="black"/>
                </a:solidFill>
              </a:rPr>
              <a:t> </a:t>
            </a:r>
          </a:p>
          <a:p>
            <a:pPr lvl="0"/>
            <a:r>
              <a:rPr lang="fr-FR" dirty="0">
                <a:solidFill>
                  <a:prstClr val="black"/>
                </a:solidFill>
              </a:rPr>
              <a:t>- Déconnecter et déposer les calculateurs      d’airbags et </a:t>
            </a:r>
            <a:r>
              <a:rPr lang="fr-FR" dirty="0" err="1">
                <a:solidFill>
                  <a:prstClr val="black"/>
                </a:solidFill>
              </a:rPr>
              <a:t>prétentionneurs</a:t>
            </a:r>
            <a:r>
              <a:rPr lang="fr-FR" dirty="0">
                <a:solidFill>
                  <a:prstClr val="black"/>
                </a:solidFill>
              </a:rPr>
              <a:t> ou enrouleurs de ceintures.</a:t>
            </a:r>
          </a:p>
          <a:p>
            <a:pPr lvl="0"/>
            <a:r>
              <a:rPr lang="fr-FR" dirty="0">
                <a:solidFill>
                  <a:prstClr val="black"/>
                </a:solidFill>
              </a:rPr>
              <a:t> </a:t>
            </a:r>
          </a:p>
          <a:p>
            <a:pPr lvl="0"/>
            <a:r>
              <a:rPr lang="fr-FR" dirty="0">
                <a:solidFill>
                  <a:prstClr val="black"/>
                </a:solidFill>
              </a:rPr>
              <a:t>- Protéger les éléments adjacents à la réparation (couverture, housse ...) </a:t>
            </a:r>
          </a:p>
          <a:p>
            <a:pPr lvl="0"/>
            <a:r>
              <a:rPr lang="fr-FR" b="1" dirty="0">
                <a:solidFill>
                  <a:prstClr val="black"/>
                </a:solidFill>
              </a:rPr>
              <a:t> </a:t>
            </a:r>
            <a:endParaRPr lang="fr-FR" dirty="0"/>
          </a:p>
        </p:txBody>
      </p:sp>
    </p:spTree>
    <p:extLst>
      <p:ext uri="{BB962C8B-B14F-4D97-AF65-F5344CB8AC3E}">
        <p14:creationId xmlns:p14="http://schemas.microsoft.com/office/powerpoint/2010/main" val="3999333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3"/>
          <p:cNvSpPr>
            <a:spLocks noChangeArrowheads="1"/>
          </p:cNvSpPr>
          <p:nvPr/>
        </p:nvSpPr>
        <p:spPr bwMode="auto">
          <a:xfrm>
            <a:off x="3239269" y="255215"/>
            <a:ext cx="1943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4. </a:t>
            </a:r>
            <a:r>
              <a:rPr lang="fr-FR" sz="2800" b="1" dirty="0" smtClean="0">
                <a:latin typeface="Arial" pitchFamily="34" charset="0"/>
                <a:ea typeface="Times New Roman" pitchFamily="18" charset="0"/>
                <a:cs typeface="Times New Roman" pitchFamily="18" charset="0"/>
              </a:rPr>
              <a:t>Matériel</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25"/>
          <p:cNvSpPr>
            <a:spLocks noChangeArrowheads="1"/>
          </p:cNvSpPr>
          <p:nvPr/>
        </p:nvSpPr>
        <p:spPr bwMode="auto">
          <a:xfrm>
            <a:off x="0" y="1809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2987824" y="836712"/>
            <a:ext cx="6048672" cy="3909030"/>
          </a:xfrm>
          <a:prstGeom prst="rect">
            <a:avLst/>
          </a:prstGeom>
          <a:noFill/>
          <a:ln>
            <a:noFill/>
          </a:ln>
        </p:spPr>
      </p:pic>
      <p:sp>
        <p:nvSpPr>
          <p:cNvPr id="4" name="Rectangle 3"/>
          <p:cNvSpPr/>
          <p:nvPr/>
        </p:nvSpPr>
        <p:spPr>
          <a:xfrm>
            <a:off x="251520" y="1592208"/>
            <a:ext cx="5040560" cy="5509200"/>
          </a:xfrm>
          <a:prstGeom prst="rect">
            <a:avLst/>
          </a:prstGeom>
        </p:spPr>
        <p:txBody>
          <a:bodyPr wrap="square">
            <a:spAutoFit/>
          </a:bodyPr>
          <a:lstStyle/>
          <a:p>
            <a:r>
              <a:rPr lang="fr-FR" sz="1600" b="1" u="sng" dirty="0"/>
              <a:t>Tableau de bord :</a:t>
            </a:r>
            <a:endParaRPr lang="fr-FR" sz="1600" dirty="0"/>
          </a:p>
          <a:p>
            <a:r>
              <a:rPr lang="fr-FR" sz="1600" b="1" dirty="0"/>
              <a:t> </a:t>
            </a:r>
            <a:endParaRPr lang="fr-FR" sz="1600" dirty="0"/>
          </a:p>
          <a:p>
            <a:r>
              <a:rPr lang="fr-FR" sz="1600" b="1" dirty="0"/>
              <a:t>1 : </a:t>
            </a:r>
            <a:r>
              <a:rPr lang="fr-FR" sz="1600" dirty="0"/>
              <a:t>aciers </a:t>
            </a:r>
            <a:r>
              <a:rPr lang="fr-FR" sz="1600" dirty="0" err="1"/>
              <a:t>électrozingué</a:t>
            </a:r>
            <a:endParaRPr lang="fr-FR" sz="1600" dirty="0"/>
          </a:p>
          <a:p>
            <a:r>
              <a:rPr lang="fr-FR" sz="1600" b="1" dirty="0"/>
              <a:t>2 : </a:t>
            </a:r>
            <a:r>
              <a:rPr lang="fr-FR" sz="1600" dirty="0"/>
              <a:t>aciers doux</a:t>
            </a:r>
          </a:p>
          <a:p>
            <a:r>
              <a:rPr lang="fr-FR" sz="1600" b="1" dirty="0"/>
              <a:t>3 : </a:t>
            </a:r>
            <a:r>
              <a:rPr lang="fr-FR" sz="1600" dirty="0" err="1"/>
              <a:t>soudo</a:t>
            </a:r>
            <a:r>
              <a:rPr lang="fr-FR" sz="1600" dirty="0"/>
              <a:t>-collage</a:t>
            </a:r>
          </a:p>
          <a:p>
            <a:r>
              <a:rPr lang="fr-FR" sz="1600" b="1" dirty="0"/>
              <a:t>4 : </a:t>
            </a:r>
            <a:r>
              <a:rPr lang="fr-FR" sz="1600" dirty="0"/>
              <a:t>goujons</a:t>
            </a:r>
          </a:p>
          <a:p>
            <a:r>
              <a:rPr lang="fr-FR" sz="1600" b="1" dirty="0"/>
              <a:t>5 : </a:t>
            </a:r>
            <a:r>
              <a:rPr lang="fr-FR" sz="1600" dirty="0"/>
              <a:t>écrous</a:t>
            </a:r>
          </a:p>
          <a:p>
            <a:r>
              <a:rPr lang="fr-FR" sz="1600" b="1" dirty="0"/>
              <a:t>6 : </a:t>
            </a:r>
            <a:r>
              <a:rPr lang="fr-FR" sz="1600" dirty="0"/>
              <a:t>soudage à la molette</a:t>
            </a:r>
          </a:p>
          <a:p>
            <a:r>
              <a:rPr lang="fr-FR" sz="1600" b="1" dirty="0"/>
              <a:t>7 : </a:t>
            </a:r>
            <a:r>
              <a:rPr lang="fr-FR" sz="1600" dirty="0"/>
              <a:t>redressage étoiles</a:t>
            </a:r>
          </a:p>
          <a:p>
            <a:r>
              <a:rPr lang="fr-FR" sz="1600" b="1" dirty="0"/>
              <a:t>8 : </a:t>
            </a:r>
            <a:r>
              <a:rPr lang="fr-FR" sz="1600" dirty="0"/>
              <a:t>rondelles</a:t>
            </a:r>
          </a:p>
          <a:p>
            <a:r>
              <a:rPr lang="fr-FR" sz="1600" b="1" dirty="0"/>
              <a:t>9 : </a:t>
            </a:r>
            <a:r>
              <a:rPr lang="fr-FR" sz="1600" dirty="0"/>
              <a:t>repoussage picots</a:t>
            </a:r>
          </a:p>
          <a:p>
            <a:r>
              <a:rPr lang="fr-FR" sz="1600" b="1" dirty="0"/>
              <a:t>10 </a:t>
            </a:r>
            <a:r>
              <a:rPr lang="fr-FR" sz="1600" dirty="0"/>
              <a:t>: crayon carbone rétreinte</a:t>
            </a:r>
          </a:p>
          <a:p>
            <a:r>
              <a:rPr lang="fr-FR" sz="1600" b="1" dirty="0"/>
              <a:t>11 :</a:t>
            </a:r>
            <a:r>
              <a:rPr lang="fr-FR" sz="1600" dirty="0"/>
              <a:t> choix de la pince</a:t>
            </a:r>
          </a:p>
          <a:p>
            <a:r>
              <a:rPr lang="fr-FR" sz="1600" b="1" dirty="0"/>
              <a:t>12 :</a:t>
            </a:r>
            <a:r>
              <a:rPr lang="fr-FR" sz="1600" dirty="0"/>
              <a:t> bouton de sélection d’une fonction</a:t>
            </a:r>
          </a:p>
          <a:p>
            <a:r>
              <a:rPr lang="fr-FR" sz="1600" b="1" dirty="0"/>
              <a:t>10 : </a:t>
            </a:r>
            <a:r>
              <a:rPr lang="fr-FR" sz="1600" dirty="0"/>
              <a:t>crayon carbone rétreinte</a:t>
            </a:r>
          </a:p>
          <a:p>
            <a:r>
              <a:rPr lang="fr-FR" sz="1600" b="1" dirty="0"/>
              <a:t>11 : </a:t>
            </a:r>
            <a:r>
              <a:rPr lang="fr-FR" sz="1600" dirty="0"/>
              <a:t>choix de la pince</a:t>
            </a:r>
          </a:p>
          <a:p>
            <a:r>
              <a:rPr lang="fr-FR" sz="1600" b="1" dirty="0"/>
              <a:t>12 : </a:t>
            </a:r>
            <a:r>
              <a:rPr lang="fr-FR" sz="1600" dirty="0"/>
              <a:t>bouton de sélection d’une fonction</a:t>
            </a:r>
          </a:p>
          <a:p>
            <a:r>
              <a:rPr lang="fr-FR" sz="1600" b="1" dirty="0"/>
              <a:t>13 : </a:t>
            </a:r>
            <a:r>
              <a:rPr lang="fr-FR" sz="1600" dirty="0"/>
              <a:t>choix de la pince mono point</a:t>
            </a:r>
          </a:p>
          <a:p>
            <a:r>
              <a:rPr lang="fr-FR" sz="1600" b="1" dirty="0"/>
              <a:t>14 : </a:t>
            </a:r>
            <a:r>
              <a:rPr lang="fr-FR" sz="1600" dirty="0"/>
              <a:t>choix de l’épaisseur de la tôle à souder</a:t>
            </a:r>
          </a:p>
          <a:p>
            <a:r>
              <a:rPr lang="fr-FR" sz="1600" b="1" dirty="0"/>
              <a:t>15 : </a:t>
            </a:r>
            <a:r>
              <a:rPr lang="fr-FR" sz="1600" dirty="0"/>
              <a:t>préréglage du temps de soudage</a:t>
            </a:r>
          </a:p>
          <a:p>
            <a:r>
              <a:rPr lang="fr-FR" sz="1600" b="1" dirty="0"/>
              <a:t>16 : </a:t>
            </a:r>
            <a:r>
              <a:rPr lang="fr-FR" sz="1600" dirty="0"/>
              <a:t>préréglage d’usine du pourcentage de la puissance</a:t>
            </a:r>
          </a:p>
          <a:p>
            <a:r>
              <a:rPr lang="fr-FR" sz="1600" dirty="0"/>
              <a:t> </a:t>
            </a:r>
          </a:p>
        </p:txBody>
      </p:sp>
    </p:spTree>
    <p:extLst>
      <p:ext uri="{BB962C8B-B14F-4D97-AF65-F5344CB8AC3E}">
        <p14:creationId xmlns:p14="http://schemas.microsoft.com/office/powerpoint/2010/main" val="1715761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25"/>
          <p:cNvSpPr>
            <a:spLocks noChangeArrowheads="1"/>
          </p:cNvSpPr>
          <p:nvPr/>
        </p:nvSpPr>
        <p:spPr bwMode="auto">
          <a:xfrm>
            <a:off x="0" y="1809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957470435"/>
              </p:ext>
            </p:extLst>
          </p:nvPr>
        </p:nvGraphicFramePr>
        <p:xfrm>
          <a:off x="323528" y="508000"/>
          <a:ext cx="8496944" cy="6276229"/>
        </p:xfrm>
        <a:graphic>
          <a:graphicData uri="http://schemas.openxmlformats.org/drawingml/2006/table">
            <a:tbl>
              <a:tblPr firstRow="1" firstCol="1" bandRow="1">
                <a:tableStyleId>{5C22544A-7EE6-4342-B048-85BDC9FD1C3A}</a:tableStyleId>
              </a:tblPr>
              <a:tblGrid>
                <a:gridCol w="1108785"/>
                <a:gridCol w="1590272"/>
                <a:gridCol w="5797887"/>
              </a:tblGrid>
              <a:tr h="532075">
                <a:tc gridSpan="2">
                  <a:txBody>
                    <a:bodyPr/>
                    <a:lstStyle/>
                    <a:p>
                      <a:pPr>
                        <a:spcAft>
                          <a:spcPts val="0"/>
                        </a:spcAft>
                      </a:pPr>
                      <a:r>
                        <a:rPr lang="fr-FR" sz="1800" dirty="0">
                          <a:solidFill>
                            <a:schemeClr val="tx1"/>
                          </a:solidFill>
                          <a:effectLst/>
                        </a:rPr>
                        <a:t> </a:t>
                      </a:r>
                      <a:r>
                        <a:rPr lang="fr-FR" sz="1800" dirty="0" smtClean="0">
                          <a:solidFill>
                            <a:schemeClr val="tx1"/>
                          </a:solidFill>
                          <a:effectLst/>
                        </a:rPr>
                        <a:t>Aspect </a:t>
                      </a:r>
                      <a:r>
                        <a:rPr lang="fr-FR" sz="1800" dirty="0">
                          <a:solidFill>
                            <a:schemeClr val="tx1"/>
                          </a:solidFill>
                          <a:effectLst/>
                        </a:rPr>
                        <a:t>du point</a:t>
                      </a:r>
                    </a:p>
                    <a:p>
                      <a:pPr>
                        <a:spcAft>
                          <a:spcPts val="0"/>
                        </a:spcAft>
                      </a:pPr>
                      <a:r>
                        <a:rPr lang="fr-FR" sz="1800" dirty="0">
                          <a:solidFill>
                            <a:schemeClr val="tx1"/>
                          </a:solidFill>
                          <a:effectLst/>
                        </a:rPr>
                        <a:t> </a:t>
                      </a:r>
                      <a:endParaRPr lang="fr-FR" sz="1800" dirty="0">
                        <a:solidFill>
                          <a:schemeClr val="tx1"/>
                        </a:solidFill>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pPr>
                        <a:spcAft>
                          <a:spcPts val="0"/>
                        </a:spcAft>
                      </a:pPr>
                      <a:r>
                        <a:rPr lang="fr-FR" sz="1800" dirty="0">
                          <a:solidFill>
                            <a:schemeClr val="tx1"/>
                          </a:solidFill>
                          <a:effectLst/>
                        </a:rPr>
                        <a:t> </a:t>
                      </a:r>
                      <a:r>
                        <a:rPr lang="fr-FR" sz="1800" dirty="0" smtClean="0">
                          <a:solidFill>
                            <a:schemeClr val="tx1"/>
                          </a:solidFill>
                          <a:effectLst/>
                        </a:rPr>
                        <a:t>Causes </a:t>
                      </a:r>
                      <a:r>
                        <a:rPr lang="fr-FR" sz="1800" dirty="0">
                          <a:solidFill>
                            <a:schemeClr val="tx1"/>
                          </a:solidFill>
                          <a:effectLst/>
                        </a:rPr>
                        <a:t>possibles</a:t>
                      </a:r>
                      <a:endParaRPr lang="fr-FR" sz="1800" dirty="0">
                        <a:solidFill>
                          <a:schemeClr val="tx1"/>
                        </a:solidFill>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4149">
                <a:tc>
                  <a:txBody>
                    <a:bodyPr/>
                    <a:lstStyle/>
                    <a:p>
                      <a:pPr>
                        <a:spcAft>
                          <a:spcPts val="0"/>
                        </a:spcAft>
                      </a:pPr>
                      <a:endParaRPr lang="fr-FR" sz="1800">
                        <a:effectLst/>
                      </a:endParaRPr>
                    </a:p>
                    <a:p>
                      <a:pPr>
                        <a:spcAft>
                          <a:spcPts val="0"/>
                        </a:spcAft>
                      </a:pPr>
                      <a:r>
                        <a:rPr lang="fr-FR" sz="1800">
                          <a:effectLst/>
                        </a:rPr>
                        <a:t> </a:t>
                      </a:r>
                    </a:p>
                    <a:p>
                      <a:pPr>
                        <a:spcAft>
                          <a:spcPts val="0"/>
                        </a:spcAft>
                      </a:pPr>
                      <a:r>
                        <a:rPr lang="fr-FR" sz="1800">
                          <a:effectLst/>
                        </a:rPr>
                        <a:t> </a:t>
                      </a:r>
                    </a:p>
                    <a:p>
                      <a:pPr>
                        <a:spcAft>
                          <a:spcPts val="0"/>
                        </a:spcAft>
                      </a:pPr>
                      <a:r>
                        <a:rPr lang="fr-FR" sz="1800">
                          <a:effectLst/>
                        </a:rPr>
                        <a:t> </a:t>
                      </a:r>
                      <a:endParaRPr lang="fr-FR" sz="180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a:effectLst/>
                        </a:rPr>
                        <a:t>Point</a:t>
                      </a:r>
                    </a:p>
                    <a:p>
                      <a:pPr algn="ctr">
                        <a:spcAft>
                          <a:spcPts val="0"/>
                        </a:spcAft>
                      </a:pPr>
                      <a:r>
                        <a:rPr lang="fr-FR" sz="1800">
                          <a:effectLst/>
                        </a:rPr>
                        <a:t>percé</a:t>
                      </a:r>
                    </a:p>
                    <a:p>
                      <a:pPr algn="ctr">
                        <a:spcAft>
                          <a:spcPts val="0"/>
                        </a:spcAft>
                      </a:pPr>
                      <a:r>
                        <a:rPr lang="fr-FR" sz="1800">
                          <a:effectLst/>
                        </a:rPr>
                        <a:t> </a:t>
                      </a:r>
                      <a:endParaRPr lang="fr-FR" sz="180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fr-FR" sz="1800" dirty="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4149">
                <a:tc>
                  <a:txBody>
                    <a:bodyPr/>
                    <a:lstStyle/>
                    <a:p>
                      <a:pPr>
                        <a:spcAft>
                          <a:spcPts val="0"/>
                        </a:spcAft>
                      </a:pPr>
                      <a:endParaRPr lang="fr-FR" sz="1800">
                        <a:effectLst/>
                        <a:latin typeface="Times New Roman"/>
                        <a:ea typeface="Times New Roman"/>
                        <a:cs typeface="Times New Roman"/>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a:effectLst/>
                        </a:rPr>
                        <a:t>Point</a:t>
                      </a:r>
                    </a:p>
                    <a:p>
                      <a:pPr algn="ctr">
                        <a:spcAft>
                          <a:spcPts val="0"/>
                        </a:spcAft>
                      </a:pPr>
                      <a:r>
                        <a:rPr lang="fr-FR" sz="1800">
                          <a:effectLst/>
                        </a:rPr>
                        <a:t>cuivré</a:t>
                      </a:r>
                      <a:endParaRPr lang="fr-FR" sz="180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fr-FR" sz="1800" dirty="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4149">
                <a:tc>
                  <a:txBody>
                    <a:bodyPr/>
                    <a:lstStyle/>
                    <a:p>
                      <a:pPr>
                        <a:spcAft>
                          <a:spcPts val="0"/>
                        </a:spcAft>
                      </a:pPr>
                      <a:endParaRPr lang="fr-FR" sz="1800" dirty="0">
                        <a:effectLst/>
                      </a:endParaRP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endParaRPr lang="fr-FR" sz="1800" dirty="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a:effectLst/>
                        </a:rPr>
                        <a:t>Point</a:t>
                      </a:r>
                    </a:p>
                    <a:p>
                      <a:pPr algn="ctr">
                        <a:spcAft>
                          <a:spcPts val="0"/>
                        </a:spcAft>
                      </a:pPr>
                      <a:r>
                        <a:rPr lang="fr-FR" sz="1800">
                          <a:effectLst/>
                        </a:rPr>
                        <a:t>avec éclat</a:t>
                      </a:r>
                      <a:endParaRPr lang="fr-FR" sz="180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fr-FR" sz="1800" dirty="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4149">
                <a:tc>
                  <a:txBody>
                    <a:bodyPr/>
                    <a:lstStyle/>
                    <a:p>
                      <a:pPr>
                        <a:spcAft>
                          <a:spcPts val="0"/>
                        </a:spcAft>
                      </a:pPr>
                      <a:endParaRPr lang="fr-FR" sz="1800">
                        <a:effectLst/>
                      </a:endParaRPr>
                    </a:p>
                    <a:p>
                      <a:pPr>
                        <a:spcAft>
                          <a:spcPts val="0"/>
                        </a:spcAft>
                      </a:pPr>
                      <a:r>
                        <a:rPr lang="fr-FR" sz="1800">
                          <a:effectLst/>
                        </a:rPr>
                        <a:t> </a:t>
                      </a:r>
                    </a:p>
                    <a:p>
                      <a:pPr>
                        <a:spcAft>
                          <a:spcPts val="0"/>
                        </a:spcAft>
                      </a:pPr>
                      <a:r>
                        <a:rPr lang="fr-FR" sz="1800">
                          <a:effectLst/>
                        </a:rPr>
                        <a:t> </a:t>
                      </a:r>
                    </a:p>
                    <a:p>
                      <a:pPr>
                        <a:spcAft>
                          <a:spcPts val="0"/>
                        </a:spcAft>
                      </a:pPr>
                      <a:r>
                        <a:rPr lang="fr-FR" sz="1800">
                          <a:effectLst/>
                        </a:rPr>
                        <a:t> </a:t>
                      </a:r>
                      <a:endParaRPr lang="fr-FR" sz="180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a:effectLst/>
                        </a:rPr>
                        <a:t>Point</a:t>
                      </a:r>
                    </a:p>
                    <a:p>
                      <a:pPr algn="ctr">
                        <a:spcAft>
                          <a:spcPts val="0"/>
                        </a:spcAft>
                      </a:pPr>
                      <a:r>
                        <a:rPr lang="fr-FR" sz="1800">
                          <a:effectLst/>
                        </a:rPr>
                        <a:t>enfoncé</a:t>
                      </a:r>
                      <a:endParaRPr lang="fr-FR" sz="180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449580">
                        <a:spcAft>
                          <a:spcPts val="0"/>
                        </a:spcAft>
                      </a:pPr>
                      <a:r>
                        <a:rPr lang="fr-FR" sz="1800" dirty="0">
                          <a:effectLst/>
                        </a:rPr>
                        <a:t> </a:t>
                      </a: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0187">
                <a:tc>
                  <a:txBody>
                    <a:bodyPr/>
                    <a:lstStyle/>
                    <a:p>
                      <a:pPr>
                        <a:spcAft>
                          <a:spcPts val="0"/>
                        </a:spcAft>
                      </a:pPr>
                      <a:endParaRPr lang="fr-FR" sz="1800">
                        <a:effectLst/>
                        <a:latin typeface="Times New Roman"/>
                        <a:ea typeface="Times New Roman"/>
                        <a:cs typeface="Times New Roman"/>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fr-FR" sz="1800" dirty="0">
                          <a:effectLst/>
                        </a:rPr>
                        <a:t>Point</a:t>
                      </a:r>
                    </a:p>
                    <a:p>
                      <a:pPr algn="ctr">
                        <a:spcAft>
                          <a:spcPts val="0"/>
                        </a:spcAft>
                      </a:pPr>
                      <a:r>
                        <a:rPr lang="fr-FR" sz="1800" dirty="0">
                          <a:effectLst/>
                        </a:rPr>
                        <a:t>correct</a:t>
                      </a:r>
                      <a:endParaRPr lang="fr-FR" sz="1800" dirty="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800" dirty="0">
                          <a:effectLst/>
                        </a:rPr>
                        <a:t> </a:t>
                      </a:r>
                      <a:endParaRPr lang="fr-FR" sz="1800" dirty="0">
                        <a:effectLst/>
                        <a:latin typeface="Times New Roman"/>
                        <a:ea typeface="Times New Roman"/>
                        <a:cs typeface="Calibri"/>
                      </a:endParaRPr>
                    </a:p>
                  </a:txBody>
                  <a:tcPr marL="66978" marR="66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269" name="Image 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7" y="1136650"/>
            <a:ext cx="1044796" cy="9017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Imag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 y="2204864"/>
            <a:ext cx="1044796" cy="102323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Image 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00" y="3212976"/>
            <a:ext cx="110925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Image 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437112"/>
            <a:ext cx="1081808"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265" name="Image 5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937" y="5517232"/>
            <a:ext cx="1089906" cy="10081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235075" y="241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7. Défauts possibles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1282700" y="2022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3193554" y="1147673"/>
            <a:ext cx="2756892" cy="923330"/>
          </a:xfrm>
          <a:prstGeom prst="rect">
            <a:avLst/>
          </a:prstGeom>
        </p:spPr>
        <p:txBody>
          <a:bodyPr wrap="square">
            <a:spAutoFit/>
          </a:bodyPr>
          <a:lstStyle/>
          <a:p>
            <a:pPr lvl="0"/>
            <a:r>
              <a:rPr lang="fr-FR" dirty="0">
                <a:solidFill>
                  <a:prstClr val="black"/>
                </a:solidFill>
              </a:rPr>
              <a:t>• effort trop faible ;</a:t>
            </a:r>
          </a:p>
          <a:p>
            <a:pPr lvl="0"/>
            <a:r>
              <a:rPr lang="fr-FR" dirty="0">
                <a:solidFill>
                  <a:prstClr val="black"/>
                </a:solidFill>
              </a:rPr>
              <a:t>• intensité trop forte ;</a:t>
            </a:r>
          </a:p>
          <a:p>
            <a:pPr lvl="0"/>
            <a:r>
              <a:rPr lang="fr-FR" dirty="0">
                <a:solidFill>
                  <a:prstClr val="black"/>
                </a:solidFill>
              </a:rPr>
              <a:t>• électrode mal ajustée.</a:t>
            </a:r>
            <a:endParaRPr lang="fr-FR" dirty="0">
              <a:solidFill>
                <a:prstClr val="black"/>
              </a:solidFill>
              <a:latin typeface="Times New Roman"/>
              <a:ea typeface="Times New Roman"/>
              <a:cs typeface="Calibri"/>
            </a:endParaRPr>
          </a:p>
        </p:txBody>
      </p:sp>
      <p:sp>
        <p:nvSpPr>
          <p:cNvPr id="9" name="Rectangle 8"/>
          <p:cNvSpPr/>
          <p:nvPr/>
        </p:nvSpPr>
        <p:spPr>
          <a:xfrm>
            <a:off x="3172594" y="2116315"/>
            <a:ext cx="2598390" cy="1200329"/>
          </a:xfrm>
          <a:prstGeom prst="rect">
            <a:avLst/>
          </a:prstGeom>
        </p:spPr>
        <p:txBody>
          <a:bodyPr wrap="square">
            <a:spAutoFit/>
          </a:bodyPr>
          <a:lstStyle/>
          <a:p>
            <a:pPr lvl="0"/>
            <a:r>
              <a:rPr lang="fr-FR" dirty="0">
                <a:solidFill>
                  <a:prstClr val="black"/>
                </a:solidFill>
              </a:rPr>
              <a:t>• effort trop faible ;</a:t>
            </a:r>
          </a:p>
          <a:p>
            <a:pPr lvl="0"/>
            <a:r>
              <a:rPr lang="fr-FR" dirty="0">
                <a:solidFill>
                  <a:prstClr val="black"/>
                </a:solidFill>
              </a:rPr>
              <a:t>• intensité trop forte ;</a:t>
            </a:r>
          </a:p>
          <a:p>
            <a:pPr lvl="0"/>
            <a:r>
              <a:rPr lang="fr-FR" dirty="0">
                <a:solidFill>
                  <a:prstClr val="black"/>
                </a:solidFill>
              </a:rPr>
              <a:t>• usure des électrodes ;</a:t>
            </a:r>
          </a:p>
          <a:p>
            <a:pPr lvl="0"/>
            <a:r>
              <a:rPr lang="fr-FR" dirty="0">
                <a:solidFill>
                  <a:prstClr val="black"/>
                </a:solidFill>
              </a:rPr>
              <a:t>• électrodes mal affutées.</a:t>
            </a:r>
            <a:endParaRPr lang="fr-FR" dirty="0">
              <a:solidFill>
                <a:prstClr val="black"/>
              </a:solidFill>
              <a:latin typeface="Times New Roman"/>
              <a:ea typeface="Times New Roman"/>
              <a:cs typeface="Calibri"/>
            </a:endParaRPr>
          </a:p>
        </p:txBody>
      </p:sp>
      <p:sp>
        <p:nvSpPr>
          <p:cNvPr id="10" name="Rectangle 9"/>
          <p:cNvSpPr/>
          <p:nvPr/>
        </p:nvSpPr>
        <p:spPr>
          <a:xfrm>
            <a:off x="3136404" y="3316644"/>
            <a:ext cx="4635203" cy="923330"/>
          </a:xfrm>
          <a:prstGeom prst="rect">
            <a:avLst/>
          </a:prstGeom>
        </p:spPr>
        <p:txBody>
          <a:bodyPr wrap="square">
            <a:spAutoFit/>
          </a:bodyPr>
          <a:lstStyle/>
          <a:p>
            <a:pPr lvl="0"/>
            <a:r>
              <a:rPr lang="fr-FR" dirty="0">
                <a:solidFill>
                  <a:prstClr val="black"/>
                </a:solidFill>
              </a:rPr>
              <a:t>• effort trop faible ;</a:t>
            </a:r>
          </a:p>
          <a:p>
            <a:pPr lvl="0"/>
            <a:r>
              <a:rPr lang="fr-FR" dirty="0">
                <a:solidFill>
                  <a:prstClr val="black"/>
                </a:solidFill>
              </a:rPr>
              <a:t>• intensité trop forte ;</a:t>
            </a:r>
          </a:p>
          <a:p>
            <a:pPr lvl="0"/>
            <a:r>
              <a:rPr lang="fr-FR" dirty="0">
                <a:solidFill>
                  <a:prstClr val="black"/>
                </a:solidFill>
              </a:rPr>
              <a:t>• mauvaise position de la pince</a:t>
            </a:r>
            <a:endParaRPr lang="fr-FR" dirty="0">
              <a:solidFill>
                <a:prstClr val="black"/>
              </a:solidFill>
              <a:latin typeface="Times New Roman"/>
              <a:ea typeface="Times New Roman"/>
              <a:cs typeface="Calibri"/>
            </a:endParaRPr>
          </a:p>
        </p:txBody>
      </p:sp>
      <p:sp>
        <p:nvSpPr>
          <p:cNvPr id="11" name="Rectangle 10"/>
          <p:cNvSpPr/>
          <p:nvPr/>
        </p:nvSpPr>
        <p:spPr>
          <a:xfrm>
            <a:off x="3193554" y="4427716"/>
            <a:ext cx="4660354" cy="646331"/>
          </a:xfrm>
          <a:prstGeom prst="rect">
            <a:avLst/>
          </a:prstGeom>
        </p:spPr>
        <p:txBody>
          <a:bodyPr wrap="square">
            <a:spAutoFit/>
          </a:bodyPr>
          <a:lstStyle/>
          <a:p>
            <a:pPr lvl="0"/>
            <a:r>
              <a:rPr lang="fr-FR" dirty="0">
                <a:solidFill>
                  <a:prstClr val="black"/>
                </a:solidFill>
              </a:rPr>
              <a:t>• paramètres de soudage mal  adaptés ;</a:t>
            </a:r>
          </a:p>
          <a:p>
            <a:pPr lvl="0"/>
            <a:r>
              <a:rPr lang="fr-FR" dirty="0">
                <a:solidFill>
                  <a:prstClr val="black"/>
                </a:solidFill>
              </a:rPr>
              <a:t>• pression excessive.</a:t>
            </a:r>
            <a:endParaRPr lang="fr-FR" dirty="0">
              <a:solidFill>
                <a:prstClr val="black"/>
              </a:solidFill>
              <a:latin typeface="Times New Roman"/>
              <a:ea typeface="Times New Roman"/>
              <a:cs typeface="Calibri"/>
            </a:endParaRPr>
          </a:p>
        </p:txBody>
      </p:sp>
      <p:sp>
        <p:nvSpPr>
          <p:cNvPr id="12" name="Rectangle 11"/>
          <p:cNvSpPr/>
          <p:nvPr/>
        </p:nvSpPr>
        <p:spPr>
          <a:xfrm>
            <a:off x="3193554" y="5498182"/>
            <a:ext cx="4080098" cy="1200329"/>
          </a:xfrm>
          <a:prstGeom prst="rect">
            <a:avLst/>
          </a:prstGeom>
        </p:spPr>
        <p:txBody>
          <a:bodyPr wrap="square">
            <a:spAutoFit/>
          </a:bodyPr>
          <a:lstStyle/>
          <a:p>
            <a:pPr lvl="0"/>
            <a:r>
              <a:rPr lang="fr-FR" dirty="0">
                <a:solidFill>
                  <a:prstClr val="black"/>
                </a:solidFill>
              </a:rPr>
              <a:t>Les trois paramètres ont été respectés :</a:t>
            </a:r>
          </a:p>
          <a:p>
            <a:pPr lvl="0"/>
            <a:r>
              <a:rPr lang="fr-FR" dirty="0">
                <a:solidFill>
                  <a:prstClr val="black"/>
                </a:solidFill>
              </a:rPr>
              <a:t>• effort ;</a:t>
            </a:r>
          </a:p>
          <a:p>
            <a:pPr lvl="0"/>
            <a:r>
              <a:rPr lang="fr-FR" dirty="0">
                <a:solidFill>
                  <a:prstClr val="black"/>
                </a:solidFill>
              </a:rPr>
              <a:t>• temps ;</a:t>
            </a:r>
          </a:p>
          <a:p>
            <a:pPr lvl="0"/>
            <a:r>
              <a:rPr lang="fr-FR" dirty="0">
                <a:solidFill>
                  <a:prstClr val="black"/>
                </a:solidFill>
              </a:rPr>
              <a:t>• puissance.</a:t>
            </a:r>
            <a:endParaRPr lang="fr-FR" dirty="0">
              <a:solidFill>
                <a:prstClr val="black"/>
              </a:solidFill>
            </a:endParaRPr>
          </a:p>
        </p:txBody>
      </p:sp>
    </p:spTree>
    <p:extLst>
      <p:ext uri="{BB962C8B-B14F-4D97-AF65-F5344CB8AC3E}">
        <p14:creationId xmlns:p14="http://schemas.microsoft.com/office/powerpoint/2010/main" val="2161112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3"/>
          <p:cNvSpPr>
            <a:spLocks noChangeArrowheads="1"/>
          </p:cNvSpPr>
          <p:nvPr/>
        </p:nvSpPr>
        <p:spPr bwMode="auto">
          <a:xfrm>
            <a:off x="3239269" y="255215"/>
            <a:ext cx="2321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4. Utilisation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25"/>
          <p:cNvSpPr>
            <a:spLocks noChangeArrowheads="1"/>
          </p:cNvSpPr>
          <p:nvPr/>
        </p:nvSpPr>
        <p:spPr bwMode="auto">
          <a:xfrm>
            <a:off x="0" y="1809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FF"/>
                </a:solidFill>
                <a:effectLst/>
                <a:latin typeface="Arial" pitchFamily="34"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8782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4671" y="-65252"/>
            <a:ext cx="7772400" cy="1470025"/>
          </a:xfrm>
        </p:spPr>
        <p:txBody>
          <a:bodyPr>
            <a:normAutofit/>
          </a:bodyPr>
          <a:lstStyle/>
          <a:p>
            <a:r>
              <a:rPr lang="fr-FR" sz="2800" b="1" dirty="0"/>
              <a:t>1. Définition :</a:t>
            </a:r>
            <a:r>
              <a:rPr lang="fr-FR" sz="2800" dirty="0"/>
              <a:t/>
            </a:r>
            <a:br>
              <a:rPr lang="fr-FR" sz="2800" dirty="0"/>
            </a:br>
            <a:endParaRPr lang="fr-FR" sz="2800" dirty="0"/>
          </a:p>
        </p:txBody>
      </p:sp>
      <p:sp>
        <p:nvSpPr>
          <p:cNvPr id="3" name="Sous-titre 2"/>
          <p:cNvSpPr>
            <a:spLocks noGrp="1"/>
          </p:cNvSpPr>
          <p:nvPr>
            <p:ph type="subTitle" idx="1"/>
          </p:nvPr>
        </p:nvSpPr>
        <p:spPr/>
        <p:txBody>
          <a:bodyPr/>
          <a:lstStyle/>
          <a:p>
            <a:endParaRPr lang="fr-FR"/>
          </a:p>
        </p:txBody>
      </p:sp>
      <p:sp>
        <p:nvSpPr>
          <p:cNvPr id="4" name="Rectangle 2"/>
          <p:cNvSpPr>
            <a:spLocks noChangeArrowheads="1"/>
          </p:cNvSpPr>
          <p:nvPr/>
        </p:nvSpPr>
        <p:spPr bwMode="auto">
          <a:xfrm>
            <a:off x="372018" y="1039796"/>
            <a:ext cx="48654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a:t>
            </a:r>
            <a:r>
              <a:rPr kumimoji="0" lang="fr-FR" b="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oudure </a:t>
            </a:r>
            <a:r>
              <a:rPr kumimoji="0" lang="fr-FR"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É</a:t>
            </a:r>
            <a:r>
              <a:rPr kumimoji="0" lang="fr-FR" b="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lectrique par </a:t>
            </a:r>
            <a:r>
              <a:rPr kumimoji="0" lang="fr-FR"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a:t>
            </a:r>
            <a:r>
              <a:rPr kumimoji="0" lang="fr-FR" b="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ésistance par </a:t>
            </a:r>
            <a:r>
              <a:rPr kumimoji="0" lang="fr-FR"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t>
            </a:r>
            <a:r>
              <a:rPr kumimoji="0" lang="fr-FR" b="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oint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Image 200" descr="Description : Soudage électrique par résistance par points (copyright Soudage 2000)"/>
          <p:cNvPicPr>
            <a:picLocks noChangeAspect="1" noChangeArrowheads="1"/>
          </p:cNvPicPr>
          <p:nvPr/>
        </p:nvPicPr>
        <p:blipFill>
          <a:blip r:embed="rId2">
            <a:extLst>
              <a:ext uri="{28A0092B-C50C-407E-A947-70E740481C1C}">
                <a14:useLocalDpi xmlns:a14="http://schemas.microsoft.com/office/drawing/2010/main" val="0"/>
              </a:ext>
            </a:extLst>
          </a:blip>
          <a:srcRect l="-2" t="5910" r="-314" b="4816"/>
          <a:stretch>
            <a:fillRect/>
          </a:stretch>
        </p:blipFill>
        <p:spPr bwMode="auto">
          <a:xfrm>
            <a:off x="683567" y="3450776"/>
            <a:ext cx="3846657" cy="3134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72018" y="1409128"/>
            <a:ext cx="831641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pièces à souder sont superposées et sont serrées localement entre deux électrodes en alliage de cuivre. L'ensemble pièces / électrodes est traversé par un courant de soudage qui provoque une élévation de température  par effet Joule et la fusion localisée des deux pièces dans la zone de positionnement des deux électrodes</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4655730" y="3450775"/>
            <a:ext cx="3588678" cy="3134313"/>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58964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7450" y="-127805"/>
            <a:ext cx="7772400" cy="1470025"/>
          </a:xfrm>
        </p:spPr>
        <p:txBody>
          <a:bodyPr>
            <a:normAutofit/>
          </a:bodyPr>
          <a:lstStyle/>
          <a:p>
            <a:r>
              <a:rPr lang="fr-FR" sz="2800" b="1" dirty="0"/>
              <a:t>2. Principe </a:t>
            </a:r>
            <a:r>
              <a:rPr lang="fr-FR" sz="2800" b="1" dirty="0" smtClean="0"/>
              <a:t>:</a:t>
            </a:r>
            <a:r>
              <a:rPr lang="fr-FR" sz="2800" dirty="0"/>
              <a:t/>
            </a:r>
            <a:br>
              <a:rPr lang="fr-FR" sz="2800" dirty="0"/>
            </a:br>
            <a:endParaRPr lang="fr-FR" sz="2800" dirty="0"/>
          </a:p>
        </p:txBody>
      </p:sp>
      <p:sp>
        <p:nvSpPr>
          <p:cNvPr id="6" name="Rectangle 5"/>
          <p:cNvSpPr/>
          <p:nvPr/>
        </p:nvSpPr>
        <p:spPr>
          <a:xfrm>
            <a:off x="395536" y="724054"/>
            <a:ext cx="8424936" cy="369332"/>
          </a:xfrm>
          <a:prstGeom prst="rect">
            <a:avLst/>
          </a:prstGeom>
        </p:spPr>
        <p:txBody>
          <a:bodyPr wrap="square">
            <a:spAutoFit/>
          </a:bodyPr>
          <a:lstStyle/>
          <a:p>
            <a:r>
              <a:rPr lang="fr-FR" dirty="0"/>
              <a:t>L’énergie calorifique nécessaire à la fusion des pièces est engendrée par  </a:t>
            </a:r>
            <a:r>
              <a:rPr lang="fr-FR" dirty="0" smtClean="0"/>
              <a:t>l’effet</a:t>
            </a:r>
            <a:endParaRPr lang="fr-FR" dirty="0">
              <a:latin typeface="Times New Roman"/>
              <a:ea typeface="Times New Roman"/>
              <a:cs typeface="Calibri"/>
            </a:endParaRPr>
          </a:p>
        </p:txBody>
      </p:sp>
      <p:sp>
        <p:nvSpPr>
          <p:cNvPr id="7" name="Rectangle 6"/>
          <p:cNvSpPr/>
          <p:nvPr/>
        </p:nvSpPr>
        <p:spPr>
          <a:xfrm>
            <a:off x="395536" y="1093386"/>
            <a:ext cx="6246440" cy="369332"/>
          </a:xfrm>
          <a:prstGeom prst="rect">
            <a:avLst/>
          </a:prstGeom>
        </p:spPr>
        <p:txBody>
          <a:bodyPr wrap="square">
            <a:spAutoFit/>
          </a:bodyPr>
          <a:lstStyle/>
          <a:p>
            <a:r>
              <a:rPr lang="fr-FR" b="1" dirty="0"/>
              <a:t>W</a:t>
            </a:r>
            <a:r>
              <a:rPr lang="fr-FR" dirty="0"/>
              <a:t> (en Joules) = </a:t>
            </a:r>
            <a:r>
              <a:rPr lang="fr-FR" b="1" dirty="0"/>
              <a:t>R</a:t>
            </a:r>
            <a:r>
              <a:rPr lang="fr-FR" dirty="0"/>
              <a:t> (Ohm) </a:t>
            </a:r>
            <a:r>
              <a:rPr lang="fr-FR" b="1" dirty="0"/>
              <a:t>x I</a:t>
            </a:r>
            <a:r>
              <a:rPr lang="fr-FR" b="1" baseline="30000" dirty="0"/>
              <a:t>2</a:t>
            </a:r>
            <a:r>
              <a:rPr lang="fr-FR" dirty="0"/>
              <a:t> (Ampères) </a:t>
            </a:r>
            <a:r>
              <a:rPr lang="fr-FR" b="1" dirty="0"/>
              <a:t>x t</a:t>
            </a:r>
            <a:r>
              <a:rPr lang="fr-FR" dirty="0"/>
              <a:t> (Secondes)</a:t>
            </a:r>
          </a:p>
        </p:txBody>
      </p:sp>
      <p:sp>
        <p:nvSpPr>
          <p:cNvPr id="8" name="Zone de texte 303"/>
          <p:cNvSpPr txBox="1">
            <a:spLocks noChangeArrowheads="1"/>
          </p:cNvSpPr>
          <p:nvPr/>
        </p:nvSpPr>
        <p:spPr bwMode="auto">
          <a:xfrm>
            <a:off x="6273631" y="1129343"/>
            <a:ext cx="1190625" cy="333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CCFFFF">
                    <a:alpha val="64999"/>
                  </a:srgbClr>
                </a:solidFill>
              </a14:hiddenFill>
            </a:ext>
          </a:extLst>
        </p:spPr>
        <p:txBody>
          <a:bodyPr rot="0" vert="horz" wrap="square" lIns="91440" tIns="45720" rIns="91440" bIns="45720" anchor="t" anchorCtr="0" upright="1">
            <a:noAutofit/>
          </a:bodyPr>
          <a:lstStyle/>
          <a:p>
            <a:pPr>
              <a:spcAft>
                <a:spcPts val="0"/>
              </a:spcAft>
            </a:pPr>
            <a:r>
              <a:rPr lang="fr-FR" sz="1600">
                <a:effectLst/>
                <a:latin typeface="Times New Roman"/>
                <a:ea typeface="Times New Roman"/>
                <a:cs typeface="Calibri"/>
              </a:rPr>
              <a:t>W = R I² t</a:t>
            </a:r>
            <a:endParaRPr lang="fr-FR" sz="1000">
              <a:effectLst/>
              <a:latin typeface="Times New Roman"/>
              <a:ea typeface="Times New Roman"/>
              <a:cs typeface="Calibri"/>
            </a:endParaRPr>
          </a:p>
        </p:txBody>
      </p:sp>
      <p:sp>
        <p:nvSpPr>
          <p:cNvPr id="11" name="Line 6"/>
          <p:cNvSpPr>
            <a:spLocks noChangeShapeType="1"/>
          </p:cNvSpPr>
          <p:nvPr/>
        </p:nvSpPr>
        <p:spPr bwMode="auto">
          <a:xfrm>
            <a:off x="5154613" y="3446463"/>
            <a:ext cx="0" cy="0"/>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Rectangle 7"/>
          <p:cNvSpPr>
            <a:spLocks noChangeArrowheads="1"/>
          </p:cNvSpPr>
          <p:nvPr/>
        </p:nvSpPr>
        <p:spPr bwMode="auto">
          <a:xfrm>
            <a:off x="2917825" y="3421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8"/>
          <p:cNvSpPr>
            <a:spLocks noChangeArrowheads="1"/>
          </p:cNvSpPr>
          <p:nvPr/>
        </p:nvSpPr>
        <p:spPr bwMode="auto">
          <a:xfrm>
            <a:off x="2917825" y="3878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43225" algn="l"/>
              </a:tabLst>
            </a:pPr>
            <a:r>
              <a:rPr kumimoji="0" lang="fr-F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43225"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114" name="Picture 4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85" t="5633" b="6078"/>
          <a:stretch/>
        </p:blipFill>
        <p:spPr bwMode="auto">
          <a:xfrm>
            <a:off x="3248342" y="1844824"/>
            <a:ext cx="5562113" cy="4314328"/>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1153684" y="5249863"/>
            <a:ext cx="739141" cy="646331"/>
          </a:xfrm>
          <a:prstGeom prst="rect">
            <a:avLst/>
          </a:prstGeom>
        </p:spPr>
        <p:txBody>
          <a:bodyPr wrap="square">
            <a:spAutoFit/>
          </a:bodyPr>
          <a:lstStyle/>
          <a:p>
            <a:r>
              <a:rPr lang="fr-FR" dirty="0" smtClean="0"/>
              <a:t>R5 :	</a:t>
            </a:r>
            <a:endParaRPr lang="fr-FR" dirty="0"/>
          </a:p>
        </p:txBody>
      </p:sp>
      <p:sp>
        <p:nvSpPr>
          <p:cNvPr id="50" name="Rectangle 49"/>
          <p:cNvSpPr/>
          <p:nvPr/>
        </p:nvSpPr>
        <p:spPr>
          <a:xfrm>
            <a:off x="998028" y="2088293"/>
            <a:ext cx="894797" cy="369332"/>
          </a:xfrm>
          <a:prstGeom prst="rect">
            <a:avLst/>
          </a:prstGeom>
        </p:spPr>
        <p:txBody>
          <a:bodyPr wrap="none">
            <a:spAutoFit/>
          </a:bodyPr>
          <a:lstStyle/>
          <a:p>
            <a:r>
              <a:rPr lang="fr-FR" dirty="0">
                <a:solidFill>
                  <a:prstClr val="black"/>
                </a:solidFill>
              </a:rPr>
              <a:t>R1, R2 :</a:t>
            </a:r>
            <a:endParaRPr lang="fr-FR" dirty="0"/>
          </a:p>
        </p:txBody>
      </p:sp>
      <p:sp>
        <p:nvSpPr>
          <p:cNvPr id="51" name="Rectangle 50"/>
          <p:cNvSpPr/>
          <p:nvPr/>
        </p:nvSpPr>
        <p:spPr>
          <a:xfrm>
            <a:off x="434823" y="2560654"/>
            <a:ext cx="2286000" cy="646331"/>
          </a:xfrm>
          <a:prstGeom prst="rect">
            <a:avLst/>
          </a:prstGeom>
        </p:spPr>
        <p:txBody>
          <a:bodyPr>
            <a:spAutoFit/>
          </a:bodyPr>
          <a:lstStyle/>
          <a:p>
            <a:pPr lvl="0"/>
            <a:r>
              <a:rPr lang="fr-FR" dirty="0">
                <a:solidFill>
                  <a:prstClr val="black"/>
                </a:solidFill>
              </a:rPr>
              <a:t>résistances de contact </a:t>
            </a:r>
            <a:r>
              <a:rPr lang="fr-FR" dirty="0" smtClean="0">
                <a:solidFill>
                  <a:prstClr val="black"/>
                </a:solidFill>
              </a:rPr>
              <a:t>pièces/électrodes </a:t>
            </a:r>
            <a:endParaRPr lang="fr-FR" dirty="0">
              <a:solidFill>
                <a:prstClr val="black"/>
              </a:solidFill>
            </a:endParaRPr>
          </a:p>
        </p:txBody>
      </p:sp>
      <p:sp>
        <p:nvSpPr>
          <p:cNvPr id="52" name="Rectangle 51"/>
          <p:cNvSpPr/>
          <p:nvPr/>
        </p:nvSpPr>
        <p:spPr>
          <a:xfrm>
            <a:off x="858630" y="3693597"/>
            <a:ext cx="894797" cy="369332"/>
          </a:xfrm>
          <a:prstGeom prst="rect">
            <a:avLst/>
          </a:prstGeom>
        </p:spPr>
        <p:txBody>
          <a:bodyPr wrap="none">
            <a:spAutoFit/>
          </a:bodyPr>
          <a:lstStyle/>
          <a:p>
            <a:r>
              <a:rPr lang="fr-FR" dirty="0">
                <a:solidFill>
                  <a:prstClr val="black"/>
                </a:solidFill>
              </a:rPr>
              <a:t>R3, R4 :</a:t>
            </a:r>
            <a:endParaRPr lang="fr-FR" dirty="0"/>
          </a:p>
        </p:txBody>
      </p:sp>
      <p:sp>
        <p:nvSpPr>
          <p:cNvPr id="53" name="Rectangle 52"/>
          <p:cNvSpPr/>
          <p:nvPr/>
        </p:nvSpPr>
        <p:spPr>
          <a:xfrm>
            <a:off x="219012" y="4106863"/>
            <a:ext cx="3068830" cy="923330"/>
          </a:xfrm>
          <a:prstGeom prst="rect">
            <a:avLst/>
          </a:prstGeom>
        </p:spPr>
        <p:txBody>
          <a:bodyPr wrap="square">
            <a:spAutoFit/>
          </a:bodyPr>
          <a:lstStyle/>
          <a:p>
            <a:r>
              <a:rPr lang="fr-FR" dirty="0">
                <a:solidFill>
                  <a:prstClr val="black"/>
                </a:solidFill>
              </a:rPr>
              <a:t>résistance ohmique des pièces qui </a:t>
            </a:r>
            <a:r>
              <a:rPr lang="fr-FR" dirty="0" smtClean="0">
                <a:solidFill>
                  <a:prstClr val="black"/>
                </a:solidFill>
              </a:rPr>
              <a:t>dépendent </a:t>
            </a:r>
            <a:r>
              <a:rPr lang="fr-FR" dirty="0">
                <a:solidFill>
                  <a:prstClr val="black"/>
                </a:solidFill>
              </a:rPr>
              <a:t>de la nature des  pièces à </a:t>
            </a:r>
            <a:r>
              <a:rPr lang="fr-FR" dirty="0" smtClean="0">
                <a:solidFill>
                  <a:prstClr val="black"/>
                </a:solidFill>
              </a:rPr>
              <a:t>souder</a:t>
            </a:r>
            <a:endParaRPr lang="fr-FR" dirty="0"/>
          </a:p>
        </p:txBody>
      </p:sp>
      <p:sp>
        <p:nvSpPr>
          <p:cNvPr id="54" name="Rectangle 53"/>
          <p:cNvSpPr/>
          <p:nvPr/>
        </p:nvSpPr>
        <p:spPr>
          <a:xfrm>
            <a:off x="404535" y="5526861"/>
            <a:ext cx="2286000" cy="646331"/>
          </a:xfrm>
          <a:prstGeom prst="rect">
            <a:avLst/>
          </a:prstGeom>
        </p:spPr>
        <p:txBody>
          <a:bodyPr>
            <a:spAutoFit/>
          </a:bodyPr>
          <a:lstStyle/>
          <a:p>
            <a:r>
              <a:rPr lang="fr-FR" dirty="0">
                <a:solidFill>
                  <a:prstClr val="black"/>
                </a:solidFill>
              </a:rPr>
              <a:t>résistance de contact des pièces </a:t>
            </a:r>
            <a:endParaRPr lang="fr-FR" dirty="0"/>
          </a:p>
        </p:txBody>
      </p:sp>
      <p:sp>
        <p:nvSpPr>
          <p:cNvPr id="55" name="Rectangle 54"/>
          <p:cNvSpPr/>
          <p:nvPr/>
        </p:nvSpPr>
        <p:spPr>
          <a:xfrm>
            <a:off x="7884368" y="742607"/>
            <a:ext cx="2286000" cy="646331"/>
          </a:xfrm>
          <a:prstGeom prst="rect">
            <a:avLst/>
          </a:prstGeom>
        </p:spPr>
        <p:txBody>
          <a:bodyPr>
            <a:spAutoFit/>
          </a:bodyPr>
          <a:lstStyle/>
          <a:p>
            <a:r>
              <a:rPr lang="fr-FR" dirty="0">
                <a:solidFill>
                  <a:prstClr val="black"/>
                </a:solidFill>
                <a:ea typeface="+mj-ea"/>
                <a:cs typeface="+mj-cs"/>
              </a:rPr>
              <a:t>JOULE.</a:t>
            </a:r>
            <a:r>
              <a:rPr lang="fr-FR" dirty="0">
                <a:solidFill>
                  <a:prstClr val="black"/>
                </a:solidFill>
                <a:latin typeface="Times New Roman"/>
                <a:ea typeface="Times New Roman"/>
                <a:cs typeface="Calibri"/>
              </a:rPr>
              <a:t/>
            </a:r>
            <a:br>
              <a:rPr lang="fr-FR" dirty="0">
                <a:solidFill>
                  <a:prstClr val="black"/>
                </a:solidFill>
                <a:latin typeface="Times New Roman"/>
                <a:ea typeface="Times New Roman"/>
                <a:cs typeface="Calibri"/>
              </a:rPr>
            </a:br>
            <a:endParaRPr lang="fr-FR" dirty="0"/>
          </a:p>
        </p:txBody>
      </p:sp>
    </p:spTree>
    <p:extLst>
      <p:ext uri="{BB962C8B-B14F-4D97-AF65-F5344CB8AC3E}">
        <p14:creationId xmlns:p14="http://schemas.microsoft.com/office/powerpoint/2010/main" val="181221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720691" y="836712"/>
            <a:ext cx="33778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Les paramètres de soudage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3"/>
          <p:cNvSpPr>
            <a:spLocks noChangeArrowheads="1"/>
          </p:cNvSpPr>
          <p:nvPr/>
        </p:nvSpPr>
        <p:spPr bwMode="auto">
          <a:xfrm>
            <a:off x="600999" y="1988840"/>
            <a:ext cx="24930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27125" algn="l"/>
              </a:tabLst>
            </a:pP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127125" algn="l"/>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L’intensité en ampères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7125" algn="l"/>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615698" y="3528101"/>
            <a:ext cx="3198426" cy="369332"/>
          </a:xfrm>
          <a:prstGeom prst="rect">
            <a:avLst/>
          </a:prstGeom>
        </p:spPr>
        <p:txBody>
          <a:bodyPr wrap="square">
            <a:spAutoFit/>
          </a:bodyPr>
          <a:lstStyle/>
          <a:p>
            <a:pPr lvl="0" eaLnBrk="0" fontAlgn="base" hangingPunct="0">
              <a:spcBef>
                <a:spcPct val="0"/>
              </a:spcBef>
              <a:spcAft>
                <a:spcPct val="0"/>
              </a:spcAft>
              <a:tabLst>
                <a:tab pos="1127125" algn="l"/>
              </a:tabLst>
            </a:pPr>
            <a:r>
              <a:rPr lang="fr-FR" dirty="0">
                <a:solidFill>
                  <a:prstClr val="black"/>
                </a:solidFill>
                <a:latin typeface="Arial" pitchFamily="34" charset="0"/>
                <a:ea typeface="Times New Roman" pitchFamily="18" charset="0"/>
                <a:cs typeface="Times New Roman" pitchFamily="18" charset="0"/>
              </a:rPr>
              <a:t>L’effort de pression en bars</a:t>
            </a:r>
            <a:endParaRPr lang="fr-FR" dirty="0">
              <a:solidFill>
                <a:prstClr val="black"/>
              </a:solidFill>
              <a:latin typeface="Arial" pitchFamily="34" charset="0"/>
              <a:cs typeface="Arial" pitchFamily="34" charset="0"/>
            </a:endParaRPr>
          </a:p>
        </p:txBody>
      </p:sp>
      <p:sp>
        <p:nvSpPr>
          <p:cNvPr id="9" name="Rectangle 8"/>
          <p:cNvSpPr/>
          <p:nvPr/>
        </p:nvSpPr>
        <p:spPr>
          <a:xfrm>
            <a:off x="695049" y="4643160"/>
            <a:ext cx="4058915" cy="646331"/>
          </a:xfrm>
          <a:prstGeom prst="rect">
            <a:avLst/>
          </a:prstGeom>
        </p:spPr>
        <p:txBody>
          <a:bodyPr wrap="square">
            <a:spAutoFit/>
          </a:bodyPr>
          <a:lstStyle/>
          <a:p>
            <a:pPr lvl="0" fontAlgn="base">
              <a:spcBef>
                <a:spcPct val="0"/>
              </a:spcBef>
              <a:spcAft>
                <a:spcPct val="0"/>
              </a:spcAft>
              <a:tabLst>
                <a:tab pos="1127125" algn="l"/>
              </a:tabLst>
            </a:pPr>
            <a:endParaRPr lang="fr-FR" dirty="0">
              <a:solidFill>
                <a:prstClr val="black"/>
              </a:solidFill>
              <a:latin typeface="Arial" pitchFamily="34" charset="0"/>
              <a:ea typeface="Times New Roman" pitchFamily="18" charset="0"/>
              <a:cs typeface="Times New Roman" pitchFamily="18" charset="0"/>
            </a:endParaRPr>
          </a:p>
          <a:p>
            <a:pPr lvl="0" eaLnBrk="0" fontAlgn="base" hangingPunct="0">
              <a:spcBef>
                <a:spcPct val="0"/>
              </a:spcBef>
              <a:spcAft>
                <a:spcPct val="0"/>
              </a:spcAft>
              <a:tabLst>
                <a:tab pos="1127125" algn="l"/>
              </a:tabLst>
            </a:pPr>
            <a:r>
              <a:rPr lang="fr-FR" dirty="0">
                <a:solidFill>
                  <a:prstClr val="black"/>
                </a:solidFill>
                <a:latin typeface="Arial" pitchFamily="34" charset="0"/>
                <a:ea typeface="Times New Roman" pitchFamily="18" charset="0"/>
                <a:cs typeface="Times New Roman" pitchFamily="18" charset="0"/>
              </a:rPr>
              <a:t>Le temps de soudage en seconde</a:t>
            </a:r>
            <a:endParaRPr lang="fr-FR" dirty="0">
              <a:solidFill>
                <a:prstClr val="black"/>
              </a:solidFill>
              <a:latin typeface="Arial" pitchFamily="34" charset="0"/>
              <a:cs typeface="Arial" pitchFamily="34" charset="0"/>
            </a:endParaRPr>
          </a:p>
        </p:txBody>
      </p:sp>
      <p:pic>
        <p:nvPicPr>
          <p:cNvPr id="10" name="Image 225"/>
          <p:cNvPicPr>
            <a:picLocks noChangeAspect="1" noChangeArrowheads="1"/>
          </p:cNvPicPr>
          <p:nvPr/>
        </p:nvPicPr>
        <p:blipFill>
          <a:blip r:embed="rId2">
            <a:extLst>
              <a:ext uri="{28A0092B-C50C-407E-A947-70E740481C1C}">
                <a14:useLocalDpi xmlns:a14="http://schemas.microsoft.com/office/drawing/2010/main" val="0"/>
              </a:ext>
            </a:extLst>
          </a:blip>
          <a:srcRect l="6371" t="24557" r="9158" b="7594"/>
          <a:stretch>
            <a:fillRect/>
          </a:stretch>
        </p:blipFill>
        <p:spPr bwMode="auto">
          <a:xfrm>
            <a:off x="4211960" y="1988840"/>
            <a:ext cx="3816424" cy="243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2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1668"/>
            <a:ext cx="7772400" cy="1470025"/>
          </a:xfrm>
        </p:spPr>
        <p:txBody>
          <a:bodyPr/>
          <a:lstStyle/>
          <a:p>
            <a:r>
              <a:rPr lang="fr-FR" sz="2800" b="1" dirty="0"/>
              <a:t>3. Le cycle de soudage :</a:t>
            </a:r>
            <a:r>
              <a:rPr lang="fr-FR" dirty="0"/>
              <a:t/>
            </a:r>
            <a:br>
              <a:rPr lang="fr-FR" dirty="0"/>
            </a:br>
            <a:endParaRPr lang="fr-FR" dirty="0"/>
          </a:p>
        </p:txBody>
      </p:sp>
      <p:sp>
        <p:nvSpPr>
          <p:cNvPr id="3" name="Sous-titre 2"/>
          <p:cNvSpPr>
            <a:spLocks noGrp="1"/>
          </p:cNvSpPr>
          <p:nvPr>
            <p:ph type="subTitle"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172647" cy="1786875"/>
          </a:xfrm>
          <a:prstGeom prst="rect">
            <a:avLst/>
          </a:prstGeom>
          <a:noFill/>
          <a:ln>
            <a:noFill/>
          </a:ln>
        </p:spPr>
      </p:pic>
      <p:cxnSp>
        <p:nvCxnSpPr>
          <p:cNvPr id="5" name="Connecteur droit 4"/>
          <p:cNvCxnSpPr>
            <a:cxnSpLocks noChangeShapeType="1"/>
          </p:cNvCxnSpPr>
          <p:nvPr/>
        </p:nvCxnSpPr>
        <p:spPr bwMode="auto">
          <a:xfrm flipV="1">
            <a:off x="1004252" y="3835906"/>
            <a:ext cx="0" cy="181991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6" name="Groupe 5"/>
          <p:cNvGrpSpPr>
            <a:grpSpLocks/>
          </p:cNvGrpSpPr>
          <p:nvPr/>
        </p:nvGrpSpPr>
        <p:grpSpPr bwMode="auto">
          <a:xfrm>
            <a:off x="449377" y="3205546"/>
            <a:ext cx="8586847" cy="2819804"/>
            <a:chOff x="562" y="5370"/>
            <a:chExt cx="12204" cy="3750"/>
          </a:xfrm>
        </p:grpSpPr>
        <p:cxnSp>
          <p:nvCxnSpPr>
            <p:cNvPr id="7" name="Line 4"/>
            <p:cNvCxnSpPr/>
            <p:nvPr/>
          </p:nvCxnSpPr>
          <p:spPr bwMode="auto">
            <a:xfrm>
              <a:off x="1312" y="8406"/>
              <a:ext cx="981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562" y="5370"/>
              <a:ext cx="1728" cy="6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dirty="0">
                  <a:effectLst/>
                  <a:latin typeface="Times New Roman"/>
                  <a:ea typeface="Times New Roman"/>
                  <a:cs typeface="Calibri"/>
                </a:rPr>
                <a:t>Pression</a:t>
              </a:r>
            </a:p>
          </p:txBody>
        </p:sp>
        <p:sp>
          <p:nvSpPr>
            <p:cNvPr id="9" name="Rectangle 8"/>
            <p:cNvSpPr>
              <a:spLocks noChangeArrowheads="1"/>
            </p:cNvSpPr>
            <p:nvPr/>
          </p:nvSpPr>
          <p:spPr bwMode="auto">
            <a:xfrm>
              <a:off x="11556" y="7964"/>
              <a:ext cx="1210" cy="5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fr-FR" dirty="0">
                  <a:effectLst/>
                  <a:latin typeface="Times New Roman"/>
                  <a:ea typeface="Times New Roman"/>
                  <a:cs typeface="Calibri"/>
                </a:rPr>
                <a:t>Temps</a:t>
              </a:r>
            </a:p>
          </p:txBody>
        </p:sp>
        <p:grpSp>
          <p:nvGrpSpPr>
            <p:cNvPr id="10" name="Group 7"/>
            <p:cNvGrpSpPr>
              <a:grpSpLocks/>
            </p:cNvGrpSpPr>
            <p:nvPr/>
          </p:nvGrpSpPr>
          <p:grpSpPr bwMode="auto">
            <a:xfrm>
              <a:off x="1402" y="6216"/>
              <a:ext cx="9720" cy="2531"/>
              <a:chOff x="1027" y="9798"/>
              <a:chExt cx="10523" cy="4452"/>
            </a:xfrm>
          </p:grpSpPr>
          <p:cxnSp>
            <p:nvCxnSpPr>
              <p:cNvPr id="14" name="Line 8"/>
              <p:cNvCxnSpPr/>
              <p:nvPr/>
            </p:nvCxnSpPr>
            <p:spPr bwMode="auto">
              <a:xfrm flipV="1">
                <a:off x="1027" y="9798"/>
                <a:ext cx="2381" cy="38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9"/>
              <p:cNvCxnSpPr/>
              <p:nvPr/>
            </p:nvCxnSpPr>
            <p:spPr bwMode="auto">
              <a:xfrm>
                <a:off x="3408" y="9798"/>
                <a:ext cx="5804" cy="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10"/>
              <p:cNvCxnSpPr/>
              <p:nvPr/>
            </p:nvCxnSpPr>
            <p:spPr bwMode="auto">
              <a:xfrm>
                <a:off x="9212" y="9803"/>
                <a:ext cx="2338" cy="38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11"/>
              <p:cNvCxnSpPr/>
              <p:nvPr/>
            </p:nvCxnSpPr>
            <p:spPr bwMode="auto">
              <a:xfrm>
                <a:off x="3408" y="9798"/>
                <a:ext cx="0" cy="44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2"/>
              <p:cNvCxnSpPr/>
              <p:nvPr/>
            </p:nvCxnSpPr>
            <p:spPr bwMode="auto">
              <a:xfrm>
                <a:off x="6776" y="9798"/>
                <a:ext cx="0" cy="44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1" name="AutoShape 13"/>
            <p:cNvSpPr>
              <a:spLocks noChangeArrowheads="1"/>
            </p:cNvSpPr>
            <p:nvPr/>
          </p:nvSpPr>
          <p:spPr bwMode="auto">
            <a:xfrm>
              <a:off x="1509" y="8629"/>
              <a:ext cx="1847" cy="491"/>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dirty="0">
                  <a:effectLst/>
                  <a:latin typeface="Times New Roman"/>
                  <a:ea typeface="Times New Roman"/>
                  <a:cs typeface="Calibri"/>
                </a:rPr>
                <a:t>Accostage</a:t>
              </a:r>
            </a:p>
          </p:txBody>
        </p:sp>
        <p:sp>
          <p:nvSpPr>
            <p:cNvPr id="12" name="AutoShape 14"/>
            <p:cNvSpPr>
              <a:spLocks noChangeArrowheads="1"/>
            </p:cNvSpPr>
            <p:nvPr/>
          </p:nvSpPr>
          <p:spPr bwMode="auto">
            <a:xfrm>
              <a:off x="4272" y="8629"/>
              <a:ext cx="1776" cy="491"/>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dirty="0">
                  <a:effectLst/>
                  <a:latin typeface="Times New Roman"/>
                  <a:ea typeface="Times New Roman"/>
                  <a:cs typeface="Calibri"/>
                </a:rPr>
                <a:t>Soudage</a:t>
              </a:r>
            </a:p>
          </p:txBody>
        </p:sp>
        <p:sp>
          <p:nvSpPr>
            <p:cNvPr id="13" name="AutoShape 15"/>
            <p:cNvSpPr>
              <a:spLocks noChangeArrowheads="1"/>
            </p:cNvSpPr>
            <p:nvPr/>
          </p:nvSpPr>
          <p:spPr bwMode="auto">
            <a:xfrm>
              <a:off x="6901" y="8629"/>
              <a:ext cx="1669" cy="491"/>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dirty="0">
                  <a:effectLst/>
                  <a:latin typeface="Times New Roman"/>
                  <a:ea typeface="Times New Roman"/>
                  <a:cs typeface="Calibri"/>
                </a:rPr>
                <a:t>Forgeage</a:t>
              </a:r>
            </a:p>
          </p:txBody>
        </p:sp>
      </p:grpSp>
      <p:cxnSp>
        <p:nvCxnSpPr>
          <p:cNvPr id="19" name="Line 12"/>
          <p:cNvCxnSpPr/>
          <p:nvPr/>
        </p:nvCxnSpPr>
        <p:spPr bwMode="auto">
          <a:xfrm>
            <a:off x="6341288" y="3858627"/>
            <a:ext cx="0" cy="20319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AutoShape 13"/>
          <p:cNvSpPr>
            <a:spLocks noChangeArrowheads="1"/>
          </p:cNvSpPr>
          <p:nvPr/>
        </p:nvSpPr>
        <p:spPr bwMode="auto">
          <a:xfrm>
            <a:off x="6480723" y="5656143"/>
            <a:ext cx="1519508" cy="365321"/>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fr-FR" dirty="0" err="1">
                <a:effectLst/>
                <a:latin typeface="Times New Roman"/>
                <a:ea typeface="Times New Roman"/>
                <a:cs typeface="Calibri"/>
              </a:rPr>
              <a:t>Désaccostage</a:t>
            </a:r>
            <a:endParaRPr lang="fr-FR" dirty="0">
              <a:effectLst/>
              <a:latin typeface="Times New Roman"/>
              <a:ea typeface="Times New Roman"/>
              <a:cs typeface="Calibri"/>
            </a:endParaRPr>
          </a:p>
        </p:txBody>
      </p:sp>
      <p:pic>
        <p:nvPicPr>
          <p:cNvPr id="4098" name="Image 225"/>
          <p:cNvPicPr>
            <a:picLocks noChangeAspect="1" noChangeArrowheads="1"/>
          </p:cNvPicPr>
          <p:nvPr/>
        </p:nvPicPr>
        <p:blipFill>
          <a:blip r:embed="rId3">
            <a:extLst>
              <a:ext uri="{28A0092B-C50C-407E-A947-70E740481C1C}">
                <a14:useLocalDpi xmlns:a14="http://schemas.microsoft.com/office/drawing/2010/main" val="0"/>
              </a:ext>
            </a:extLst>
          </a:blip>
          <a:srcRect l="6371" t="24557" r="9158" b="7594"/>
          <a:stretch>
            <a:fillRect/>
          </a:stretch>
        </p:blipFill>
        <p:spPr bwMode="auto">
          <a:xfrm>
            <a:off x="2587863" y="4075080"/>
            <a:ext cx="2180880" cy="139372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09800" algn="l"/>
              </a:tabLst>
            </a:pPr>
            <a:r>
              <a:rPr kumimoji="0" lang="fr-FR" sz="800" b="0" i="0" u="none" strike="noStrike" cap="none" normalizeH="0" baseline="0" smtClean="0">
                <a:ln>
                  <a:noFill/>
                </a:ln>
                <a:solidFill>
                  <a:schemeClr val="tx1"/>
                </a:solidFill>
                <a:effectLst/>
                <a:latin typeface="Arial" pitchFamily="34" charset="0"/>
                <a:cs typeface="Arial" pitchFamily="34" charset="0"/>
              </a:rPr>
              <a:t/>
            </a:r>
            <a:br>
              <a:rPr kumimoji="0" lang="fr-FR" sz="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09800" algn="l"/>
              </a:tabLst>
            </a:pPr>
            <a:r>
              <a:rPr kumimoji="0" lang="fr-FR"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0980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6"/>
          <p:cNvSpPr>
            <a:spLocks noChangeArrowheads="1"/>
          </p:cNvSpPr>
          <p:nvPr/>
        </p:nvSpPr>
        <p:spPr bwMode="auto">
          <a:xfrm>
            <a:off x="4492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1"/>
          <p:cNvSpPr>
            <a:spLocks noChangeArrowheads="1"/>
          </p:cNvSpPr>
          <p:nvPr/>
        </p:nvSpPr>
        <p:spPr bwMode="auto">
          <a:xfrm>
            <a:off x="638792" y="6211669"/>
            <a:ext cx="16594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Lecture</a:t>
            </a:r>
            <a:r>
              <a:rPr kumimoji="0" lang="fr-FR" b="1"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lang="fr-FR" b="1" dirty="0" smtClean="0">
                <a:latin typeface="Arial" pitchFamily="34" charset="0"/>
                <a:ea typeface="Times New Roman" pitchFamily="18" charset="0"/>
                <a:cs typeface="Times New Roman" pitchFamily="18" charset="0"/>
              </a:rPr>
              <a:t>é</a:t>
            </a:r>
            <a:r>
              <a:rPr kumimoji="0" lang="fr-FR" b="1"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lève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17400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3"/>
          <p:cNvSpPr>
            <a:spLocks noChangeArrowheads="1"/>
          </p:cNvSpPr>
          <p:nvPr/>
        </p:nvSpPr>
        <p:spPr bwMode="auto">
          <a:xfrm>
            <a:off x="3239269" y="516825"/>
            <a:ext cx="2321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4. Utilisation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39552" y="1267063"/>
            <a:ext cx="8064896" cy="1200329"/>
          </a:xfrm>
          <a:prstGeom prst="rect">
            <a:avLst/>
          </a:prstGeom>
        </p:spPr>
        <p:txBody>
          <a:bodyPr wrap="square">
            <a:spAutoFit/>
          </a:bodyPr>
          <a:lstStyle/>
          <a:p>
            <a:r>
              <a:rPr lang="fr-FR" b="1" u="sng" dirty="0"/>
              <a:t>Le diamètre du point :</a:t>
            </a:r>
            <a:endParaRPr lang="fr-FR" dirty="0"/>
          </a:p>
          <a:p>
            <a:r>
              <a:rPr lang="fr-FR" b="1" dirty="0"/>
              <a:t> </a:t>
            </a:r>
            <a:endParaRPr lang="fr-FR" dirty="0"/>
          </a:p>
          <a:p>
            <a:r>
              <a:rPr lang="fr-FR" dirty="0"/>
              <a:t>Le diamètre du point se définit en fonction  des épaisseurs des pièces à souder .</a:t>
            </a:r>
          </a:p>
          <a:p>
            <a:r>
              <a:rPr lang="fr-FR" dirty="0"/>
              <a:t> </a:t>
            </a:r>
          </a:p>
        </p:txBody>
      </p:sp>
      <p:sp>
        <p:nvSpPr>
          <p:cNvPr id="7" name="Rectangle 6"/>
          <p:cNvSpPr/>
          <p:nvPr/>
        </p:nvSpPr>
        <p:spPr>
          <a:xfrm>
            <a:off x="3578326" y="3429000"/>
            <a:ext cx="5026122" cy="369332"/>
          </a:xfrm>
          <a:prstGeom prst="rect">
            <a:avLst/>
          </a:prstGeom>
        </p:spPr>
        <p:txBody>
          <a:bodyPr wrap="square">
            <a:spAutoFit/>
          </a:bodyPr>
          <a:lstStyle/>
          <a:p>
            <a:pPr lvl="0"/>
            <a:r>
              <a:rPr lang="fr-FR" b="1" dirty="0" smtClean="0">
                <a:solidFill>
                  <a:prstClr val="black"/>
                </a:solidFill>
              </a:rPr>
              <a:t>2 </a:t>
            </a:r>
            <a:r>
              <a:rPr lang="fr-FR" b="1" dirty="0">
                <a:solidFill>
                  <a:prstClr val="black"/>
                </a:solidFill>
              </a:rPr>
              <a:t>fois l’ épaisseur de la tôle la plus fine + 3mm</a:t>
            </a:r>
            <a:endParaRPr lang="fr-FR" dirty="0">
              <a:solidFill>
                <a:prstClr val="black"/>
              </a:solidFill>
            </a:endParaRPr>
          </a:p>
        </p:txBody>
      </p:sp>
      <p:sp>
        <p:nvSpPr>
          <p:cNvPr id="11" name="Rectangle 10"/>
          <p:cNvSpPr/>
          <p:nvPr/>
        </p:nvSpPr>
        <p:spPr>
          <a:xfrm>
            <a:off x="400869" y="2780928"/>
            <a:ext cx="5368230" cy="369332"/>
          </a:xfrm>
          <a:prstGeom prst="rect">
            <a:avLst/>
          </a:prstGeom>
        </p:spPr>
        <p:txBody>
          <a:bodyPr wrap="square">
            <a:spAutoFit/>
          </a:bodyPr>
          <a:lstStyle/>
          <a:p>
            <a:pPr lvl="0"/>
            <a:r>
              <a:rPr lang="fr-FR" dirty="0">
                <a:solidFill>
                  <a:prstClr val="black"/>
                </a:solidFill>
              </a:rPr>
              <a:t>Le diamètre minimum du point de soudure  =</a:t>
            </a:r>
            <a:endParaRPr lang="fr-FR" dirty="0">
              <a:solidFill>
                <a:prstClr val="black"/>
              </a:solidFill>
            </a:endParaRPr>
          </a:p>
        </p:txBody>
      </p:sp>
      <p:pic>
        <p:nvPicPr>
          <p:cNvPr id="13" name="Image 12"/>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25144"/>
            <a:ext cx="1825352" cy="1673066"/>
          </a:xfrm>
          <a:prstGeom prst="rect">
            <a:avLst/>
          </a:prstGeom>
          <a:noFill/>
        </p:spPr>
      </p:pic>
    </p:spTree>
    <p:extLst>
      <p:ext uri="{BB962C8B-B14F-4D97-AF65-F5344CB8AC3E}">
        <p14:creationId xmlns:p14="http://schemas.microsoft.com/office/powerpoint/2010/main" val="126201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3"/>
          <p:cNvSpPr>
            <a:spLocks noChangeArrowheads="1"/>
          </p:cNvSpPr>
          <p:nvPr/>
        </p:nvSpPr>
        <p:spPr bwMode="auto">
          <a:xfrm>
            <a:off x="3239269" y="255215"/>
            <a:ext cx="2321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4. Utilisation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 name="Groupe 7"/>
          <p:cNvGrpSpPr>
            <a:grpSpLocks/>
          </p:cNvGrpSpPr>
          <p:nvPr/>
        </p:nvGrpSpPr>
        <p:grpSpPr bwMode="auto">
          <a:xfrm>
            <a:off x="4356920" y="1306008"/>
            <a:ext cx="3162666" cy="1318642"/>
            <a:chOff x="4358" y="10149"/>
            <a:chExt cx="6238" cy="2474"/>
          </a:xfrm>
        </p:grpSpPr>
        <p:sp>
          <p:nvSpPr>
            <p:cNvPr id="9" name="Oval 72"/>
            <p:cNvSpPr>
              <a:spLocks noChangeArrowheads="1"/>
            </p:cNvSpPr>
            <p:nvPr/>
          </p:nvSpPr>
          <p:spPr bwMode="auto">
            <a:xfrm>
              <a:off x="7839" y="10534"/>
              <a:ext cx="1" cy="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0" name="Oval 73"/>
            <p:cNvSpPr>
              <a:spLocks noChangeArrowheads="1"/>
            </p:cNvSpPr>
            <p:nvPr/>
          </p:nvSpPr>
          <p:spPr bwMode="auto">
            <a:xfrm>
              <a:off x="8606" y="10463"/>
              <a:ext cx="1990" cy="1989"/>
            </a:xfrm>
            <a:prstGeom prst="ellipse">
              <a:avLst/>
            </a:prstGeom>
            <a:solidFill>
              <a:srgbClr val="99663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fr-FR"/>
            </a:p>
          </p:txBody>
        </p:sp>
        <p:sp>
          <p:nvSpPr>
            <p:cNvPr id="12" name="Oval 74"/>
            <p:cNvSpPr>
              <a:spLocks noChangeArrowheads="1"/>
            </p:cNvSpPr>
            <p:nvPr/>
          </p:nvSpPr>
          <p:spPr bwMode="auto">
            <a:xfrm>
              <a:off x="8886" y="10721"/>
              <a:ext cx="1502" cy="1500"/>
            </a:xfrm>
            <a:prstGeom prst="ellipse">
              <a:avLst/>
            </a:prstGeom>
            <a:solidFill>
              <a:srgbClr val="6699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fr-FR"/>
            </a:p>
          </p:txBody>
        </p:sp>
        <p:sp>
          <p:nvSpPr>
            <p:cNvPr id="14" name="Oval 75"/>
            <p:cNvSpPr>
              <a:spLocks noChangeArrowheads="1"/>
            </p:cNvSpPr>
            <p:nvPr/>
          </p:nvSpPr>
          <p:spPr bwMode="auto">
            <a:xfrm>
              <a:off x="9146" y="10970"/>
              <a:ext cx="981" cy="982"/>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fr-FR"/>
            </a:p>
          </p:txBody>
        </p:sp>
        <p:grpSp>
          <p:nvGrpSpPr>
            <p:cNvPr id="15" name="Group 76"/>
            <p:cNvGrpSpPr>
              <a:grpSpLocks/>
            </p:cNvGrpSpPr>
            <p:nvPr/>
          </p:nvGrpSpPr>
          <p:grpSpPr bwMode="auto">
            <a:xfrm>
              <a:off x="6446" y="10823"/>
              <a:ext cx="3060" cy="540"/>
              <a:chOff x="5760" y="10931"/>
              <a:chExt cx="3060" cy="540"/>
            </a:xfrm>
          </p:grpSpPr>
          <p:cxnSp>
            <p:nvCxnSpPr>
              <p:cNvPr id="22" name="Line 77"/>
              <p:cNvCxnSpPr/>
              <p:nvPr/>
            </p:nvCxnSpPr>
            <p:spPr bwMode="auto">
              <a:xfrm>
                <a:off x="5760" y="10931"/>
                <a:ext cx="198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78"/>
              <p:cNvCxnSpPr/>
              <p:nvPr/>
            </p:nvCxnSpPr>
            <p:spPr bwMode="auto">
              <a:xfrm>
                <a:off x="7740" y="10931"/>
                <a:ext cx="1080" cy="54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6" name="Line 79"/>
            <p:cNvCxnSpPr/>
            <p:nvPr/>
          </p:nvCxnSpPr>
          <p:spPr bwMode="auto">
            <a:xfrm>
              <a:off x="6446" y="11723"/>
              <a:ext cx="27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7" name="Group 80"/>
            <p:cNvGrpSpPr>
              <a:grpSpLocks/>
            </p:cNvGrpSpPr>
            <p:nvPr/>
          </p:nvGrpSpPr>
          <p:grpSpPr bwMode="auto">
            <a:xfrm>
              <a:off x="6446" y="12083"/>
              <a:ext cx="2700" cy="540"/>
              <a:chOff x="5760" y="12191"/>
              <a:chExt cx="2700" cy="540"/>
            </a:xfrm>
          </p:grpSpPr>
          <p:cxnSp>
            <p:nvCxnSpPr>
              <p:cNvPr id="20" name="Line 81"/>
              <p:cNvCxnSpPr/>
              <p:nvPr/>
            </p:nvCxnSpPr>
            <p:spPr bwMode="auto">
              <a:xfrm>
                <a:off x="5760" y="12731"/>
                <a:ext cx="216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82"/>
              <p:cNvCxnSpPr/>
              <p:nvPr/>
            </p:nvCxnSpPr>
            <p:spPr bwMode="auto">
              <a:xfrm flipV="1">
                <a:off x="7920" y="12191"/>
                <a:ext cx="540" cy="53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8" name="Text Box 83"/>
            <p:cNvSpPr txBox="1">
              <a:spLocks noChangeArrowheads="1"/>
            </p:cNvSpPr>
            <p:nvPr/>
          </p:nvSpPr>
          <p:spPr bwMode="auto">
            <a:xfrm>
              <a:off x="4952" y="10149"/>
              <a:ext cx="3015" cy="5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3147060">
                <a:spcAft>
                  <a:spcPts val="0"/>
                </a:spcAft>
              </a:pPr>
              <a:r>
                <a:rPr lang="fr-FR" sz="1000" dirty="0">
                  <a:effectLst/>
                  <a:latin typeface="Times New Roman"/>
                  <a:ea typeface="Times New Roman"/>
                  <a:cs typeface="Calibri"/>
                </a:rPr>
                <a:t> </a:t>
              </a:r>
            </a:p>
            <a:p>
              <a:pPr marL="3147060">
                <a:spcAft>
                  <a:spcPts val="0"/>
                </a:spcAft>
              </a:pPr>
              <a:r>
                <a:rPr lang="fr-FR" sz="1000" dirty="0">
                  <a:effectLst/>
                  <a:latin typeface="Times New Roman"/>
                  <a:ea typeface="Times New Roman"/>
                  <a:cs typeface="Calibri"/>
                </a:rPr>
                <a:t> </a:t>
              </a:r>
            </a:p>
            <a:p>
              <a:pPr marL="3147060">
                <a:spcAft>
                  <a:spcPts val="0"/>
                </a:spcAft>
              </a:pPr>
              <a:r>
                <a:rPr lang="fr-FR" sz="1000" dirty="0">
                  <a:solidFill>
                    <a:srgbClr val="FF00FF"/>
                  </a:solidFill>
                  <a:effectLst/>
                  <a:latin typeface="Times New Roman"/>
                  <a:ea typeface="Times New Roman"/>
                  <a:cs typeface="Calibri"/>
                </a:rPr>
                <a:t> </a:t>
              </a:r>
              <a:endParaRPr lang="fr-FR" sz="1000" dirty="0">
                <a:effectLst/>
                <a:latin typeface="Times New Roman"/>
                <a:ea typeface="Times New Roman"/>
                <a:cs typeface="Calibri"/>
              </a:endParaRPr>
            </a:p>
            <a:p>
              <a:pPr>
                <a:spcAft>
                  <a:spcPts val="0"/>
                </a:spcAft>
              </a:pPr>
              <a:r>
                <a:rPr lang="fr-FR" sz="1000" dirty="0">
                  <a:effectLst/>
                  <a:latin typeface="Times New Roman"/>
                  <a:ea typeface="Times New Roman"/>
                  <a:cs typeface="Calibri"/>
                </a:rPr>
                <a:t> </a:t>
              </a:r>
            </a:p>
          </p:txBody>
        </p:sp>
        <p:sp>
          <p:nvSpPr>
            <p:cNvPr id="19" name="Text Box 84"/>
            <p:cNvSpPr txBox="1">
              <a:spLocks noChangeArrowheads="1"/>
            </p:cNvSpPr>
            <p:nvPr/>
          </p:nvSpPr>
          <p:spPr bwMode="auto">
            <a:xfrm>
              <a:off x="4358" y="10956"/>
              <a:ext cx="3539" cy="5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endParaRPr lang="fr-FR" dirty="0">
                <a:effectLst/>
                <a:latin typeface="Times New Roman"/>
                <a:ea typeface="Times New Roman"/>
                <a:cs typeface="Calibri"/>
              </a:endParaRPr>
            </a:p>
          </p:txBody>
        </p:sp>
      </p:grpSp>
      <p:sp>
        <p:nvSpPr>
          <p:cNvPr id="25" name="Zone de texte 529"/>
          <p:cNvSpPr txBox="1"/>
          <p:nvPr/>
        </p:nvSpPr>
        <p:spPr>
          <a:xfrm>
            <a:off x="576216" y="3099812"/>
            <a:ext cx="8035674" cy="310664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u="sng" dirty="0">
                <a:effectLst/>
                <a:latin typeface="Times New Roman"/>
                <a:ea typeface="Times New Roman"/>
                <a:cs typeface="Calibri"/>
              </a:rPr>
              <a:t>Essai de déboutonnage : </a:t>
            </a:r>
            <a:endParaRPr lang="fr-FR" dirty="0">
              <a:effectLst/>
              <a:latin typeface="Times New Roman"/>
              <a:ea typeface="Times New Roman"/>
              <a:cs typeface="Calibri"/>
            </a:endParaRPr>
          </a:p>
          <a:p>
            <a:pPr>
              <a:spcAft>
                <a:spcPts val="0"/>
              </a:spcAft>
            </a:pPr>
            <a:r>
              <a:rPr lang="fr-FR" dirty="0">
                <a:effectLst/>
                <a:latin typeface="Times New Roman"/>
                <a:ea typeface="Times New Roman"/>
                <a:cs typeface="Calibri"/>
              </a:rPr>
              <a:t> </a:t>
            </a:r>
          </a:p>
          <a:p>
            <a:pPr>
              <a:spcAft>
                <a:spcPts val="0"/>
              </a:spcAft>
            </a:pPr>
            <a:r>
              <a:rPr lang="fr-FR" dirty="0">
                <a:effectLst/>
                <a:latin typeface="Times New Roman"/>
                <a:ea typeface="Times New Roman"/>
                <a:cs typeface="Calibri"/>
              </a:rPr>
              <a:t>On sépare deux pièces par arrachement. </a:t>
            </a:r>
          </a:p>
          <a:p>
            <a:pPr>
              <a:spcAft>
                <a:spcPts val="0"/>
              </a:spcAft>
            </a:pPr>
            <a:r>
              <a:rPr lang="fr-FR" dirty="0">
                <a:effectLst/>
                <a:latin typeface="Times New Roman"/>
                <a:ea typeface="Times New Roman"/>
                <a:cs typeface="Calibri"/>
              </a:rPr>
              <a:t> </a:t>
            </a:r>
          </a:p>
          <a:p>
            <a:pPr>
              <a:spcAft>
                <a:spcPts val="0"/>
              </a:spcAft>
            </a:pPr>
            <a:r>
              <a:rPr lang="fr-FR" dirty="0">
                <a:effectLst/>
                <a:latin typeface="Times New Roman"/>
                <a:ea typeface="Times New Roman"/>
                <a:cs typeface="Calibri"/>
              </a:rPr>
              <a:t> </a:t>
            </a:r>
          </a:p>
          <a:p>
            <a:pPr>
              <a:spcAft>
                <a:spcPts val="0"/>
              </a:spcAft>
            </a:pPr>
            <a:r>
              <a:rPr lang="fr-FR" u="sng" dirty="0">
                <a:effectLst/>
                <a:latin typeface="Times New Roman"/>
                <a:ea typeface="Times New Roman"/>
                <a:cs typeface="Calibri"/>
              </a:rPr>
              <a:t>Essai de torsion : </a:t>
            </a:r>
            <a:endParaRPr lang="fr-FR" dirty="0">
              <a:effectLst/>
              <a:latin typeface="Times New Roman"/>
              <a:ea typeface="Times New Roman"/>
              <a:cs typeface="Calibri"/>
            </a:endParaRPr>
          </a:p>
          <a:p>
            <a:pPr>
              <a:spcAft>
                <a:spcPts val="0"/>
              </a:spcAft>
            </a:pPr>
            <a:r>
              <a:rPr lang="fr-FR" u="none" strike="noStrike" dirty="0">
                <a:effectLst/>
                <a:latin typeface="Times New Roman"/>
                <a:ea typeface="Times New Roman"/>
                <a:cs typeface="Calibri"/>
              </a:rPr>
              <a:t> </a:t>
            </a:r>
            <a:endParaRPr lang="fr-FR" dirty="0">
              <a:effectLst/>
              <a:latin typeface="Times New Roman"/>
              <a:ea typeface="Times New Roman"/>
              <a:cs typeface="Calibri"/>
            </a:endParaRPr>
          </a:p>
          <a:p>
            <a:pPr>
              <a:spcAft>
                <a:spcPts val="0"/>
              </a:spcAft>
            </a:pPr>
            <a:r>
              <a:rPr lang="fr-FR" dirty="0">
                <a:effectLst/>
                <a:latin typeface="Times New Roman"/>
                <a:ea typeface="Times New Roman"/>
                <a:cs typeface="Calibri"/>
              </a:rPr>
              <a:t>Le point cassé permet de déterminer le diamètre de la</a:t>
            </a:r>
          </a:p>
          <a:p>
            <a:pPr>
              <a:spcAft>
                <a:spcPts val="0"/>
              </a:spcAft>
            </a:pPr>
            <a:r>
              <a:rPr lang="fr-FR" dirty="0">
                <a:effectLst/>
                <a:latin typeface="Times New Roman"/>
                <a:ea typeface="Times New Roman"/>
                <a:cs typeface="Calibri"/>
              </a:rPr>
              <a:t>zone fondue et sa texture .</a:t>
            </a:r>
          </a:p>
        </p:txBody>
      </p:sp>
      <p:pic>
        <p:nvPicPr>
          <p:cNvPr id="7170" name="Image 5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4869160"/>
            <a:ext cx="2296624" cy="10081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84"/>
          <p:cNvSpPr txBox="1">
            <a:spLocks noChangeArrowheads="1"/>
          </p:cNvSpPr>
          <p:nvPr/>
        </p:nvSpPr>
        <p:spPr bwMode="auto">
          <a:xfrm>
            <a:off x="263525" y="8721725"/>
            <a:ext cx="1116330"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1000">
                <a:effectLst/>
                <a:latin typeface="Times New Roman"/>
                <a:ea typeface="Times New Roman"/>
                <a:cs typeface="Calibri"/>
              </a:rPr>
              <a:t>Couronne marron</a:t>
            </a: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21"/>
          <p:cNvSpPr>
            <a:spLocks noChangeArrowheads="1"/>
          </p:cNvSpPr>
          <p:nvPr/>
        </p:nvSpPr>
        <p:spPr bwMode="auto">
          <a:xfrm>
            <a:off x="564012" y="1024919"/>
            <a:ext cx="240065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Arial" pitchFamily="34" charset="0"/>
                <a:cs typeface="Times New Roman" pitchFamily="18" charset="0"/>
              </a:rPr>
              <a:t>Contrôle visuel :</a:t>
            </a:r>
            <a:r>
              <a:rPr kumimoji="0" lang="fr-FR" b="1" i="0" u="none" strike="noStrike" cap="none" normalizeH="0" baseline="0" dirty="0" smtClean="0">
                <a:ln>
                  <a:noFill/>
                </a:ln>
                <a:solidFill>
                  <a:schemeClr val="tx1"/>
                </a:solidFill>
                <a:effectLst/>
                <a:latin typeface="Arial" pitchFamily="34"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Text Box 84"/>
          <p:cNvSpPr txBox="1">
            <a:spLocks noChangeArrowheads="1"/>
          </p:cNvSpPr>
          <p:nvPr/>
        </p:nvSpPr>
        <p:spPr bwMode="auto">
          <a:xfrm>
            <a:off x="4128171" y="2233428"/>
            <a:ext cx="2058512" cy="353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endParaRPr lang="fr-FR" dirty="0">
              <a:effectLst/>
              <a:latin typeface="Times New Roman"/>
              <a:ea typeface="Times New Roman"/>
              <a:cs typeface="Calibri"/>
            </a:endParaRPr>
          </a:p>
        </p:txBody>
      </p:sp>
      <p:sp>
        <p:nvSpPr>
          <p:cNvPr id="31" name="Rectangle 30"/>
          <p:cNvSpPr/>
          <p:nvPr/>
        </p:nvSpPr>
        <p:spPr>
          <a:xfrm>
            <a:off x="547144" y="2730480"/>
            <a:ext cx="2597374" cy="369332"/>
          </a:xfrm>
          <a:prstGeom prst="rect">
            <a:avLst/>
          </a:prstGeom>
        </p:spPr>
        <p:txBody>
          <a:bodyPr wrap="square">
            <a:spAutoFit/>
          </a:bodyPr>
          <a:lstStyle/>
          <a:p>
            <a:pPr lvl="0" fontAlgn="base">
              <a:spcBef>
                <a:spcPct val="0"/>
              </a:spcBef>
              <a:spcAft>
                <a:spcPct val="0"/>
              </a:spcAft>
            </a:pPr>
            <a:r>
              <a:rPr lang="fr-FR" b="1" u="sng" dirty="0">
                <a:solidFill>
                  <a:prstClr val="black"/>
                </a:solidFill>
                <a:latin typeface="Arial" pitchFamily="34" charset="0"/>
                <a:cs typeface="Times New Roman" pitchFamily="18" charset="0"/>
              </a:rPr>
              <a:t>Contrôle destructif :</a:t>
            </a:r>
            <a:endParaRPr lang="fr-FR" dirty="0">
              <a:solidFill>
                <a:prstClr val="black"/>
              </a:solidFill>
              <a:latin typeface="Arial" pitchFamily="34" charset="0"/>
              <a:cs typeface="Arial" pitchFamily="34" charset="0"/>
            </a:endParaRPr>
          </a:p>
        </p:txBody>
      </p:sp>
      <p:graphicFrame>
        <p:nvGraphicFramePr>
          <p:cNvPr id="4" name="Objet 3"/>
          <p:cNvGraphicFramePr>
            <a:graphicFrameLocks noChangeAspect="1"/>
          </p:cNvGraphicFramePr>
          <p:nvPr>
            <p:extLst>
              <p:ext uri="{D42A27DB-BD31-4B8C-83A1-F6EECF244321}">
                <p14:modId xmlns:p14="http://schemas.microsoft.com/office/powerpoint/2010/main" val="607800302"/>
              </p:ext>
            </p:extLst>
          </p:nvPr>
        </p:nvGraphicFramePr>
        <p:xfrm>
          <a:off x="6186683" y="3183479"/>
          <a:ext cx="1623817" cy="1573596"/>
        </p:xfrm>
        <a:graphic>
          <a:graphicData uri="http://schemas.openxmlformats.org/presentationml/2006/ole">
            <mc:AlternateContent xmlns:mc="http://schemas.openxmlformats.org/markup-compatibility/2006">
              <mc:Choice xmlns:v="urn:schemas-microsoft-com:vml" Requires="v">
                <p:oleObj spid="_x0000_s7199" r:id="rId4" imgW="1663930" imgH="1597020" progId="PI3.Image">
                  <p:embed/>
                </p:oleObj>
              </mc:Choice>
              <mc:Fallback>
                <p:oleObj r:id="rId4" imgW="1663930" imgH="1597020" progId="PI3.Image">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683" y="3183479"/>
                        <a:ext cx="1623817" cy="1573596"/>
                      </a:xfrm>
                      <a:prstGeom prst="rect">
                        <a:avLst/>
                      </a:prstGeom>
                      <a:noFill/>
                    </p:spPr>
                  </p:pic>
                </p:oleObj>
              </mc:Fallback>
            </mc:AlternateContent>
          </a:graphicData>
        </a:graphic>
      </p:graphicFrame>
      <p:sp>
        <p:nvSpPr>
          <p:cNvPr id="33" name="Rectangle 32"/>
          <p:cNvSpPr/>
          <p:nvPr/>
        </p:nvSpPr>
        <p:spPr>
          <a:xfrm>
            <a:off x="4736504" y="1288704"/>
            <a:ext cx="1358064" cy="369332"/>
          </a:xfrm>
          <a:prstGeom prst="rect">
            <a:avLst/>
          </a:prstGeom>
        </p:spPr>
        <p:txBody>
          <a:bodyPr wrap="none">
            <a:spAutoFit/>
          </a:bodyPr>
          <a:lstStyle/>
          <a:p>
            <a:pPr lvl="0"/>
            <a:r>
              <a:rPr lang="fr-FR" dirty="0">
                <a:solidFill>
                  <a:prstClr val="black"/>
                </a:solidFill>
                <a:latin typeface="Times New Roman"/>
                <a:ea typeface="Times New Roman"/>
                <a:cs typeface="Calibri"/>
              </a:rPr>
              <a:t>Centre blanc</a:t>
            </a:r>
            <a:endParaRPr lang="fr-FR" dirty="0">
              <a:solidFill>
                <a:prstClr val="black"/>
              </a:solidFill>
              <a:latin typeface="Times New Roman"/>
              <a:ea typeface="Times New Roman"/>
              <a:cs typeface="Calibri"/>
            </a:endParaRPr>
          </a:p>
        </p:txBody>
      </p:sp>
      <p:sp>
        <p:nvSpPr>
          <p:cNvPr id="35" name="Rectangle 34"/>
          <p:cNvSpPr/>
          <p:nvPr/>
        </p:nvSpPr>
        <p:spPr>
          <a:xfrm>
            <a:off x="4446969" y="1679145"/>
            <a:ext cx="1653017" cy="369332"/>
          </a:xfrm>
          <a:prstGeom prst="rect">
            <a:avLst/>
          </a:prstGeom>
        </p:spPr>
        <p:txBody>
          <a:bodyPr wrap="none">
            <a:spAutoFit/>
          </a:bodyPr>
          <a:lstStyle/>
          <a:p>
            <a:pPr lvl="0"/>
            <a:r>
              <a:rPr lang="fr-FR" dirty="0">
                <a:solidFill>
                  <a:prstClr val="black"/>
                </a:solidFill>
                <a:latin typeface="Times New Roman"/>
                <a:ea typeface="Times New Roman"/>
                <a:cs typeface="Calibri"/>
              </a:rPr>
              <a:t>Couronne bleue</a:t>
            </a:r>
            <a:endParaRPr lang="fr-FR" dirty="0">
              <a:solidFill>
                <a:prstClr val="black"/>
              </a:solidFill>
              <a:latin typeface="Times New Roman"/>
              <a:ea typeface="Times New Roman"/>
              <a:cs typeface="Calibri"/>
            </a:endParaRPr>
          </a:p>
        </p:txBody>
      </p:sp>
      <p:sp>
        <p:nvSpPr>
          <p:cNvPr id="36" name="Rectangle 35"/>
          <p:cNvSpPr/>
          <p:nvPr/>
        </p:nvSpPr>
        <p:spPr>
          <a:xfrm>
            <a:off x="4247562" y="2233428"/>
            <a:ext cx="1819729" cy="369332"/>
          </a:xfrm>
          <a:prstGeom prst="rect">
            <a:avLst/>
          </a:prstGeom>
        </p:spPr>
        <p:txBody>
          <a:bodyPr wrap="none">
            <a:spAutoFit/>
          </a:bodyPr>
          <a:lstStyle/>
          <a:p>
            <a:pPr lvl="0"/>
            <a:r>
              <a:rPr lang="fr-FR" dirty="0">
                <a:solidFill>
                  <a:prstClr val="black"/>
                </a:solidFill>
                <a:latin typeface="Times New Roman"/>
                <a:ea typeface="Times New Roman"/>
                <a:cs typeface="Calibri"/>
              </a:rPr>
              <a:t>Couronne marron</a:t>
            </a:r>
            <a:endParaRPr lang="fr-FR" dirty="0">
              <a:solidFill>
                <a:prstClr val="black"/>
              </a:solidFill>
              <a:latin typeface="Times New Roman"/>
              <a:ea typeface="Times New Roman"/>
              <a:cs typeface="Calibri"/>
            </a:endParaRPr>
          </a:p>
        </p:txBody>
      </p:sp>
    </p:spTree>
    <p:extLst>
      <p:ext uri="{BB962C8B-B14F-4D97-AF65-F5344CB8AC3E}">
        <p14:creationId xmlns:p14="http://schemas.microsoft.com/office/powerpoint/2010/main" val="13540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3"/>
          <p:cNvSpPr>
            <a:spLocks noChangeArrowheads="1"/>
          </p:cNvSpPr>
          <p:nvPr/>
        </p:nvSpPr>
        <p:spPr bwMode="auto">
          <a:xfrm>
            <a:off x="3239269" y="255215"/>
            <a:ext cx="2321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4. Utilisation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25"/>
          <p:cNvSpPr>
            <a:spLocks noChangeArrowheads="1"/>
          </p:cNvSpPr>
          <p:nvPr/>
        </p:nvSpPr>
        <p:spPr bwMode="auto">
          <a:xfrm>
            <a:off x="0" y="1669018"/>
            <a:ext cx="2279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Image 60" descr="Description : Distance entre rive et point"/>
          <p:cNvPicPr>
            <a:picLocks noChangeAspect="1" noChangeArrowheads="1"/>
          </p:cNvPicPr>
          <p:nvPr/>
        </p:nvPicPr>
        <p:blipFill>
          <a:blip r:embed="rId2">
            <a:extLst>
              <a:ext uri="{28A0092B-C50C-407E-A947-70E740481C1C}">
                <a14:useLocalDpi xmlns:a14="http://schemas.microsoft.com/office/drawing/2010/main" val="0"/>
              </a:ext>
            </a:extLst>
          </a:blip>
          <a:srcRect l="11787" t="39337" r="50684" b="11922"/>
          <a:stretch>
            <a:fillRect/>
          </a:stretch>
        </p:blipFill>
        <p:spPr bwMode="auto">
          <a:xfrm>
            <a:off x="5704216" y="2266950"/>
            <a:ext cx="3188264" cy="23141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4"/>
          <p:cNvSpPr>
            <a:spLocks noChangeArrowheads="1"/>
          </p:cNvSpPr>
          <p:nvPr/>
        </p:nvSpPr>
        <p:spPr bwMode="auto">
          <a:xfrm>
            <a:off x="395536" y="1168678"/>
            <a:ext cx="80648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Distance minimale du point entre le bord de la pièce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413871" y="1538010"/>
            <a:ext cx="83345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distance entre le bord de la pièce et le point de soudure doit </a:t>
            </a:r>
            <a:r>
              <a:rPr lang="fr-FR" dirty="0" smtClean="0">
                <a:solidFill>
                  <a:prstClr val="black"/>
                </a:solidFill>
                <a:latin typeface="Arial" pitchFamily="34" charset="0"/>
                <a:ea typeface="Times New Roman" pitchFamily="18" charset="0"/>
                <a:cs typeface="Times New Roman" pitchFamily="18" charset="0"/>
              </a:rPr>
              <a:t>être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402382" y="1897618"/>
            <a:ext cx="5033714" cy="369332"/>
          </a:xfrm>
          <a:prstGeom prst="rect">
            <a:avLst/>
          </a:prstGeom>
        </p:spPr>
        <p:txBody>
          <a:bodyPr wrap="square">
            <a:spAutoFit/>
          </a:bodyPr>
          <a:lstStyle/>
          <a:p>
            <a:r>
              <a:rPr lang="fr-FR" b="1" dirty="0" smtClean="0">
                <a:solidFill>
                  <a:prstClr val="black"/>
                </a:solidFill>
                <a:latin typeface="Arial" pitchFamily="34" charset="0"/>
                <a:ea typeface="Times New Roman" pitchFamily="18" charset="0"/>
                <a:cs typeface="Times New Roman" pitchFamily="18" charset="0"/>
              </a:rPr>
              <a:t>de  </a:t>
            </a:r>
            <a:r>
              <a:rPr lang="fr-FR" b="1" dirty="0">
                <a:solidFill>
                  <a:prstClr val="black"/>
                </a:solidFill>
                <a:latin typeface="Arial" pitchFamily="34" charset="0"/>
                <a:ea typeface="Times New Roman" pitchFamily="18" charset="0"/>
                <a:cs typeface="Times New Roman" pitchFamily="18" charset="0"/>
              </a:rPr>
              <a:t>2 fois l'épaisseur minimale + 4 mm</a:t>
            </a:r>
            <a:r>
              <a:rPr lang="fr-FR" dirty="0">
                <a:solidFill>
                  <a:prstClr val="black"/>
                </a:solidFill>
                <a:latin typeface="Arial" pitchFamily="34" charset="0"/>
                <a:ea typeface="Times New Roman" pitchFamily="18" charset="0"/>
                <a:cs typeface="Times New Roman" pitchFamily="18" charset="0"/>
              </a:rPr>
              <a:t> </a:t>
            </a:r>
            <a:endParaRPr lang="fr-FR" dirty="0"/>
          </a:p>
        </p:txBody>
      </p:sp>
      <p:sp>
        <p:nvSpPr>
          <p:cNvPr id="24" name="Rectangle 23"/>
          <p:cNvSpPr/>
          <p:nvPr/>
        </p:nvSpPr>
        <p:spPr>
          <a:xfrm>
            <a:off x="356109" y="2266950"/>
            <a:ext cx="5112568" cy="369332"/>
          </a:xfrm>
          <a:prstGeom prst="rect">
            <a:avLst/>
          </a:prstGeom>
        </p:spPr>
        <p:txBody>
          <a:bodyPr wrap="square">
            <a:spAutoFit/>
          </a:bodyPr>
          <a:lstStyle/>
          <a:p>
            <a:pPr lvl="0" fontAlgn="base">
              <a:spcBef>
                <a:spcPct val="0"/>
              </a:spcBef>
              <a:spcAft>
                <a:spcPct val="0"/>
              </a:spcAft>
            </a:pPr>
            <a:r>
              <a:rPr lang="fr-FR" dirty="0" smtClean="0">
                <a:solidFill>
                  <a:prstClr val="black"/>
                </a:solidFill>
                <a:latin typeface="Arial" pitchFamily="34" charset="0"/>
                <a:ea typeface="Times New Roman" pitchFamily="18" charset="0"/>
                <a:cs typeface="Times New Roman" pitchFamily="18" charset="0"/>
              </a:rPr>
              <a:t>pour </a:t>
            </a:r>
            <a:r>
              <a:rPr lang="fr-FR" dirty="0">
                <a:solidFill>
                  <a:prstClr val="black"/>
                </a:solidFill>
                <a:latin typeface="Arial" pitchFamily="34" charset="0"/>
                <a:ea typeface="Times New Roman" pitchFamily="18" charset="0"/>
                <a:cs typeface="Times New Roman" pitchFamily="18" charset="0"/>
              </a:rPr>
              <a:t>éviter un éclatement du point de soudure. </a:t>
            </a:r>
            <a:endParaRPr lang="fr-FR" dirty="0">
              <a:solidFill>
                <a:prstClr val="black"/>
              </a:solidFill>
              <a:latin typeface="Arial" pitchFamily="34" charset="0"/>
              <a:cs typeface="Arial" pitchFamily="34" charset="0"/>
            </a:endParaRPr>
          </a:p>
        </p:txBody>
      </p:sp>
      <p:sp>
        <p:nvSpPr>
          <p:cNvPr id="33" name="Rectangle 8"/>
          <p:cNvSpPr>
            <a:spLocks noChangeArrowheads="1"/>
          </p:cNvSpPr>
          <p:nvPr/>
        </p:nvSpPr>
        <p:spPr bwMode="auto">
          <a:xfrm>
            <a:off x="158130" y="3265215"/>
            <a:ext cx="55499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Distance minimale entre deux points de soudure</a:t>
            </a:r>
            <a:r>
              <a:rPr kumimoji="0" lang="fr-FR" sz="12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10"/>
          <p:cNvSpPr>
            <a:spLocks noChangeArrowheads="1"/>
          </p:cNvSpPr>
          <p:nvPr/>
        </p:nvSpPr>
        <p:spPr bwMode="auto">
          <a:xfrm>
            <a:off x="227948" y="3927539"/>
            <a:ext cx="85205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distance entre deux points doit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être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7"/>
          <p:cNvSpPr/>
          <p:nvPr/>
        </p:nvSpPr>
        <p:spPr>
          <a:xfrm>
            <a:off x="266048" y="4369008"/>
            <a:ext cx="5294690" cy="369332"/>
          </a:xfrm>
          <a:prstGeom prst="rect">
            <a:avLst/>
          </a:prstGeom>
        </p:spPr>
        <p:txBody>
          <a:bodyPr wrap="square">
            <a:spAutoFit/>
          </a:bodyPr>
          <a:lstStyle/>
          <a:p>
            <a:r>
              <a:rPr lang="fr-FR" b="1" dirty="0">
                <a:solidFill>
                  <a:prstClr val="black"/>
                </a:solidFill>
                <a:latin typeface="Arial" pitchFamily="34" charset="0"/>
                <a:ea typeface="Times New Roman" pitchFamily="18" charset="0"/>
                <a:cs typeface="Times New Roman" pitchFamily="18" charset="0"/>
              </a:rPr>
              <a:t>3 fois le diamètre du point de soudure</a:t>
            </a:r>
            <a:r>
              <a:rPr lang="fr-FR" dirty="0">
                <a:solidFill>
                  <a:prstClr val="black"/>
                </a:solidFill>
                <a:latin typeface="Arial" pitchFamily="34" charset="0"/>
                <a:ea typeface="Times New Roman" pitchFamily="18" charset="0"/>
                <a:cs typeface="Times New Roman" pitchFamily="18" charset="0"/>
              </a:rPr>
              <a:t> </a:t>
            </a:r>
            <a:endParaRPr lang="fr-FR" dirty="0"/>
          </a:p>
        </p:txBody>
      </p:sp>
      <p:sp>
        <p:nvSpPr>
          <p:cNvPr id="39" name="Rectangle 38"/>
          <p:cNvSpPr/>
          <p:nvPr/>
        </p:nvSpPr>
        <p:spPr>
          <a:xfrm>
            <a:off x="2327794" y="4838095"/>
            <a:ext cx="1210588" cy="369332"/>
          </a:xfrm>
          <a:prstGeom prst="rect">
            <a:avLst/>
          </a:prstGeom>
        </p:spPr>
        <p:txBody>
          <a:bodyPr wrap="none">
            <a:spAutoFit/>
          </a:bodyPr>
          <a:lstStyle/>
          <a:p>
            <a:r>
              <a:rPr lang="fr-FR" b="1" dirty="0" err="1">
                <a:solidFill>
                  <a:prstClr val="black"/>
                </a:solidFill>
                <a:latin typeface="Arial" pitchFamily="34" charset="0"/>
                <a:ea typeface="Times New Roman" pitchFamily="18" charset="0"/>
                <a:cs typeface="Times New Roman" pitchFamily="18" charset="0"/>
              </a:rPr>
              <a:t>shuntage</a:t>
            </a:r>
            <a:endParaRPr lang="fr-FR" dirty="0"/>
          </a:p>
        </p:txBody>
      </p:sp>
      <p:sp>
        <p:nvSpPr>
          <p:cNvPr id="40" name="Rectangle 39"/>
          <p:cNvSpPr/>
          <p:nvPr/>
        </p:nvSpPr>
        <p:spPr>
          <a:xfrm>
            <a:off x="356109" y="4830673"/>
            <a:ext cx="6736171" cy="369332"/>
          </a:xfrm>
          <a:prstGeom prst="rect">
            <a:avLst/>
          </a:prstGeom>
        </p:spPr>
        <p:txBody>
          <a:bodyPr wrap="square">
            <a:spAutoFit/>
          </a:bodyPr>
          <a:lstStyle/>
          <a:p>
            <a:pPr lvl="0" fontAlgn="base">
              <a:spcBef>
                <a:spcPct val="0"/>
              </a:spcBef>
              <a:spcAft>
                <a:spcPct val="0"/>
              </a:spcAft>
            </a:pPr>
            <a:r>
              <a:rPr lang="fr-FR" dirty="0">
                <a:solidFill>
                  <a:prstClr val="black"/>
                </a:solidFill>
                <a:latin typeface="Arial" pitchFamily="34" charset="0"/>
                <a:ea typeface="Times New Roman" pitchFamily="18" charset="0"/>
                <a:cs typeface="Times New Roman" pitchFamily="18" charset="0"/>
              </a:rPr>
              <a:t>pour éviter un 			 du courant de soudage. </a:t>
            </a:r>
            <a:endParaRPr lang="fr-FR" dirty="0">
              <a:solidFill>
                <a:prstClr val="black"/>
              </a:solidFill>
              <a:latin typeface="Arial" pitchFamily="34" charset="0"/>
              <a:cs typeface="Arial" pitchFamily="34" charset="0"/>
            </a:endParaRPr>
          </a:p>
        </p:txBody>
      </p:sp>
      <p:pic>
        <p:nvPicPr>
          <p:cNvPr id="44" name="Image 43"/>
          <p:cNvPicPr/>
          <p:nvPr/>
        </p:nvPicPr>
        <p:blipFill rotWithShape="1">
          <a:blip r:embed="rId3">
            <a:extLst>
              <a:ext uri="{28A0092B-C50C-407E-A947-70E740481C1C}">
                <a14:useLocalDpi xmlns:a14="http://schemas.microsoft.com/office/drawing/2010/main" val="0"/>
              </a:ext>
            </a:extLst>
          </a:blip>
          <a:srcRect t="13462" r="-515" b="22115"/>
          <a:stretch/>
        </p:blipFill>
        <p:spPr bwMode="auto">
          <a:xfrm>
            <a:off x="1641792" y="5230837"/>
            <a:ext cx="2786192" cy="14192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75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3"/>
          <p:cNvSpPr>
            <a:spLocks noChangeArrowheads="1"/>
          </p:cNvSpPr>
          <p:nvPr/>
        </p:nvSpPr>
        <p:spPr bwMode="auto">
          <a:xfrm>
            <a:off x="3239269" y="255215"/>
            <a:ext cx="2321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4. Utilisation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8" name="Rectangle 25"/>
          <p:cNvSpPr>
            <a:spLocks noChangeArrowheads="1"/>
          </p:cNvSpPr>
          <p:nvPr/>
        </p:nvSpPr>
        <p:spPr bwMode="auto">
          <a:xfrm>
            <a:off x="395536" y="1196752"/>
            <a:ext cx="83884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b="1" u="sng" dirty="0"/>
              <a:t>La protection anti corrosion</a:t>
            </a:r>
            <a:endParaRPr lang="fr-FR" dirty="0"/>
          </a:p>
          <a:p>
            <a:r>
              <a:rPr lang="fr-FR" dirty="0"/>
              <a:t> </a:t>
            </a:r>
          </a:p>
          <a:p>
            <a:r>
              <a:rPr lang="fr-FR" dirty="0"/>
              <a:t>Afin de préserver la réparation contre la corrosion, appliquer un revêtement anti corrosion soudable au zinc sur les 2 faces à assembler.  </a:t>
            </a:r>
          </a:p>
        </p:txBody>
      </p:sp>
      <p:sp>
        <p:nvSpPr>
          <p:cNvPr id="29" name="Rectangle 26"/>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mage 6"/>
          <p:cNvPicPr/>
          <p:nvPr/>
        </p:nvPicPr>
        <p:blipFill rotWithShape="1">
          <a:blip r:embed="rId2" cstate="print">
            <a:extLst>
              <a:ext uri="{28A0092B-C50C-407E-A947-70E740481C1C}">
                <a14:useLocalDpi xmlns:a14="http://schemas.microsoft.com/office/drawing/2010/main" val="0"/>
              </a:ext>
            </a:extLst>
          </a:blip>
          <a:srcRect l="31818" t="6051" r="33851" b="10445"/>
          <a:stretch/>
        </p:blipFill>
        <p:spPr bwMode="auto">
          <a:xfrm>
            <a:off x="7596336" y="2996952"/>
            <a:ext cx="892165" cy="2604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9333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TotalTime>
  <Words>456</Words>
  <Application>Microsoft Office PowerPoint</Application>
  <PresentationFormat>Affichage à l'écran (4:3)</PresentationFormat>
  <Paragraphs>191</Paragraphs>
  <Slides>14</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16" baseType="lpstr">
      <vt:lpstr>Thème Office</vt:lpstr>
      <vt:lpstr>PI3.Image</vt:lpstr>
      <vt:lpstr>Présentation PowerPoint</vt:lpstr>
      <vt:lpstr>1. Définition : </vt:lpstr>
      <vt:lpstr>2. Principe : </vt:lpstr>
      <vt:lpstr>Présentation PowerPoint</vt:lpstr>
      <vt:lpstr>3. Le cycle de soudage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dc:creator>
  <cp:lastModifiedBy>Daniel</cp:lastModifiedBy>
  <cp:revision>12</cp:revision>
  <dcterms:created xsi:type="dcterms:W3CDTF">2012-02-05T14:08:43Z</dcterms:created>
  <dcterms:modified xsi:type="dcterms:W3CDTF">2012-02-05T16:02:37Z</dcterms:modified>
</cp:coreProperties>
</file>