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1" r:id="rId14"/>
    <p:sldId id="270" r:id="rId15"/>
    <p:sldId id="269" r:id="rId16"/>
    <p:sldId id="26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EC0BA-743A-4EE8-A566-49373C552C5F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EE27A-C2B2-4006-8B69-7CEA1A5FBF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49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E27A-C2B2-4006-8B69-7CEA1A5FBF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08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CC9462-C587-421D-8E18-21A20C9F382E}" type="datetimeFigureOut">
              <a:rPr lang="fr-FR" smtClean="0"/>
              <a:t>29/01/2012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9F55C4-796B-4415-9243-5B7F5CB8CB88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29600" cy="1828800"/>
          </a:xfrm>
        </p:spPr>
        <p:txBody>
          <a:bodyPr/>
          <a:lstStyle/>
          <a:p>
            <a:r>
              <a:rPr lang="fr-FR" dirty="0" smtClean="0"/>
              <a:t>Les assemblages </a:t>
            </a:r>
            <a:br>
              <a:rPr lang="fr-FR" dirty="0" smtClean="0"/>
            </a:br>
            <a:r>
              <a:rPr lang="fr-FR" dirty="0" smtClean="0"/>
              <a:t>thermiques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 soudure sous protection gazeuse</a:t>
            </a:r>
            <a:endParaRPr lang="fr-F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8068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01134"/>
            <a:ext cx="2614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b="1" u="sng" dirty="0">
                <a:solidFill>
                  <a:schemeClr val="bg1"/>
                </a:solidFill>
              </a:rPr>
              <a:t>La position de soudage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r="55338" b="35788"/>
          <a:stretch>
            <a:fillRect/>
          </a:stretch>
        </p:blipFill>
        <p:spPr bwMode="auto">
          <a:xfrm>
            <a:off x="1298575" y="2348880"/>
            <a:ext cx="2337321" cy="27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94" y="2371104"/>
            <a:ext cx="2932084" cy="25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/>
          <p:cNvSpPr>
            <a:spLocks noChangeShapeType="1"/>
          </p:cNvSpPr>
          <p:nvPr/>
        </p:nvSpPr>
        <p:spPr bwMode="auto">
          <a:xfrm flipV="1">
            <a:off x="1764609" y="3832658"/>
            <a:ext cx="0" cy="7127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11"/>
          <p:cNvSpPr>
            <a:spLocks noChangeShapeType="1"/>
          </p:cNvSpPr>
          <p:nvPr/>
        </p:nvSpPr>
        <p:spPr bwMode="auto">
          <a:xfrm flipV="1">
            <a:off x="1759019" y="2452688"/>
            <a:ext cx="0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"/>
          <p:cNvSpPr>
            <a:spLocks noChangeShapeType="1"/>
          </p:cNvSpPr>
          <p:nvPr/>
        </p:nvSpPr>
        <p:spPr bwMode="auto">
          <a:xfrm flipV="1">
            <a:off x="1763688" y="2786509"/>
            <a:ext cx="0" cy="498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7"/>
          <p:cNvSpPr>
            <a:spLocks noChangeShapeType="1"/>
          </p:cNvSpPr>
          <p:nvPr/>
        </p:nvSpPr>
        <p:spPr bwMode="auto">
          <a:xfrm flipV="1">
            <a:off x="1763688" y="3507918"/>
            <a:ext cx="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6"/>
          <p:cNvSpPr>
            <a:spLocks noChangeShapeType="1"/>
          </p:cNvSpPr>
          <p:nvPr/>
        </p:nvSpPr>
        <p:spPr bwMode="auto">
          <a:xfrm>
            <a:off x="1819176" y="2500313"/>
            <a:ext cx="73660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035187" y="1880687"/>
            <a:ext cx="1473225" cy="4679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20 à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30 °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84368" y="3507919"/>
            <a:ext cx="1080120" cy="5625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9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mm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58421" y="5157192"/>
            <a:ext cx="3997555" cy="13518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 fil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fusible doit s’appuyer sur le dernier point afin d’éviter de produire un trou.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2"/>
          <p:cNvSpPr>
            <a:spLocks noChangeShapeType="1"/>
          </p:cNvSpPr>
          <p:nvPr/>
        </p:nvSpPr>
        <p:spPr bwMode="auto">
          <a:xfrm flipH="1" flipV="1">
            <a:off x="1764608" y="4570374"/>
            <a:ext cx="592588" cy="5868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182394" y="5157192"/>
            <a:ext cx="3572668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Le fil fusible doit être dans le même axe de symétrie que la zone de soudure.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83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96" y="1974220"/>
            <a:ext cx="921184" cy="115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45480"/>
            <a:ext cx="615950" cy="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48934" y="503404"/>
            <a:ext cx="305983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sécurité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Pour l’intervenant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451284" y="3283313"/>
            <a:ext cx="49128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Ecarter tout produit inflammable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8934" y="4894911"/>
            <a:ext cx="8327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Débrancher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2 bornes de la batterie (consulter le manuel de réparation</a:t>
            </a:r>
            <a:r>
              <a:rPr lang="fr-FR" sz="12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fr-FR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3240" y="4182327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fr-FR" b="1" u="sng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Pour le véhicule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7544" y="1517919"/>
            <a:ext cx="806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Le rayonnement de l'arc émet des radiations ultraviolettes et infrarouges qui peuvent provoquer des problèmes oculaires et des rougeurs de la peau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465221" y="2485830"/>
            <a:ext cx="6719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Porter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un masque et des gants pour le soudage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5536" y="3046882"/>
            <a:ext cx="805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Protéger du rayonnement les autres personnes présentes dans l’atelier 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79276" y="5633393"/>
            <a:ext cx="7797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Protéger les garnitures et les glaces avec une couverture ignifugée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38" y="3573016"/>
            <a:ext cx="2027114" cy="202711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6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0" r="33260"/>
          <a:stretch>
            <a:fillRect/>
          </a:stretch>
        </p:blipFill>
        <p:spPr bwMode="auto">
          <a:xfrm>
            <a:off x="5652120" y="3233161"/>
            <a:ext cx="792088" cy="23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17314" y="1679724"/>
            <a:ext cx="84471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 chaque fin  d’utilisation du poste de soudage, il est nécessaire de démonter la buse, afin de nettoyer l’intérieur de celle-ci ainsi que le tube contact à l’aide d’un chiffon sec. Puis pulvériser un aérosol anti-adhérence soudure (produit gras qui empêche que les  projections ne se collent).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3300" y="353725"/>
            <a:ext cx="392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u="sng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L’entretien du poste à souder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49652"/>
              </p:ext>
            </p:extLst>
          </p:nvPr>
        </p:nvGraphicFramePr>
        <p:xfrm>
          <a:off x="611560" y="1484784"/>
          <a:ext cx="7992888" cy="489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8976"/>
                <a:gridCol w="3311404"/>
                <a:gridCol w="2812508"/>
              </a:tblGrid>
              <a:tr h="811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8500" algn="l"/>
                        </a:tabLs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Défauts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Causes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Solutions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Manque de pénétration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5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Pénétration trop importante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4" y="3356992"/>
            <a:ext cx="1609341" cy="5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3" y="5403886"/>
            <a:ext cx="1609341" cy="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0" y="736630"/>
            <a:ext cx="42060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98500" algn="l"/>
              </a:tabLst>
            </a:pP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Analyser les défauts de soudure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1582" y="2599744"/>
            <a:ext cx="31925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Espacement des bords faible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Intensité trop faible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Vitesse de déplacement trop rapide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0152" y="2549803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Augmenter l'espacement des bords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Augmenter l'intensité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Réduire la vitesse de déplacement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6931" y="4425054"/>
            <a:ext cx="31671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Espacement des bords important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Mauvaise inclinaison de la torche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0152" y="4554994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Réduire l'espacement des bords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Incliner d'avantage la torche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7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13304"/>
              </p:ext>
            </p:extLst>
          </p:nvPr>
        </p:nvGraphicFramePr>
        <p:xfrm>
          <a:off x="395536" y="1052735"/>
          <a:ext cx="8225224" cy="4977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304"/>
                <a:gridCol w="3407659"/>
                <a:gridCol w="2894261"/>
              </a:tblGrid>
              <a:tr h="1507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Porosités grossières et denses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4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Cordon bombé</a:t>
                      </a: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4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Manque de métal</a:t>
                      </a: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1" y="2060848"/>
            <a:ext cx="1637491" cy="4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9" y="3035674"/>
            <a:ext cx="1656936" cy="6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9" y="4920324"/>
            <a:ext cx="1540443" cy="3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3768" y="127348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Mauvaise protection gazeuse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Courant d'air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144" y="1087576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Vérifier le circuit de gaz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Dresser un écran de protection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6987" y="2500207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Tension à l'arc trop faible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Inclinaison incorrecte de la torche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2564904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Augmenter la tension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Incliner correctement la torche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464178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Vitesse de soudage trop grande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4917251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Souder moins vite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7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447818"/>
            <a:ext cx="6400800" cy="699380"/>
          </a:xfrm>
        </p:spPr>
        <p:txBody>
          <a:bodyPr/>
          <a:lstStyle/>
          <a:p>
            <a:pPr lvl="0"/>
            <a:r>
              <a:rPr lang="fr-FR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1.  </a:t>
            </a:r>
            <a:r>
              <a:rPr lang="fr-FR" b="1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Les différents procédés de soudage</a:t>
            </a:r>
            <a:endParaRPr lang="fr-F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3528" y="3914926"/>
            <a:ext cx="57679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Dans une atmosphère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active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		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177281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Lecture élève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57863" y="2341167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Dans une atmosphère </a:t>
            </a:r>
            <a:r>
              <a:rPr lang="fr-FR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inerte </a:t>
            </a:r>
            <a:r>
              <a:rPr lang="fr-FR" b="1" dirty="0"/>
              <a:t>	</a:t>
            </a:r>
            <a:r>
              <a:rPr lang="fr-FR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8509" y="233958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Gaz </a:t>
            </a:r>
            <a:r>
              <a:rPr lang="fr-F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neutre</a:t>
            </a:r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(Argon)	 </a:t>
            </a:r>
            <a:r>
              <a:rPr lang="fr-F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r-F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</a:t>
            </a:r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étal </a:t>
            </a:r>
            <a:r>
              <a:rPr lang="fr-F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nerte </a:t>
            </a:r>
            <a:r>
              <a:rPr lang="fr-F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</a:t>
            </a:r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az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25516" y="3868759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Gaz </a:t>
            </a:r>
            <a:r>
              <a:rPr lang="fr-F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actifs (</a:t>
            </a:r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Argon + co2)</a:t>
            </a:r>
            <a:r>
              <a:rPr lang="fr-F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	 </a:t>
            </a:r>
            <a:r>
              <a:rPr lang="fr-FR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M</a:t>
            </a:r>
            <a:r>
              <a:rPr lang="fr-F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étal </a:t>
            </a:r>
            <a:r>
              <a:rPr lang="fr-F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</a:t>
            </a:r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ctif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59632" y="311793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Lecture élève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115616" y="459237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Lecture élève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259632" y="58052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En réparation automobile nous utilisons des postes semi-automatiques du type : M.A.G. et non M.I.G. comme cela se dit couramment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0" y="5501679"/>
            <a:ext cx="1018456" cy="89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5" y="1323082"/>
            <a:ext cx="7608849" cy="47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3"/>
          <p:cNvSpPr>
            <a:spLocks noChangeShapeType="1"/>
          </p:cNvSpPr>
          <p:nvPr/>
        </p:nvSpPr>
        <p:spPr bwMode="auto">
          <a:xfrm>
            <a:off x="1119189" y="5325415"/>
            <a:ext cx="0" cy="412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2"/>
          <p:cNvSpPr>
            <a:spLocks noChangeShapeType="1"/>
          </p:cNvSpPr>
          <p:nvPr/>
        </p:nvSpPr>
        <p:spPr bwMode="auto">
          <a:xfrm flipH="1" flipV="1">
            <a:off x="3787775" y="4659313"/>
            <a:ext cx="1114425" cy="41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1"/>
          <p:cNvSpPr>
            <a:spLocks noChangeShapeType="1"/>
          </p:cNvSpPr>
          <p:nvPr/>
        </p:nvSpPr>
        <p:spPr bwMode="auto">
          <a:xfrm flipH="1">
            <a:off x="3671887" y="5445224"/>
            <a:ext cx="1230313" cy="71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/>
          <p:cNvSpPr>
            <a:spLocks noChangeShapeType="1"/>
          </p:cNvSpPr>
          <p:nvPr/>
        </p:nvSpPr>
        <p:spPr bwMode="auto">
          <a:xfrm>
            <a:off x="3034110" y="3201268"/>
            <a:ext cx="385762" cy="1739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9"/>
          <p:cNvSpPr>
            <a:spLocks noChangeShapeType="1"/>
          </p:cNvSpPr>
          <p:nvPr/>
        </p:nvSpPr>
        <p:spPr bwMode="auto">
          <a:xfrm>
            <a:off x="2438102" y="4193951"/>
            <a:ext cx="693738" cy="1611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52190" y="2147189"/>
            <a:ext cx="2279650" cy="11377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869656" y="5085184"/>
            <a:ext cx="2150616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Le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04875" y="3491706"/>
            <a:ext cx="1600482" cy="7147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87540" y="4296568"/>
            <a:ext cx="1296987" cy="10288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84539" y="3491706"/>
            <a:ext cx="1720850" cy="403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"/>
          <p:cNvSpPr>
            <a:spLocks noChangeShapeType="1"/>
          </p:cNvSpPr>
          <p:nvPr/>
        </p:nvSpPr>
        <p:spPr bwMode="auto">
          <a:xfrm flipH="1">
            <a:off x="4351114" y="3848194"/>
            <a:ext cx="733425" cy="346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1"/>
          <p:cNvSpPr>
            <a:spLocks noChangeShapeType="1"/>
          </p:cNvSpPr>
          <p:nvPr/>
        </p:nvSpPr>
        <p:spPr bwMode="auto">
          <a:xfrm>
            <a:off x="3160712" y="1755075"/>
            <a:ext cx="1254125" cy="3921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119189" y="1143000"/>
            <a:ext cx="2017712" cy="632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La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661217" y="324038"/>
            <a:ext cx="54954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Composition d’un poste à souder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442262" y="3125112"/>
            <a:ext cx="1005403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La buse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5720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3915" y="118693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torche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5839" y="2201782"/>
            <a:ext cx="2286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Le fil électrode fusible (diamètres : 0,6 ou 0,8 mm)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2784" y="3571765"/>
            <a:ext cx="1416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Le bain de fusion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717" y="4305870"/>
            <a:ext cx="126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Le cordon de soudure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910329" y="4071218"/>
            <a:ext cx="3809329" cy="7897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84539" y="4154359"/>
            <a:ext cx="3398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Le tube contact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(Diamètres : 0,6mm ou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0,8mm°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5162905" y="5176137"/>
            <a:ext cx="162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gaz actif : Atal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7066191" cy="38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233349" y="2204864"/>
            <a:ext cx="1731139" cy="708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Mase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99591" y="3379508"/>
            <a:ext cx="1201799" cy="6269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8762" y="5694040"/>
            <a:ext cx="2367054" cy="5432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Dévidoir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771800" y="2827057"/>
            <a:ext cx="1501775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Bobine de fil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Electrode fusible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970510" y="1038225"/>
            <a:ext cx="2705946" cy="5874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re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flipV="1">
            <a:off x="3940176" y="1793624"/>
            <a:ext cx="2059806" cy="8747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de gaz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087055" y="391894"/>
            <a:ext cx="30267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Times New Roman" pitchFamily="18" charset="0"/>
              </a:rPr>
              <a:t>Schéma d’un poste MAG 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: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5999981" y="1178883"/>
            <a:ext cx="25394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Times New Roman" pitchFamily="18" charset="0"/>
              </a:rPr>
              <a:t>Détendeur débitmètre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Times New Roman" pitchFamily="18" charset="0"/>
              </a:rPr>
              <a:t> 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: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7233348" y="2324248"/>
            <a:ext cx="1885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Times New Roman" pitchFamily="18" charset="0"/>
              </a:rPr>
              <a:t>Bouteille de gaz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: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3940175" y="1825214"/>
            <a:ext cx="24035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Times New Roman" pitchFamily="18" charset="0"/>
              </a:rPr>
              <a:t>Bobine électrode fusible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: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2910299" y="2926685"/>
            <a:ext cx="24035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Times New Roman" pitchFamily="18" charset="0"/>
              </a:rPr>
              <a:t>Dévidoir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1032459" y="3502749"/>
            <a:ext cx="24035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Times New Roman" pitchFamily="18" charset="0"/>
              </a:rPr>
              <a:t>Torche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32828" y="5733256"/>
            <a:ext cx="24035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Times New Roman" pitchFamily="18" charset="0"/>
              </a:rPr>
              <a:t>Prise de masse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8288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18288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18288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6287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8288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18288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0"/>
            <a:ext cx="18288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395536" y="2420888"/>
            <a:ext cx="2520279" cy="2304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012160" y="2420888"/>
            <a:ext cx="2880320" cy="2304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 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5796136" y="1556792"/>
            <a:ext cx="3019157" cy="731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Energie nécessaire au soudage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395536" y="1628800"/>
            <a:ext cx="2626270" cy="6680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Energie fournie par le réseau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3779912" y="3160129"/>
            <a:ext cx="1465188" cy="5377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Générateur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3131840" y="3275011"/>
            <a:ext cx="428625" cy="307975"/>
          </a:xfrm>
          <a:prstGeom prst="rightArrow">
            <a:avLst>
              <a:gd name="adj1" fmla="val 50000"/>
              <a:gd name="adj2" fmla="val 347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>
            <a:off x="5370979" y="3275010"/>
            <a:ext cx="428625" cy="307975"/>
          </a:xfrm>
          <a:prstGeom prst="rightArrow">
            <a:avLst>
              <a:gd name="adj1" fmla="val 50000"/>
              <a:gd name="adj2" fmla="val 347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258894" y="466725"/>
            <a:ext cx="83455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 générateur de soudage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 générateur de soudage transforme l’énergie électrique fournie par le réseau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19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9731"/>
          <a:stretch>
            <a:fillRect/>
          </a:stretch>
        </p:blipFill>
        <p:spPr bwMode="auto">
          <a:xfrm>
            <a:off x="7844057" y="5615644"/>
            <a:ext cx="1032958" cy="10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4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357884" y="4918139"/>
            <a:ext cx="29418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 détendeur débitmètre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>
            <a:off x="357884" y="6058163"/>
            <a:ext cx="3018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Indique le débit du gaz en :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310533" y="5460013"/>
            <a:ext cx="58400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Indique la quantité de gaz restant dans la bouteille en : </a:t>
            </a:r>
            <a:endParaRPr kumimoji="0" lang="fr-FR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9815" y="29728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Forte tension 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Faible </a:t>
            </a:r>
            <a:r>
              <a:rPr lang="fr-FR" dirty="0">
                <a:solidFill>
                  <a:schemeClr val="bg1"/>
                </a:solidFill>
              </a:rPr>
              <a:t>intensité </a:t>
            </a:r>
          </a:p>
          <a:p>
            <a:r>
              <a:rPr lang="fr-FR" dirty="0">
                <a:solidFill>
                  <a:schemeClr val="bg1"/>
                </a:solidFill>
              </a:rPr>
              <a:t>Courant alternatif</a:t>
            </a:r>
          </a:p>
          <a:p>
            <a:r>
              <a:rPr lang="fr-FR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75624" y="2828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Faible tension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Forte </a:t>
            </a:r>
            <a:r>
              <a:rPr lang="fr-FR" dirty="0">
                <a:solidFill>
                  <a:schemeClr val="bg1"/>
                </a:solidFill>
              </a:rPr>
              <a:t>intensité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Courant </a:t>
            </a:r>
            <a:r>
              <a:rPr lang="fr-FR" dirty="0">
                <a:solidFill>
                  <a:schemeClr val="bg1"/>
                </a:solidFill>
              </a:rPr>
              <a:t>continu</a:t>
            </a:r>
          </a:p>
          <a:p>
            <a:r>
              <a:rPr lang="fr-FR" dirty="0"/>
              <a:t> 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971919" y="5435932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Litres / Minute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76659" y="6084004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Bars</a:t>
            </a:r>
          </a:p>
        </p:txBody>
      </p:sp>
    </p:spTree>
    <p:extLst>
      <p:ext uri="{BB962C8B-B14F-4D97-AF65-F5344CB8AC3E}">
        <p14:creationId xmlns:p14="http://schemas.microsoft.com/office/powerpoint/2010/main" val="25330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678776"/>
            <a:ext cx="18934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 dévidoir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429" y="1186608"/>
            <a:ext cx="80163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Régler le frein de la bobine afin d’éviter son déroulement. Régler la pression sur les galets pour les faire patiner en serrant le fil entre deux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doigts.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5788" y="5805264"/>
            <a:ext cx="7776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 diamètre du fil doit correspondre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4552978" cy="24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793087" y="2276858"/>
            <a:ext cx="6171629" cy="2512395"/>
            <a:chOff x="1329" y="5474"/>
            <a:chExt cx="8581" cy="3061"/>
          </a:xfrm>
        </p:grpSpPr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5940" y="8092"/>
              <a:ext cx="3780" cy="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Galet d'entraînement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 flipH="1" flipV="1">
              <a:off x="5580" y="7803"/>
              <a:ext cx="3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5940" y="8523"/>
              <a:ext cx="2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4699" y="5737"/>
              <a:ext cx="2507" cy="4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Galet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de serrage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>
              <a:off x="5760" y="6269"/>
              <a:ext cx="380" cy="6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5520" y="6246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329" y="5474"/>
              <a:ext cx="2974" cy="8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Vis de réglage de la pression du galet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780" y="6363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160" y="6363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560" y="7537"/>
              <a:ext cx="235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Bobine de fil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 flipV="1">
              <a:off x="7380" y="7623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7560" y="7983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8465" y="6000"/>
              <a:ext cx="1445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Frein de bobine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>
              <a:off x="7920" y="6723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8280" y="6723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7560" y="5823"/>
              <a:ext cx="345" cy="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7" y="3219013"/>
            <a:ext cx="2730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25297" y="5814828"/>
            <a:ext cx="8444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				à </a:t>
            </a:r>
            <a:r>
              <a:rPr lang="fr-FR" dirty="0">
                <a:solidFill>
                  <a:schemeClr val="bg1"/>
                </a:solidFill>
              </a:rPr>
              <a:t>la gorge des galets ainsi qu’à celui du tube contact</a:t>
            </a:r>
          </a:p>
        </p:txBody>
      </p:sp>
    </p:spTree>
    <p:extLst>
      <p:ext uri="{BB962C8B-B14F-4D97-AF65-F5344CB8AC3E}">
        <p14:creationId xmlns:p14="http://schemas.microsoft.com/office/powerpoint/2010/main" val="40047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ShapeType="1"/>
          </p:cNvSpPr>
          <p:nvPr/>
        </p:nvSpPr>
        <p:spPr bwMode="auto">
          <a:xfrm>
            <a:off x="2672134" y="2449627"/>
            <a:ext cx="487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3"/>
          <p:cNvSpPr>
            <a:spLocks noChangeShapeType="1"/>
          </p:cNvSpPr>
          <p:nvPr/>
        </p:nvSpPr>
        <p:spPr bwMode="auto">
          <a:xfrm flipV="1">
            <a:off x="4421904" y="2014483"/>
            <a:ext cx="700088" cy="2504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2"/>
          <p:cNvSpPr>
            <a:spLocks noChangeShapeType="1"/>
          </p:cNvSpPr>
          <p:nvPr/>
        </p:nvSpPr>
        <p:spPr bwMode="auto">
          <a:xfrm>
            <a:off x="4421904" y="2449627"/>
            <a:ext cx="564634" cy="3757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2565" y="1072797"/>
            <a:ext cx="85186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 Régler le poste de soudage en fonction de l’épaisseur des tôles à souder 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9758" y="1719128"/>
            <a:ext cx="83920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					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Intensité (I) ou tension (U)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277738" y="2264560"/>
            <a:ext cx="4775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Epaisseur de tôle 		réglage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4825" y="2850834"/>
            <a:ext cx="5229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Vitesse de déroulement du fil fusible.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448360"/>
            <a:ext cx="407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 </a:t>
            </a:r>
            <a:r>
              <a:rPr lang="fr-FR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Utilisation </a:t>
            </a:r>
            <a:r>
              <a:rPr lang="fr-FR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du poste MAG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25" b="34573"/>
          <a:stretch>
            <a:fillRect/>
          </a:stretch>
        </p:blipFill>
        <p:spPr bwMode="auto">
          <a:xfrm>
            <a:off x="3377687" y="1663870"/>
            <a:ext cx="2388625" cy="146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50132">
            <a:off x="6519466" y="1839724"/>
            <a:ext cx="1857726" cy="18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0" y="1628800"/>
            <a:ext cx="2376375" cy="14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6" y="4293096"/>
            <a:ext cx="38011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788573" y="3295549"/>
            <a:ext cx="900110" cy="5825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17267" y="228163"/>
            <a:ext cx="4406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différentes méthodes de soudage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3431" y="1294945"/>
            <a:ext cx="24801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fr-FR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39552" y="4598548"/>
            <a:ext cx="38097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	 Intensité ou tension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	 Temps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	 Temps de soudage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	 Temps de refroidissement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908720"/>
            <a:ext cx="2417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En continu (cordon)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307748" y="908720"/>
            <a:ext cx="277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Par points de chaînette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643591" y="925613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Par bouchonnage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16451" r="58243" b="11751"/>
          <a:stretch>
            <a:fillRect/>
          </a:stretch>
        </p:blipFill>
        <p:spPr bwMode="auto">
          <a:xfrm>
            <a:off x="5580112" y="1759113"/>
            <a:ext cx="2829992" cy="178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28430" r="70306" b="36255"/>
          <a:stretch>
            <a:fillRect/>
          </a:stretch>
        </p:blipFill>
        <p:spPr bwMode="auto">
          <a:xfrm>
            <a:off x="1952712" y="1856755"/>
            <a:ext cx="2758987" cy="12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88938" y="-806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62635"/>
            <a:ext cx="1159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La Z.A.T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4509120"/>
            <a:ext cx="85035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(ou appelée zone de déformation), est une zone qui se trouve déformée à cause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des fortes températures dégagées par la fusion des métaux.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625922"/>
            <a:ext cx="4360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Zone Affectée Thermiquement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8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580</Words>
  <Application>Microsoft Office PowerPoint</Application>
  <PresentationFormat>Affichage à l'écran (4:3)</PresentationFormat>
  <Paragraphs>165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Apex</vt:lpstr>
      <vt:lpstr>Les assemblages  thermiques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assemblages  thermiques</dc:title>
  <dc:creator>Daniel</dc:creator>
  <cp:lastModifiedBy>Daniel</cp:lastModifiedBy>
  <cp:revision>13</cp:revision>
  <dcterms:created xsi:type="dcterms:W3CDTF">2012-01-29T18:21:59Z</dcterms:created>
  <dcterms:modified xsi:type="dcterms:W3CDTF">2012-01-29T21:30:37Z</dcterms:modified>
</cp:coreProperties>
</file>