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1" r:id="rId14"/>
    <p:sldId id="270" r:id="rId15"/>
    <p:sldId id="272" r:id="rId16"/>
    <p:sldId id="273" r:id="rId17"/>
    <p:sldId id="274" r:id="rId18"/>
    <p:sldId id="276" r:id="rId19"/>
    <p:sldId id="275" r:id="rId20"/>
    <p:sldId id="260" r:id="rId21"/>
    <p:sldId id="25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2513" autoAdjust="0"/>
  </p:normalViewPr>
  <p:slideViewPr>
    <p:cSldViewPr>
      <p:cViewPr>
        <p:scale>
          <a:sx n="53" d="100"/>
          <a:sy n="53" d="100"/>
        </p:scale>
        <p:origin x="-187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56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06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16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9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41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19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51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9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72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30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9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30000">
              <a:schemeClr val="bg1">
                <a:lumMod val="13000"/>
                <a:lumOff val="87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E927-DD50-4511-856F-C1714431C1A2}" type="datetimeFigureOut">
              <a:rPr lang="fr-FR" smtClean="0"/>
              <a:t>22/01/2012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6D18-BF25-44C9-B8B5-307D09B23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lo.com/fr/produits/rivets-aveugles/standard" TargetMode="External"/><Relationship Id="rId2" Type="http://schemas.openxmlformats.org/officeDocument/2006/relationships/hyperlink" Target="http://www.bollhoff.fr/fr/fr/composant-d-assemblage/techniques-de-sertissage/ecrous-noyes-a-sertir-rivkle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http://perso.club-internet.fr/bberry/swcaddb/rondeladent1.gif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7772400" cy="1470025"/>
          </a:xfrm>
        </p:spPr>
        <p:txBody>
          <a:bodyPr/>
          <a:lstStyle/>
          <a:p>
            <a:r>
              <a:rPr lang="fr-FR" b="1" dirty="0" smtClean="0"/>
              <a:t>Les assemblages mécaniques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2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Image 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3350" r="20000" b="19154"/>
          <a:stretch>
            <a:fillRect/>
          </a:stretch>
        </p:blipFill>
        <p:spPr bwMode="auto">
          <a:xfrm>
            <a:off x="254001" y="2361257"/>
            <a:ext cx="1257300" cy="10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Image 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99" y="2361257"/>
            <a:ext cx="1104551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Image 1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11250" r="12500" b="12476"/>
          <a:stretch>
            <a:fillRect/>
          </a:stretch>
        </p:blipFill>
        <p:spPr bwMode="auto">
          <a:xfrm>
            <a:off x="6199991" y="2361257"/>
            <a:ext cx="1046738" cy="10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Image 1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" t="15923" b="18471"/>
          <a:stretch>
            <a:fillRect/>
          </a:stretch>
        </p:blipFill>
        <p:spPr bwMode="auto">
          <a:xfrm>
            <a:off x="3358718" y="2404112"/>
            <a:ext cx="1491883" cy="9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Image 1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17801" r="20000" b="9512"/>
          <a:stretch>
            <a:fillRect/>
          </a:stretch>
        </p:blipFill>
        <p:spPr bwMode="auto">
          <a:xfrm>
            <a:off x="1739900" y="2377189"/>
            <a:ext cx="1009934" cy="10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81073" y="457200"/>
            <a:ext cx="81369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j)  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clips 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				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9875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24877" y="174078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Circlips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extérieur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 :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199991" y="1648453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Exemple de clips pour </a:t>
            </a:r>
            <a:r>
              <a:rPr kumimoji="0" lang="fr-FR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durite</a:t>
            </a:r>
            <a:endParaRPr kumimoji="0" lang="fr-FR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43573" y="1723854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Circlips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intérieur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753780" y="1011198"/>
            <a:ext cx="2023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élève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18510" y="3567009"/>
            <a:ext cx="845794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 colliers de serrage à vis sans fin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colliers sont souvent utilisés pour le maintien des durites.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ls peuvent être de différents diamètres et posséder différentes têtes et empreintes.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Image 2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60" y="4797152"/>
            <a:ext cx="1593056" cy="133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9875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Image 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4" r="6316" b="10928"/>
          <a:stretch>
            <a:fillRect/>
          </a:stretch>
        </p:blipFill>
        <p:spPr bwMode="auto">
          <a:xfrm>
            <a:off x="467544" y="3212975"/>
            <a:ext cx="3380645" cy="7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93" y="3009884"/>
            <a:ext cx="1007771" cy="10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Imag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t="16051" r="4092" b="14815"/>
          <a:stretch>
            <a:fillRect/>
          </a:stretch>
        </p:blipFill>
        <p:spPr bwMode="auto">
          <a:xfrm>
            <a:off x="5635788" y="2866523"/>
            <a:ext cx="2946259" cy="115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62240" y="562922"/>
            <a:ext cx="218735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l)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agrafes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1925" y="1101531"/>
            <a:ext cx="851453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agrafes sont couramment utilisées en carrosserie. </a:t>
            </a:r>
            <a:r>
              <a:rPr lang="fr-FR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lles permettent le maintien de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très nombreux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éléments.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Elles sont identifiées comme assemblage amovible </a:t>
            </a:r>
            <a:r>
              <a:rPr lang="fr-FR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bien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qu’un grand nombre se détériore lors de la dépose. 	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1925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0333" y="428769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ivet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plastique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635788" y="4258015"/>
            <a:ext cx="329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ivet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plastiques vissé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4866" y="400054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Agrafe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traditionnelle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128779" y="5157192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Lecture élève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1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9875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Image 1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13376" r="7005" b="15923"/>
          <a:stretch>
            <a:fillRect/>
          </a:stretch>
        </p:blipFill>
        <p:spPr bwMode="auto">
          <a:xfrm>
            <a:off x="2500711" y="1556793"/>
            <a:ext cx="965139" cy="79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Imag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3"/>
          <a:stretch>
            <a:fillRect/>
          </a:stretch>
        </p:blipFill>
        <p:spPr bwMode="auto">
          <a:xfrm>
            <a:off x="4283968" y="2115296"/>
            <a:ext cx="4536504" cy="412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Image 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23729" r="13559" b="18645"/>
          <a:stretch>
            <a:fillRect/>
          </a:stretch>
        </p:blipFill>
        <p:spPr bwMode="auto">
          <a:xfrm>
            <a:off x="2442412" y="3202085"/>
            <a:ext cx="1018256" cy="8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2491" y="747864"/>
            <a:ext cx="84785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m)  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liaisons élastiques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9875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6476" y="2355802"/>
            <a:ext cx="387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Silentbloc d’échappement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		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6477" y="4005064"/>
            <a:ext cx="3645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ilentbloc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( composant de train </a:t>
            </a:r>
            <a:r>
              <a:rPr lang="fr-FR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arriere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)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34591" y="304768"/>
            <a:ext cx="80794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3.   </a:t>
            </a:r>
            <a:r>
              <a:rPr lang="fr-FR" sz="2800" b="1" u="sng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es assemblages mécaniques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permanents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Imag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45" y="5770690"/>
            <a:ext cx="1604888" cy="8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Imag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15771" r="4146" b="12466"/>
          <a:stretch>
            <a:fillRect/>
          </a:stretch>
        </p:blipFill>
        <p:spPr bwMode="auto">
          <a:xfrm>
            <a:off x="6475593" y="5534230"/>
            <a:ext cx="1774825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68040" y="5373216"/>
            <a:ext cx="2582729" cy="1276150"/>
            <a:chOff x="2668" y="3709"/>
            <a:chExt cx="3327" cy="2368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" y="3977"/>
              <a:ext cx="1193" cy="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1679524"/>
                </p:ext>
              </p:extLst>
            </p:nvPr>
          </p:nvGraphicFramePr>
          <p:xfrm>
            <a:off x="2668" y="3709"/>
            <a:ext cx="1237" cy="2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7" r:id="rId6" imgW="6400800" imgH="5486400" progId="Photoshop.Image.6">
                    <p:embed/>
                  </p:oleObj>
                </mc:Choice>
                <mc:Fallback>
                  <p:oleObj r:id="rId6" imgW="6400800" imgH="5486400" progId="Photoshop.Image.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9271"/>
                        <a:stretch>
                          <a:fillRect/>
                        </a:stretch>
                      </p:blipFill>
                      <p:spPr bwMode="auto">
                        <a:xfrm>
                          <a:off x="2668" y="3709"/>
                          <a:ext cx="1237" cy="2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0024" y="986245"/>
            <a:ext cx="819442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Définition: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On appelle assemblage permanent tout moyen d’assemblage qui, pour sa désolidarisation,  nécessite la destruction de la liaison ou d’une des pièces assemblées.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 startAt="2"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Le rivetage: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Le rivetage utilisé en carrosserie, permet d’assembler des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pièces dont un seul côté est accessible. Ils sont pour cette raison appelés «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rivets aveugles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 ».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69704" y="4653136"/>
            <a:ext cx="74045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Principe de fonctionnement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 :			</a:t>
            </a:r>
            <a:r>
              <a:rPr lang="fr-FR" u="sng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atériel utilisé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67544" y="3861048"/>
            <a:ext cx="83255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Plusieurs types de rivets sont utilisés selon  la résistance attendue et la nature des pièces à assembler.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9875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96975" y="3533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11560" y="5357967"/>
            <a:ext cx="63367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Les rivets de plaques d’immatriculations sont teints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ou possèdent des capuchons pour assurer l’esthétique et la bonne lecture de la numérotation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553534"/>
              </p:ext>
            </p:extLst>
          </p:nvPr>
        </p:nvGraphicFramePr>
        <p:xfrm>
          <a:off x="539552" y="1376066"/>
          <a:ext cx="7992888" cy="3355927"/>
        </p:xfrm>
        <a:graphic>
          <a:graphicData uri="http://schemas.openxmlformats.org/drawingml/2006/table">
            <a:tbl>
              <a:tblPr firstRow="1" firstCol="1" bandRow="1"/>
              <a:tblGrid>
                <a:gridCol w="1567456"/>
                <a:gridCol w="1583993"/>
                <a:gridCol w="1515581"/>
                <a:gridCol w="1726830"/>
                <a:gridCol w="1599028"/>
              </a:tblGrid>
              <a:tr h="612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Rivet polyvalent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Rivet haute performance</a:t>
                      </a:r>
                      <a:endParaRPr lang="fr-FR" sz="1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Assure l’étanchéité</a:t>
                      </a:r>
                      <a:endParaRPr lang="fr-FR" sz="1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Répartit 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 charge de serrage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Rivet pour matière plastique ou caoutchouc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74" name="Imag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94590"/>
            <a:ext cx="1457723" cy="112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Imag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1146"/>
            <a:ext cx="1386487" cy="8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Imag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3054"/>
            <a:ext cx="1512168" cy="86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Imag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3054"/>
            <a:ext cx="1440160" cy="7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Imag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3856"/>
            <a:ext cx="1615546" cy="9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Imag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65" y="2133054"/>
            <a:ext cx="1488067" cy="7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34625" y="452736"/>
            <a:ext cx="80978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Plusieurs types de rivets sont utilisés selon  la résistance attendue et la nature des pièces à assembler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196975" y="3533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1484784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Rivet ouvert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5599" y="1475492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Rivet </a:t>
            </a:r>
            <a:r>
              <a:rPr lang="fr-FR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multigrip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21144" y="1484784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Rivet étanche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8813" y="1475492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Rivet pétale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73571" y="1507871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Rivet éclaté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38" name="Image 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73" y="4149080"/>
            <a:ext cx="4541148" cy="165618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337" name="Imag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80402"/>
            <a:ext cx="2520280" cy="333464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339" name="Imag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2812"/>
            <a:ext cx="5266756" cy="21561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2240" y="434072"/>
            <a:ext cx="38010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c)  </a:t>
            </a:r>
            <a:r>
              <a:rPr lang="fr-FR" b="1" u="sng" dirty="0">
                <a:latin typeface="Arial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 rivetage par poinçonnage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endParaRPr kumimoji="0" lang="fr-F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39525" y="500430"/>
            <a:ext cx="3996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</a:p>
          <a:p>
            <a:pPr lvl="0"/>
            <a:r>
              <a:rPr lang="fr-FR" b="1" dirty="0" smtClean="0"/>
              <a:t>d)   Le </a:t>
            </a:r>
            <a:r>
              <a:rPr lang="fr-FR" b="1" u="sng" dirty="0" err="1"/>
              <a:t>c</a:t>
            </a:r>
            <a:r>
              <a:rPr lang="fr-FR" b="1" u="sng" dirty="0" err="1" smtClean="0"/>
              <a:t>linchage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Méthode consistant à </a:t>
            </a:r>
            <a:r>
              <a:rPr lang="fr-FR" dirty="0" smtClean="0"/>
              <a:t>assembler </a:t>
            </a:r>
            <a:r>
              <a:rPr lang="fr-FR" dirty="0"/>
              <a:t>deux tôles  (ou plus) par emboutissage entre un poinçon et une matrice</a:t>
            </a:r>
            <a:r>
              <a:rPr lang="fr-FR" b="1" dirty="0"/>
              <a:t>.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Ce </a:t>
            </a:r>
            <a:r>
              <a:rPr lang="fr-FR" dirty="0" smtClean="0"/>
              <a:t>procédé </a:t>
            </a:r>
            <a:r>
              <a:rPr lang="fr-FR" dirty="0"/>
              <a:t>permet d’assembler 2 tôles de nature différente (acier et aluminium)</a:t>
            </a:r>
          </a:p>
          <a:p>
            <a:r>
              <a:rPr lang="fr-FR" dirty="0"/>
              <a:t> </a:t>
            </a: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4910"/>
            <a:ext cx="3788405" cy="1893361"/>
          </a:xfrm>
          <a:prstGeom prst="rect">
            <a:avLst/>
          </a:prstGeom>
        </p:spPr>
      </p:pic>
      <p:pic>
        <p:nvPicPr>
          <p:cNvPr id="15361" name="Imag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02" y="4653136"/>
            <a:ext cx="2258690" cy="19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Imag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4" y="4509120"/>
            <a:ext cx="1893649" cy="13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67142" y="3348434"/>
            <a:ext cx="714811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Exemple d’utilisation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Assemblage armature de capot	      	   Cadre de toit ouvrant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acier et panneau aluminium.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388" name="Image 47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 b="55458"/>
          <a:stretch>
            <a:fillRect/>
          </a:stretch>
        </p:blipFill>
        <p:spPr bwMode="auto">
          <a:xfrm>
            <a:off x="558012" y="2848645"/>
            <a:ext cx="1687474" cy="17846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390" name="Imag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"/>
          <a:stretch>
            <a:fillRect/>
          </a:stretch>
        </p:blipFill>
        <p:spPr bwMode="auto">
          <a:xfrm>
            <a:off x="4621335" y="2291155"/>
            <a:ext cx="2929278" cy="276262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389" name="Image 45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0"/>
          <a:stretch>
            <a:fillRect/>
          </a:stretch>
        </p:blipFill>
        <p:spPr bwMode="auto">
          <a:xfrm>
            <a:off x="2627784" y="2830520"/>
            <a:ext cx="1511778" cy="1820929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1" name="Connecteur droit 10"/>
          <p:cNvCxnSpPr>
            <a:cxnSpLocks noChangeShapeType="1"/>
          </p:cNvCxnSpPr>
          <p:nvPr/>
        </p:nvCxnSpPr>
        <p:spPr bwMode="auto">
          <a:xfrm flipH="1">
            <a:off x="6732241" y="2291155"/>
            <a:ext cx="391189" cy="315024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flipH="1" flipV="1">
            <a:off x="6259164" y="4763500"/>
            <a:ext cx="864265" cy="32128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254518" y="1339411"/>
            <a:ext cx="1737823" cy="789533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dirty="0">
                <a:effectLst/>
                <a:latin typeface="Times New Roman"/>
                <a:ea typeface="Times New Roman"/>
                <a:cs typeface="Calibri"/>
              </a:rPr>
              <a:t>Caisson de porte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27835" y="5084780"/>
            <a:ext cx="1506235" cy="57646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0" tIns="0" rIns="0" bIns="0" anchor="ctr" anchorCtr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dirty="0">
                <a:effectLst/>
                <a:latin typeface="Times New Roman"/>
                <a:ea typeface="Times New Roman"/>
                <a:cs typeface="Calibri"/>
              </a:rPr>
              <a:t>Panneau de porte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56619" y="687738"/>
            <a:ext cx="219803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e)   </a:t>
            </a:r>
            <a:r>
              <a:rPr lang="fr-FR" b="1" u="sng" dirty="0" smtClean="0">
                <a:latin typeface="Arial" pitchFamily="34" charset="0"/>
                <a:ea typeface="Times New Roman" pitchFamily="18" charset="0"/>
                <a:cs typeface="Calibri" pitchFamily="34" charset="0"/>
              </a:rPr>
              <a:t>Le s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ertissage 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 de texte 3"/>
          <p:cNvSpPr txBox="1">
            <a:spLocks noChangeArrowheads="1"/>
          </p:cNvSpPr>
          <p:nvPr/>
        </p:nvSpPr>
        <p:spPr bwMode="auto">
          <a:xfrm>
            <a:off x="1789162" y="6021288"/>
            <a:ext cx="6203179" cy="21844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effectLst/>
                <a:latin typeface="Times New Roman"/>
                <a:ea typeface="Times New Roman"/>
                <a:cs typeface="Times New Roman"/>
              </a:rPr>
              <a:t>Assemblage du panneau de porte sur le caisson de porte</a:t>
            </a:r>
            <a:endParaRPr lang="fr-FR" dirty="0">
              <a:effectLst/>
              <a:latin typeface="Times New Roman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6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71600" y="1233191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 </a:t>
            </a:r>
            <a:endParaRPr lang="fr-FR" dirty="0"/>
          </a:p>
          <a:p>
            <a:r>
              <a:rPr lang="fr-FR" dirty="0"/>
              <a:t>Le choix de la méthode de désassemblage est primordial </a:t>
            </a:r>
            <a:r>
              <a:rPr lang="fr-FR" dirty="0" smtClean="0"/>
              <a:t>. En effet, plusieurs </a:t>
            </a:r>
            <a:r>
              <a:rPr lang="fr-FR" dirty="0"/>
              <a:t>solutions </a:t>
            </a:r>
            <a:r>
              <a:rPr lang="fr-FR" dirty="0" smtClean="0"/>
              <a:t>existent  </a:t>
            </a:r>
            <a:r>
              <a:rPr lang="fr-FR" dirty="0"/>
              <a:t>en fonction de l’assemblage.</a:t>
            </a:r>
          </a:p>
          <a:p>
            <a:r>
              <a:rPr lang="fr-FR" b="1" dirty="0"/>
              <a:t> 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97490" y="586860"/>
            <a:ext cx="4293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b="1" dirty="0" smtClean="0">
                <a:solidFill>
                  <a:prstClr val="black"/>
                </a:solidFill>
              </a:rPr>
              <a:t>4.   </a:t>
            </a:r>
            <a:r>
              <a:rPr lang="fr-FR" sz="3600" b="1" u="sng" dirty="0" smtClean="0">
                <a:solidFill>
                  <a:prstClr val="black"/>
                </a:solidFill>
              </a:rPr>
              <a:t>Le </a:t>
            </a:r>
            <a:r>
              <a:rPr lang="fr-FR" sz="3600" b="1" u="sng" dirty="0">
                <a:solidFill>
                  <a:prstClr val="black"/>
                </a:solidFill>
              </a:rPr>
              <a:t>désassemblage</a:t>
            </a:r>
            <a:endParaRPr lang="fr-FR" sz="3600" dirty="0">
              <a:solidFill>
                <a:prstClr val="black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03221"/>
              </p:ext>
            </p:extLst>
          </p:nvPr>
        </p:nvGraphicFramePr>
        <p:xfrm>
          <a:off x="611561" y="2184400"/>
          <a:ext cx="7992888" cy="4430112"/>
        </p:xfrm>
        <a:graphic>
          <a:graphicData uri="http://schemas.openxmlformats.org/drawingml/2006/table">
            <a:tbl>
              <a:tblPr firstRow="1" firstCol="1" bandRow="1"/>
              <a:tblGrid>
                <a:gridCol w="2663794"/>
                <a:gridCol w="2664547"/>
                <a:gridCol w="2664547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Coffret cliquet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Chasse goupille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Pince à agrafe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096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</a:t>
                      </a:r>
                      <a:r>
                        <a:rPr lang="fr-FR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euleuse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</a:t>
                      </a:r>
                      <a:r>
                        <a:rPr lang="fr-FR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erceuse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B</a:t>
                      </a:r>
                      <a:r>
                        <a:rPr lang="fr-FR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urin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20" name="Imag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26" y="2516069"/>
            <a:ext cx="1300162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Imag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7" b="20383"/>
          <a:stretch>
            <a:fillRect/>
          </a:stretch>
        </p:blipFill>
        <p:spPr bwMode="auto">
          <a:xfrm>
            <a:off x="1331913" y="4653135"/>
            <a:ext cx="1269773" cy="7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Image 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39" y="4653135"/>
            <a:ext cx="796962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Imag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52" y="2522092"/>
            <a:ext cx="1374789" cy="9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Image 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3136"/>
            <a:ext cx="16954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Imag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/>
          <a:stretch>
            <a:fillRect/>
          </a:stretch>
        </p:blipFill>
        <p:spPr bwMode="auto">
          <a:xfrm>
            <a:off x="1482498" y="2476381"/>
            <a:ext cx="1119188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77851"/>
              </p:ext>
            </p:extLst>
          </p:nvPr>
        </p:nvGraphicFramePr>
        <p:xfrm>
          <a:off x="1170796" y="1043623"/>
          <a:ext cx="6735445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2244725"/>
                <a:gridCol w="2245360"/>
                <a:gridCol w="2245360"/>
              </a:tblGrid>
              <a:tr h="24257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Pince à </a:t>
                      </a:r>
                      <a:r>
                        <a:rPr lang="fr-FR" sz="18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circlips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Pince  multiprise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Tourne vis plat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D</a:t>
                      </a:r>
                      <a:r>
                        <a:rPr lang="fr-FR" sz="18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isqueuse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5" name="Imag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5" r="2789" b="33035"/>
          <a:stretch>
            <a:fillRect/>
          </a:stretch>
        </p:blipFill>
        <p:spPr bwMode="auto">
          <a:xfrm>
            <a:off x="3912170" y="1703363"/>
            <a:ext cx="1463675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Imag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8" y="1465262"/>
            <a:ext cx="1119187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Imag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19745" r="7005" b="20383"/>
          <a:stretch>
            <a:fillRect/>
          </a:stretch>
        </p:blipFill>
        <p:spPr bwMode="auto">
          <a:xfrm>
            <a:off x="1500186" y="4149080"/>
            <a:ext cx="174625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Image 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34395" r="3185" b="29938"/>
          <a:stretch>
            <a:fillRect/>
          </a:stretch>
        </p:blipFill>
        <p:spPr bwMode="auto">
          <a:xfrm>
            <a:off x="5868144" y="1676516"/>
            <a:ext cx="19145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88640"/>
            <a:ext cx="45719" cy="30243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734816" y="8485"/>
            <a:ext cx="7772400" cy="1470025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1. Définition de l’assemblage</a:t>
            </a:r>
            <a:endParaRPr lang="fr-F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36355" y="198036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 </a:t>
            </a:r>
            <a:endParaRPr lang="fr-FR" dirty="0"/>
          </a:p>
          <a:p>
            <a:r>
              <a:rPr lang="fr-FR" u="sng" dirty="0"/>
              <a:t>Le choix d’une solution d’assemblage dépend </a:t>
            </a:r>
            <a:r>
              <a:rPr lang="fr-FR" u="sng" dirty="0" smtClean="0"/>
              <a:t>du</a:t>
            </a:r>
            <a:r>
              <a:rPr lang="fr-FR" u="sng" dirty="0"/>
              <a:t> : </a:t>
            </a:r>
            <a:endParaRPr lang="fr-FR" dirty="0"/>
          </a:p>
          <a:p>
            <a:r>
              <a:rPr lang="fr-FR" dirty="0"/>
              <a:t> </a:t>
            </a:r>
            <a:endParaRPr lang="fr-FR" dirty="0" smtClean="0"/>
          </a:p>
          <a:p>
            <a:endParaRPr lang="fr-FR" u="sng" dirty="0"/>
          </a:p>
          <a:p>
            <a:endParaRPr lang="fr-FR" u="sng" dirty="0"/>
          </a:p>
          <a:p>
            <a:r>
              <a:rPr lang="fr-FR" u="sng" dirty="0" smtClean="0"/>
              <a:t>Les </a:t>
            </a:r>
            <a:r>
              <a:rPr lang="fr-FR" u="sng" dirty="0" err="1" smtClean="0"/>
              <a:t>procédeés</a:t>
            </a:r>
            <a:r>
              <a:rPr lang="fr-FR" u="sng" dirty="0" smtClean="0"/>
              <a:t> d’assemblages </a:t>
            </a:r>
            <a:r>
              <a:rPr lang="fr-FR" u="sng" dirty="0"/>
              <a:t>s</a:t>
            </a:r>
            <a:r>
              <a:rPr lang="fr-FR" u="sng" dirty="0" smtClean="0"/>
              <a:t>e </a:t>
            </a:r>
            <a:r>
              <a:rPr lang="fr-FR" u="sng" dirty="0"/>
              <a:t>classent en 3 </a:t>
            </a:r>
            <a:r>
              <a:rPr lang="fr-FR" u="sng" dirty="0" smtClean="0"/>
              <a:t>familles:</a:t>
            </a:r>
            <a:r>
              <a:rPr lang="fr-FR" u="sng" dirty="0"/>
              <a:t> </a:t>
            </a:r>
            <a:endParaRPr lang="fr-FR" u="sng" dirty="0" smtClean="0"/>
          </a:p>
          <a:p>
            <a:endParaRPr lang="fr-FR" u="sng" dirty="0"/>
          </a:p>
          <a:p>
            <a:endParaRPr lang="fr-FR" u="sng" dirty="0" smtClean="0"/>
          </a:p>
          <a:p>
            <a:r>
              <a:rPr lang="fr-FR" u="sng" dirty="0" smtClean="0"/>
              <a:t>Un </a:t>
            </a:r>
            <a:r>
              <a:rPr lang="fr-FR" u="sng" dirty="0"/>
              <a:t>assemblage mécanique peut être</a:t>
            </a:r>
            <a:r>
              <a:rPr lang="fr-FR" dirty="0"/>
              <a:t> : 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			 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496" y="1377642"/>
            <a:ext cx="7886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Un assemblage est un procédé </a:t>
            </a:r>
            <a:r>
              <a:rPr lang="fr-FR" dirty="0">
                <a:solidFill>
                  <a:prstClr val="black"/>
                </a:solidFill>
              </a:rPr>
              <a:t>permettant de lier entre elles plusieurs pièces pour former un ensemble.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816" y="2744326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Coût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835696" y="2744326"/>
            <a:ext cx="137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D</a:t>
            </a:r>
            <a:r>
              <a:rPr lang="fr-FR" dirty="0" smtClean="0">
                <a:solidFill>
                  <a:prstClr val="black"/>
                </a:solidFill>
              </a:rPr>
              <a:t>urée </a:t>
            </a:r>
            <a:r>
              <a:rPr lang="fr-FR" dirty="0">
                <a:solidFill>
                  <a:prstClr val="black"/>
                </a:solidFill>
              </a:rPr>
              <a:t>de vie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64088" y="2744326"/>
            <a:ext cx="1557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M</a:t>
            </a:r>
            <a:r>
              <a:rPr lang="fr-FR" dirty="0" smtClean="0">
                <a:solidFill>
                  <a:prstClr val="black"/>
                </a:solidFill>
              </a:rPr>
              <a:t>aintenabilité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184800" y="2743225"/>
            <a:ext cx="1631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</a:t>
            </a:r>
            <a:r>
              <a:rPr lang="fr-FR" dirty="0" smtClean="0">
                <a:solidFill>
                  <a:prstClr val="black"/>
                </a:solidFill>
              </a:rPr>
              <a:t>ncombrement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707904" y="2744326"/>
            <a:ext cx="118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E</a:t>
            </a:r>
            <a:r>
              <a:rPr lang="fr-FR" dirty="0" smtClean="0">
                <a:solidFill>
                  <a:prstClr val="black"/>
                </a:solidFill>
              </a:rPr>
              <a:t>sthétique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05044" y="3373994"/>
            <a:ext cx="1237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Mécanique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781485" y="335175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</a:t>
            </a:r>
            <a:r>
              <a:rPr lang="fr-FR" dirty="0" smtClean="0">
                <a:solidFill>
                  <a:prstClr val="black"/>
                </a:solidFill>
              </a:rPr>
              <a:t>hermique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780471" y="3356992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C</a:t>
            </a:r>
            <a:r>
              <a:rPr lang="fr-FR" dirty="0" smtClean="0">
                <a:solidFill>
                  <a:prstClr val="black"/>
                </a:solidFill>
              </a:rPr>
              <a:t>himique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609" y="4763928"/>
            <a:ext cx="1966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Rigide ou élastique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251913" y="4763928"/>
            <a:ext cx="159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Articulé ou fixe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605044" y="4763928"/>
            <a:ext cx="2829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Démontable ou Permanent</a:t>
            </a:r>
          </a:p>
        </p:txBody>
      </p:sp>
    </p:spTree>
    <p:extLst>
      <p:ext uri="{BB962C8B-B14F-4D97-AF65-F5344CB8AC3E}">
        <p14:creationId xmlns:p14="http://schemas.microsoft.com/office/powerpoint/2010/main" val="37900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hlinkClick r:id="rId2"/>
              </a:rPr>
              <a:t>http://</a:t>
            </a:r>
            <a:r>
              <a:rPr lang="fr-FR" sz="1800" dirty="0" smtClean="0">
                <a:hlinkClick r:id="rId2"/>
              </a:rPr>
              <a:t>www.bollhoff.fr/fr/fr/composant-d-assemblage/techniques-de-sertissage/ecrous-noyes-a-sertir-rivkle.php</a:t>
            </a:r>
            <a:endParaRPr lang="fr-FR" sz="1800" dirty="0" smtClean="0"/>
          </a:p>
          <a:p>
            <a:endParaRPr lang="fr-FR" sz="1800" dirty="0"/>
          </a:p>
          <a:p>
            <a:r>
              <a:rPr lang="fr-FR" sz="1800" dirty="0">
                <a:hlinkClick r:id="rId3"/>
              </a:rPr>
              <a:t>http://</a:t>
            </a:r>
            <a:r>
              <a:rPr lang="fr-FR" sz="1800" dirty="0" smtClean="0">
                <a:hlinkClick r:id="rId3"/>
              </a:rPr>
              <a:t>www.bralo.com/fr/produits/rivets-aveugles/standard</a:t>
            </a:r>
            <a:endParaRPr lang="fr-FR" sz="1800" dirty="0" smtClean="0"/>
          </a:p>
          <a:p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5839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5"/>
          <p:cNvSpPr>
            <a:spLocks noGrp="1"/>
          </p:cNvSpPr>
          <p:nvPr>
            <p:ph type="ctrTitle"/>
          </p:nvPr>
        </p:nvSpPr>
        <p:spPr>
          <a:xfrm>
            <a:off x="1032393" y="0"/>
            <a:ext cx="7772400" cy="1470025"/>
          </a:xfrm>
        </p:spPr>
        <p:txBody>
          <a:bodyPr>
            <a:normAutofit/>
          </a:bodyPr>
          <a:lstStyle/>
          <a:p>
            <a:r>
              <a:rPr lang="fr-FR" sz="2800" b="1" dirty="0"/>
              <a:t>2</a:t>
            </a:r>
            <a:r>
              <a:rPr lang="fr-FR" sz="2800" b="1" dirty="0" smtClean="0"/>
              <a:t>. Les </a:t>
            </a:r>
            <a:r>
              <a:rPr lang="fr-FR" sz="2800" b="1" dirty="0" smtClean="0"/>
              <a:t>assemblages mécaniques </a:t>
            </a:r>
            <a:r>
              <a:rPr lang="fr-FR" sz="2800" b="1" dirty="0" smtClean="0"/>
              <a:t>amovibles</a:t>
            </a:r>
            <a:endParaRPr lang="fr-FR" sz="2800" b="1" dirty="0"/>
          </a:p>
        </p:txBody>
      </p:sp>
      <p:pic>
        <p:nvPicPr>
          <p:cNvPr id="2075" name="Image 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15" y="1412776"/>
            <a:ext cx="1118393" cy="6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338547" y="1124744"/>
            <a:ext cx="61428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b) Les éléments filetés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    Boulon   =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323528" y="2132856"/>
            <a:ext cx="53351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Désignation d'une vis : vis  H , M 10 – 100 / 70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238250" y="421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1238250" y="421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1238250" y="421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238250" y="421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63609" y="1700808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vis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+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écrou </a:t>
            </a:r>
            <a:endParaRPr lang="fr-FR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4" y="2492896"/>
            <a:ext cx="7688244" cy="247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855160"/>
              </p:ext>
            </p:extLst>
          </p:nvPr>
        </p:nvGraphicFramePr>
        <p:xfrm>
          <a:off x="754380" y="5157192"/>
          <a:ext cx="7057980" cy="1541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720"/>
                <a:gridCol w="6262260"/>
              </a:tblGrid>
              <a:tr h="33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H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4925" marR="34925" marT="34925" marB="34925"/>
                </a:tc>
              </a:tr>
              <a:tr h="33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M 10</a:t>
                      </a:r>
                      <a:endParaRPr lang="fr-FR" sz="1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4925" marR="34925" marT="34925" marB="34925"/>
                </a:tc>
              </a:tr>
              <a:tr h="33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100</a:t>
                      </a:r>
                      <a:endParaRPr lang="fr-FR" sz="1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4925" marR="34925" marT="34925" marB="34925"/>
                </a:tc>
              </a:tr>
              <a:tr h="33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70</a:t>
                      </a:r>
                      <a:endParaRPr lang="fr-FR" sz="180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1577675" y="5157192"/>
            <a:ext cx="5014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Forme de la tête ( H : hexagonale , C : </a:t>
            </a:r>
            <a:r>
              <a:rPr lang="fr-FR" dirty="0" smtClean="0">
                <a:solidFill>
                  <a:prstClr val="black"/>
                </a:solidFill>
              </a:rPr>
              <a:t>cylindrique) 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1547664" y="5538398"/>
            <a:ext cx="51125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dirty="0">
                <a:solidFill>
                  <a:prstClr val="black"/>
                </a:solidFill>
              </a:rPr>
              <a:t>Filetage métrique ( ISO )   Diamètre nominal 10 mm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77675" y="5877272"/>
            <a:ext cx="198182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dirty="0">
                <a:solidFill>
                  <a:prstClr val="black"/>
                </a:solidFill>
              </a:rPr>
              <a:t>Longueur sous tête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86978" y="6258478"/>
            <a:ext cx="172303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dirty="0">
                <a:solidFill>
                  <a:prstClr val="black"/>
                </a:solidFill>
              </a:rPr>
              <a:t>Longueur filetée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266" y="705235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  <a:r>
              <a:rPr lang="fr-FR" dirty="0" smtClean="0"/>
              <a:t>lecture élève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18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47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7544" y="810811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/>
              <a:t>c)   </a:t>
            </a:r>
            <a:r>
              <a:rPr lang="fr-FR" sz="2000" b="1" u="sng" dirty="0" smtClean="0"/>
              <a:t>Les </a:t>
            </a:r>
            <a:r>
              <a:rPr lang="fr-FR" sz="2000" b="1" u="sng" dirty="0"/>
              <a:t>différentes vis </a:t>
            </a:r>
            <a:endParaRPr lang="fr-FR" sz="2000" dirty="0"/>
          </a:p>
          <a:p>
            <a:r>
              <a:rPr lang="fr-FR" dirty="0" smtClean="0"/>
              <a:t>  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99592" y="1268760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  <a:r>
              <a:rPr lang="fr-FR" dirty="0" smtClean="0"/>
              <a:t>lecture élève</a:t>
            </a:r>
            <a:r>
              <a:rPr lang="fr-FR" dirty="0"/>
              <a:t> 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98221"/>
              </p:ext>
            </p:extLst>
          </p:nvPr>
        </p:nvGraphicFramePr>
        <p:xfrm>
          <a:off x="192656" y="1919231"/>
          <a:ext cx="8542663" cy="4265602"/>
        </p:xfrm>
        <a:graphic>
          <a:graphicData uri="http://schemas.openxmlformats.org/drawingml/2006/table">
            <a:tbl>
              <a:tblPr firstRow="1" firstCol="1" bandRow="1"/>
              <a:tblGrid>
                <a:gridCol w="1688629"/>
                <a:gridCol w="1688629"/>
                <a:gridCol w="1787351"/>
                <a:gridCol w="1688629"/>
                <a:gridCol w="1689425"/>
              </a:tblGrid>
              <a:tr h="565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7" name="Image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13"/>
          <a:stretch>
            <a:fillRect/>
          </a:stretch>
        </p:blipFill>
        <p:spPr bwMode="auto">
          <a:xfrm>
            <a:off x="278938" y="3489945"/>
            <a:ext cx="153555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b="7864"/>
          <a:stretch>
            <a:fillRect/>
          </a:stretch>
        </p:blipFill>
        <p:spPr bwMode="auto">
          <a:xfrm>
            <a:off x="2115469" y="3461371"/>
            <a:ext cx="1396999" cy="10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7"/>
          <a:stretch>
            <a:fillRect/>
          </a:stretch>
        </p:blipFill>
        <p:spPr bwMode="auto">
          <a:xfrm>
            <a:off x="3758540" y="3489945"/>
            <a:ext cx="141410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23" y="3482584"/>
            <a:ext cx="1514141" cy="10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694" y="3501008"/>
            <a:ext cx="144875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99592" y="27557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109" y="2001614"/>
            <a:ext cx="1383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Vis à tête hexagonale mâle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87519" y="2001614"/>
            <a:ext cx="1250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Vis à tête hexagonale femelle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3979" y="5085184"/>
            <a:ext cx="1206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clé tête hexagonale femelle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91354" y="5085184"/>
            <a:ext cx="1443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clé tête hexagonale mâle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1716" y="2001614"/>
            <a:ext cx="1440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Vis à tête empreinte </a:t>
            </a:r>
            <a:r>
              <a:rPr lang="fr-FR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torx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femelle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27253" y="518205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clé mal </a:t>
            </a:r>
            <a:r>
              <a:rPr lang="fr-FR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torx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419971" y="2001614"/>
            <a:ext cx="1598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Vis </a:t>
            </a:r>
            <a:r>
              <a:rPr lang="fr-FR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parkers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tête chanfreinée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1593" y="5085184"/>
            <a:ext cx="1450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Tourne vis cruciforme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23246" y="2011247"/>
            <a:ext cx="1451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Vis à bois a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tête 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bombé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94599" y="5122204"/>
            <a:ext cx="167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Tourne vis </a:t>
            </a:r>
            <a:r>
              <a:rPr lang="fr-FR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plat</a:t>
            </a:r>
            <a:endParaRPr lang="fr-FR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552349"/>
              </p:ext>
            </p:extLst>
          </p:nvPr>
        </p:nvGraphicFramePr>
        <p:xfrm>
          <a:off x="532371" y="1954859"/>
          <a:ext cx="8144085" cy="1884658"/>
        </p:xfrm>
        <a:graphic>
          <a:graphicData uri="http://schemas.openxmlformats.org/drawingml/2006/table">
            <a:tbl>
              <a:tblPr firstRow="1" firstCol="1" bandRow="1"/>
              <a:tblGrid>
                <a:gridCol w="1049480"/>
                <a:gridCol w="1187489"/>
                <a:gridCol w="1149575"/>
                <a:gridCol w="1317916"/>
                <a:gridCol w="1612135"/>
                <a:gridCol w="1827490"/>
              </a:tblGrid>
              <a:tr h="79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57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Image 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17834"/>
          <a:stretch>
            <a:fillRect/>
          </a:stretch>
        </p:blipFill>
        <p:spPr bwMode="auto">
          <a:xfrm>
            <a:off x="7042158" y="4375870"/>
            <a:ext cx="1634298" cy="142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 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04" y="2924944"/>
            <a:ext cx="1594221" cy="5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Image 1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t="17143" r="15079" b="11429"/>
          <a:stretch>
            <a:fillRect/>
          </a:stretch>
        </p:blipFill>
        <p:spPr bwMode="auto">
          <a:xfrm>
            <a:off x="755576" y="2972941"/>
            <a:ext cx="6572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Image 1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857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 1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50" y="2935858"/>
            <a:ext cx="754063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Image 1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82" y="2924944"/>
            <a:ext cx="6286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Image 1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52" y="2924944"/>
            <a:ext cx="557212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79376" y="620688"/>
            <a:ext cx="80517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d) </a:t>
            </a:r>
            <a:r>
              <a:rPr kumimoji="0" lang="fr-FR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différents écrous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L’écrou est une pièce mécanique recevant une tige filetée (vis) pour assurer une liaison entre deux pièces.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98520" y="4027988"/>
            <a:ext cx="656278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e)  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vis et écrous antivols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Utilisés pour sécuriser contre le vol des roues, ils possèdent une tête ou une empreinte spécifique qui nécessite une douille spéciale pour le montage et le démontage.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2098016"/>
            <a:ext cx="1199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Ecrou simple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35786" y="2098016"/>
            <a:ext cx="1313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Ecrou papillon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3048" y="2098015"/>
            <a:ext cx="1133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Ecrou borgne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9912" y="2080796"/>
            <a:ext cx="1527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Ecrou auto-freiné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78395" y="2098016"/>
            <a:ext cx="1545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E</a:t>
            </a:r>
            <a:r>
              <a:rPr lang="fr-FR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crou </a:t>
            </a:r>
            <a:r>
              <a:rPr lang="fr-FR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à créneaux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18316" y="2112643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Contre </a:t>
            </a:r>
            <a:r>
              <a:rPr lang="fr-FR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écrou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19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10232"/>
              </p:ext>
            </p:extLst>
          </p:nvPr>
        </p:nvGraphicFramePr>
        <p:xfrm>
          <a:off x="436362" y="3928227"/>
          <a:ext cx="8136904" cy="2003855"/>
        </p:xfrm>
        <a:graphic>
          <a:graphicData uri="http://schemas.openxmlformats.org/drawingml/2006/table">
            <a:tbl>
              <a:tblPr firstRow="1" firstCol="1" bandRow="1"/>
              <a:tblGrid>
                <a:gridCol w="8136904"/>
              </a:tblGrid>
              <a:tr h="200385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fr-FR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Principe :                     Matériel : </a:t>
                      </a:r>
                      <a:endParaRPr lang="fr-FR" sz="2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cs typeface="Times New Roman"/>
                        </a:rPr>
                        <a:t>  </a:t>
                      </a:r>
                      <a:br>
                        <a:rPr lang="fr-FR" sz="2000" dirty="0">
                          <a:effectLst/>
                          <a:latin typeface="Calibri"/>
                          <a:cs typeface="Times New Roman"/>
                        </a:rPr>
                      </a:br>
                      <a:r>
                        <a:rPr lang="fr-F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0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1" name="Image 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1"/>
          <a:stretch>
            <a:fillRect/>
          </a:stretch>
        </p:blipFill>
        <p:spPr bwMode="auto">
          <a:xfrm>
            <a:off x="5940845" y="4471988"/>
            <a:ext cx="26074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Image 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76" y="4482007"/>
            <a:ext cx="985498" cy="10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Image 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25" y="2122026"/>
            <a:ext cx="1068399" cy="10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Image 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05" y="2011227"/>
            <a:ext cx="1507668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Image 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89" y="4726565"/>
            <a:ext cx="2510617" cy="85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67544" y="377875"/>
            <a:ext cx="250421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f)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écrous fixes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14844" y="908720"/>
            <a:ext cx="48269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Ils sont fixés sur l’élément avant assemblage.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		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162050" y="4243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 de texte 13"/>
          <p:cNvSpPr txBox="1"/>
          <p:nvPr/>
        </p:nvSpPr>
        <p:spPr>
          <a:xfrm>
            <a:off x="1162050" y="2602081"/>
            <a:ext cx="1308764" cy="49111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dirty="0">
              <a:effectLst/>
              <a:latin typeface="Times New Roman"/>
              <a:ea typeface="Times New Roman"/>
              <a:cs typeface="Calibri"/>
            </a:endParaRPr>
          </a:p>
        </p:txBody>
      </p:sp>
      <p:sp>
        <p:nvSpPr>
          <p:cNvPr id="21" name="Zone de texte 12"/>
          <p:cNvSpPr txBox="1"/>
          <p:nvPr/>
        </p:nvSpPr>
        <p:spPr>
          <a:xfrm>
            <a:off x="4644008" y="2400752"/>
            <a:ext cx="2000906" cy="69244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dirty="0">
              <a:effectLst/>
              <a:latin typeface="Times New Roman"/>
              <a:ea typeface="Times New Roman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2393" y="2602081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Ecrou cage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33597" y="2562308"/>
            <a:ext cx="1821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Ecrou prisonnier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5908" y="4043333"/>
            <a:ext cx="1563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Ecrou à sertir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3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990169"/>
              </p:ext>
            </p:extLst>
          </p:nvPr>
        </p:nvGraphicFramePr>
        <p:xfrm>
          <a:off x="399273" y="2492897"/>
          <a:ext cx="8327110" cy="3399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4112"/>
                <a:gridCol w="2776499"/>
                <a:gridCol w="2776499"/>
              </a:tblGrid>
              <a:tr h="780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  <a:tr h="26194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Détail 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strike="noStrike" cap="small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410997" y="782798"/>
            <a:ext cx="82654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g) 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rondelles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L’utilisation de rondelle assure une plus grande adhérence sur les </a:t>
            </a:r>
            <a:r>
              <a:rPr lang="fr-FR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léments à assembler.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1249363" y="3605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e 30"/>
          <p:cNvGrpSpPr>
            <a:grpSpLocks/>
          </p:cNvGrpSpPr>
          <p:nvPr/>
        </p:nvGrpSpPr>
        <p:grpSpPr bwMode="auto">
          <a:xfrm>
            <a:off x="627775" y="3445951"/>
            <a:ext cx="2464675" cy="1232923"/>
            <a:chOff x="826" y="3961"/>
            <a:chExt cx="3075" cy="1365"/>
          </a:xfrm>
        </p:grpSpPr>
        <p:pic>
          <p:nvPicPr>
            <p:cNvPr id="32" name="Picture 136" descr="http://perso.club-internet.fr/bberry/swcaddb/rondeladent1.gif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r="14882"/>
            <a:stretch>
              <a:fillRect/>
            </a:stretch>
          </p:blipFill>
          <p:spPr bwMode="auto">
            <a:xfrm>
              <a:off x="826" y="3976"/>
              <a:ext cx="855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37" descr="IMAGES\rondelle eventail 2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" y="3961"/>
              <a:ext cx="2145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Line 138"/>
            <p:cNvCxnSpPr/>
            <p:nvPr/>
          </p:nvCxnSpPr>
          <p:spPr bwMode="auto">
            <a:xfrm>
              <a:off x="1633" y="4488"/>
              <a:ext cx="600" cy="3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oupe 34"/>
          <p:cNvGrpSpPr>
            <a:grpSpLocks/>
          </p:cNvGrpSpPr>
          <p:nvPr/>
        </p:nvGrpSpPr>
        <p:grpSpPr bwMode="auto">
          <a:xfrm>
            <a:off x="970425" y="4702108"/>
            <a:ext cx="1832515" cy="1103156"/>
            <a:chOff x="1450" y="5467"/>
            <a:chExt cx="1755" cy="934"/>
          </a:xfrm>
        </p:grpSpPr>
        <p:pic>
          <p:nvPicPr>
            <p:cNvPr id="36" name="Picture 147" descr="IMAGES\+rondelle eventai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" y="5516"/>
              <a:ext cx="1755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148"/>
            <p:cNvSpPr txBox="1">
              <a:spLocks noChangeArrowheads="1"/>
            </p:cNvSpPr>
            <p:nvPr/>
          </p:nvSpPr>
          <p:spPr bwMode="auto">
            <a:xfrm>
              <a:off x="1982" y="5467"/>
              <a:ext cx="73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800">
                  <a:effectLst/>
                  <a:latin typeface="Comic Sans MS"/>
                  <a:ea typeface="Times New Roman"/>
                  <a:cs typeface="Calibri"/>
                </a:rPr>
                <a:t>Détail :</a:t>
              </a:r>
              <a:endParaRPr lang="fr-FR" sz="1000">
                <a:effectLst/>
                <a:latin typeface="Times New Roman"/>
                <a:ea typeface="Times New Roman"/>
                <a:cs typeface="Calibri"/>
              </a:endParaRPr>
            </a:p>
          </p:txBody>
        </p:sp>
      </p:grpSp>
      <p:grpSp>
        <p:nvGrpSpPr>
          <p:cNvPr id="38" name="Groupe 37"/>
          <p:cNvGrpSpPr>
            <a:grpSpLocks/>
          </p:cNvGrpSpPr>
          <p:nvPr/>
        </p:nvGrpSpPr>
        <p:grpSpPr bwMode="auto">
          <a:xfrm>
            <a:off x="3311741" y="3410756"/>
            <a:ext cx="2346109" cy="1268118"/>
            <a:chOff x="4498" y="4019"/>
            <a:chExt cx="3177" cy="1308"/>
          </a:xfrm>
        </p:grpSpPr>
        <p:pic>
          <p:nvPicPr>
            <p:cNvPr id="39" name="Picture 140" descr="C:\BibliSW\data\Rondelles\Synth_rondelle_grower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3" r="14883"/>
            <a:stretch>
              <a:fillRect/>
            </a:stretch>
          </p:blipFill>
          <p:spPr bwMode="auto">
            <a:xfrm>
              <a:off x="4498" y="4127"/>
              <a:ext cx="84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41" descr="IMAGES\rondelle grower 2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" y="4019"/>
              <a:ext cx="2115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Line 142"/>
            <p:cNvCxnSpPr/>
            <p:nvPr/>
          </p:nvCxnSpPr>
          <p:spPr bwMode="auto">
            <a:xfrm>
              <a:off x="5280" y="4440"/>
              <a:ext cx="840" cy="4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75" y="4807675"/>
            <a:ext cx="2044339" cy="94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e 42"/>
          <p:cNvGrpSpPr>
            <a:grpSpLocks/>
          </p:cNvGrpSpPr>
          <p:nvPr/>
        </p:nvGrpSpPr>
        <p:grpSpPr bwMode="auto">
          <a:xfrm>
            <a:off x="6015662" y="3429002"/>
            <a:ext cx="2516778" cy="1853620"/>
            <a:chOff x="7696" y="4067"/>
            <a:chExt cx="3526" cy="2460"/>
          </a:xfrm>
        </p:grpSpPr>
        <p:pic>
          <p:nvPicPr>
            <p:cNvPr id="44" name="Picture 150" descr="IMAGES\RONDELLE CON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6"/>
            <a:stretch>
              <a:fillRect/>
            </a:stretch>
          </p:blipFill>
          <p:spPr bwMode="auto">
            <a:xfrm>
              <a:off x="9022" y="4297"/>
              <a:ext cx="2200" cy="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51" descr="IMAGES\RONDELLE CO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09" r="87349"/>
            <a:stretch>
              <a:fillRect/>
            </a:stretch>
          </p:blipFill>
          <p:spPr bwMode="auto">
            <a:xfrm>
              <a:off x="7696" y="4330"/>
              <a:ext cx="591" cy="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6" name="Line 152"/>
            <p:cNvCxnSpPr/>
            <p:nvPr/>
          </p:nvCxnSpPr>
          <p:spPr bwMode="auto">
            <a:xfrm>
              <a:off x="9206" y="4297"/>
              <a:ext cx="840" cy="3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47" name="Picture 153" descr="IMAGES\rondelle conique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73"/>
            <a:stretch>
              <a:fillRect/>
            </a:stretch>
          </p:blipFill>
          <p:spPr bwMode="auto">
            <a:xfrm>
              <a:off x="8260" y="4067"/>
              <a:ext cx="102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29"/>
          <p:cNvSpPr/>
          <p:nvPr/>
        </p:nvSpPr>
        <p:spPr>
          <a:xfrm>
            <a:off x="627775" y="2534828"/>
            <a:ext cx="245085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fr-FR" dirty="0">
                <a:solidFill>
                  <a:prstClr val="black"/>
                </a:solidFill>
              </a:rPr>
              <a:t>Rondelle à dents (éventails)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459163" y="2534828"/>
            <a:ext cx="228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fr-FR" dirty="0">
                <a:solidFill>
                  <a:prstClr val="black"/>
                </a:solidFill>
              </a:rPr>
              <a:t>Rondelle élastique (</a:t>
            </a:r>
            <a:r>
              <a:rPr lang="fr-FR" dirty="0" err="1">
                <a:solidFill>
                  <a:prstClr val="black"/>
                </a:solidFill>
              </a:rPr>
              <a:t>Grower</a:t>
            </a:r>
            <a:r>
              <a:rPr lang="fr-FR" dirty="0">
                <a:solidFill>
                  <a:prstClr val="black"/>
                </a:solidFill>
              </a:rPr>
              <a:t>)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52720" y="253482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</a:rPr>
              <a:t>Rondelle conique lisse (Belleville)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8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1" name="Image 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15334" r="12445" b="12666"/>
          <a:stretch>
            <a:fillRect/>
          </a:stretch>
        </p:blipFill>
        <p:spPr bwMode="auto">
          <a:xfrm>
            <a:off x="7164288" y="5074651"/>
            <a:ext cx="1504155" cy="14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Image 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5" b="14005"/>
          <a:stretch>
            <a:fillRect/>
          </a:stretch>
        </p:blipFill>
        <p:spPr bwMode="auto">
          <a:xfrm>
            <a:off x="7164288" y="3693924"/>
            <a:ext cx="1504155" cy="104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Image 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31" y="5074651"/>
            <a:ext cx="1504459" cy="156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Imag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2" y="260648"/>
            <a:ext cx="3082030" cy="29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Image 2" descr="Description : tarau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31" y="2422931"/>
            <a:ext cx="2012126" cy="16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 de texte 116"/>
          <p:cNvSpPr txBox="1"/>
          <p:nvPr/>
        </p:nvSpPr>
        <p:spPr>
          <a:xfrm>
            <a:off x="4283968" y="5637606"/>
            <a:ext cx="2630348" cy="43907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dirty="0">
              <a:effectLst/>
              <a:latin typeface="Times New Roman"/>
              <a:ea typeface="Times New Roman"/>
              <a:cs typeface="Calibri"/>
            </a:endParaRPr>
          </a:p>
        </p:txBody>
      </p:sp>
      <p:sp>
        <p:nvSpPr>
          <p:cNvPr id="10" name="Zone de texte 117"/>
          <p:cNvSpPr txBox="1"/>
          <p:nvPr/>
        </p:nvSpPr>
        <p:spPr>
          <a:xfrm>
            <a:off x="3968933" y="4084109"/>
            <a:ext cx="2990399" cy="369333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dirty="0">
              <a:effectLst/>
              <a:latin typeface="Times New Roman"/>
              <a:ea typeface="Times New Roman"/>
              <a:cs typeface="Calibri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125084" y="1002268"/>
            <a:ext cx="23177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Lecture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élève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73389" y="1366775"/>
            <a:ext cx="36471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Le taraudage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Ils sont en général en jeu de trois:</a:t>
            </a:r>
            <a:b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30467" y="4207287"/>
            <a:ext cx="56348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 filetage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est une action par enlèvement de matière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qui consiste à réaliser des filets sur une tige.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3941" y="4092115"/>
            <a:ext cx="2720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Tarauds et porte-taraud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629683"/>
            <a:ext cx="2672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h)   </a:t>
            </a:r>
            <a:r>
              <a:rPr lang="fr-FR" sz="2000" b="1" u="sng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Réparer </a:t>
            </a:r>
            <a:r>
              <a:rPr lang="fr-FR" sz="2000" b="1" u="sng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un filet :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4031" y="2267459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- 1 : ébaucheur</a:t>
            </a:r>
            <a:b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- 2 : demi-finisseur</a:t>
            </a:r>
            <a:b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- 3 : finisseur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9425" y="5716311"/>
            <a:ext cx="2598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Filière et porte-filières</a:t>
            </a:r>
            <a:endParaRPr lang="fr-FR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8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88640"/>
            <a:ext cx="835292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820472" y="193750"/>
            <a:ext cx="45719" cy="301922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7" name="Image 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7" t="2" r="-34" b="139"/>
          <a:stretch>
            <a:fillRect/>
          </a:stretch>
        </p:blipFill>
        <p:spPr bwMode="auto">
          <a:xfrm>
            <a:off x="7096062" y="2348879"/>
            <a:ext cx="1724410" cy="33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Imag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30" y="2531145"/>
            <a:ext cx="1490561" cy="149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Image 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37" y="4235311"/>
            <a:ext cx="1751062" cy="14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Image 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31" y="3853516"/>
            <a:ext cx="1832725" cy="183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Image 1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3831622"/>
            <a:ext cx="1854620" cy="185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08126" y="1344496"/>
            <a:ext cx="234551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i)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Les goupilles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613" y="292157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Goupille élastique ou </a:t>
            </a:r>
            <a:r>
              <a:rPr lang="fr-FR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mécanindus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 :	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885434" y="3192316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Goupille cavalier :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724128" y="168305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09613" algn="l"/>
              </a:tabLst>
            </a:pPr>
            <a:r>
              <a:rPr lang="fr-FR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Goupille fendue:</a:t>
            </a:r>
            <a:endParaRPr lang="fr-F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609</Words>
  <Application>Microsoft Office PowerPoint</Application>
  <PresentationFormat>Affichage à l'écran (4:3)</PresentationFormat>
  <Paragraphs>237</Paragraphs>
  <Slides>21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Thème Office</vt:lpstr>
      <vt:lpstr>Photoshop.Image.6</vt:lpstr>
      <vt:lpstr>Les assemblages mécaniques</vt:lpstr>
      <vt:lpstr>1. Définition de l’assemblage</vt:lpstr>
      <vt:lpstr>2. Les assemblages mécaniques amovibles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assemblages mécaniques</dc:title>
  <dc:creator>Daniel</dc:creator>
  <cp:lastModifiedBy>Daniel</cp:lastModifiedBy>
  <cp:revision>27</cp:revision>
  <dcterms:created xsi:type="dcterms:W3CDTF">2012-01-22T14:30:13Z</dcterms:created>
  <dcterms:modified xsi:type="dcterms:W3CDTF">2012-01-22T21:27:52Z</dcterms:modified>
</cp:coreProperties>
</file>