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03" autoAdjust="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6CCD-52D2-4625-A607-52F5AF1DBBA9}" type="datetimeFigureOut">
              <a:rPr lang="fr-FR" smtClean="0"/>
              <a:pPr/>
              <a:t>16/12/2013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6B52-BF39-42C0-8C2C-DA46677219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6CCD-52D2-4625-A607-52F5AF1DBBA9}" type="datetimeFigureOut">
              <a:rPr lang="fr-FR" smtClean="0"/>
              <a:pPr/>
              <a:t>16/12/2013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6B52-BF39-42C0-8C2C-DA46677219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6CCD-52D2-4625-A607-52F5AF1DBBA9}" type="datetimeFigureOut">
              <a:rPr lang="fr-FR" smtClean="0"/>
              <a:pPr/>
              <a:t>16/12/2013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6B52-BF39-42C0-8C2C-DA46677219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6CCD-52D2-4625-A607-52F5AF1DBBA9}" type="datetimeFigureOut">
              <a:rPr lang="fr-FR" smtClean="0"/>
              <a:pPr/>
              <a:t>16/12/2013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6B52-BF39-42C0-8C2C-DA46677219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6CCD-52D2-4625-A607-52F5AF1DBBA9}" type="datetimeFigureOut">
              <a:rPr lang="fr-FR" smtClean="0"/>
              <a:pPr/>
              <a:t>16/12/2013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6B52-BF39-42C0-8C2C-DA46677219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6CCD-52D2-4625-A607-52F5AF1DBBA9}" type="datetimeFigureOut">
              <a:rPr lang="fr-FR" smtClean="0"/>
              <a:pPr/>
              <a:t>16/12/2013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6B52-BF39-42C0-8C2C-DA46677219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6CCD-52D2-4625-A607-52F5AF1DBBA9}" type="datetimeFigureOut">
              <a:rPr lang="fr-FR" smtClean="0"/>
              <a:pPr/>
              <a:t>16/12/2013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6B52-BF39-42C0-8C2C-DA46677219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6CCD-52D2-4625-A607-52F5AF1DBBA9}" type="datetimeFigureOut">
              <a:rPr lang="fr-FR" smtClean="0"/>
              <a:pPr/>
              <a:t>16/12/2013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6B52-BF39-42C0-8C2C-DA46677219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6CCD-52D2-4625-A607-52F5AF1DBBA9}" type="datetimeFigureOut">
              <a:rPr lang="fr-FR" smtClean="0"/>
              <a:pPr/>
              <a:t>16/12/2013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6B52-BF39-42C0-8C2C-DA46677219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6CCD-52D2-4625-A607-52F5AF1DBBA9}" type="datetimeFigureOut">
              <a:rPr lang="fr-FR" smtClean="0"/>
              <a:pPr/>
              <a:t>16/12/2013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6B52-BF39-42C0-8C2C-DA46677219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6CCD-52D2-4625-A607-52F5AF1DBBA9}" type="datetimeFigureOut">
              <a:rPr lang="fr-FR" smtClean="0"/>
              <a:pPr/>
              <a:t>16/12/2013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116B52-BF39-42C0-8C2C-DA466772193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866CCD-52D2-4625-A607-52F5AF1DBBA9}" type="datetimeFigureOut">
              <a:rPr lang="fr-FR" smtClean="0"/>
              <a:pPr/>
              <a:t>16/12/2013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116B52-BF39-42C0-8C2C-DA466772193E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20888"/>
            <a:ext cx="5143500" cy="3316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627784" y="1124744"/>
            <a:ext cx="3881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latin typeface="Comic Sans MS" pitchFamily="66" charset="0"/>
              </a:rPr>
              <a:t>L’ALUMINIUM</a:t>
            </a:r>
            <a:endParaRPr lang="fr-FR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142984"/>
            <a:ext cx="6000792" cy="339279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14282" y="500042"/>
            <a:ext cx="38843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/>
            </a:r>
            <a:b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</a:b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rebuchet MS" pitchFamily="34" charset="0"/>
                <a:cs typeface="Times New Roman" pitchFamily="18" charset="0"/>
              </a:rPr>
              <a:t>c) La fabrication des pièces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786322"/>
            <a:ext cx="596900" cy="16430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14348" y="4929198"/>
            <a:ext cx="12570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mic Sans MS" pitchFamily="66" charset="0"/>
              </a:rPr>
              <a:t>Les tôles :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857356" y="4857760"/>
            <a:ext cx="75120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rebuchet MS" pitchFamily="34" charset="0"/>
                <a:cs typeface="Times New Roman" pitchFamily="18" charset="0"/>
              </a:rPr>
              <a:t>obtenues par emboutissage à chaud. Participent à la rigidité de la structure. 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348" y="5429264"/>
            <a:ext cx="2279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mic Sans MS" pitchFamily="66" charset="0"/>
              </a:rPr>
              <a:t>Les pièces profilées</a:t>
            </a:r>
            <a:r>
              <a:rPr lang="fr-FR" b="1" dirty="0" smtClean="0"/>
              <a:t> :</a:t>
            </a:r>
            <a:endParaRPr lang="fr-FR" dirty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857488" y="5357826"/>
            <a:ext cx="69294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rebuchet MS" pitchFamily="34" charset="0"/>
                <a:cs typeface="Times New Roman" pitchFamily="18" charset="0"/>
              </a:rPr>
              <a:t>obtenue par laminage ou pliage. Participent à l’absorption des chocs.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4348" y="5929330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Comic Sans MS" pitchFamily="66" charset="0"/>
              </a:rPr>
              <a:t>Les pièces coulées :</a:t>
            </a:r>
            <a:r>
              <a:rPr lang="fr-FR" b="1" dirty="0" smtClean="0"/>
              <a:t> </a:t>
            </a:r>
            <a:endParaRPr lang="fr-FR" dirty="0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786050" y="5929330"/>
            <a:ext cx="60722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rebuchet MS" pitchFamily="34" charset="0"/>
                <a:cs typeface="Times New Roman" pitchFamily="18" charset="0"/>
              </a:rPr>
              <a:t>obtenue par moulage. Participent à la préservation de la cellule de survie.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509" grpId="0"/>
      <p:bldP spid="10" grpId="0"/>
      <p:bldP spid="21510" grpId="0"/>
      <p:bldP spid="12" grpId="0"/>
      <p:bldP spid="215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714356"/>
            <a:ext cx="39982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rebuchet MS" pitchFamily="34" charset="0"/>
                <a:cs typeface="Times New Roman" pitchFamily="18" charset="0"/>
              </a:rPr>
              <a:t>d) Les précautions à prendre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642918"/>
            <a:ext cx="1276350" cy="1063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42844" y="2071678"/>
            <a:ext cx="73308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rebuchet MS" pitchFamily="34" charset="0"/>
                <a:cs typeface="Times New Roman" pitchFamily="18" charset="0"/>
              </a:rPr>
              <a:t>L'aluminium est un métal tendre, sa résistance à l’abrasion est faible.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42844" y="2500306"/>
            <a:ext cx="85725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rebuchet MS" pitchFamily="34" charset="0"/>
                <a:cs typeface="Times New Roman" pitchFamily="18" charset="0"/>
              </a:rPr>
              <a:t>Utiliser des outils spécifiques afin d’éviter tout contact avec de l'acier, les particules métalliques ferreuse sont source de corrosion pour l'aluminium.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42844" y="3214686"/>
            <a:ext cx="8643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rebuchet MS" pitchFamily="34" charset="0"/>
                <a:cs typeface="Times New Roman" pitchFamily="18" charset="0"/>
              </a:rPr>
              <a:t>Toujours contrôler la température de chauffe de l'aluminium (maxi 150°C) pour ne pas altérer ses propriétés.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42844" y="3929066"/>
            <a:ext cx="91440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SimSun"/>
                <a:cs typeface="Times New Roman" pitchFamily="18" charset="0"/>
              </a:rPr>
              <a:t>Obligation de se référer au manuel de réparation du constructeur pour toute intervention sur un véhicule. 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42844" y="4572008"/>
            <a:ext cx="764383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rebuchet MS" pitchFamily="34" charset="0"/>
                <a:cs typeface="Times New Roman" pitchFamily="18" charset="0"/>
              </a:rPr>
              <a:t>Utilisation d’un poste souder MIG (Métal inerte gaz), avec l’argon ou du mélange argon/hélium et un fil aluminium AG5 pour la réparation pour série 5000 et 6000.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42844" y="5429264"/>
            <a:ext cx="490390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rebuchet MS" pitchFamily="34" charset="0"/>
                <a:cs typeface="Times New Roman" pitchFamily="18" charset="0"/>
              </a:rPr>
              <a:t>Poncer pour enlever l’alumine avant de souder.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3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4" grpId="0"/>
      <p:bldP spid="22535" grpId="0"/>
      <p:bldP spid="22536" grpId="0"/>
      <p:bldP spid="225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7620" y="2714620"/>
            <a:ext cx="1857388" cy="1071570"/>
          </a:xfrm>
        </p:spPr>
        <p:txBody>
          <a:bodyPr>
            <a:normAutofit fontScale="90000"/>
          </a:bodyPr>
          <a:lstStyle/>
          <a:p>
            <a:r>
              <a:rPr lang="fr-FR" sz="7200" dirty="0" smtClean="0"/>
              <a:t>FIN</a:t>
            </a:r>
            <a:endParaRPr lang="fr-F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9752" y="1052736"/>
            <a:ext cx="5075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Les avantages de l'aluminium 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685419"/>
            <a:ext cx="2627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rebuchetMS"/>
                <a:cs typeface="Times New Roman" pitchFamily="18" charset="0"/>
              </a:rPr>
              <a:t>a) Son poids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233218"/>
            <a:ext cx="93583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rebuchetMS" charset="0"/>
                <a:cs typeface="Times New Roman" pitchFamily="18" charset="0"/>
              </a:rPr>
              <a:t>La densité de l'aluminium (2,7</a:t>
            </a:r>
            <a:r>
              <a:rPr lang="fr-FR" dirty="0" smtClean="0"/>
              <a:t> g/cm3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rebuchetMS" charset="0"/>
                <a:cs typeface="Times New Roman" pitchFamily="18" charset="0"/>
              </a:rPr>
              <a:t>) équivaut à 1/3 de celui de l'acier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rebuchetMS" charset="0"/>
                <a:cs typeface="Times New Roman" pitchFamily="18" charset="0"/>
              </a:rPr>
              <a:t>(7,8</a:t>
            </a:r>
            <a:r>
              <a:rPr lang="fr-FR" dirty="0" smtClean="0"/>
              <a:t> g/cm3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rebuchetMS" charset="0"/>
                <a:cs typeface="Times New Roman" pitchFamily="18" charset="0"/>
              </a:rPr>
              <a:t>).Poids de la carrosserie réduit d’environ 40% pour une rigidité équivalente à celle d’une carrosserie acier.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49" grpId="0"/>
      <p:bldP spid="20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95536" y="1484784"/>
          <a:ext cx="8424936" cy="5112568"/>
        </p:xfrm>
        <a:graphic>
          <a:graphicData uri="http://schemas.openxmlformats.org/drawingml/2006/table">
            <a:tbl>
              <a:tblPr/>
              <a:tblGrid>
                <a:gridCol w="1985121"/>
                <a:gridCol w="3148122"/>
                <a:gridCol w="3291693"/>
              </a:tblGrid>
              <a:tr h="436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919" marR="31919" marT="31919" marB="319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TrebuchetMS"/>
                          <a:cs typeface="Times New Roman"/>
                        </a:rPr>
                        <a:t>Acier </a:t>
                      </a:r>
                      <a:endParaRPr lang="fr-FR" sz="1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919" marR="31919" marT="31919" marB="319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TrebuchetMS"/>
                          <a:cs typeface="Times New Roman"/>
                        </a:rPr>
                        <a:t>Aluminium</a:t>
                      </a:r>
                      <a:endParaRPr lang="fr-FR" sz="1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919" marR="31919" marT="31919" marB="319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5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9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919" marR="31919" marT="31919" marB="319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Times New Roman"/>
                          <a:ea typeface="Times New Roman"/>
                          <a:cs typeface="Calibri"/>
                        </a:rPr>
                        <a:t/>
                      </a:r>
                      <a:br>
                        <a:rPr lang="fr-FR" sz="900" dirty="0">
                          <a:latin typeface="Times New Roman"/>
                          <a:ea typeface="Times New Roman"/>
                          <a:cs typeface="Calibri"/>
                        </a:rPr>
                      </a:br>
                      <a:endParaRPr lang="fr-FR" sz="9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919" marR="31919" marT="31919" marB="319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Times New Roman"/>
                          <a:ea typeface="Times New Roman"/>
                          <a:cs typeface="Calibri"/>
                        </a:rPr>
                        <a:t/>
                      </a:r>
                      <a:br>
                        <a:rPr lang="fr-FR" sz="900" dirty="0">
                          <a:latin typeface="Times New Roman"/>
                          <a:ea typeface="Times New Roman"/>
                          <a:cs typeface="Calibri"/>
                        </a:rPr>
                      </a:br>
                      <a:endParaRPr lang="fr-FR" sz="9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919" marR="31919" marT="31919" marB="319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132856"/>
            <a:ext cx="1570037" cy="889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132856"/>
            <a:ext cx="1609725" cy="87312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933056"/>
            <a:ext cx="1268412" cy="84931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861048"/>
            <a:ext cx="1416050" cy="79692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5589240"/>
            <a:ext cx="1177925" cy="6254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5445224"/>
            <a:ext cx="1244600" cy="7461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467544" y="2132856"/>
            <a:ext cx="1763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rebuchetMS" charset="0"/>
                <a:cs typeface="Times New Roman" pitchFamily="18" charset="0"/>
              </a:rPr>
              <a:t>résistance à la torsion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39552" y="4005064"/>
            <a:ext cx="16916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rebuchetMS" charset="0"/>
                <a:cs typeface="Times New Roman" pitchFamily="18" charset="0"/>
              </a:rPr>
              <a:t>résistance à la flexion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7544" y="5517232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Comic Sans MS" pitchFamily="66" charset="0"/>
              </a:rPr>
              <a:t>résistance au flambage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51520" y="173251"/>
            <a:ext cx="2084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rebuchetMS" charset="0"/>
                <a:cs typeface="Times New Roman" pitchFamily="18" charset="0"/>
              </a:rPr>
              <a:t>b) Sa rigidité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1" y="57151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Verdana" pitchFamily="34" charset="0"/>
                <a:cs typeface="Times New Roman" pitchFamily="18" charset="0"/>
              </a:rPr>
              <a:t>Elle est plus élevée que l'acier, car les sections sont plus importantes et les matériaux permettent des profilés plus adaptés que l'acier.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9" grpId="0"/>
      <p:bldP spid="16" grpId="0"/>
      <p:bldP spid="153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3528" y="836712"/>
            <a:ext cx="41312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rebuchetMS" charset="0"/>
                <a:cs typeface="Times New Roman" pitchFamily="18" charset="0"/>
              </a:rPr>
              <a:t>c) La résistance à la corrosion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rebuchetMS" charset="0"/>
                <a:cs typeface="Times New Roman" pitchFamily="18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59632" y="15567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</a:rPr>
              <a:t>Lecture élève</a:t>
            </a:r>
            <a:endParaRPr lang="fr-F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3312368" cy="23922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55576" y="5157192"/>
            <a:ext cx="3024336" cy="936104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Formation de l’oxyde sur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une surface d’aluminium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15616" y="22048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L'aluminium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36912"/>
            <a:ext cx="3024336" cy="22400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6300192" y="22048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L’acier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508104" y="5157192"/>
            <a:ext cx="3168352" cy="936104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Formation de l’oxyde sur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une surface de fer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5" grpId="0"/>
      <p:bldP spid="16387" grpId="0" animBg="1"/>
      <p:bldP spid="8" grpId="0"/>
      <p:bldP spid="10" grpId="0"/>
      <p:bldP spid="163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42984"/>
            <a:ext cx="4038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571480"/>
            <a:ext cx="18682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25096"/>
            <a:ext cx="4214842" cy="248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000504"/>
            <a:ext cx="4236312" cy="251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9512" y="404664"/>
            <a:ext cx="21082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rebuchetMS" charset="0"/>
                <a:cs typeface="Times New Roman" pitchFamily="18" charset="0"/>
              </a:rPr>
              <a:t>d) Le recyclage 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2" y="9087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</a:rPr>
              <a:t>Lecture élève</a:t>
            </a:r>
            <a:endParaRPr lang="fr-F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9712" y="1556792"/>
            <a:ext cx="4814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2. L'élaboration de l'aluminium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2248798"/>
            <a:ext cx="18485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a) Le minerai 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9552" y="28529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</a:rPr>
              <a:t>Lecture élève</a:t>
            </a:r>
            <a:endParaRPr lang="fr-F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73016"/>
            <a:ext cx="3572456" cy="18722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211960" y="2924944"/>
            <a:ext cx="2016224" cy="624011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oxyde de fer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25%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355976" y="5445224"/>
            <a:ext cx="1584176" cy="72008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alumine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55%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732240" y="4005064"/>
            <a:ext cx="1152128" cy="864096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eau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12%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475656" y="2996952"/>
            <a:ext cx="2016224" cy="648072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oxyde de titane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2%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259632" y="4293096"/>
            <a:ext cx="1998464" cy="72008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oxyde de silicium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6%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5" grpId="0"/>
      <p:bldP spid="6" grpId="0"/>
      <p:bldP spid="17410" grpId="0"/>
      <p:bldP spid="8" grpId="0"/>
      <p:bldP spid="17413" grpId="0" animBg="1"/>
      <p:bldP spid="17414" grpId="0" animBg="1"/>
      <p:bldP spid="17415" grpId="0" animBg="1"/>
      <p:bldP spid="17416" grpId="0" animBg="1"/>
      <p:bldP spid="174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332656"/>
            <a:ext cx="7023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ektonMM_503_488_" charset="0"/>
                <a:cs typeface="Times New Roman" pitchFamily="18" charset="0"/>
              </a:rPr>
              <a:t>b) Procédé de fabrication et de revalorisation de l'aluminium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79488"/>
            <a:ext cx="6768752" cy="58785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3174" y="1500174"/>
            <a:ext cx="4530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Comic Sans MS" pitchFamily="66" charset="0"/>
              </a:rPr>
              <a:t>3. L'aluminium en automobile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342042"/>
            <a:ext cx="416331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ektonMM_503_488_"/>
                <a:cs typeface="Times New Roman" pitchFamily="18" charset="0"/>
              </a:rPr>
              <a:t>a) Les propriétés de l'aluminium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2928934"/>
            <a:ext cx="69509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ektonMM_503_488_" charset="0"/>
                <a:cs typeface="Times New Roman" pitchFamily="18" charset="0"/>
              </a:rPr>
              <a:t>Tableau comparatif des propriétés entre l'aluminium et l'acier.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357158" y="3643314"/>
          <a:ext cx="8358247" cy="2643206"/>
        </p:xfrm>
        <a:graphic>
          <a:graphicData uri="http://schemas.openxmlformats.org/drawingml/2006/table">
            <a:tbl>
              <a:tblPr/>
              <a:tblGrid>
                <a:gridCol w="1671331"/>
                <a:gridCol w="1671331"/>
                <a:gridCol w="1872312"/>
                <a:gridCol w="1470350"/>
                <a:gridCol w="1672923"/>
              </a:tblGrid>
              <a:tr h="1223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31925" marR="31925" marT="31925" marB="3192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 smtClean="0">
                        <a:latin typeface="Comic Sans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Times New Roman"/>
                          <a:cs typeface="Times New Roman"/>
                        </a:rPr>
                        <a:t>Densité</a:t>
                      </a:r>
                      <a:endParaRPr lang="fr-FR" sz="1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925" marR="31925" marT="31925" marB="31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 smtClean="0">
                        <a:latin typeface="Comic Sans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Times New Roman"/>
                          <a:cs typeface="Times New Roman"/>
                        </a:rPr>
                        <a:t>Température </a:t>
                      </a:r>
                      <a:r>
                        <a:rPr lang="fr-FR" sz="1800" dirty="0">
                          <a:latin typeface="Comic Sans MS"/>
                          <a:ea typeface="Times New Roman"/>
                          <a:cs typeface="Times New Roman"/>
                        </a:rPr>
                        <a:t>de fusion</a:t>
                      </a:r>
                      <a:endParaRPr lang="fr-FR" sz="1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925" marR="31925" marT="31925" marB="31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 smtClean="0">
                        <a:latin typeface="Comic Sans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Times New Roman"/>
                          <a:cs typeface="Times New Roman"/>
                        </a:rPr>
                        <a:t>Dilatation</a:t>
                      </a:r>
                      <a:endParaRPr lang="fr-FR" sz="1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925" marR="31925" marT="31925" marB="31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 smtClean="0">
                        <a:latin typeface="Comic Sans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Times New Roman"/>
                          <a:cs typeface="Times New Roman"/>
                        </a:rPr>
                        <a:t>Conductibilité </a:t>
                      </a:r>
                      <a:r>
                        <a:rPr lang="fr-FR" sz="1800" dirty="0">
                          <a:latin typeface="Comic Sans MS"/>
                          <a:ea typeface="Times New Roman"/>
                          <a:cs typeface="Times New Roman"/>
                        </a:rPr>
                        <a:t>thermique</a:t>
                      </a:r>
                      <a:endParaRPr lang="fr-FR" sz="1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925" marR="31925" marT="31925" marB="31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709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omic Sans MS"/>
                          <a:ea typeface="Times New Roman"/>
                          <a:cs typeface="Times New Roman"/>
                        </a:rPr>
                        <a:t>aluminium</a:t>
                      </a:r>
                      <a:endParaRPr lang="fr-FR" sz="1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925" marR="31925" marT="31925" marB="31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rgbClr val="FFFFFF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,7</a:t>
                      </a:r>
                      <a:endParaRPr lang="fr-FR" sz="1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925" marR="31925" marT="31925" marB="31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FFFFFF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658°C</a:t>
                      </a:r>
                      <a:endParaRPr lang="fr-FR" sz="9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925" marR="31925" marT="31925" marB="31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FFFFFF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2 fois plus</a:t>
                      </a:r>
                      <a:endParaRPr lang="fr-FR" sz="9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925" marR="31925" marT="31925" marB="31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FFFFFF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fr-FR" sz="1100" dirty="0">
                          <a:solidFill>
                            <a:srgbClr val="FFFFFF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fois plus</a:t>
                      </a:r>
                      <a:endParaRPr lang="fr-FR" sz="9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925" marR="31925" marT="31925" marB="31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omic Sans MS"/>
                          <a:ea typeface="Times New Roman"/>
                          <a:cs typeface="Times New Roman"/>
                        </a:rPr>
                        <a:t>acier</a:t>
                      </a:r>
                      <a:endParaRPr lang="fr-FR" sz="1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925" marR="31925" marT="31925" marB="31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FFFFFF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7,8</a:t>
                      </a:r>
                      <a:endParaRPr lang="fr-FR" sz="9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925" marR="31925" marT="31925" marB="31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FFFFFF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Environ 1500°C</a:t>
                      </a:r>
                      <a:endParaRPr lang="fr-FR" sz="9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925" marR="31925" marT="31925" marB="31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>
                        <a:solidFill>
                          <a:srgbClr val="FFFFFF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31925" marR="31925" marT="31925" marB="31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FFFFFF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31925" marR="31925" marT="31925" marB="31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428860" y="5072074"/>
            <a:ext cx="130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</a:rPr>
              <a:t>2,7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</a:rPr>
              <a:t>g/cm3</a:t>
            </a:r>
          </a:p>
        </p:txBody>
      </p:sp>
      <p:sp>
        <p:nvSpPr>
          <p:cNvPr id="9" name="Rectangle 8"/>
          <p:cNvSpPr/>
          <p:nvPr/>
        </p:nvSpPr>
        <p:spPr>
          <a:xfrm>
            <a:off x="2428860" y="5786454"/>
            <a:ext cx="130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</a:rPr>
              <a:t>7,8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</a:rPr>
              <a:t>g/cm3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43372" y="5072074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</a:rPr>
              <a:t>658°C</a:t>
            </a:r>
            <a:endParaRPr lang="fr-F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14744" y="5786454"/>
            <a:ext cx="1925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</a:rPr>
              <a:t>Environ 1500°C</a:t>
            </a:r>
            <a:endParaRPr lang="fr-F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8" y="5072074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</a:rPr>
              <a:t>2 fois plus</a:t>
            </a:r>
            <a:endParaRPr lang="fr-F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86644" y="5072074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</a:rPr>
              <a:t>4 fois plus</a:t>
            </a:r>
            <a:endParaRPr lang="fr-F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6" grpId="0"/>
      <p:bldP spid="8" grpId="0"/>
      <p:bldP spid="9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596" y="714356"/>
            <a:ext cx="34211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ektonMM_503_488_"/>
                <a:cs typeface="Times New Roman" pitchFamily="18" charset="0"/>
              </a:rPr>
              <a:t>b) les alliages d'aluminium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071538" y="1428736"/>
          <a:ext cx="7000922" cy="4429336"/>
        </p:xfrm>
        <a:graphic>
          <a:graphicData uri="http://schemas.openxmlformats.org/drawingml/2006/table">
            <a:tbl>
              <a:tblPr/>
              <a:tblGrid>
                <a:gridCol w="553012"/>
                <a:gridCol w="1510203"/>
                <a:gridCol w="4871943"/>
                <a:gridCol w="65764"/>
              </a:tblGrid>
              <a:tr h="29260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omic Sans MS"/>
                          <a:ea typeface="TrebuchetMS-Bold"/>
                          <a:cs typeface="Times New Roman"/>
                        </a:rPr>
                        <a:t>Caractéristiques des alliages d'aluminium </a:t>
                      </a:r>
                      <a:endParaRPr lang="fr-FR" sz="9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884" marR="31884" marT="31884" marB="31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11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Comic Sans MS"/>
                          <a:ea typeface="TrebuchetMS"/>
                          <a:cs typeface="Times New Roman"/>
                        </a:rPr>
                        <a:t>n° de</a:t>
                      </a:r>
                      <a:endParaRPr lang="fr-FR" sz="900"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Comic Sans MS"/>
                          <a:ea typeface="TrebuchetMS"/>
                          <a:cs typeface="Times New Roman"/>
                        </a:rPr>
                        <a:t>série</a:t>
                      </a:r>
                      <a:endParaRPr lang="fr-FR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884" marR="31884" marT="31884" marB="31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Comic Sans MS"/>
                          <a:ea typeface="TrebuchetMS"/>
                          <a:cs typeface="Times New Roman"/>
                        </a:rPr>
                        <a:t>Éléments</a:t>
                      </a:r>
                      <a:endParaRPr lang="fr-FR" sz="900"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Comic Sans MS"/>
                          <a:ea typeface="TrebuchetMS"/>
                          <a:cs typeface="Times New Roman"/>
                        </a:rPr>
                        <a:t>constitutifs</a:t>
                      </a:r>
                      <a:endParaRPr lang="fr-FR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884" marR="31884" marT="31884" marB="31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omic Sans MS"/>
                          <a:ea typeface="TrebuchetMS"/>
                          <a:cs typeface="Times New Roman"/>
                        </a:rPr>
                        <a:t>Caractéristiques</a:t>
                      </a:r>
                      <a:endParaRPr lang="fr-FR" sz="9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884" marR="31884" marT="31884" marB="31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4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1000</a:t>
                      </a:r>
                      <a:endParaRPr lang="fr-FR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884" marR="31884" marT="31884" marB="31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Al pur</a:t>
                      </a:r>
                      <a:endParaRPr lang="fr-FR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884" marR="31884" marT="31884" marB="31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TrebuchetMS"/>
                          <a:cs typeface="Times New Roman"/>
                        </a:rPr>
                        <a:t>Immunité à la corrosion ; facile à souder ; facile à travailler/mettre en forme ; faible solidité.</a:t>
                      </a:r>
                      <a:endParaRPr lang="fr-FR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884" marR="31884" marT="31884" marB="31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65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2000</a:t>
                      </a:r>
                      <a:endParaRPr lang="fr-FR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884" marR="31884" marT="31884" marB="31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al- Cu-Mg</a:t>
                      </a:r>
                      <a:endParaRPr lang="fr-FR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884" marR="31884" marT="31884" marB="31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TrebuchetMS"/>
                          <a:cs typeface="Times New Roman"/>
                        </a:rPr>
                        <a:t>La solidité de l’alliage traité thermiquement est égale ou supérieure à celle de l’acier. Généralement pas très résistant à la corrosion.</a:t>
                      </a:r>
                      <a:endParaRPr lang="fr-FR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884" marR="31884" marT="31884" marB="31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3000</a:t>
                      </a:r>
                      <a:endParaRPr lang="fr-FR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884" marR="31884" marT="31884" marB="31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Al – Mn</a:t>
                      </a:r>
                      <a:endParaRPr lang="fr-FR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884" marR="31884" marT="31884" marB="31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TrebuchetMS"/>
                          <a:cs typeface="Times New Roman"/>
                        </a:rPr>
                        <a:t>Tout en gardant les mêmes caractéristiques que l’aluminium pur, la solidité est légèrement plus élevée.</a:t>
                      </a:r>
                      <a:endParaRPr lang="fr-FR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884" marR="31884" marT="31884" marB="31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4000</a:t>
                      </a:r>
                      <a:endParaRPr lang="fr-FR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884" marR="31884" marT="31884" marB="31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AL- Si</a:t>
                      </a:r>
                      <a:endParaRPr lang="fr-FR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884" marR="31884" marT="31884" marB="31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TrebuchetMS"/>
                          <a:cs typeface="Times New Roman"/>
                        </a:rPr>
                        <a:t>Point de fusion peu élevé ; principalement pour les métaux d’apport en soudage.</a:t>
                      </a:r>
                      <a:endParaRPr lang="fr-FR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884" marR="31884" marT="31884" marB="31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5000</a:t>
                      </a:r>
                      <a:endParaRPr lang="fr-FR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884" marR="31884" marT="31884" marB="31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Al – Mg</a:t>
                      </a:r>
                      <a:endParaRPr lang="fr-FR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884" marR="31884" marT="31884" marB="31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TrebuchetMS"/>
                          <a:cs typeface="Times New Roman"/>
                        </a:rPr>
                        <a:t>Immunité à la corrosion ; facile à souder ; facile à travailler/mettre en forme. </a:t>
                      </a:r>
                      <a:endParaRPr lang="fr-FR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884" marR="31884" marT="31884" marB="31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6000</a:t>
                      </a:r>
                      <a:endParaRPr lang="fr-FR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884" marR="31884" marT="31884" marB="31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Al – Mg – Si</a:t>
                      </a:r>
                      <a:endParaRPr lang="fr-FR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884" marR="31884" marT="31884" marB="31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omic Sans MS"/>
                          <a:ea typeface="TrebuchetMS"/>
                          <a:cs typeface="Times New Roman"/>
                        </a:rPr>
                        <a:t>Excellente malléabilité, immunité à la </a:t>
                      </a:r>
                      <a:r>
                        <a:rPr lang="fr-FR" sz="1100" dirty="0" smtClean="0">
                          <a:latin typeface="Comic Sans MS"/>
                          <a:ea typeface="TrebuchetMS"/>
                          <a:cs typeface="Times New Roman"/>
                        </a:rPr>
                        <a:t>corrosion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884" marR="31884" marT="31884" marB="31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7000</a:t>
                      </a:r>
                      <a:endParaRPr lang="fr-FR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884" marR="31884" marT="31884" marB="31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Al- Zn – Mg</a:t>
                      </a:r>
                      <a:endParaRPr lang="fr-FR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884" marR="31884" marT="31884" marB="31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latin typeface="Comic Sans MS"/>
                          <a:ea typeface="TrebuchetMS"/>
                          <a:cs typeface="Times New Roman"/>
                        </a:rPr>
                        <a:t>Alliage à traitement thermique ; c’est le plus solide des alliages d’aluminium</a:t>
                      </a:r>
                      <a:endParaRPr lang="fr-FR" sz="9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1884" marR="31884" marT="31884" marB="31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643306" y="4643446"/>
            <a:ext cx="2105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0070C0"/>
                </a:solidFill>
                <a:latin typeface="Comic Sans MS" pitchFamily="66" charset="0"/>
              </a:rPr>
              <a:t>Ex structure et renfort. </a:t>
            </a:r>
            <a:endParaRPr lang="fr-FR" sz="1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6116" y="514351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b="1" dirty="0" smtClean="0">
                <a:solidFill>
                  <a:srgbClr val="0070C0"/>
                </a:solidFill>
                <a:latin typeface="Comic Sans MS" pitchFamily="66" charset="0"/>
              </a:rPr>
              <a:t>Ex : Éléments de peau extérieur de carrosserie</a:t>
            </a:r>
            <a:endParaRPr lang="fr-FR" sz="1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42844" y="5934670"/>
            <a:ext cx="85725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rebuchetMS"/>
                <a:cs typeface="Times New Roman" pitchFamily="18" charset="0"/>
              </a:rPr>
              <a:t>Les éléments d'alliages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rebuchetMS"/>
                <a:cs typeface="Times New Roman" pitchFamily="18" charset="0"/>
              </a:rPr>
              <a:t> sont ajoutés en quantité variant de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rebuchetMS"/>
                <a:cs typeface="Times New Roman" pitchFamily="18" charset="0"/>
              </a:rPr>
              <a:t>1 à 7%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rebuchetMS"/>
                <a:cs typeface="Times New Roman" pitchFamily="18" charset="0"/>
              </a:rPr>
              <a:t> pour les alliages et jusqu'à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rebuchetMS"/>
                <a:cs typeface="Times New Roman" pitchFamily="18" charset="0"/>
              </a:rPr>
              <a:t> 20%pour le silicium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rebuchetMS"/>
                <a:cs typeface="Times New Roman" pitchFamily="18" charset="0"/>
              </a:rPr>
              <a:t> dans les alliages destinés au moulage.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048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256</TotalTime>
  <Words>568</Words>
  <Application>Microsoft Office PowerPoint</Application>
  <PresentationFormat>Affichage à l'écran (4:3)</PresentationFormat>
  <Paragraphs>117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Débit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Daniel Brocard</dc:creator>
  <cp:lastModifiedBy>Daniel</cp:lastModifiedBy>
  <cp:revision>25</cp:revision>
  <dcterms:created xsi:type="dcterms:W3CDTF">2012-10-18T19:53:35Z</dcterms:created>
  <dcterms:modified xsi:type="dcterms:W3CDTF">2013-12-16T15:46:35Z</dcterms:modified>
</cp:coreProperties>
</file>