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Lobster"/>
      <p:regular r:id="rId20"/>
    </p:embeddedFont>
    <p:embeddedFont>
      <p:font typeface="Quattrocento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yKr80Ng8PQhNU2TDEn60j/WL/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bster-regular.fntdata"/><Relationship Id="rId22" Type="http://schemas.openxmlformats.org/officeDocument/2006/relationships/font" Target="fonts/QuattrocentoSans-bold.fntdata"/><Relationship Id="rId21" Type="http://schemas.openxmlformats.org/officeDocument/2006/relationships/font" Target="fonts/QuattrocentoSans-regular.fntdata"/><Relationship Id="rId24" Type="http://schemas.openxmlformats.org/officeDocument/2006/relationships/font" Target="fonts/QuattrocentoSans-boldItalic.fntdata"/><Relationship Id="rId23"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05988687d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3005988687d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05988687d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3005988687d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05988687d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3005988687d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824ee346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0824ee346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824ee346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824ee346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824ee346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0824ee346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05988687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005988687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05988687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3005988687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05988687d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005988687d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05988687d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3005988687d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05988687d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3005988687d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05988687d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3005988687d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05988687d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3005988687d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05988687d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3005988687d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4.jpg"/><Relationship Id="rId5" Type="http://schemas.openxmlformats.org/officeDocument/2006/relationships/image" Target="../media/image21.jp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0.jpg"/><Relationship Id="rId5" Type="http://schemas.openxmlformats.org/officeDocument/2006/relationships/image" Target="../media/image17.jpg"/><Relationship Id="rId6" Type="http://schemas.openxmlformats.org/officeDocument/2006/relationships/image" Target="../media/image19.jpg"/><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23.jpg"/><Relationship Id="rId5" Type="http://schemas.openxmlformats.org/officeDocument/2006/relationships/image" Target="../media/image22.jp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https://www.ac-poitiers.fr/sites/ac_poitiers/files/styles/banner_1340x730/public/2021-10/in-fine-2021-17800.jpg?h=00c24958&amp;itok=02IY0T9k" id="84" name="Google Shape;84;p1"/>
          <p:cNvPicPr preferRelativeResize="0"/>
          <p:nvPr/>
        </p:nvPicPr>
        <p:blipFill rotWithShape="1">
          <a:blip r:embed="rId3">
            <a:alphaModFix/>
          </a:blip>
          <a:srcRect b="0" l="0" r="0" t="0"/>
          <a:stretch/>
        </p:blipFill>
        <p:spPr>
          <a:xfrm>
            <a:off x="85061" y="171819"/>
            <a:ext cx="12014790" cy="6545371"/>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 y="6026818"/>
            <a:ext cx="1520456" cy="831182"/>
          </a:xfrm>
          <a:prstGeom prst="rect">
            <a:avLst/>
          </a:prstGeom>
          <a:noFill/>
          <a:ln>
            <a:noFill/>
          </a:ln>
        </p:spPr>
      </p:pic>
      <p:sp>
        <p:nvSpPr>
          <p:cNvPr id="86" name="Google Shape;86;p1"/>
          <p:cNvSpPr txBox="1"/>
          <p:nvPr/>
        </p:nvSpPr>
        <p:spPr>
          <a:xfrm>
            <a:off x="85050" y="294700"/>
            <a:ext cx="6970500" cy="77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65D62"/>
              </a:buClr>
              <a:buSzPts val="2400"/>
              <a:buFont typeface="Quattrocento Sans"/>
              <a:buNone/>
            </a:pPr>
            <a:r>
              <a:rPr b="1" lang="fr-FR" sz="2400">
                <a:solidFill>
                  <a:srgbClr val="F65D62"/>
                </a:solidFill>
                <a:latin typeface="Quattrocento Sans"/>
                <a:ea typeface="Quattrocento Sans"/>
                <a:cs typeface="Quattrocento Sans"/>
                <a:sym typeface="Quattrocento Sans"/>
              </a:rPr>
              <a:t>ATELIER 1- Exemples de séquences d'exploitation des  « FabLab » et l'apprentissage du numérique au Cycle 4</a:t>
            </a:r>
            <a:endParaRPr b="1" sz="2400">
              <a:solidFill>
                <a:srgbClr val="F65D62"/>
              </a:solidFill>
              <a:latin typeface="Quattrocento Sans"/>
              <a:ea typeface="Quattrocento Sans"/>
              <a:cs typeface="Quattrocento Sans"/>
              <a:sym typeface="Quattrocento Sans"/>
            </a:endParaRPr>
          </a:p>
          <a:p>
            <a:pPr indent="0" lvl="0" marL="0" rtl="0" algn="l">
              <a:lnSpc>
                <a:spcPct val="90000"/>
              </a:lnSpc>
              <a:spcBef>
                <a:spcPts val="0"/>
              </a:spcBef>
              <a:spcAft>
                <a:spcPts val="0"/>
              </a:spcAft>
              <a:buClr>
                <a:srgbClr val="F65D62"/>
              </a:buClr>
              <a:buSzPts val="2400"/>
              <a:buFont typeface="Quattrocento Sans"/>
              <a:buNone/>
            </a:pPr>
            <a:r>
              <a:t/>
            </a:r>
            <a:endParaRPr b="1" sz="2400">
              <a:solidFill>
                <a:srgbClr val="F65D62"/>
              </a:solidFill>
              <a:latin typeface="Quattrocento Sans"/>
              <a:ea typeface="Quattrocento Sans"/>
              <a:cs typeface="Quattrocento Sans"/>
              <a:sym typeface="Quattrocento Sans"/>
            </a:endParaRPr>
          </a:p>
        </p:txBody>
      </p:sp>
      <p:sp>
        <p:nvSpPr>
          <p:cNvPr id="87" name="Google Shape;87;p1"/>
          <p:cNvSpPr txBox="1"/>
          <p:nvPr/>
        </p:nvSpPr>
        <p:spPr>
          <a:xfrm>
            <a:off x="2955503" y="6029468"/>
            <a:ext cx="6005717" cy="5024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2BBB9"/>
              </a:buClr>
              <a:buSzPts val="2400"/>
              <a:buFont typeface="Quattrocento Sans"/>
              <a:buNone/>
            </a:pPr>
            <a:r>
              <a:rPr b="1" i="0" lang="fr-FR" sz="2400" u="none" cap="none" strike="noStrike">
                <a:solidFill>
                  <a:srgbClr val="12BBB9"/>
                </a:solidFill>
                <a:latin typeface="Quattrocento Sans"/>
                <a:ea typeface="Quattrocento Sans"/>
                <a:cs typeface="Quattrocento Sans"/>
                <a:sym typeface="Quattrocento Sans"/>
              </a:rPr>
              <a:t>« Intelligence artificielle et éducation »</a:t>
            </a:r>
            <a:endParaRPr b="1" i="0" sz="2400" u="none" cap="none" strike="noStrike">
              <a:solidFill>
                <a:srgbClr val="12BBB9"/>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005988687d_0_87"/>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g3005988687d_0_87"/>
          <p:cNvSpPr txBox="1"/>
          <p:nvPr/>
        </p:nvSpPr>
        <p:spPr>
          <a:xfrm>
            <a:off x="157825" y="1053075"/>
            <a:ext cx="11391600" cy="56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fr-FR" sz="2300">
                <a:solidFill>
                  <a:schemeClr val="dk1"/>
                </a:solidFill>
                <a:latin typeface="Quattrocento Sans"/>
                <a:ea typeface="Quattrocento Sans"/>
                <a:cs typeface="Quattrocento Sans"/>
                <a:sym typeface="Quattrocento Sans"/>
              </a:rPr>
              <a:t>8. </a:t>
            </a:r>
            <a:r>
              <a:rPr b="1" lang="fr-FR" sz="2300">
                <a:solidFill>
                  <a:schemeClr val="dk1"/>
                </a:solidFill>
                <a:latin typeface="Quattrocento Sans"/>
                <a:ea typeface="Quattrocento Sans"/>
                <a:cs typeface="Quattrocento Sans"/>
                <a:sym typeface="Quattrocento Sans"/>
              </a:rPr>
              <a:t>La grille des points : </a:t>
            </a:r>
            <a:endParaRPr b="1" sz="2300">
              <a:solidFill>
                <a:schemeClr val="dk1"/>
              </a:solidFill>
              <a:latin typeface="Quattrocento Sans"/>
              <a:ea typeface="Quattrocento Sans"/>
              <a:cs typeface="Quattrocento Sans"/>
              <a:sym typeface="Quattrocento Sans"/>
            </a:endParaRPr>
          </a:p>
        </p:txBody>
      </p:sp>
      <p:pic>
        <p:nvPicPr>
          <p:cNvPr id="182" name="Google Shape;182;g3005988687d_0_87"/>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183" name="Google Shape;183;g3005988687d_0_87"/>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pic>
        <p:nvPicPr>
          <p:cNvPr id="184" name="Google Shape;184;g3005988687d_0_87"/>
          <p:cNvPicPr preferRelativeResize="0"/>
          <p:nvPr/>
        </p:nvPicPr>
        <p:blipFill>
          <a:blip r:embed="rId5">
            <a:alphaModFix/>
          </a:blip>
          <a:stretch>
            <a:fillRect/>
          </a:stretch>
        </p:blipFill>
        <p:spPr>
          <a:xfrm>
            <a:off x="3175174" y="1297700"/>
            <a:ext cx="6394427" cy="5400900"/>
          </a:xfrm>
          <a:prstGeom prst="rect">
            <a:avLst/>
          </a:prstGeom>
          <a:noFill/>
          <a:ln>
            <a:noFill/>
          </a:ln>
        </p:spPr>
      </p:pic>
      <p:sp>
        <p:nvSpPr>
          <p:cNvPr id="185" name="Google Shape;185;g3005988687d_0_87"/>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3005988687d_0_97"/>
          <p:cNvPicPr preferRelativeResize="0"/>
          <p:nvPr/>
        </p:nvPicPr>
        <p:blipFill rotWithShape="1">
          <a:blip r:embed="rId3">
            <a:alphaModFix/>
          </a:blip>
          <a:srcRect b="0" l="0" r="0" t="0"/>
          <a:stretch/>
        </p:blipFill>
        <p:spPr>
          <a:xfrm>
            <a:off x="1" y="6026818"/>
            <a:ext cx="1520455" cy="831182"/>
          </a:xfrm>
          <a:prstGeom prst="rect">
            <a:avLst/>
          </a:prstGeom>
          <a:noFill/>
          <a:ln>
            <a:noFill/>
          </a:ln>
        </p:spPr>
      </p:pic>
      <p:sp>
        <p:nvSpPr>
          <p:cNvPr id="191" name="Google Shape;191;g3005988687d_0_97"/>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g3005988687d_0_97"/>
          <p:cNvSpPr txBox="1"/>
          <p:nvPr/>
        </p:nvSpPr>
        <p:spPr>
          <a:xfrm>
            <a:off x="237450" y="1173400"/>
            <a:ext cx="11391600" cy="525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fr-FR" sz="2300">
                <a:solidFill>
                  <a:schemeClr val="dk1"/>
                </a:solidFill>
                <a:latin typeface="Quattrocento Sans"/>
                <a:ea typeface="Quattrocento Sans"/>
                <a:cs typeface="Quattrocento Sans"/>
                <a:sym typeface="Quattrocento Sans"/>
              </a:rPr>
              <a:t>9. </a:t>
            </a:r>
            <a:r>
              <a:rPr b="1" lang="fr-FR" sz="2300">
                <a:solidFill>
                  <a:schemeClr val="dk1"/>
                </a:solidFill>
                <a:latin typeface="Quattrocento Sans"/>
                <a:ea typeface="Quattrocento Sans"/>
                <a:cs typeface="Quattrocento Sans"/>
                <a:sym typeface="Quattrocento Sans"/>
              </a:rPr>
              <a:t>La préparation de la rencontre robotique : </a:t>
            </a:r>
            <a:endParaRPr b="1" sz="23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t/>
            </a:r>
            <a:endParaRPr b="1" sz="2300">
              <a:solidFill>
                <a:schemeClr val="dk1"/>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Fixer une</a:t>
            </a:r>
            <a:r>
              <a:rPr b="1" lang="fr-FR" sz="2300">
                <a:solidFill>
                  <a:schemeClr val="dk1"/>
                </a:solidFill>
                <a:latin typeface="Quattrocento Sans"/>
                <a:ea typeface="Quattrocento Sans"/>
                <a:cs typeface="Quattrocento Sans"/>
                <a:sym typeface="Quattrocento Sans"/>
              </a:rPr>
              <a:t> date limite</a:t>
            </a:r>
            <a:r>
              <a:rPr lang="fr-FR" sz="2300">
                <a:solidFill>
                  <a:schemeClr val="dk1"/>
                </a:solidFill>
                <a:latin typeface="Quattrocento Sans"/>
                <a:ea typeface="Quattrocento Sans"/>
                <a:cs typeface="Quattrocento Sans"/>
                <a:sym typeface="Quattrocento Sans"/>
              </a:rPr>
              <a:t> d’inscription pour les collègues qui souhaitent participer à la rencontre.</a:t>
            </a:r>
            <a:endParaRPr sz="2300">
              <a:solidFill>
                <a:schemeClr val="dk1"/>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Impression des </a:t>
            </a:r>
            <a:r>
              <a:rPr b="1" lang="fr-FR" sz="2300">
                <a:solidFill>
                  <a:schemeClr val="dk1"/>
                </a:solidFill>
                <a:latin typeface="Quattrocento Sans"/>
                <a:ea typeface="Quattrocento Sans"/>
                <a:cs typeface="Quattrocento Sans"/>
                <a:sym typeface="Quattrocento Sans"/>
              </a:rPr>
              <a:t>diplômes</a:t>
            </a:r>
            <a:r>
              <a:rPr lang="fr-FR" sz="2300">
                <a:solidFill>
                  <a:schemeClr val="dk1"/>
                </a:solidFill>
                <a:latin typeface="Quattrocento Sans"/>
                <a:ea typeface="Quattrocento Sans"/>
                <a:cs typeface="Quattrocento Sans"/>
                <a:sym typeface="Quattrocento Sans"/>
              </a:rPr>
              <a:t> pour la rencontre robotique pour chaque élève participant.</a:t>
            </a:r>
            <a:endParaRPr sz="2300">
              <a:solidFill>
                <a:schemeClr val="dk1"/>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Proposer des </a:t>
            </a:r>
            <a:r>
              <a:rPr b="1" lang="fr-FR" sz="2300">
                <a:solidFill>
                  <a:schemeClr val="dk1"/>
                </a:solidFill>
                <a:latin typeface="Quattrocento Sans"/>
                <a:ea typeface="Quattrocento Sans"/>
                <a:cs typeface="Quattrocento Sans"/>
                <a:sym typeface="Quattrocento Sans"/>
              </a:rPr>
              <a:t>goddies</a:t>
            </a:r>
            <a:r>
              <a:rPr lang="fr-FR" sz="2300">
                <a:solidFill>
                  <a:schemeClr val="dk1"/>
                </a:solidFill>
                <a:latin typeface="Quattrocento Sans"/>
                <a:ea typeface="Quattrocento Sans"/>
                <a:cs typeface="Quattrocento Sans"/>
                <a:sym typeface="Quattrocento Sans"/>
              </a:rPr>
              <a:t> réalisés à l’imprimante 3D ou récupérer des récompenses.</a:t>
            </a:r>
            <a:endParaRPr sz="2300">
              <a:solidFill>
                <a:schemeClr val="dk1"/>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Préparer et imprimer la </a:t>
            </a:r>
            <a:r>
              <a:rPr b="1" lang="fr-FR" sz="2300">
                <a:solidFill>
                  <a:schemeClr val="dk1"/>
                </a:solidFill>
                <a:latin typeface="Quattrocento Sans"/>
                <a:ea typeface="Quattrocento Sans"/>
                <a:cs typeface="Quattrocento Sans"/>
                <a:sym typeface="Quattrocento Sans"/>
              </a:rPr>
              <a:t>composition avec les équipes</a:t>
            </a:r>
            <a:endParaRPr b="1" sz="2300">
              <a:solidFill>
                <a:schemeClr val="dk1"/>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Imprimer la </a:t>
            </a:r>
            <a:r>
              <a:rPr b="1" lang="fr-FR" sz="2300">
                <a:solidFill>
                  <a:schemeClr val="dk1"/>
                </a:solidFill>
                <a:latin typeface="Quattrocento Sans"/>
                <a:ea typeface="Quattrocento Sans"/>
                <a:cs typeface="Quattrocento Sans"/>
                <a:sym typeface="Quattrocento Sans"/>
              </a:rPr>
              <a:t>feuille des défis</a:t>
            </a:r>
            <a:r>
              <a:rPr lang="fr-FR" sz="2300">
                <a:solidFill>
                  <a:schemeClr val="dk1"/>
                </a:solidFill>
                <a:latin typeface="Quattrocento Sans"/>
                <a:ea typeface="Quattrocento Sans"/>
                <a:cs typeface="Quattrocento Sans"/>
                <a:sym typeface="Quattrocento Sans"/>
              </a:rPr>
              <a:t> pour les équipes et les grilles de points. </a:t>
            </a:r>
            <a:endParaRPr sz="2300">
              <a:solidFill>
                <a:schemeClr val="dk1"/>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Envoyer un </a:t>
            </a:r>
            <a:r>
              <a:rPr b="1" lang="fr-FR" sz="2300">
                <a:solidFill>
                  <a:schemeClr val="dk1"/>
                </a:solidFill>
                <a:latin typeface="Quattrocento Sans"/>
                <a:ea typeface="Quattrocento Sans"/>
                <a:cs typeface="Quattrocento Sans"/>
                <a:sym typeface="Quattrocento Sans"/>
              </a:rPr>
              <a:t>mail à</a:t>
            </a:r>
            <a:r>
              <a:rPr lang="fr-FR" sz="2300">
                <a:solidFill>
                  <a:schemeClr val="dk1"/>
                </a:solidFill>
                <a:latin typeface="Quattrocento Sans"/>
                <a:ea typeface="Quattrocento Sans"/>
                <a:cs typeface="Quattrocento Sans"/>
                <a:sym typeface="Quattrocento Sans"/>
              </a:rPr>
              <a:t> chaque collègue pour apporter les documents et matériels indispensables pour la rencontre robotique. (Exemple : 2 robots mBot avec 4 alimentations (au choix piles ou batteries), la boîte en carton pour les robots mbot pour faire l’obstacle, la piste en forme de 8 pour faire le défi 4, les autorisations de sortie, les droits à l’image).</a:t>
            </a:r>
            <a:endParaRPr sz="2300">
              <a:solidFill>
                <a:schemeClr val="dk1"/>
              </a:solidFill>
              <a:latin typeface="Quattrocento Sans"/>
              <a:ea typeface="Quattrocento Sans"/>
              <a:cs typeface="Quattrocento Sans"/>
              <a:sym typeface="Quattrocento Sans"/>
            </a:endParaRPr>
          </a:p>
          <a:p>
            <a:pPr indent="-374650" lvl="0" marL="457200" marR="0" rtl="0" algn="l">
              <a:lnSpc>
                <a:spcPct val="10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S’organiser avec l’établissement pour accueillir les élèves au début de la rencontre robotique.</a:t>
            </a:r>
            <a:r>
              <a:rPr lang="fr-FR" sz="1000">
                <a:solidFill>
                  <a:schemeClr val="dk1"/>
                </a:solidFill>
              </a:rPr>
              <a:t>					</a:t>
            </a:r>
            <a:endParaRPr sz="1100">
              <a:solidFill>
                <a:schemeClr val="dk1"/>
              </a:solidFill>
            </a:endParaRPr>
          </a:p>
          <a:p>
            <a:pPr indent="-228600" lvl="0" marL="457200" rtl="0" algn="l">
              <a:spcBef>
                <a:spcPts val="0"/>
              </a:spcBef>
              <a:spcAft>
                <a:spcPts val="0"/>
              </a:spcAft>
              <a:buNone/>
            </a:pPr>
            <a:r>
              <a:rPr lang="fr-FR" sz="1100">
                <a:solidFill>
                  <a:schemeClr val="dk1"/>
                </a:solidFill>
              </a:rPr>
              <a:t>		</a:t>
            </a:r>
            <a:endParaRPr sz="1100">
              <a:solidFill>
                <a:schemeClr val="dk1"/>
              </a:solidFill>
            </a:endParaRPr>
          </a:p>
          <a:p>
            <a:pPr indent="-374650" lvl="0" marL="457200" marR="0" rtl="0" algn="l">
              <a:lnSpc>
                <a:spcPct val="100000"/>
              </a:lnSpc>
              <a:spcBef>
                <a:spcPts val="0"/>
              </a:spcBef>
              <a:spcAft>
                <a:spcPts val="0"/>
              </a:spcAft>
              <a:buClr>
                <a:schemeClr val="dk1"/>
              </a:buClr>
              <a:buSzPts val="2300"/>
              <a:buFont typeface="Quattrocento Sans"/>
              <a:buChar char="-"/>
            </a:pPr>
            <a:r>
              <a:t/>
            </a:r>
            <a:endParaRPr sz="2300">
              <a:solidFill>
                <a:schemeClr val="dk1"/>
              </a:solidFill>
              <a:latin typeface="Quattrocento Sans"/>
              <a:ea typeface="Quattrocento Sans"/>
              <a:cs typeface="Quattrocento Sans"/>
              <a:sym typeface="Quattrocento Sans"/>
            </a:endParaRPr>
          </a:p>
        </p:txBody>
      </p:sp>
      <p:pic>
        <p:nvPicPr>
          <p:cNvPr id="193" name="Google Shape;193;g3005988687d_0_97"/>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sp>
        <p:nvSpPr>
          <p:cNvPr id="194" name="Google Shape;194;g3005988687d_0_97"/>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3005988687d_0_122"/>
          <p:cNvPicPr preferRelativeResize="0"/>
          <p:nvPr/>
        </p:nvPicPr>
        <p:blipFill>
          <a:blip r:embed="rId3">
            <a:alphaModFix/>
          </a:blip>
          <a:stretch>
            <a:fillRect/>
          </a:stretch>
        </p:blipFill>
        <p:spPr>
          <a:xfrm>
            <a:off x="9347576" y="987226"/>
            <a:ext cx="2574300" cy="2574300"/>
          </a:xfrm>
          <a:prstGeom prst="rect">
            <a:avLst/>
          </a:prstGeom>
          <a:noFill/>
          <a:ln>
            <a:noFill/>
          </a:ln>
        </p:spPr>
      </p:pic>
      <p:sp>
        <p:nvSpPr>
          <p:cNvPr id="200" name="Google Shape;200;g3005988687d_0_122"/>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g3005988687d_0_122"/>
          <p:cNvSpPr txBox="1"/>
          <p:nvPr/>
        </p:nvSpPr>
        <p:spPr>
          <a:xfrm>
            <a:off x="526525" y="987225"/>
            <a:ext cx="9279900" cy="515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fr-FR" sz="2300">
                <a:solidFill>
                  <a:schemeClr val="dk1"/>
                </a:solidFill>
                <a:latin typeface="Quattrocento Sans"/>
                <a:ea typeface="Quattrocento Sans"/>
                <a:cs typeface="Quattrocento Sans"/>
                <a:sym typeface="Quattrocento Sans"/>
              </a:rPr>
              <a:t>10. Matériel sur place le jour de la rencontre </a:t>
            </a:r>
            <a:r>
              <a:rPr b="1" lang="fr-FR" sz="2300">
                <a:solidFill>
                  <a:schemeClr val="dk1"/>
                </a:solidFill>
                <a:latin typeface="Quattrocento Sans"/>
                <a:ea typeface="Quattrocento Sans"/>
                <a:cs typeface="Quattrocento Sans"/>
                <a:sym typeface="Quattrocento Sans"/>
              </a:rPr>
              <a:t>: </a:t>
            </a:r>
            <a:endParaRPr b="1" sz="23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lang="fr-FR" sz="2400">
                <a:solidFill>
                  <a:schemeClr val="dk1"/>
                </a:solidFill>
                <a:latin typeface="Quattrocento Sans"/>
                <a:ea typeface="Quattrocento Sans"/>
                <a:cs typeface="Quattrocento Sans"/>
                <a:sym typeface="Quattrocento Sans"/>
              </a:rPr>
              <a:t>Chaque équipe (4 élèves) aura à sa disposition un îlot avec :</a:t>
            </a:r>
            <a:br>
              <a:rPr lang="fr-FR" sz="2400">
                <a:solidFill>
                  <a:schemeClr val="dk1"/>
                </a:solidFill>
                <a:latin typeface="Quattrocento Sans"/>
                <a:ea typeface="Quattrocento Sans"/>
                <a:cs typeface="Quattrocento Sans"/>
                <a:sym typeface="Quattrocento Sans"/>
              </a:rPr>
            </a:br>
            <a:r>
              <a:rPr lang="fr-FR" sz="2400">
                <a:solidFill>
                  <a:schemeClr val="dk1"/>
                </a:solidFill>
                <a:latin typeface="Quattrocento Sans"/>
                <a:ea typeface="Quattrocento Sans"/>
                <a:cs typeface="Quattrocento Sans"/>
                <a:sym typeface="Quattrocento Sans"/>
              </a:rPr>
              <a:t>- Un ordinateur avec le logiciel mBlock (version 3.4.12) (pas de connexion internet pour les postes informatiques).</a:t>
            </a:r>
            <a:br>
              <a:rPr lang="fr-FR" sz="2400">
                <a:solidFill>
                  <a:schemeClr val="dk1"/>
                </a:solidFill>
                <a:latin typeface="Quattrocento Sans"/>
                <a:ea typeface="Quattrocento Sans"/>
                <a:cs typeface="Quattrocento Sans"/>
                <a:sym typeface="Quattrocento Sans"/>
              </a:rPr>
            </a:br>
            <a:r>
              <a:rPr lang="fr-FR" sz="2400">
                <a:solidFill>
                  <a:schemeClr val="dk1"/>
                </a:solidFill>
                <a:latin typeface="Quattrocento Sans"/>
                <a:ea typeface="Quattrocento Sans"/>
                <a:cs typeface="Quattrocento Sans"/>
                <a:sym typeface="Quattrocento Sans"/>
              </a:rPr>
              <a:t>- Robots mbot (avec le capteur ultrason, le capteur suiveur de ligne + piles ou batteries)</a:t>
            </a:r>
            <a:br>
              <a:rPr lang="fr-FR" sz="2400">
                <a:solidFill>
                  <a:schemeClr val="dk1"/>
                </a:solidFill>
                <a:latin typeface="Quattrocento Sans"/>
                <a:ea typeface="Quattrocento Sans"/>
                <a:cs typeface="Quattrocento Sans"/>
                <a:sym typeface="Quattrocento Sans"/>
              </a:rPr>
            </a:br>
            <a:r>
              <a:rPr lang="fr-FR" sz="2400">
                <a:solidFill>
                  <a:schemeClr val="dk1"/>
                </a:solidFill>
                <a:latin typeface="Quattrocento Sans"/>
                <a:ea typeface="Quattrocento Sans"/>
                <a:cs typeface="Quattrocento Sans"/>
                <a:sym typeface="Quattrocento Sans"/>
              </a:rPr>
              <a:t>- Règle pour mesurer le défi 1</a:t>
            </a:r>
            <a:br>
              <a:rPr lang="fr-FR" sz="2400">
                <a:solidFill>
                  <a:schemeClr val="dk1"/>
                </a:solidFill>
                <a:latin typeface="Quattrocento Sans"/>
                <a:ea typeface="Quattrocento Sans"/>
                <a:cs typeface="Quattrocento Sans"/>
                <a:sym typeface="Quattrocento Sans"/>
              </a:rPr>
            </a:br>
            <a:r>
              <a:rPr lang="fr-FR" sz="2400">
                <a:solidFill>
                  <a:schemeClr val="dk1"/>
                </a:solidFill>
                <a:latin typeface="Quattrocento Sans"/>
                <a:ea typeface="Quattrocento Sans"/>
                <a:cs typeface="Quattrocento Sans"/>
                <a:sym typeface="Quattrocento Sans"/>
              </a:rPr>
              <a:t>- Boîtes des robots mbot pour faire l’obstacle</a:t>
            </a:r>
            <a:br>
              <a:rPr lang="fr-FR" sz="2400">
                <a:solidFill>
                  <a:schemeClr val="dk1"/>
                </a:solidFill>
                <a:latin typeface="Quattrocento Sans"/>
                <a:ea typeface="Quattrocento Sans"/>
                <a:cs typeface="Quattrocento Sans"/>
                <a:sym typeface="Quattrocento Sans"/>
              </a:rPr>
            </a:br>
            <a:r>
              <a:rPr lang="fr-FR" sz="2400">
                <a:solidFill>
                  <a:schemeClr val="dk1"/>
                </a:solidFill>
                <a:latin typeface="Quattrocento Sans"/>
                <a:ea typeface="Quattrocento Sans"/>
                <a:cs typeface="Quattrocento Sans"/>
                <a:sym typeface="Quattrocento Sans"/>
              </a:rPr>
              <a:t>- Une feuille avec la liste des défis à réaliser </a:t>
            </a:r>
            <a:endParaRPr sz="24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lang="fr-FR" sz="2400">
                <a:solidFill>
                  <a:schemeClr val="dk1"/>
                </a:solidFill>
                <a:latin typeface="Quattrocento Sans"/>
                <a:ea typeface="Quattrocento Sans"/>
                <a:cs typeface="Quattrocento Sans"/>
                <a:sym typeface="Quattrocento Sans"/>
              </a:rPr>
              <a:t>- Une feuille avec la grille des points</a:t>
            </a:r>
            <a:r>
              <a:rPr lang="fr-FR" sz="2400">
                <a:solidFill>
                  <a:schemeClr val="dk1"/>
                </a:solidFill>
              </a:rPr>
              <a:t>	</a:t>
            </a:r>
            <a:r>
              <a:rPr b="1" lang="fr-FR" sz="2400">
                <a:solidFill>
                  <a:schemeClr val="dk1"/>
                </a:solidFill>
              </a:rPr>
              <a:t>				</a:t>
            </a:r>
            <a:endParaRPr b="1" sz="2400">
              <a:solidFill>
                <a:schemeClr val="dk1"/>
              </a:solidFill>
            </a:endParaRPr>
          </a:p>
          <a:p>
            <a:pPr indent="0" lvl="0" marL="0" rtl="0" algn="l">
              <a:lnSpc>
                <a:spcPct val="115000"/>
              </a:lnSpc>
              <a:spcBef>
                <a:spcPts val="0"/>
              </a:spcBef>
              <a:spcAft>
                <a:spcPts val="0"/>
              </a:spcAft>
              <a:buNone/>
            </a:pPr>
            <a:r>
              <a:rPr b="1" lang="fr-FR" sz="2400">
                <a:solidFill>
                  <a:schemeClr val="dk1"/>
                </a:solidFill>
              </a:rPr>
              <a:t>					 				</a:t>
            </a:r>
            <a:r>
              <a:rPr b="1" lang="fr-FR" sz="2400">
                <a:solidFill>
                  <a:schemeClr val="dk1"/>
                </a:solidFill>
              </a:rPr>
              <a:t>		</a:t>
            </a:r>
            <a:r>
              <a:rPr lang="fr-FR" sz="1000">
                <a:solidFill>
                  <a:schemeClr val="dk1"/>
                </a:solidFill>
              </a:rPr>
              <a:t>		</a:t>
            </a:r>
            <a:endParaRPr b="1" sz="2300">
              <a:solidFill>
                <a:schemeClr val="dk1"/>
              </a:solidFill>
              <a:latin typeface="Quattrocento Sans"/>
              <a:ea typeface="Quattrocento Sans"/>
              <a:cs typeface="Quattrocento Sans"/>
              <a:sym typeface="Quattrocento Sans"/>
            </a:endParaRPr>
          </a:p>
        </p:txBody>
      </p:sp>
      <p:pic>
        <p:nvPicPr>
          <p:cNvPr id="202" name="Google Shape;202;g3005988687d_0_122"/>
          <p:cNvPicPr preferRelativeResize="0"/>
          <p:nvPr/>
        </p:nvPicPr>
        <p:blipFill rotWithShape="1">
          <a:blip r:embed="rId4">
            <a:alphaModFix/>
          </a:blip>
          <a:srcRect b="0" l="0" r="0" t="0"/>
          <a:stretch/>
        </p:blipFill>
        <p:spPr>
          <a:xfrm>
            <a:off x="1" y="6026818"/>
            <a:ext cx="1520455" cy="831182"/>
          </a:xfrm>
          <a:prstGeom prst="rect">
            <a:avLst/>
          </a:prstGeom>
          <a:noFill/>
          <a:ln>
            <a:noFill/>
          </a:ln>
        </p:spPr>
      </p:pic>
      <p:pic>
        <p:nvPicPr>
          <p:cNvPr id="203" name="Google Shape;203;g3005988687d_0_122"/>
          <p:cNvPicPr preferRelativeResize="0"/>
          <p:nvPr/>
        </p:nvPicPr>
        <p:blipFill rotWithShape="1">
          <a:blip r:embed="rId5">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sp>
        <p:nvSpPr>
          <p:cNvPr id="204" name="Google Shape;204;g3005988687d_0_122"/>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30824ee3467_0_2"/>
          <p:cNvPicPr preferRelativeResize="0"/>
          <p:nvPr/>
        </p:nvPicPr>
        <p:blipFill>
          <a:blip r:embed="rId3">
            <a:alphaModFix/>
          </a:blip>
          <a:stretch>
            <a:fillRect/>
          </a:stretch>
        </p:blipFill>
        <p:spPr>
          <a:xfrm>
            <a:off x="74425" y="842100"/>
            <a:ext cx="6585867" cy="1461567"/>
          </a:xfrm>
          <a:prstGeom prst="rect">
            <a:avLst/>
          </a:prstGeom>
          <a:noFill/>
          <a:ln>
            <a:noFill/>
          </a:ln>
        </p:spPr>
      </p:pic>
      <p:sp>
        <p:nvSpPr>
          <p:cNvPr id="210" name="Google Shape;210;g30824ee3467_0_2"/>
          <p:cNvSpPr txBox="1"/>
          <p:nvPr/>
        </p:nvSpPr>
        <p:spPr>
          <a:xfrm>
            <a:off x="5969600" y="4909867"/>
            <a:ext cx="6222300" cy="939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fr-FR" sz="4500">
                <a:latin typeface="Lobster"/>
                <a:ea typeface="Lobster"/>
                <a:cs typeface="Lobster"/>
                <a:sym typeface="Lobster"/>
              </a:rPr>
              <a:t>Les défis robotiques</a:t>
            </a:r>
            <a:endParaRPr b="1" sz="4500">
              <a:latin typeface="Lobster"/>
              <a:ea typeface="Lobster"/>
              <a:cs typeface="Lobster"/>
              <a:sym typeface="Lobster"/>
            </a:endParaRPr>
          </a:p>
        </p:txBody>
      </p:sp>
      <p:pic>
        <p:nvPicPr>
          <p:cNvPr id="211" name="Google Shape;211;g30824ee3467_0_2"/>
          <p:cNvPicPr preferRelativeResize="0"/>
          <p:nvPr/>
        </p:nvPicPr>
        <p:blipFill>
          <a:blip r:embed="rId4">
            <a:alphaModFix/>
          </a:blip>
          <a:stretch>
            <a:fillRect/>
          </a:stretch>
        </p:blipFill>
        <p:spPr>
          <a:xfrm>
            <a:off x="282200" y="2262867"/>
            <a:ext cx="5468534" cy="4101400"/>
          </a:xfrm>
          <a:prstGeom prst="rect">
            <a:avLst/>
          </a:prstGeom>
          <a:noFill/>
          <a:ln>
            <a:noFill/>
          </a:ln>
        </p:spPr>
      </p:pic>
      <p:pic>
        <p:nvPicPr>
          <p:cNvPr id="212" name="Google Shape;212;g30824ee3467_0_2"/>
          <p:cNvPicPr preferRelativeResize="0"/>
          <p:nvPr/>
        </p:nvPicPr>
        <p:blipFill>
          <a:blip r:embed="rId5">
            <a:alphaModFix/>
          </a:blip>
          <a:stretch>
            <a:fillRect/>
          </a:stretch>
        </p:blipFill>
        <p:spPr>
          <a:xfrm>
            <a:off x="6762742" y="1070733"/>
            <a:ext cx="4996531" cy="3747398"/>
          </a:xfrm>
          <a:prstGeom prst="rect">
            <a:avLst/>
          </a:prstGeom>
          <a:noFill/>
          <a:ln>
            <a:noFill/>
          </a:ln>
        </p:spPr>
      </p:pic>
      <p:sp>
        <p:nvSpPr>
          <p:cNvPr id="213" name="Google Shape;213;g30824ee3467_0_2"/>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g30824ee3467_0_2"/>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pic>
        <p:nvPicPr>
          <p:cNvPr id="215" name="Google Shape;215;g30824ee3467_0_2"/>
          <p:cNvPicPr preferRelativeResize="0"/>
          <p:nvPr/>
        </p:nvPicPr>
        <p:blipFill rotWithShape="1">
          <a:blip r:embed="rId6">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g30824ee3467_0_9"/>
          <p:cNvPicPr preferRelativeResize="0"/>
          <p:nvPr/>
        </p:nvPicPr>
        <p:blipFill>
          <a:blip r:embed="rId3">
            <a:alphaModFix/>
          </a:blip>
          <a:stretch>
            <a:fillRect/>
          </a:stretch>
        </p:blipFill>
        <p:spPr>
          <a:xfrm>
            <a:off x="43500" y="1034875"/>
            <a:ext cx="6585867" cy="1461567"/>
          </a:xfrm>
          <a:prstGeom prst="rect">
            <a:avLst/>
          </a:prstGeom>
          <a:noFill/>
          <a:ln>
            <a:noFill/>
          </a:ln>
        </p:spPr>
      </p:pic>
      <p:sp>
        <p:nvSpPr>
          <p:cNvPr id="221" name="Google Shape;221;g30824ee3467_0_9"/>
          <p:cNvSpPr txBox="1"/>
          <p:nvPr/>
        </p:nvSpPr>
        <p:spPr>
          <a:xfrm>
            <a:off x="5857550" y="5919008"/>
            <a:ext cx="6222300" cy="939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fr-FR" sz="4500">
                <a:latin typeface="Lobster"/>
                <a:ea typeface="Lobster"/>
                <a:cs typeface="Lobster"/>
                <a:sym typeface="Lobster"/>
              </a:rPr>
              <a:t>Les défis robotiques </a:t>
            </a:r>
            <a:endParaRPr b="1" sz="4500">
              <a:latin typeface="Lobster"/>
              <a:ea typeface="Lobster"/>
              <a:cs typeface="Lobster"/>
              <a:sym typeface="Lobster"/>
            </a:endParaRPr>
          </a:p>
        </p:txBody>
      </p:sp>
      <p:pic>
        <p:nvPicPr>
          <p:cNvPr id="222" name="Google Shape;222;g30824ee3467_0_9"/>
          <p:cNvPicPr preferRelativeResize="0"/>
          <p:nvPr/>
        </p:nvPicPr>
        <p:blipFill rotWithShape="1">
          <a:blip r:embed="rId4">
            <a:alphaModFix/>
          </a:blip>
          <a:srcRect b="0" l="0" r="0" t="30478"/>
          <a:stretch/>
        </p:blipFill>
        <p:spPr>
          <a:xfrm>
            <a:off x="43502" y="2689230"/>
            <a:ext cx="6585871" cy="3433870"/>
          </a:xfrm>
          <a:prstGeom prst="rect">
            <a:avLst/>
          </a:prstGeom>
          <a:noFill/>
          <a:ln>
            <a:noFill/>
          </a:ln>
        </p:spPr>
      </p:pic>
      <p:pic>
        <p:nvPicPr>
          <p:cNvPr id="223" name="Google Shape;223;g30824ee3467_0_9"/>
          <p:cNvPicPr preferRelativeResize="0"/>
          <p:nvPr/>
        </p:nvPicPr>
        <p:blipFill rotWithShape="1">
          <a:blip r:embed="rId5">
            <a:alphaModFix/>
          </a:blip>
          <a:srcRect b="0" l="0" r="0" t="34158"/>
          <a:stretch/>
        </p:blipFill>
        <p:spPr>
          <a:xfrm>
            <a:off x="6722600" y="894092"/>
            <a:ext cx="5173192" cy="2554502"/>
          </a:xfrm>
          <a:prstGeom prst="rect">
            <a:avLst/>
          </a:prstGeom>
          <a:noFill/>
          <a:ln>
            <a:noFill/>
          </a:ln>
        </p:spPr>
      </p:pic>
      <p:pic>
        <p:nvPicPr>
          <p:cNvPr id="224" name="Google Shape;224;g30824ee3467_0_9"/>
          <p:cNvPicPr preferRelativeResize="0"/>
          <p:nvPr/>
        </p:nvPicPr>
        <p:blipFill rotWithShape="1">
          <a:blip r:embed="rId6">
            <a:alphaModFix/>
          </a:blip>
          <a:srcRect b="0" l="0" r="0" t="34067"/>
          <a:stretch/>
        </p:blipFill>
        <p:spPr>
          <a:xfrm>
            <a:off x="6726233" y="3500592"/>
            <a:ext cx="5165937" cy="2554502"/>
          </a:xfrm>
          <a:prstGeom prst="rect">
            <a:avLst/>
          </a:prstGeom>
          <a:noFill/>
          <a:ln>
            <a:noFill/>
          </a:ln>
        </p:spPr>
      </p:pic>
      <p:sp>
        <p:nvSpPr>
          <p:cNvPr id="225" name="Google Shape;225;g30824ee3467_0_9"/>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g30824ee3467_0_9"/>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pic>
        <p:nvPicPr>
          <p:cNvPr id="227" name="Google Shape;227;g30824ee3467_0_9"/>
          <p:cNvPicPr preferRelativeResize="0"/>
          <p:nvPr/>
        </p:nvPicPr>
        <p:blipFill rotWithShape="1">
          <a:blip r:embed="rId7">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30824ee3467_0_17"/>
          <p:cNvPicPr preferRelativeResize="0"/>
          <p:nvPr/>
        </p:nvPicPr>
        <p:blipFill rotWithShape="1">
          <a:blip r:embed="rId3">
            <a:alphaModFix/>
          </a:blip>
          <a:srcRect b="6418" l="0" r="0" t="33766"/>
          <a:stretch/>
        </p:blipFill>
        <p:spPr>
          <a:xfrm>
            <a:off x="74433" y="786900"/>
            <a:ext cx="5892797" cy="2643502"/>
          </a:xfrm>
          <a:prstGeom prst="rect">
            <a:avLst/>
          </a:prstGeom>
          <a:noFill/>
          <a:ln>
            <a:noFill/>
          </a:ln>
        </p:spPr>
      </p:pic>
      <p:pic>
        <p:nvPicPr>
          <p:cNvPr id="233" name="Google Shape;233;g30824ee3467_0_17"/>
          <p:cNvPicPr preferRelativeResize="0"/>
          <p:nvPr/>
        </p:nvPicPr>
        <p:blipFill rotWithShape="1">
          <a:blip r:embed="rId4">
            <a:alphaModFix/>
          </a:blip>
          <a:srcRect b="0" l="0" r="0" t="21893"/>
          <a:stretch/>
        </p:blipFill>
        <p:spPr>
          <a:xfrm>
            <a:off x="6251667" y="1461565"/>
            <a:ext cx="5892797" cy="3452099"/>
          </a:xfrm>
          <a:prstGeom prst="rect">
            <a:avLst/>
          </a:prstGeom>
          <a:noFill/>
          <a:ln>
            <a:noFill/>
          </a:ln>
        </p:spPr>
      </p:pic>
      <p:sp>
        <p:nvSpPr>
          <p:cNvPr id="234" name="Google Shape;234;g30824ee3467_0_17"/>
          <p:cNvSpPr txBox="1"/>
          <p:nvPr/>
        </p:nvSpPr>
        <p:spPr>
          <a:xfrm>
            <a:off x="5874933" y="5295133"/>
            <a:ext cx="6222300" cy="16317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fr-FR" sz="4500">
                <a:latin typeface="Lobster"/>
                <a:ea typeface="Lobster"/>
                <a:cs typeface="Lobster"/>
                <a:sym typeface="Lobster"/>
              </a:rPr>
              <a:t>Visite des laboratoires </a:t>
            </a:r>
            <a:endParaRPr b="1" sz="4500">
              <a:latin typeface="Lobster"/>
              <a:ea typeface="Lobster"/>
              <a:cs typeface="Lobster"/>
              <a:sym typeface="Lobster"/>
            </a:endParaRPr>
          </a:p>
          <a:p>
            <a:pPr indent="0" lvl="0" marL="0" rtl="0" algn="ctr">
              <a:spcBef>
                <a:spcPts val="0"/>
              </a:spcBef>
              <a:spcAft>
                <a:spcPts val="0"/>
              </a:spcAft>
              <a:buNone/>
            </a:pPr>
            <a:r>
              <a:rPr b="1" lang="fr-FR" sz="4500">
                <a:latin typeface="Lobster"/>
                <a:ea typeface="Lobster"/>
                <a:cs typeface="Lobster"/>
                <a:sym typeface="Lobster"/>
              </a:rPr>
              <a:t>et des ateliers</a:t>
            </a:r>
            <a:endParaRPr b="1" sz="4500">
              <a:latin typeface="Lobster"/>
              <a:ea typeface="Lobster"/>
              <a:cs typeface="Lobster"/>
              <a:sym typeface="Lobster"/>
            </a:endParaRPr>
          </a:p>
        </p:txBody>
      </p:sp>
      <p:pic>
        <p:nvPicPr>
          <p:cNvPr id="235" name="Google Shape;235;g30824ee3467_0_17"/>
          <p:cNvPicPr preferRelativeResize="0"/>
          <p:nvPr/>
        </p:nvPicPr>
        <p:blipFill rotWithShape="1">
          <a:blip r:embed="rId5">
            <a:alphaModFix/>
          </a:blip>
          <a:srcRect b="0" l="12724" r="0" t="18526"/>
          <a:stretch/>
        </p:blipFill>
        <p:spPr>
          <a:xfrm>
            <a:off x="513350" y="3430401"/>
            <a:ext cx="4791675" cy="3354900"/>
          </a:xfrm>
          <a:prstGeom prst="rect">
            <a:avLst/>
          </a:prstGeom>
          <a:noFill/>
          <a:ln>
            <a:noFill/>
          </a:ln>
        </p:spPr>
      </p:pic>
      <p:sp>
        <p:nvSpPr>
          <p:cNvPr id="236" name="Google Shape;236;g30824ee3467_0_17"/>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g30824ee3467_0_17"/>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pic>
        <p:nvPicPr>
          <p:cNvPr id="238" name="Google Shape;238;g30824ee3467_0_17"/>
          <p:cNvPicPr preferRelativeResize="0"/>
          <p:nvPr/>
        </p:nvPicPr>
        <p:blipFill rotWithShape="1">
          <a:blip r:embed="rId6">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005988687d_0_0"/>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g3005988687d_0_0"/>
          <p:cNvSpPr txBox="1"/>
          <p:nvPr/>
        </p:nvSpPr>
        <p:spPr>
          <a:xfrm>
            <a:off x="276425" y="2106100"/>
            <a:ext cx="11575800" cy="3764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2. Il faut trouver </a:t>
            </a:r>
            <a:r>
              <a:rPr b="1" lang="fr-FR" sz="2300">
                <a:solidFill>
                  <a:schemeClr val="dk1"/>
                </a:solidFill>
                <a:latin typeface="Quattrocento Sans"/>
                <a:ea typeface="Quattrocento Sans"/>
                <a:cs typeface="Quattrocento Sans"/>
                <a:sym typeface="Quattrocento Sans"/>
              </a:rPr>
              <a:t>un lieu</a:t>
            </a:r>
            <a:r>
              <a:rPr lang="fr-FR" sz="2300">
                <a:solidFill>
                  <a:schemeClr val="dk1"/>
                </a:solidFill>
                <a:latin typeface="Quattrocento Sans"/>
                <a:ea typeface="Quattrocento Sans"/>
                <a:cs typeface="Quattrocento Sans"/>
                <a:sym typeface="Quattrocento Sans"/>
              </a:rPr>
              <a:t> pour organiser la rencontre robotique : </a:t>
            </a:r>
            <a:endParaRPr sz="2300">
              <a:solidFill>
                <a:schemeClr val="dk1"/>
              </a:solidFill>
              <a:latin typeface="Quattrocento Sans"/>
              <a:ea typeface="Quattrocento Sans"/>
              <a:cs typeface="Quattrocento Sans"/>
              <a:sym typeface="Quattrocento Sans"/>
            </a:endParaRPr>
          </a:p>
          <a:p>
            <a:pPr indent="0" lvl="0" marL="914400" marR="0" rtl="0" algn="l">
              <a:lnSpc>
                <a:spcPct val="90000"/>
              </a:lnSpc>
              <a:spcBef>
                <a:spcPts val="0"/>
              </a:spcBef>
              <a:spcAft>
                <a:spcPts val="0"/>
              </a:spcAft>
              <a:buNone/>
            </a:pPr>
            <a:r>
              <a:t/>
            </a:r>
            <a:endParaRPr sz="2300">
              <a:solidFill>
                <a:schemeClr val="dk1"/>
              </a:solidFill>
              <a:latin typeface="Quattrocento Sans"/>
              <a:ea typeface="Quattrocento Sans"/>
              <a:cs typeface="Quattrocento Sans"/>
              <a:sym typeface="Quattrocento Sans"/>
            </a:endParaRPr>
          </a:p>
          <a:p>
            <a:pPr indent="-374650" lvl="0" marL="457200" marR="0" rtl="0" algn="l">
              <a:lnSpc>
                <a:spcPct val="9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soit le</a:t>
            </a:r>
            <a:r>
              <a:rPr b="1" lang="fr-FR" sz="2300">
                <a:solidFill>
                  <a:schemeClr val="dk1"/>
                </a:solidFill>
                <a:latin typeface="Quattrocento Sans"/>
                <a:ea typeface="Quattrocento Sans"/>
                <a:cs typeface="Quattrocento Sans"/>
                <a:sym typeface="Quattrocento Sans"/>
              </a:rPr>
              <a:t> lycée de secteur</a:t>
            </a:r>
            <a:r>
              <a:rPr lang="fr-FR" sz="2300">
                <a:solidFill>
                  <a:schemeClr val="dk1"/>
                </a:solidFill>
                <a:latin typeface="Quattrocento Sans"/>
                <a:ea typeface="Quattrocento Sans"/>
                <a:cs typeface="Quattrocento Sans"/>
                <a:sym typeface="Quattrocento Sans"/>
              </a:rPr>
              <a:t> (position souvent centrale sur le secteur pédagogique où les transports sont mieux organisés pour se déplacer plus facilement vers cet établissement).</a:t>
            </a:r>
            <a:endParaRPr sz="2300">
              <a:solidFill>
                <a:schemeClr val="dk1"/>
              </a:solidFill>
              <a:latin typeface="Quattrocento Sans"/>
              <a:ea typeface="Quattrocento Sans"/>
              <a:cs typeface="Quattrocento Sans"/>
              <a:sym typeface="Quattrocento Sans"/>
            </a:endParaRPr>
          </a:p>
          <a:p>
            <a:pPr indent="0" lvl="0" marL="137160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 </a:t>
            </a:r>
            <a:endParaRPr sz="2300">
              <a:solidFill>
                <a:schemeClr val="dk1"/>
              </a:solidFill>
              <a:latin typeface="Quattrocento Sans"/>
              <a:ea typeface="Quattrocento Sans"/>
              <a:cs typeface="Quattrocento Sans"/>
              <a:sym typeface="Quattrocento Sans"/>
            </a:endParaRPr>
          </a:p>
          <a:p>
            <a:pPr indent="-374650" lvl="0" marL="457200" marR="0" rtl="0" algn="l">
              <a:lnSpc>
                <a:spcPct val="9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soit un </a:t>
            </a:r>
            <a:r>
              <a:rPr b="1" lang="fr-FR" sz="2300">
                <a:solidFill>
                  <a:schemeClr val="dk1"/>
                </a:solidFill>
                <a:latin typeface="Quattrocento Sans"/>
                <a:ea typeface="Quattrocento Sans"/>
                <a:cs typeface="Quattrocento Sans"/>
                <a:sym typeface="Quattrocento Sans"/>
              </a:rPr>
              <a:t>collège </a:t>
            </a:r>
            <a:endParaRPr b="1" sz="2300">
              <a:solidFill>
                <a:schemeClr val="dk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     </a:t>
            </a:r>
            <a:endParaRPr sz="2300">
              <a:solidFill>
                <a:schemeClr val="dk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              Il faut définir </a:t>
            </a:r>
            <a:r>
              <a:rPr b="1" lang="fr-FR" sz="2300">
                <a:solidFill>
                  <a:schemeClr val="dk1"/>
                </a:solidFill>
                <a:latin typeface="Quattrocento Sans"/>
                <a:ea typeface="Quattrocento Sans"/>
                <a:cs typeface="Quattrocento Sans"/>
                <a:sym typeface="Quattrocento Sans"/>
              </a:rPr>
              <a:t>le format </a:t>
            </a:r>
            <a:r>
              <a:rPr lang="fr-FR" sz="2300">
                <a:solidFill>
                  <a:schemeClr val="dk1"/>
                </a:solidFill>
                <a:latin typeface="Quattrocento Sans"/>
                <a:ea typeface="Quattrocento Sans"/>
                <a:cs typeface="Quattrocento Sans"/>
                <a:sym typeface="Quattrocento Sans"/>
              </a:rPr>
              <a:t>de la rencontre robotique : une journée, une demi-journée, prise des repas des élèves sur site, le nombre d’élèves qui peut être accueilli sur le site.</a:t>
            </a:r>
            <a:endParaRPr sz="2300">
              <a:solidFill>
                <a:schemeClr val="dk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	       Il faut définir </a:t>
            </a:r>
            <a:r>
              <a:rPr b="1" lang="fr-FR" sz="2300">
                <a:solidFill>
                  <a:schemeClr val="dk1"/>
                </a:solidFill>
                <a:latin typeface="Quattrocento Sans"/>
                <a:ea typeface="Quattrocento Sans"/>
                <a:cs typeface="Quattrocento Sans"/>
                <a:sym typeface="Quattrocento Sans"/>
              </a:rPr>
              <a:t>une date</a:t>
            </a:r>
            <a:r>
              <a:rPr lang="fr-FR" sz="2300">
                <a:solidFill>
                  <a:schemeClr val="dk1"/>
                </a:solidFill>
                <a:latin typeface="Quattrocento Sans"/>
                <a:ea typeface="Quattrocento Sans"/>
                <a:cs typeface="Quattrocento Sans"/>
                <a:sym typeface="Quattrocento Sans"/>
              </a:rPr>
              <a:t>.</a:t>
            </a:r>
            <a:endParaRPr sz="2300">
              <a:solidFill>
                <a:schemeClr val="dk1"/>
              </a:solidFill>
              <a:latin typeface="Quattrocento Sans"/>
              <a:ea typeface="Quattrocento Sans"/>
              <a:cs typeface="Quattrocento Sans"/>
              <a:sym typeface="Quattrocento Sans"/>
            </a:endParaRPr>
          </a:p>
        </p:txBody>
      </p:sp>
      <p:pic>
        <p:nvPicPr>
          <p:cNvPr id="94" name="Google Shape;94;g3005988687d_0_0"/>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95" name="Google Shape;95;g3005988687d_0_0"/>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sp>
        <p:nvSpPr>
          <p:cNvPr id="96" name="Google Shape;96;g3005988687d_0_0"/>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Organiser une première rencontre robotique </a:t>
            </a:r>
            <a:endParaRPr b="1" sz="3200">
              <a:solidFill>
                <a:schemeClr val="lt1"/>
              </a:solidFill>
              <a:latin typeface="Quattrocento Sans"/>
              <a:ea typeface="Quattrocento Sans"/>
              <a:cs typeface="Quattrocento Sans"/>
              <a:sym typeface="Quattrocento Sans"/>
            </a:endParaRPr>
          </a:p>
        </p:txBody>
      </p:sp>
      <p:sp>
        <p:nvSpPr>
          <p:cNvPr id="97" name="Google Shape;97;g3005988687d_0_0"/>
          <p:cNvSpPr txBox="1"/>
          <p:nvPr/>
        </p:nvSpPr>
        <p:spPr>
          <a:xfrm>
            <a:off x="223625" y="998900"/>
            <a:ext cx="11628600" cy="895200"/>
          </a:xfrm>
          <a:prstGeom prst="rect">
            <a:avLst/>
          </a:prstGeom>
          <a:noFill/>
          <a:ln>
            <a:noFill/>
          </a:ln>
        </p:spPr>
        <p:txBody>
          <a:bodyPr anchorCtr="0" anchor="b" bIns="45700" lIns="91425" spcFirstLastPara="1" rIns="91425" wrap="square" tIns="45700">
            <a:noAutofit/>
          </a:bodyPr>
          <a:lstStyle/>
          <a:p>
            <a:pPr indent="-374650" lvl="0" marL="457200" marR="0" rtl="0" algn="l">
              <a:lnSpc>
                <a:spcPct val="90000"/>
              </a:lnSpc>
              <a:spcBef>
                <a:spcPts val="0"/>
              </a:spcBef>
              <a:spcAft>
                <a:spcPts val="0"/>
              </a:spcAft>
              <a:buClr>
                <a:schemeClr val="dk1"/>
              </a:buClr>
              <a:buSzPts val="2300"/>
              <a:buFont typeface="Quattrocento Sans"/>
              <a:buAutoNum type="arabicPeriod"/>
            </a:pPr>
            <a:r>
              <a:rPr lang="fr-FR" sz="2300">
                <a:solidFill>
                  <a:schemeClr val="dk1"/>
                </a:solidFill>
                <a:latin typeface="Quattrocento Sans"/>
                <a:ea typeface="Quattrocento Sans"/>
                <a:cs typeface="Quattrocento Sans"/>
                <a:sym typeface="Quattrocento Sans"/>
              </a:rPr>
              <a:t>Avant toute chose, il faut avoir l’accord de son chef d’établissement. Il faut savoir qui doit contacter les collègues pour faire une rencontre et qui se met en lien avec le lycée.</a:t>
            </a:r>
            <a:endParaRPr i="0" sz="23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g3005988687d_0_16"/>
          <p:cNvPicPr preferRelativeResize="0"/>
          <p:nvPr/>
        </p:nvPicPr>
        <p:blipFill>
          <a:blip r:embed="rId3">
            <a:alphaModFix/>
          </a:blip>
          <a:stretch>
            <a:fillRect/>
          </a:stretch>
        </p:blipFill>
        <p:spPr>
          <a:xfrm>
            <a:off x="2343049" y="3403499"/>
            <a:ext cx="3238125" cy="3238100"/>
          </a:xfrm>
          <a:prstGeom prst="rect">
            <a:avLst/>
          </a:prstGeom>
          <a:noFill/>
          <a:ln>
            <a:noFill/>
          </a:ln>
        </p:spPr>
      </p:pic>
      <p:sp>
        <p:nvSpPr>
          <p:cNvPr id="103" name="Google Shape;103;g3005988687d_0_16"/>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g3005988687d_0_16"/>
          <p:cNvSpPr txBox="1"/>
          <p:nvPr/>
        </p:nvSpPr>
        <p:spPr>
          <a:xfrm>
            <a:off x="473750" y="1184675"/>
            <a:ext cx="11391600" cy="934500"/>
          </a:xfrm>
          <a:prstGeom prst="rect">
            <a:avLst/>
          </a:prstGeom>
          <a:noFill/>
          <a:ln>
            <a:noFill/>
          </a:ln>
        </p:spPr>
        <p:txBody>
          <a:bodyPr anchorCtr="0" anchor="ctr" bIns="45700" lIns="91425" spcFirstLastPara="1" rIns="91425" wrap="square" tIns="45700">
            <a:noAutofit/>
          </a:bodyPr>
          <a:lstStyle/>
          <a:p>
            <a:pPr indent="0" lvl="0" marL="91440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3</a:t>
            </a:r>
            <a:r>
              <a:rPr lang="fr-FR" sz="2300">
                <a:solidFill>
                  <a:schemeClr val="dk1"/>
                </a:solidFill>
                <a:latin typeface="Quattrocento Sans"/>
                <a:ea typeface="Quattrocento Sans"/>
                <a:cs typeface="Quattrocento Sans"/>
                <a:sym typeface="Quattrocento Sans"/>
              </a:rPr>
              <a:t>. </a:t>
            </a:r>
            <a:r>
              <a:rPr b="1" lang="fr-FR" sz="2300">
                <a:solidFill>
                  <a:schemeClr val="dk1"/>
                </a:solidFill>
                <a:latin typeface="Quattrocento Sans"/>
                <a:ea typeface="Quattrocento Sans"/>
                <a:cs typeface="Quattrocento Sans"/>
                <a:sym typeface="Quattrocento Sans"/>
              </a:rPr>
              <a:t>Présenter le projet</a:t>
            </a:r>
            <a:r>
              <a:rPr lang="fr-FR" sz="2300">
                <a:solidFill>
                  <a:schemeClr val="dk1"/>
                </a:solidFill>
                <a:latin typeface="Quattrocento Sans"/>
                <a:ea typeface="Quattrocento Sans"/>
                <a:cs typeface="Quattrocento Sans"/>
                <a:sym typeface="Quattrocento Sans"/>
              </a:rPr>
              <a:t> aux collègues : lors  d’une réunion ou en visio.</a:t>
            </a:r>
            <a:endParaRPr sz="2300">
              <a:solidFill>
                <a:schemeClr val="dk1"/>
              </a:solidFill>
              <a:latin typeface="Quattrocento Sans"/>
              <a:ea typeface="Quattrocento Sans"/>
              <a:cs typeface="Quattrocento Sans"/>
              <a:sym typeface="Quattrocento Sans"/>
            </a:endParaRPr>
          </a:p>
        </p:txBody>
      </p:sp>
      <p:pic>
        <p:nvPicPr>
          <p:cNvPr id="105" name="Google Shape;105;g3005988687d_0_16"/>
          <p:cNvPicPr preferRelativeResize="0"/>
          <p:nvPr/>
        </p:nvPicPr>
        <p:blipFill rotWithShape="1">
          <a:blip r:embed="rId4">
            <a:alphaModFix/>
          </a:blip>
          <a:srcRect b="0" l="0" r="0" t="0"/>
          <a:stretch/>
        </p:blipFill>
        <p:spPr>
          <a:xfrm>
            <a:off x="1" y="6026818"/>
            <a:ext cx="1520455" cy="831182"/>
          </a:xfrm>
          <a:prstGeom prst="rect">
            <a:avLst/>
          </a:prstGeom>
          <a:noFill/>
          <a:ln>
            <a:noFill/>
          </a:ln>
        </p:spPr>
      </p:pic>
      <p:pic>
        <p:nvPicPr>
          <p:cNvPr id="106" name="Google Shape;106;g3005988687d_0_16"/>
          <p:cNvPicPr preferRelativeResize="0"/>
          <p:nvPr/>
        </p:nvPicPr>
        <p:blipFill rotWithShape="1">
          <a:blip r:embed="rId5">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sp>
        <p:nvSpPr>
          <p:cNvPr id="107" name="Google Shape;107;g3005988687d_0_16"/>
          <p:cNvSpPr txBox="1"/>
          <p:nvPr/>
        </p:nvSpPr>
        <p:spPr>
          <a:xfrm>
            <a:off x="473750" y="1974450"/>
            <a:ext cx="11391600" cy="2250900"/>
          </a:xfrm>
          <a:prstGeom prst="rect">
            <a:avLst/>
          </a:prstGeom>
          <a:noFill/>
          <a:ln>
            <a:noFill/>
          </a:ln>
        </p:spPr>
        <p:txBody>
          <a:bodyPr anchorCtr="0" anchor="ctr" bIns="45700" lIns="91425" spcFirstLastPara="1" rIns="91425" wrap="square" tIns="45700">
            <a:noAutofit/>
          </a:bodyPr>
          <a:lstStyle/>
          <a:p>
            <a:pPr indent="0" lvl="0" marL="91440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4. Définir avec quel </a:t>
            </a:r>
            <a:r>
              <a:rPr b="1" lang="fr-FR" sz="2300">
                <a:solidFill>
                  <a:schemeClr val="dk1"/>
                </a:solidFill>
                <a:latin typeface="Quattrocento Sans"/>
                <a:ea typeface="Quattrocento Sans"/>
                <a:cs typeface="Quattrocento Sans"/>
                <a:sym typeface="Quattrocento Sans"/>
              </a:rPr>
              <a:t>matériel </a:t>
            </a:r>
            <a:r>
              <a:rPr lang="fr-FR" sz="2300">
                <a:solidFill>
                  <a:schemeClr val="dk1"/>
                </a:solidFill>
                <a:latin typeface="Quattrocento Sans"/>
                <a:ea typeface="Quattrocento Sans"/>
                <a:cs typeface="Quattrocento Sans"/>
                <a:sym typeface="Quattrocento Sans"/>
              </a:rPr>
              <a:t>se fera la rencontre robotique : </a:t>
            </a:r>
            <a:endParaRPr sz="2300">
              <a:solidFill>
                <a:schemeClr val="dk1"/>
              </a:solidFill>
              <a:latin typeface="Quattrocento Sans"/>
              <a:ea typeface="Quattrocento Sans"/>
              <a:cs typeface="Quattrocento Sans"/>
              <a:sym typeface="Quattrocento Sans"/>
            </a:endParaRPr>
          </a:p>
          <a:p>
            <a:pPr indent="0" lvl="0" marL="914400" marR="0" rtl="0" algn="l">
              <a:lnSpc>
                <a:spcPct val="90000"/>
              </a:lnSpc>
              <a:spcBef>
                <a:spcPts val="0"/>
              </a:spcBef>
              <a:spcAft>
                <a:spcPts val="0"/>
              </a:spcAft>
              <a:buNone/>
            </a:pPr>
            <a:r>
              <a:t/>
            </a:r>
            <a:endParaRPr sz="2300">
              <a:solidFill>
                <a:schemeClr val="dk1"/>
              </a:solidFill>
              <a:latin typeface="Quattrocento Sans"/>
              <a:ea typeface="Quattrocento Sans"/>
              <a:cs typeface="Quattrocento Sans"/>
              <a:sym typeface="Quattrocento Sans"/>
            </a:endParaRPr>
          </a:p>
          <a:p>
            <a:pPr indent="-374650" lvl="0" marL="1828800" marR="0" rtl="0" algn="l">
              <a:lnSpc>
                <a:spcPct val="9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robots de type mbot ?</a:t>
            </a:r>
            <a:endParaRPr sz="2300">
              <a:solidFill>
                <a:schemeClr val="dk1"/>
              </a:solidFill>
              <a:latin typeface="Quattrocento Sans"/>
              <a:ea typeface="Quattrocento Sans"/>
              <a:cs typeface="Quattrocento Sans"/>
              <a:sym typeface="Quattrocento Sans"/>
            </a:endParaRPr>
          </a:p>
          <a:p>
            <a:pPr indent="-374650" lvl="0" marL="1828800" marR="0" rtl="0" algn="l">
              <a:lnSpc>
                <a:spcPct val="9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robots de type maqueen ?</a:t>
            </a:r>
            <a:endParaRPr sz="2300">
              <a:solidFill>
                <a:schemeClr val="dk1"/>
              </a:solidFill>
              <a:latin typeface="Quattrocento Sans"/>
              <a:ea typeface="Quattrocento Sans"/>
              <a:cs typeface="Quattrocento Sans"/>
              <a:sym typeface="Quattrocento Sans"/>
            </a:endParaRPr>
          </a:p>
          <a:p>
            <a:pPr indent="0" lvl="0" marL="914400" marR="0" rtl="0" algn="l">
              <a:lnSpc>
                <a:spcPct val="90000"/>
              </a:lnSpc>
              <a:spcBef>
                <a:spcPts val="0"/>
              </a:spcBef>
              <a:spcAft>
                <a:spcPts val="0"/>
              </a:spcAft>
              <a:buNone/>
            </a:pPr>
            <a:r>
              <a:t/>
            </a:r>
            <a:endParaRPr sz="2300">
              <a:solidFill>
                <a:schemeClr val="dk1"/>
              </a:solidFill>
              <a:latin typeface="Quattrocento Sans"/>
              <a:ea typeface="Quattrocento Sans"/>
              <a:cs typeface="Quattrocento Sans"/>
              <a:sym typeface="Quattrocento Sans"/>
            </a:endParaRPr>
          </a:p>
          <a:p>
            <a:pPr indent="0" lvl="0" marL="1371600" marR="0" rtl="0" algn="l">
              <a:lnSpc>
                <a:spcPct val="90000"/>
              </a:lnSpc>
              <a:spcBef>
                <a:spcPts val="0"/>
              </a:spcBef>
              <a:spcAft>
                <a:spcPts val="0"/>
              </a:spcAft>
              <a:buNone/>
            </a:pPr>
            <a:r>
              <a:t/>
            </a:r>
            <a:endParaRPr sz="2300">
              <a:solidFill>
                <a:schemeClr val="dk1"/>
              </a:solidFill>
              <a:latin typeface="Quattrocento Sans"/>
              <a:ea typeface="Quattrocento Sans"/>
              <a:cs typeface="Quattrocento Sans"/>
              <a:sym typeface="Quattrocento Sans"/>
            </a:endParaRPr>
          </a:p>
        </p:txBody>
      </p:sp>
      <p:pic>
        <p:nvPicPr>
          <p:cNvPr id="108" name="Google Shape;108;g3005988687d_0_16"/>
          <p:cNvPicPr preferRelativeResize="0"/>
          <p:nvPr/>
        </p:nvPicPr>
        <p:blipFill>
          <a:blip r:embed="rId6">
            <a:alphaModFix/>
          </a:blip>
          <a:stretch>
            <a:fillRect/>
          </a:stretch>
        </p:blipFill>
        <p:spPr>
          <a:xfrm>
            <a:off x="7029130" y="3639400"/>
            <a:ext cx="3015625" cy="3002200"/>
          </a:xfrm>
          <a:prstGeom prst="rect">
            <a:avLst/>
          </a:prstGeom>
          <a:noFill/>
          <a:ln>
            <a:noFill/>
          </a:ln>
        </p:spPr>
      </p:pic>
      <p:sp>
        <p:nvSpPr>
          <p:cNvPr id="109" name="Google Shape;109;g3005988687d_0_16"/>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005988687d_0_37"/>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3005988687d_0_37"/>
          <p:cNvSpPr txBox="1"/>
          <p:nvPr/>
        </p:nvSpPr>
        <p:spPr>
          <a:xfrm>
            <a:off x="184275" y="2171925"/>
            <a:ext cx="6107700" cy="3225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5.</a:t>
            </a:r>
            <a:r>
              <a:rPr b="1" lang="fr-FR" sz="2300">
                <a:solidFill>
                  <a:schemeClr val="dk1"/>
                </a:solidFill>
                <a:latin typeface="Quattrocento Sans"/>
                <a:ea typeface="Quattrocento Sans"/>
                <a:cs typeface="Quattrocento Sans"/>
                <a:sym typeface="Quattrocento Sans"/>
              </a:rPr>
              <a:t> La composition des équipes pour les élèves :</a:t>
            </a:r>
            <a:endParaRPr b="1" sz="2300">
              <a:solidFill>
                <a:schemeClr val="dk1"/>
              </a:solidFill>
              <a:latin typeface="Quattrocento Sans"/>
              <a:ea typeface="Quattrocento Sans"/>
              <a:cs typeface="Quattrocento Sans"/>
              <a:sym typeface="Quattrocento Sans"/>
            </a:endParaRPr>
          </a:p>
          <a:p>
            <a:pPr indent="0" lvl="0" marL="914400" marR="0" rtl="0" algn="l">
              <a:lnSpc>
                <a:spcPct val="90000"/>
              </a:lnSpc>
              <a:spcBef>
                <a:spcPts val="0"/>
              </a:spcBef>
              <a:spcAft>
                <a:spcPts val="0"/>
              </a:spcAft>
              <a:buNone/>
            </a:pPr>
            <a:r>
              <a:t/>
            </a:r>
            <a:endParaRPr sz="2300">
              <a:solidFill>
                <a:schemeClr val="dk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Pour une première rencontre robotique, il est préférable de composer des équipes mixtes inter-collèges.</a:t>
            </a:r>
            <a:endParaRPr sz="2300">
              <a:solidFill>
                <a:schemeClr val="dk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Ce n’est pas un collège qui gagne mais un groupe d’élèves qui a su travailler et coopérer en groupe.</a:t>
            </a:r>
            <a:endParaRPr sz="2300">
              <a:solidFill>
                <a:schemeClr val="dk1"/>
              </a:solidFill>
              <a:latin typeface="Quattrocento Sans"/>
              <a:ea typeface="Quattrocento Sans"/>
              <a:cs typeface="Quattrocento Sans"/>
              <a:sym typeface="Quattrocento Sans"/>
            </a:endParaRPr>
          </a:p>
        </p:txBody>
      </p:sp>
      <p:pic>
        <p:nvPicPr>
          <p:cNvPr id="116" name="Google Shape;116;g3005988687d_0_37"/>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117" name="Google Shape;117;g3005988687d_0_37"/>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pic>
        <p:nvPicPr>
          <p:cNvPr id="118" name="Google Shape;118;g3005988687d_0_37"/>
          <p:cNvPicPr preferRelativeResize="0"/>
          <p:nvPr/>
        </p:nvPicPr>
        <p:blipFill>
          <a:blip r:embed="rId5">
            <a:alphaModFix/>
          </a:blip>
          <a:stretch>
            <a:fillRect/>
          </a:stretch>
        </p:blipFill>
        <p:spPr>
          <a:xfrm>
            <a:off x="6480425" y="1895325"/>
            <a:ext cx="5300600" cy="3975450"/>
          </a:xfrm>
          <a:prstGeom prst="rect">
            <a:avLst/>
          </a:prstGeom>
          <a:noFill/>
          <a:ln>
            <a:noFill/>
          </a:ln>
        </p:spPr>
      </p:pic>
      <p:sp>
        <p:nvSpPr>
          <p:cNvPr id="119" name="Google Shape;119;g3005988687d_0_37"/>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005988687d_0_29"/>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3005988687d_0_29"/>
          <p:cNvSpPr txBox="1"/>
          <p:nvPr/>
        </p:nvSpPr>
        <p:spPr>
          <a:xfrm>
            <a:off x="400200" y="1068750"/>
            <a:ext cx="11391600" cy="1656000"/>
          </a:xfrm>
          <a:prstGeom prst="rect">
            <a:avLst/>
          </a:prstGeom>
          <a:noFill/>
          <a:ln>
            <a:noFill/>
          </a:ln>
        </p:spPr>
        <p:txBody>
          <a:bodyPr anchorCtr="0" anchor="ctr" bIns="45700" lIns="91425" spcFirstLastPara="1" rIns="91425" wrap="square" tIns="45700">
            <a:noAutofit/>
          </a:bodyPr>
          <a:lstStyle/>
          <a:p>
            <a:pPr indent="0" lvl="0" marL="914400" marR="0" rtl="0" algn="l">
              <a:lnSpc>
                <a:spcPct val="90000"/>
              </a:lnSpc>
              <a:spcBef>
                <a:spcPts val="0"/>
              </a:spcBef>
              <a:spcAft>
                <a:spcPts val="0"/>
              </a:spcAft>
              <a:buNone/>
            </a:pPr>
            <a:r>
              <a:t/>
            </a:r>
            <a:endParaRPr b="1" sz="2300">
              <a:solidFill>
                <a:schemeClr val="dk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rPr lang="fr-FR" sz="2300">
                <a:solidFill>
                  <a:schemeClr val="dk1"/>
                </a:solidFill>
                <a:latin typeface="Quattrocento Sans"/>
                <a:ea typeface="Quattrocento Sans"/>
                <a:cs typeface="Quattrocento Sans"/>
                <a:sym typeface="Quattrocento Sans"/>
              </a:rPr>
              <a:t>6. </a:t>
            </a:r>
            <a:r>
              <a:rPr b="1" lang="fr-FR" sz="2300">
                <a:solidFill>
                  <a:schemeClr val="dk1"/>
                </a:solidFill>
                <a:latin typeface="Quattrocento Sans"/>
                <a:ea typeface="Quattrocento Sans"/>
                <a:cs typeface="Quattrocento Sans"/>
                <a:sym typeface="Quattrocento Sans"/>
              </a:rPr>
              <a:t>Les pré-requis minimum </a:t>
            </a:r>
            <a:r>
              <a:rPr lang="fr-FR" sz="2300">
                <a:solidFill>
                  <a:schemeClr val="dk1"/>
                </a:solidFill>
                <a:latin typeface="Quattrocento Sans"/>
                <a:ea typeface="Quattrocento Sans"/>
                <a:cs typeface="Quattrocento Sans"/>
                <a:sym typeface="Quattrocento Sans"/>
              </a:rPr>
              <a:t>en programmation pour les élèves à partir de séquences développées en cours : </a:t>
            </a:r>
            <a:endParaRPr sz="2300">
              <a:solidFill>
                <a:schemeClr val="dk1"/>
              </a:solidFill>
              <a:latin typeface="Quattrocento Sans"/>
              <a:ea typeface="Quattrocento Sans"/>
              <a:cs typeface="Quattrocento Sans"/>
              <a:sym typeface="Quattrocento Sans"/>
            </a:endParaRPr>
          </a:p>
          <a:p>
            <a:pPr indent="-374650" lvl="0" marL="457200" marR="0" rtl="0" algn="l">
              <a:lnSpc>
                <a:spcPct val="9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savoir faire avancer un robot</a:t>
            </a:r>
            <a:endParaRPr sz="2300">
              <a:solidFill>
                <a:schemeClr val="dk1"/>
              </a:solidFill>
              <a:latin typeface="Quattrocento Sans"/>
              <a:ea typeface="Quattrocento Sans"/>
              <a:cs typeface="Quattrocento Sans"/>
              <a:sym typeface="Quattrocento Sans"/>
            </a:endParaRPr>
          </a:p>
          <a:p>
            <a:pPr indent="-374650" lvl="0" marL="457200" marR="0" rtl="0" algn="l">
              <a:lnSpc>
                <a:spcPct val="9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savoir détecter un obstacle</a:t>
            </a:r>
            <a:endParaRPr sz="2300">
              <a:solidFill>
                <a:schemeClr val="dk1"/>
              </a:solidFill>
              <a:latin typeface="Quattrocento Sans"/>
              <a:ea typeface="Quattrocento Sans"/>
              <a:cs typeface="Quattrocento Sans"/>
              <a:sym typeface="Quattrocento Sans"/>
            </a:endParaRPr>
          </a:p>
          <a:p>
            <a:pPr indent="-374650" lvl="0" marL="457200" marR="0" rtl="0" algn="l">
              <a:lnSpc>
                <a:spcPct val="90000"/>
              </a:lnSpc>
              <a:spcBef>
                <a:spcPts val="0"/>
              </a:spcBef>
              <a:spcAft>
                <a:spcPts val="0"/>
              </a:spcAft>
              <a:buClr>
                <a:schemeClr val="dk1"/>
              </a:buClr>
              <a:buSzPts val="2300"/>
              <a:buFont typeface="Quattrocento Sans"/>
              <a:buChar char="-"/>
            </a:pPr>
            <a:r>
              <a:rPr lang="fr-FR" sz="2300">
                <a:solidFill>
                  <a:schemeClr val="dk1"/>
                </a:solidFill>
                <a:latin typeface="Quattrocento Sans"/>
                <a:ea typeface="Quattrocento Sans"/>
                <a:cs typeface="Quattrocento Sans"/>
                <a:sym typeface="Quattrocento Sans"/>
              </a:rPr>
              <a:t>savoir allumer les leds RGB</a:t>
            </a:r>
            <a:endParaRPr sz="2300">
              <a:solidFill>
                <a:schemeClr val="dk1"/>
              </a:solidFill>
              <a:latin typeface="Quattrocento Sans"/>
              <a:ea typeface="Quattrocento Sans"/>
              <a:cs typeface="Quattrocento Sans"/>
              <a:sym typeface="Quattrocento Sans"/>
            </a:endParaRPr>
          </a:p>
        </p:txBody>
      </p:sp>
      <p:pic>
        <p:nvPicPr>
          <p:cNvPr id="126" name="Google Shape;126;g3005988687d_0_29"/>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127" name="Google Shape;127;g3005988687d_0_29"/>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pic>
        <p:nvPicPr>
          <p:cNvPr id="128" name="Google Shape;128;g3005988687d_0_29"/>
          <p:cNvPicPr preferRelativeResize="0"/>
          <p:nvPr/>
        </p:nvPicPr>
        <p:blipFill>
          <a:blip r:embed="rId5">
            <a:alphaModFix/>
          </a:blip>
          <a:stretch>
            <a:fillRect/>
          </a:stretch>
        </p:blipFill>
        <p:spPr>
          <a:xfrm>
            <a:off x="1061000" y="3499950"/>
            <a:ext cx="4230575" cy="2633725"/>
          </a:xfrm>
          <a:prstGeom prst="rect">
            <a:avLst/>
          </a:prstGeom>
          <a:noFill/>
          <a:ln>
            <a:noFill/>
          </a:ln>
        </p:spPr>
      </p:pic>
      <p:sp>
        <p:nvSpPr>
          <p:cNvPr id="129" name="Google Shape;129;g3005988687d_0_29"/>
          <p:cNvSpPr txBox="1"/>
          <p:nvPr/>
        </p:nvSpPr>
        <p:spPr>
          <a:xfrm>
            <a:off x="645000" y="3119675"/>
            <a:ext cx="49362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800">
                <a:solidFill>
                  <a:schemeClr val="dk1"/>
                </a:solidFill>
                <a:latin typeface="Calibri"/>
                <a:ea typeface="Calibri"/>
                <a:cs typeface="Calibri"/>
                <a:sym typeface="Calibri"/>
              </a:rPr>
              <a:t>Séquence : Robot aspirateur</a:t>
            </a:r>
            <a:endParaRPr sz="2800">
              <a:solidFill>
                <a:schemeClr val="dk1"/>
              </a:solidFill>
              <a:latin typeface="Calibri"/>
              <a:ea typeface="Calibri"/>
              <a:cs typeface="Calibri"/>
              <a:sym typeface="Calibri"/>
            </a:endParaRPr>
          </a:p>
        </p:txBody>
      </p:sp>
      <p:pic>
        <p:nvPicPr>
          <p:cNvPr id="130" name="Google Shape;130;g3005988687d_0_29"/>
          <p:cNvPicPr preferRelativeResize="0"/>
          <p:nvPr/>
        </p:nvPicPr>
        <p:blipFill>
          <a:blip r:embed="rId6">
            <a:alphaModFix/>
          </a:blip>
          <a:stretch>
            <a:fillRect/>
          </a:stretch>
        </p:blipFill>
        <p:spPr>
          <a:xfrm>
            <a:off x="7155200" y="3730677"/>
            <a:ext cx="3454531" cy="2633725"/>
          </a:xfrm>
          <a:prstGeom prst="rect">
            <a:avLst/>
          </a:prstGeom>
          <a:noFill/>
          <a:ln>
            <a:noFill/>
          </a:ln>
        </p:spPr>
      </p:pic>
      <p:sp>
        <p:nvSpPr>
          <p:cNvPr id="131" name="Google Shape;131;g3005988687d_0_29"/>
          <p:cNvSpPr txBox="1"/>
          <p:nvPr/>
        </p:nvSpPr>
        <p:spPr>
          <a:xfrm>
            <a:off x="6940850" y="3119675"/>
            <a:ext cx="38832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800">
                <a:solidFill>
                  <a:schemeClr val="dk1"/>
                </a:solidFill>
                <a:latin typeface="Calibri"/>
                <a:ea typeface="Calibri"/>
                <a:cs typeface="Calibri"/>
                <a:sym typeface="Calibri"/>
              </a:rPr>
              <a:t>Séquence : </a:t>
            </a:r>
            <a:r>
              <a:rPr lang="fr-FR" sz="2800">
                <a:solidFill>
                  <a:schemeClr val="dk1"/>
                </a:solidFill>
                <a:latin typeface="Calibri"/>
                <a:ea typeface="Calibri"/>
                <a:cs typeface="Calibri"/>
                <a:sym typeface="Calibri"/>
              </a:rPr>
              <a:t>Robot serveur</a:t>
            </a:r>
            <a:endParaRPr sz="2800">
              <a:solidFill>
                <a:schemeClr val="dk1"/>
              </a:solidFill>
              <a:latin typeface="Calibri"/>
              <a:ea typeface="Calibri"/>
              <a:cs typeface="Calibri"/>
              <a:sym typeface="Calibri"/>
            </a:endParaRPr>
          </a:p>
        </p:txBody>
      </p:sp>
      <p:sp>
        <p:nvSpPr>
          <p:cNvPr id="132" name="Google Shape;132;g3005988687d_0_29"/>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005988687d_0_45"/>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g3005988687d_0_45"/>
          <p:cNvSpPr txBox="1"/>
          <p:nvPr/>
        </p:nvSpPr>
        <p:spPr>
          <a:xfrm>
            <a:off x="157825" y="1053075"/>
            <a:ext cx="11391600" cy="56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fr-FR" sz="2300">
                <a:solidFill>
                  <a:schemeClr val="dk1"/>
                </a:solidFill>
                <a:latin typeface="Quattrocento Sans"/>
                <a:ea typeface="Quattrocento Sans"/>
                <a:cs typeface="Quattrocento Sans"/>
                <a:sym typeface="Quattrocento Sans"/>
              </a:rPr>
              <a:t>7. Les exemples de défis : </a:t>
            </a:r>
            <a:endParaRPr b="1" sz="2300">
              <a:solidFill>
                <a:schemeClr val="dk1"/>
              </a:solidFill>
              <a:latin typeface="Quattrocento Sans"/>
              <a:ea typeface="Quattrocento Sans"/>
              <a:cs typeface="Quattrocento Sans"/>
              <a:sym typeface="Quattrocento Sans"/>
            </a:endParaRPr>
          </a:p>
        </p:txBody>
      </p:sp>
      <p:pic>
        <p:nvPicPr>
          <p:cNvPr id="139" name="Google Shape;139;g3005988687d_0_45"/>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140" name="Google Shape;140;g3005988687d_0_45"/>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pic>
        <p:nvPicPr>
          <p:cNvPr id="141" name="Google Shape;141;g3005988687d_0_45"/>
          <p:cNvPicPr preferRelativeResize="0"/>
          <p:nvPr/>
        </p:nvPicPr>
        <p:blipFill rotWithShape="1">
          <a:blip r:embed="rId5">
            <a:alphaModFix/>
          </a:blip>
          <a:srcRect b="36948" l="0" r="0" t="0"/>
          <a:stretch/>
        </p:blipFill>
        <p:spPr>
          <a:xfrm>
            <a:off x="875550" y="1702725"/>
            <a:ext cx="10440898" cy="4324100"/>
          </a:xfrm>
          <a:prstGeom prst="rect">
            <a:avLst/>
          </a:prstGeom>
          <a:noFill/>
          <a:ln>
            <a:noFill/>
          </a:ln>
        </p:spPr>
      </p:pic>
      <p:sp>
        <p:nvSpPr>
          <p:cNvPr id="142" name="Google Shape;142;g3005988687d_0_45"/>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005988687d_0_54"/>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g3005988687d_0_54"/>
          <p:cNvSpPr txBox="1"/>
          <p:nvPr/>
        </p:nvSpPr>
        <p:spPr>
          <a:xfrm>
            <a:off x="157825" y="1053075"/>
            <a:ext cx="11391600" cy="56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fr-FR" sz="2300">
                <a:solidFill>
                  <a:schemeClr val="dk1"/>
                </a:solidFill>
                <a:latin typeface="Quattrocento Sans"/>
                <a:ea typeface="Quattrocento Sans"/>
                <a:cs typeface="Quattrocento Sans"/>
                <a:sym typeface="Quattrocento Sans"/>
              </a:rPr>
              <a:t>Les exemples de défis : </a:t>
            </a:r>
            <a:endParaRPr b="1" sz="2300">
              <a:solidFill>
                <a:schemeClr val="dk1"/>
              </a:solidFill>
              <a:latin typeface="Quattrocento Sans"/>
              <a:ea typeface="Quattrocento Sans"/>
              <a:cs typeface="Quattrocento Sans"/>
              <a:sym typeface="Quattrocento Sans"/>
            </a:endParaRPr>
          </a:p>
        </p:txBody>
      </p:sp>
      <p:pic>
        <p:nvPicPr>
          <p:cNvPr id="149" name="Google Shape;149;g3005988687d_0_54"/>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150" name="Google Shape;150;g3005988687d_0_54"/>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pic>
        <p:nvPicPr>
          <p:cNvPr id="151" name="Google Shape;151;g3005988687d_0_54"/>
          <p:cNvPicPr preferRelativeResize="0"/>
          <p:nvPr/>
        </p:nvPicPr>
        <p:blipFill>
          <a:blip r:embed="rId5">
            <a:alphaModFix/>
          </a:blip>
          <a:stretch>
            <a:fillRect/>
          </a:stretch>
        </p:blipFill>
        <p:spPr>
          <a:xfrm>
            <a:off x="1672857" y="1771575"/>
            <a:ext cx="10366745" cy="4816624"/>
          </a:xfrm>
          <a:prstGeom prst="rect">
            <a:avLst/>
          </a:prstGeom>
          <a:noFill/>
          <a:ln>
            <a:noFill/>
          </a:ln>
        </p:spPr>
      </p:pic>
      <p:sp>
        <p:nvSpPr>
          <p:cNvPr id="152" name="Google Shape;152;g3005988687d_0_54"/>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005988687d_0_64"/>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g3005988687d_0_64"/>
          <p:cNvSpPr txBox="1"/>
          <p:nvPr/>
        </p:nvSpPr>
        <p:spPr>
          <a:xfrm>
            <a:off x="157825" y="1053075"/>
            <a:ext cx="11391600" cy="56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fr-FR" sz="2300">
                <a:solidFill>
                  <a:schemeClr val="dk1"/>
                </a:solidFill>
                <a:latin typeface="Quattrocento Sans"/>
                <a:ea typeface="Quattrocento Sans"/>
                <a:cs typeface="Quattrocento Sans"/>
                <a:sym typeface="Quattrocento Sans"/>
              </a:rPr>
              <a:t>Les exemples de défis : </a:t>
            </a:r>
            <a:endParaRPr b="1" sz="2300">
              <a:solidFill>
                <a:schemeClr val="dk1"/>
              </a:solidFill>
              <a:latin typeface="Quattrocento Sans"/>
              <a:ea typeface="Quattrocento Sans"/>
              <a:cs typeface="Quattrocento Sans"/>
              <a:sym typeface="Quattrocento Sans"/>
            </a:endParaRPr>
          </a:p>
        </p:txBody>
      </p:sp>
      <p:pic>
        <p:nvPicPr>
          <p:cNvPr id="159" name="Google Shape;159;g3005988687d_0_64"/>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160" name="Google Shape;160;g3005988687d_0_64"/>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pic>
        <p:nvPicPr>
          <p:cNvPr id="161" name="Google Shape;161;g3005988687d_0_64"/>
          <p:cNvPicPr preferRelativeResize="0"/>
          <p:nvPr/>
        </p:nvPicPr>
        <p:blipFill>
          <a:blip r:embed="rId5">
            <a:alphaModFix/>
          </a:blip>
          <a:stretch>
            <a:fillRect/>
          </a:stretch>
        </p:blipFill>
        <p:spPr>
          <a:xfrm>
            <a:off x="583550" y="1421725"/>
            <a:ext cx="10786149" cy="2237625"/>
          </a:xfrm>
          <a:prstGeom prst="rect">
            <a:avLst/>
          </a:prstGeom>
          <a:noFill/>
          <a:ln>
            <a:noFill/>
          </a:ln>
        </p:spPr>
      </p:pic>
      <p:pic>
        <p:nvPicPr>
          <p:cNvPr id="162" name="Google Shape;162;g3005988687d_0_64"/>
          <p:cNvPicPr preferRelativeResize="0"/>
          <p:nvPr/>
        </p:nvPicPr>
        <p:blipFill>
          <a:blip r:embed="rId6">
            <a:alphaModFix/>
          </a:blip>
          <a:stretch>
            <a:fillRect/>
          </a:stretch>
        </p:blipFill>
        <p:spPr>
          <a:xfrm>
            <a:off x="583550" y="3792975"/>
            <a:ext cx="10786149" cy="1978050"/>
          </a:xfrm>
          <a:prstGeom prst="rect">
            <a:avLst/>
          </a:prstGeom>
          <a:noFill/>
          <a:ln>
            <a:noFill/>
          </a:ln>
        </p:spPr>
      </p:pic>
      <p:sp>
        <p:nvSpPr>
          <p:cNvPr id="163" name="Google Shape;163;g3005988687d_0_64"/>
          <p:cNvSpPr/>
          <p:nvPr/>
        </p:nvSpPr>
        <p:spPr>
          <a:xfrm>
            <a:off x="10043475" y="3238125"/>
            <a:ext cx="2148600" cy="15138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solidFill>
                  <a:srgbClr val="FF0000"/>
                </a:solidFill>
                <a:latin typeface="Calibri"/>
                <a:ea typeface="Calibri"/>
                <a:cs typeface="Calibri"/>
                <a:sym typeface="Calibri"/>
              </a:rPr>
              <a:t>Coup de pouce donné aux élèves pour suivre une ligne noire si pas vu en cours</a:t>
            </a:r>
            <a:endParaRPr>
              <a:solidFill>
                <a:srgbClr val="FF0000"/>
              </a:solidFill>
              <a:latin typeface="Calibri"/>
              <a:ea typeface="Calibri"/>
              <a:cs typeface="Calibri"/>
              <a:sym typeface="Calibri"/>
            </a:endParaRPr>
          </a:p>
        </p:txBody>
      </p:sp>
      <p:sp>
        <p:nvSpPr>
          <p:cNvPr id="164" name="Google Shape;164;g3005988687d_0_64"/>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005988687d_0_75"/>
          <p:cNvSpPr/>
          <p:nvPr/>
        </p:nvSpPr>
        <p:spPr>
          <a:xfrm>
            <a:off x="0" y="0"/>
            <a:ext cx="12192000" cy="842100"/>
          </a:xfrm>
          <a:prstGeom prst="rect">
            <a:avLst/>
          </a:prstGeom>
          <a:solidFill>
            <a:srgbClr val="F55E6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g3005988687d_0_75"/>
          <p:cNvSpPr txBox="1"/>
          <p:nvPr/>
        </p:nvSpPr>
        <p:spPr>
          <a:xfrm>
            <a:off x="157825" y="1053075"/>
            <a:ext cx="11391600" cy="56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fr-FR" sz="2300">
                <a:solidFill>
                  <a:schemeClr val="dk1"/>
                </a:solidFill>
                <a:latin typeface="Quattrocento Sans"/>
                <a:ea typeface="Quattrocento Sans"/>
                <a:cs typeface="Quattrocento Sans"/>
                <a:sym typeface="Quattrocento Sans"/>
              </a:rPr>
              <a:t>Les exemples de défis : </a:t>
            </a:r>
            <a:endParaRPr b="1" sz="2300">
              <a:solidFill>
                <a:schemeClr val="dk1"/>
              </a:solidFill>
              <a:latin typeface="Quattrocento Sans"/>
              <a:ea typeface="Quattrocento Sans"/>
              <a:cs typeface="Quattrocento Sans"/>
              <a:sym typeface="Quattrocento Sans"/>
            </a:endParaRPr>
          </a:p>
        </p:txBody>
      </p:sp>
      <p:pic>
        <p:nvPicPr>
          <p:cNvPr id="171" name="Google Shape;171;g3005988687d_0_75"/>
          <p:cNvPicPr preferRelativeResize="0"/>
          <p:nvPr/>
        </p:nvPicPr>
        <p:blipFill rotWithShape="1">
          <a:blip r:embed="rId3">
            <a:alphaModFix/>
          </a:blip>
          <a:srcRect b="0" l="0" r="0" t="0"/>
          <a:stretch/>
        </p:blipFill>
        <p:spPr>
          <a:xfrm>
            <a:off x="1" y="6026818"/>
            <a:ext cx="1520455" cy="831182"/>
          </a:xfrm>
          <a:prstGeom prst="rect">
            <a:avLst/>
          </a:prstGeom>
          <a:noFill/>
          <a:ln>
            <a:noFill/>
          </a:ln>
        </p:spPr>
      </p:pic>
      <p:pic>
        <p:nvPicPr>
          <p:cNvPr id="172" name="Google Shape;172;g3005988687d_0_75"/>
          <p:cNvPicPr preferRelativeResize="0"/>
          <p:nvPr/>
        </p:nvPicPr>
        <p:blipFill rotWithShape="1">
          <a:blip r:embed="rId4">
            <a:alphaModFix/>
          </a:blip>
          <a:srcRect b="0" l="0" r="0" t="0"/>
          <a:stretch/>
        </p:blipFill>
        <p:spPr>
          <a:xfrm>
            <a:off x="74429" y="74429"/>
            <a:ext cx="1307803" cy="712460"/>
          </a:xfrm>
          <a:prstGeom prst="rect">
            <a:avLst/>
          </a:prstGeom>
          <a:noFill/>
          <a:ln cap="flat" cmpd="sng" w="19050">
            <a:solidFill>
              <a:srgbClr val="42C8BE"/>
            </a:solidFill>
            <a:prstDash val="solid"/>
            <a:round/>
            <a:headEnd len="sm" w="sm" type="none"/>
            <a:tailEnd len="sm" w="sm" type="none"/>
          </a:ln>
        </p:spPr>
      </p:pic>
      <p:pic>
        <p:nvPicPr>
          <p:cNvPr id="173" name="Google Shape;173;g3005988687d_0_75"/>
          <p:cNvPicPr preferRelativeResize="0"/>
          <p:nvPr/>
        </p:nvPicPr>
        <p:blipFill>
          <a:blip r:embed="rId5">
            <a:alphaModFix/>
          </a:blip>
          <a:stretch>
            <a:fillRect/>
          </a:stretch>
        </p:blipFill>
        <p:spPr>
          <a:xfrm>
            <a:off x="804075" y="1572688"/>
            <a:ext cx="10745351" cy="4523686"/>
          </a:xfrm>
          <a:prstGeom prst="rect">
            <a:avLst/>
          </a:prstGeom>
          <a:noFill/>
          <a:ln>
            <a:noFill/>
          </a:ln>
        </p:spPr>
      </p:pic>
      <p:sp>
        <p:nvSpPr>
          <p:cNvPr id="174" name="Google Shape;174;g3005988687d_0_75"/>
          <p:cNvSpPr txBox="1"/>
          <p:nvPr/>
        </p:nvSpPr>
        <p:spPr>
          <a:xfrm>
            <a:off x="1698050" y="0"/>
            <a:ext cx="10381800" cy="842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fr-FR" sz="3200">
                <a:solidFill>
                  <a:schemeClr val="lt1"/>
                </a:solidFill>
                <a:latin typeface="Quattrocento Sans"/>
                <a:ea typeface="Quattrocento Sans"/>
                <a:cs typeface="Quattrocento Sans"/>
                <a:sym typeface="Quattrocento Sans"/>
              </a:rPr>
              <a:t>Atelier 1 - </a:t>
            </a:r>
            <a:r>
              <a:rPr b="1" lang="fr-FR" sz="3200">
                <a:solidFill>
                  <a:schemeClr val="lt1"/>
                </a:solidFill>
                <a:latin typeface="Quattrocento Sans"/>
                <a:ea typeface="Quattrocento Sans"/>
                <a:cs typeface="Quattrocento Sans"/>
                <a:sym typeface="Quattrocento Sans"/>
              </a:rPr>
              <a:t>Organiser</a:t>
            </a:r>
            <a:r>
              <a:rPr b="1" lang="fr-FR" sz="3200">
                <a:solidFill>
                  <a:schemeClr val="lt1"/>
                </a:solidFill>
                <a:latin typeface="Quattrocento Sans"/>
                <a:ea typeface="Quattrocento Sans"/>
                <a:cs typeface="Quattrocento Sans"/>
                <a:sym typeface="Quattrocento Sans"/>
              </a:rPr>
              <a:t> une première rencontre robotique </a:t>
            </a:r>
            <a:endParaRPr b="1" sz="3200">
              <a:solidFill>
                <a:schemeClr val="lt1"/>
              </a:solidFill>
              <a:latin typeface="Quattrocento Sans"/>
              <a:ea typeface="Quattrocento Sans"/>
              <a:cs typeface="Quattrocento Sans"/>
              <a:sym typeface="Quattrocento Sans"/>
            </a:endParaRPr>
          </a:p>
        </p:txBody>
      </p:sp>
      <p:sp>
        <p:nvSpPr>
          <p:cNvPr id="175" name="Google Shape;175;g3005988687d_0_75"/>
          <p:cNvSpPr/>
          <p:nvPr/>
        </p:nvSpPr>
        <p:spPr>
          <a:xfrm>
            <a:off x="6805650" y="5307825"/>
            <a:ext cx="72600" cy="22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2021-05-21T09:23:35Z</dcterms:created>
  <dc:creator>Christophe D</dc:creator>
</cp:coreProperties>
</file>