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62" r:id="rId7"/>
    <p:sldId id="260" r:id="rId8"/>
    <p:sldId id="263" r:id="rId9"/>
    <p:sldId id="264" r:id="rId10"/>
    <p:sldId id="265" r:id="rId11"/>
    <p:sldId id="274" r:id="rId12"/>
    <p:sldId id="266" r:id="rId13"/>
    <p:sldId id="267" r:id="rId14"/>
    <p:sldId id="273" r:id="rId15"/>
    <p:sldId id="268" r:id="rId16"/>
    <p:sldId id="269" r:id="rId17"/>
    <p:sldId id="270" r:id="rId18"/>
    <p:sldId id="277" r:id="rId19"/>
    <p:sldId id="278" r:id="rId20"/>
    <p:sldId id="271" r:id="rId21"/>
    <p:sldId id="272" r:id="rId22"/>
    <p:sldId id="275" r:id="rId23"/>
    <p:sldId id="276" r:id="rId24"/>
    <p:sldId id="279" r:id="rId25"/>
    <p:sldId id="280" r:id="rId26"/>
    <p:sldId id="281"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6"/>
    <p:restoredTop sz="94686"/>
  </p:normalViewPr>
  <p:slideViewPr>
    <p:cSldViewPr snapToGrid="0" snapToObjects="1">
      <p:cViewPr>
        <p:scale>
          <a:sx n="83" d="100"/>
          <a:sy n="83" d="100"/>
        </p:scale>
        <p:origin x="1160" y="4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Cliquez et modifiez le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79BE1E5-EC68-9F4F-8CD3-B6D20556AF01}" type="datetimeFigureOut">
              <a:rPr lang="fr-FR" smtClean="0"/>
              <a:t>05/04/2021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E47C7A-8DD6-E84D-AEB7-9694F571297E}" type="slidenum">
              <a:rPr lang="fr-FR" smtClean="0"/>
              <a:t>‹#›</a:t>
            </a:fld>
            <a:endParaRPr lang="fr-FR"/>
          </a:p>
        </p:txBody>
      </p:sp>
    </p:spTree>
    <p:extLst>
      <p:ext uri="{BB962C8B-B14F-4D97-AF65-F5344CB8AC3E}">
        <p14:creationId xmlns:p14="http://schemas.microsoft.com/office/powerpoint/2010/main" val="1307731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79BE1E5-EC68-9F4F-8CD3-B6D20556AF01}" type="datetimeFigureOut">
              <a:rPr lang="fr-FR" smtClean="0"/>
              <a:t>05/04/2021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E47C7A-8DD6-E84D-AEB7-9694F571297E}" type="slidenum">
              <a:rPr lang="fr-FR" smtClean="0"/>
              <a:t>‹#›</a:t>
            </a:fld>
            <a:endParaRPr lang="fr-FR"/>
          </a:p>
        </p:txBody>
      </p:sp>
    </p:spTree>
    <p:extLst>
      <p:ext uri="{BB962C8B-B14F-4D97-AF65-F5344CB8AC3E}">
        <p14:creationId xmlns:p14="http://schemas.microsoft.com/office/powerpoint/2010/main" val="1931759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79BE1E5-EC68-9F4F-8CD3-B6D20556AF01}" type="datetimeFigureOut">
              <a:rPr lang="fr-FR" smtClean="0"/>
              <a:t>05/04/2021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E47C7A-8DD6-E84D-AEB7-9694F571297E}" type="slidenum">
              <a:rPr lang="fr-FR" smtClean="0"/>
              <a:t>‹#›</a:t>
            </a:fld>
            <a:endParaRPr lang="fr-FR"/>
          </a:p>
        </p:txBody>
      </p:sp>
    </p:spTree>
    <p:extLst>
      <p:ext uri="{BB962C8B-B14F-4D97-AF65-F5344CB8AC3E}">
        <p14:creationId xmlns:p14="http://schemas.microsoft.com/office/powerpoint/2010/main" val="1425973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79BE1E5-EC68-9F4F-8CD3-B6D20556AF01}" type="datetimeFigureOut">
              <a:rPr lang="fr-FR" smtClean="0"/>
              <a:t>05/04/2021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E47C7A-8DD6-E84D-AEB7-9694F571297E}" type="slidenum">
              <a:rPr lang="fr-FR" smtClean="0"/>
              <a:t>‹#›</a:t>
            </a:fld>
            <a:endParaRPr lang="fr-FR"/>
          </a:p>
        </p:txBody>
      </p:sp>
    </p:spTree>
    <p:extLst>
      <p:ext uri="{BB962C8B-B14F-4D97-AF65-F5344CB8AC3E}">
        <p14:creationId xmlns:p14="http://schemas.microsoft.com/office/powerpoint/2010/main" val="1701643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Cliquez et modifiez le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79BE1E5-EC68-9F4F-8CD3-B6D20556AF01}" type="datetimeFigureOut">
              <a:rPr lang="fr-FR" smtClean="0"/>
              <a:t>05/04/2021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E47C7A-8DD6-E84D-AEB7-9694F571297E}" type="slidenum">
              <a:rPr lang="fr-FR" smtClean="0"/>
              <a:t>‹#›</a:t>
            </a:fld>
            <a:endParaRPr lang="fr-FR"/>
          </a:p>
        </p:txBody>
      </p:sp>
    </p:spTree>
    <p:extLst>
      <p:ext uri="{BB962C8B-B14F-4D97-AF65-F5344CB8AC3E}">
        <p14:creationId xmlns:p14="http://schemas.microsoft.com/office/powerpoint/2010/main" val="1484039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79BE1E5-EC68-9F4F-8CD3-B6D20556AF01}" type="datetimeFigureOut">
              <a:rPr lang="fr-FR" smtClean="0"/>
              <a:t>05/04/2021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9E47C7A-8DD6-E84D-AEB7-9694F571297E}" type="slidenum">
              <a:rPr lang="fr-FR" smtClean="0"/>
              <a:t>‹#›</a:t>
            </a:fld>
            <a:endParaRPr lang="fr-FR"/>
          </a:p>
        </p:txBody>
      </p:sp>
    </p:spTree>
    <p:extLst>
      <p:ext uri="{BB962C8B-B14F-4D97-AF65-F5344CB8AC3E}">
        <p14:creationId xmlns:p14="http://schemas.microsoft.com/office/powerpoint/2010/main" val="1378649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Cliquez et modifiez le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79BE1E5-EC68-9F4F-8CD3-B6D20556AF01}" type="datetimeFigureOut">
              <a:rPr lang="fr-FR" smtClean="0"/>
              <a:t>05/04/2021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9E47C7A-8DD6-E84D-AEB7-9694F571297E}" type="slidenum">
              <a:rPr lang="fr-FR" smtClean="0"/>
              <a:t>‹#›</a:t>
            </a:fld>
            <a:endParaRPr lang="fr-FR"/>
          </a:p>
        </p:txBody>
      </p:sp>
    </p:spTree>
    <p:extLst>
      <p:ext uri="{BB962C8B-B14F-4D97-AF65-F5344CB8AC3E}">
        <p14:creationId xmlns:p14="http://schemas.microsoft.com/office/powerpoint/2010/main" val="1752877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779BE1E5-EC68-9F4F-8CD3-B6D20556AF01}" type="datetimeFigureOut">
              <a:rPr lang="fr-FR" smtClean="0"/>
              <a:t>05/04/2021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9E47C7A-8DD6-E84D-AEB7-9694F571297E}" type="slidenum">
              <a:rPr lang="fr-FR" smtClean="0"/>
              <a:t>‹#›</a:t>
            </a:fld>
            <a:endParaRPr lang="fr-FR"/>
          </a:p>
        </p:txBody>
      </p:sp>
    </p:spTree>
    <p:extLst>
      <p:ext uri="{BB962C8B-B14F-4D97-AF65-F5344CB8AC3E}">
        <p14:creationId xmlns:p14="http://schemas.microsoft.com/office/powerpoint/2010/main" val="1426447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79BE1E5-EC68-9F4F-8CD3-B6D20556AF01}" type="datetimeFigureOut">
              <a:rPr lang="fr-FR" smtClean="0"/>
              <a:t>05/04/2021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9E47C7A-8DD6-E84D-AEB7-9694F571297E}" type="slidenum">
              <a:rPr lang="fr-FR" smtClean="0"/>
              <a:t>‹#›</a:t>
            </a:fld>
            <a:endParaRPr lang="fr-FR"/>
          </a:p>
        </p:txBody>
      </p:sp>
    </p:spTree>
    <p:extLst>
      <p:ext uri="{BB962C8B-B14F-4D97-AF65-F5344CB8AC3E}">
        <p14:creationId xmlns:p14="http://schemas.microsoft.com/office/powerpoint/2010/main" val="1945886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Cliquez et modifiez le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79BE1E5-EC68-9F4F-8CD3-B6D20556AF01}" type="datetimeFigureOut">
              <a:rPr lang="fr-FR" smtClean="0"/>
              <a:t>05/04/2021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9E47C7A-8DD6-E84D-AEB7-9694F571297E}" type="slidenum">
              <a:rPr lang="fr-FR" smtClean="0"/>
              <a:t>‹#›</a:t>
            </a:fld>
            <a:endParaRPr lang="fr-FR"/>
          </a:p>
        </p:txBody>
      </p:sp>
    </p:spTree>
    <p:extLst>
      <p:ext uri="{BB962C8B-B14F-4D97-AF65-F5344CB8AC3E}">
        <p14:creationId xmlns:p14="http://schemas.microsoft.com/office/powerpoint/2010/main" val="493777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Cliquez et modifiez le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79BE1E5-EC68-9F4F-8CD3-B6D20556AF01}" type="datetimeFigureOut">
              <a:rPr lang="fr-FR" smtClean="0"/>
              <a:t>05/04/2021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9E47C7A-8DD6-E84D-AEB7-9694F571297E}" type="slidenum">
              <a:rPr lang="fr-FR" smtClean="0"/>
              <a:t>‹#›</a:t>
            </a:fld>
            <a:endParaRPr lang="fr-FR"/>
          </a:p>
        </p:txBody>
      </p:sp>
    </p:spTree>
    <p:extLst>
      <p:ext uri="{BB962C8B-B14F-4D97-AF65-F5344CB8AC3E}">
        <p14:creationId xmlns:p14="http://schemas.microsoft.com/office/powerpoint/2010/main" val="10399329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9BE1E5-EC68-9F4F-8CD3-B6D20556AF01}" type="datetimeFigureOut">
              <a:rPr lang="fr-FR" smtClean="0"/>
              <a:t>05/04/2021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E47C7A-8DD6-E84D-AEB7-9694F571297E}" type="slidenum">
              <a:rPr lang="fr-FR" smtClean="0"/>
              <a:t>‹#›</a:t>
            </a:fld>
            <a:endParaRPr lang="fr-FR"/>
          </a:p>
        </p:txBody>
      </p:sp>
    </p:spTree>
    <p:extLst>
      <p:ext uri="{BB962C8B-B14F-4D97-AF65-F5344CB8AC3E}">
        <p14:creationId xmlns:p14="http://schemas.microsoft.com/office/powerpoint/2010/main" val="1617686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b="1" dirty="0"/>
              <a:t>Sociologie des  mobilisations : quelques aperçus récents</a:t>
            </a:r>
            <a:r>
              <a:rPr lang="fr-FR" dirty="0" smtClean="0">
                <a:effectLst/>
              </a:rPr>
              <a:t> </a:t>
            </a:r>
            <a:endParaRPr lang="fr-FR" dirty="0"/>
          </a:p>
        </p:txBody>
      </p:sp>
      <p:sp>
        <p:nvSpPr>
          <p:cNvPr id="3" name="Sous-titre 2"/>
          <p:cNvSpPr>
            <a:spLocks noGrp="1"/>
          </p:cNvSpPr>
          <p:nvPr>
            <p:ph type="subTitle" idx="1"/>
          </p:nvPr>
        </p:nvSpPr>
        <p:spPr/>
        <p:txBody>
          <a:bodyPr/>
          <a:lstStyle/>
          <a:p>
            <a:r>
              <a:rPr lang="fr-FR" b="1" dirty="0"/>
              <a:t>Annie Collovald</a:t>
            </a:r>
            <a:endParaRPr lang="fr-FR" dirty="0"/>
          </a:p>
          <a:p>
            <a:r>
              <a:rPr lang="fr-FR" b="1" dirty="0"/>
              <a:t> </a:t>
            </a:r>
            <a:endParaRPr lang="fr-FR" dirty="0"/>
          </a:p>
          <a:p>
            <a:r>
              <a:rPr lang="fr-FR" b="1" dirty="0"/>
              <a:t>Formation de Poitiers, avril </a:t>
            </a:r>
            <a:r>
              <a:rPr lang="fr-FR" b="1" dirty="0" smtClean="0"/>
              <a:t>2021</a:t>
            </a:r>
          </a:p>
          <a:p>
            <a:endParaRPr lang="fr-FR" b="1" dirty="0"/>
          </a:p>
          <a:p>
            <a:endParaRPr lang="fr-FR" b="1" dirty="0" smtClean="0"/>
          </a:p>
          <a:p>
            <a:endParaRPr lang="fr-FR" b="1" dirty="0"/>
          </a:p>
          <a:p>
            <a:endParaRPr lang="fr-FR" b="1" dirty="0" smtClean="0"/>
          </a:p>
          <a:p>
            <a:endParaRPr lang="fr-FR" dirty="0"/>
          </a:p>
          <a:p>
            <a:endParaRPr lang="fr-FR" dirty="0"/>
          </a:p>
        </p:txBody>
      </p:sp>
    </p:spTree>
    <p:extLst>
      <p:ext uri="{BB962C8B-B14F-4D97-AF65-F5344CB8AC3E}">
        <p14:creationId xmlns:p14="http://schemas.microsoft.com/office/powerpoint/2010/main" val="412676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Tous ensemble au Larzac, années 1970</a:t>
            </a:r>
            <a:endParaRPr lang="fr-FR" dirty="0"/>
          </a:p>
        </p:txBody>
      </p:sp>
      <p:pic>
        <p:nvPicPr>
          <p:cNvPr id="4" name="Espace réservé du contenu 3"/>
          <p:cNvPicPr>
            <a:picLocks noGrp="1" noChangeAspect="1"/>
          </p:cNvPicPr>
          <p:nvPr>
            <p:ph idx="1"/>
          </p:nvPr>
        </p:nvPicPr>
        <p:blipFill>
          <a:blip r:embed="rId2"/>
          <a:stretch>
            <a:fillRect/>
          </a:stretch>
        </p:blipFill>
        <p:spPr>
          <a:xfrm>
            <a:off x="2619214" y="2036153"/>
            <a:ext cx="7283344" cy="4116673"/>
          </a:xfrm>
          <a:prstGeom prst="rect">
            <a:avLst/>
          </a:prstGeom>
        </p:spPr>
      </p:pic>
    </p:spTree>
    <p:extLst>
      <p:ext uri="{BB962C8B-B14F-4D97-AF65-F5344CB8AC3E}">
        <p14:creationId xmlns:p14="http://schemas.microsoft.com/office/powerpoint/2010/main" val="1184833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11650" y="2858293"/>
            <a:ext cx="5731252" cy="3671265"/>
          </a:xfrm>
        </p:spPr>
      </p:pic>
    </p:spTree>
    <p:extLst>
      <p:ext uri="{BB962C8B-B14F-4D97-AF65-F5344CB8AC3E}">
        <p14:creationId xmlns:p14="http://schemas.microsoft.com/office/powerpoint/2010/main" val="1139504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syndicats se mobilisent</a:t>
            </a:r>
            <a:endParaRPr lang="fr-FR" dirty="0"/>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1939" y="1825625"/>
            <a:ext cx="6968122" cy="4351338"/>
          </a:xfrm>
        </p:spPr>
      </p:pic>
    </p:spTree>
    <p:extLst>
      <p:ext uri="{BB962C8B-B14F-4D97-AF65-F5344CB8AC3E}">
        <p14:creationId xmlns:p14="http://schemas.microsoft.com/office/powerpoint/2010/main" val="1493090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4448" y="1825625"/>
            <a:ext cx="6563104" cy="4351338"/>
          </a:xfrm>
        </p:spPr>
      </p:pic>
    </p:spTree>
    <p:extLst>
      <p:ext uri="{BB962C8B-B14F-4D97-AF65-F5344CB8AC3E}">
        <p14:creationId xmlns:p14="http://schemas.microsoft.com/office/powerpoint/2010/main" val="669411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Faire nombre</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69044" y="1166231"/>
            <a:ext cx="3611105" cy="5312891"/>
          </a:xfrm>
        </p:spPr>
      </p:pic>
    </p:spTree>
    <p:extLst>
      <p:ext uri="{BB962C8B-B14F-4D97-AF65-F5344CB8AC3E}">
        <p14:creationId xmlns:p14="http://schemas.microsoft.com/office/powerpoint/2010/main" val="173436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Autre façon de protester : Extinction </a:t>
            </a:r>
            <a:r>
              <a:rPr lang="fr-FR" dirty="0" err="1" smtClean="0"/>
              <a:t>Rebellion</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44" y="1825625"/>
            <a:ext cx="7735712" cy="4351338"/>
          </a:xfrm>
        </p:spPr>
      </p:pic>
    </p:spTree>
    <p:extLst>
      <p:ext uri="{BB962C8B-B14F-4D97-AF65-F5344CB8AC3E}">
        <p14:creationId xmlns:p14="http://schemas.microsoft.com/office/powerpoint/2010/main" val="1223533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3359" y="1825625"/>
            <a:ext cx="6505281" cy="4351338"/>
          </a:xfrm>
        </p:spPr>
      </p:pic>
    </p:spTree>
    <p:extLst>
      <p:ext uri="{BB962C8B-B14F-4D97-AF65-F5344CB8AC3E}">
        <p14:creationId xmlns:p14="http://schemas.microsoft.com/office/powerpoint/2010/main" val="804491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Même mouvement à Londres</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1939" y="1825625"/>
            <a:ext cx="6968122" cy="4351338"/>
          </a:xfrm>
        </p:spPr>
      </p:pic>
    </p:spTree>
    <p:extLst>
      <p:ext uri="{BB962C8B-B14F-4D97-AF65-F5344CB8AC3E}">
        <p14:creationId xmlns:p14="http://schemas.microsoft.com/office/powerpoint/2010/main" val="852510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Autre façon d’occuper le territoire</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9491" y="1825625"/>
            <a:ext cx="6573018" cy="4351338"/>
          </a:xfrm>
        </p:spPr>
      </p:pic>
    </p:spTree>
    <p:extLst>
      <p:ext uri="{BB962C8B-B14F-4D97-AF65-F5344CB8AC3E}">
        <p14:creationId xmlns:p14="http://schemas.microsoft.com/office/powerpoint/2010/main" val="1407319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7517" y="619933"/>
            <a:ext cx="8129920" cy="6097440"/>
          </a:xfrm>
        </p:spPr>
      </p:pic>
    </p:spTree>
    <p:extLst>
      <p:ext uri="{BB962C8B-B14F-4D97-AF65-F5344CB8AC3E}">
        <p14:creationId xmlns:p14="http://schemas.microsoft.com/office/powerpoint/2010/main" val="1074594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0072" y="1440873"/>
            <a:ext cx="6386945" cy="4059382"/>
          </a:xfrm>
          <a:prstGeom prst="rect">
            <a:avLst/>
          </a:prstGeom>
          <a:noFill/>
          <a:ln>
            <a:noFill/>
          </a:ln>
        </p:spPr>
      </p:pic>
    </p:spTree>
    <p:extLst>
      <p:ext uri="{BB962C8B-B14F-4D97-AF65-F5344CB8AC3E}">
        <p14:creationId xmlns:p14="http://schemas.microsoft.com/office/powerpoint/2010/main" val="676974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Femmes de ménage en grève (Ibis, Accor)</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9281" y="1825625"/>
            <a:ext cx="6513437" cy="4351338"/>
          </a:xfrm>
        </p:spPr>
      </p:pic>
    </p:spTree>
    <p:extLst>
      <p:ext uri="{BB962C8B-B14F-4D97-AF65-F5344CB8AC3E}">
        <p14:creationId xmlns:p14="http://schemas.microsoft.com/office/powerpoint/2010/main" val="653294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44248"/>
            <a:ext cx="10515600" cy="4314092"/>
          </a:xfrm>
        </p:spPr>
      </p:pic>
    </p:spTree>
    <p:extLst>
      <p:ext uri="{BB962C8B-B14F-4D97-AF65-F5344CB8AC3E}">
        <p14:creationId xmlns:p14="http://schemas.microsoft.com/office/powerpoint/2010/main" val="557330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Erreurs quand on ne maitrise pas un mode d’action</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64100" y="2356643"/>
            <a:ext cx="3566978" cy="4762099"/>
          </a:xfrm>
        </p:spPr>
      </p:pic>
    </p:spTree>
    <p:extLst>
      <p:ext uri="{BB962C8B-B14F-4D97-AF65-F5344CB8AC3E}">
        <p14:creationId xmlns:p14="http://schemas.microsoft.com/office/powerpoint/2010/main" val="1163569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8928" y="1580827"/>
            <a:ext cx="8772040" cy="4386020"/>
          </a:xfrm>
        </p:spPr>
      </p:pic>
    </p:spTree>
    <p:extLst>
      <p:ext uri="{BB962C8B-B14F-4D97-AF65-F5344CB8AC3E}">
        <p14:creationId xmlns:p14="http://schemas.microsoft.com/office/powerpoint/2010/main" val="1916705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lvl="0"/>
            <a:r>
              <a:rPr lang="fr-FR" sz="1800" dirty="0"/>
              <a:t> La protestation publique et organisée est difficile à mettre en place dans des contextes autoritaires (répression, peur etc.) : autres formes de protestation moins visibles et collectives</a:t>
            </a:r>
            <a:r>
              <a:rPr lang="fr-FR" sz="1800" dirty="0" smtClean="0"/>
              <a:t>.</a:t>
            </a:r>
          </a:p>
          <a:p>
            <a:pPr lvl="0"/>
            <a:endParaRPr lang="fr-FR" sz="1800" dirty="0"/>
          </a:p>
          <a:p>
            <a:pPr lvl="0"/>
            <a:endParaRPr lang="fr-FR" sz="1800" dirty="0"/>
          </a:p>
          <a:p>
            <a:pPr lvl="0"/>
            <a:r>
              <a:rPr lang="fr-FR" sz="1800" b="1" dirty="0"/>
              <a:t>&gt;&gt;</a:t>
            </a:r>
            <a:r>
              <a:rPr lang="fr-FR" sz="1800" dirty="0">
                <a:solidFill>
                  <a:srgbClr val="FF0000"/>
                </a:solidFill>
              </a:rPr>
              <a:t> Les mobilisations n’ont rien de naturel et ne découlent pas mécaniquement de situations objectives de mécontentement. Il y a une part d’imprévisibilité dans la protestation et dans son émergence et sa durabilité. De nombreux obstacles empêchent la mobilisation de surgir et tenir, tous les groupes sociaux ou politiques ne disposent pas de possibilités identiques pour défendre leur cause. Pour certains les mobilisations sont improbables. </a:t>
            </a:r>
          </a:p>
          <a:p>
            <a:endParaRPr lang="fr-FR" dirty="0"/>
          </a:p>
        </p:txBody>
      </p:sp>
    </p:spTree>
    <p:extLst>
      <p:ext uri="{BB962C8B-B14F-4D97-AF65-F5344CB8AC3E}">
        <p14:creationId xmlns:p14="http://schemas.microsoft.com/office/powerpoint/2010/main" val="1367390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3</a:t>
            </a:r>
            <a:r>
              <a:rPr lang="fr-FR" b="1" dirty="0"/>
              <a:t> : Comprendre les dynamiques de l’action collective</a:t>
            </a:r>
            <a:r>
              <a:rPr lang="fr-FR" dirty="0"/>
              <a:t> </a:t>
            </a:r>
          </a:p>
        </p:txBody>
      </p:sp>
      <p:sp>
        <p:nvSpPr>
          <p:cNvPr id="3" name="Espace réservé du contenu 2"/>
          <p:cNvSpPr>
            <a:spLocks noGrp="1"/>
          </p:cNvSpPr>
          <p:nvPr>
            <p:ph idx="1"/>
          </p:nvPr>
        </p:nvSpPr>
        <p:spPr/>
        <p:txBody>
          <a:bodyPr/>
          <a:lstStyle/>
          <a:p>
            <a:r>
              <a:rPr lang="fr-FR" sz="1800" dirty="0"/>
              <a:t>Tout ne se joue pas d’emblée dans la mobilisation. Puisque l’existence et le devenir d’une mobilisation ne dépendent pas essentiellement de « déterminants » préalables, « d’une causalité préalable », </a:t>
            </a:r>
            <a:r>
              <a:rPr lang="fr-FR" sz="1800" dirty="0">
                <a:solidFill>
                  <a:srgbClr val="FF0000"/>
                </a:solidFill>
              </a:rPr>
              <a:t>alors toute protestation collective suit une dynamique faite d’apprentissage de savoirs et savoir-faire, de compromis, d’alliances inattendues, d’expériences : des risques, des coûts, des pressions, des contraintes d’une mise en mouvement : routines, normes, interdits, dilemmes surmontés ou non</a:t>
            </a:r>
            <a:r>
              <a:rPr lang="fr-FR" sz="1800" dirty="0" smtClean="0">
                <a:solidFill>
                  <a:srgbClr val="FF0000"/>
                </a:solidFill>
              </a:rPr>
              <a:t>…</a:t>
            </a:r>
            <a:endParaRPr lang="fr-FR" dirty="0" smtClean="0"/>
          </a:p>
          <a:p>
            <a:endParaRPr lang="fr-FR" sz="1800" dirty="0">
              <a:solidFill>
                <a:srgbClr val="FF0000"/>
              </a:solidFill>
            </a:endParaRPr>
          </a:p>
          <a:p>
            <a:pPr lvl="0"/>
            <a:r>
              <a:rPr lang="fr-FR" sz="1800" dirty="0"/>
              <a:t>Prendre au sérieux la temporalité de l’action collective et les confrontations auxquelles s’exposent les premiers acteurs mobilisés. </a:t>
            </a:r>
          </a:p>
          <a:p>
            <a:pPr lvl="0"/>
            <a:r>
              <a:rPr lang="fr-FR" sz="1800" dirty="0"/>
              <a:t>Regarder l’ensemble des acteurs avec lesquels la mobilisation est en interaction dont  les médias de plus en plus centraux dans la vie politique</a:t>
            </a:r>
          </a:p>
          <a:p>
            <a:pPr lvl="0"/>
            <a:r>
              <a:rPr lang="fr-FR" sz="1800" dirty="0"/>
              <a:t>Existence d’une « carrière » de la mobilisation (comment elle apparaît, tient, dure, se radicalise ou disparaît) : les conditions changent dans le cours du temps </a:t>
            </a:r>
          </a:p>
          <a:p>
            <a:pPr lvl="0"/>
            <a:r>
              <a:rPr lang="fr-FR" sz="1800" dirty="0"/>
              <a:t>Apprentissage d’un capital militant par les acteurs engagés (savoirs et savoir-faire nécessaires pour agir ensemble) </a:t>
            </a:r>
          </a:p>
          <a:p>
            <a:endParaRPr lang="fr-FR" sz="1800" dirty="0">
              <a:solidFill>
                <a:srgbClr val="FF0000"/>
              </a:solidFill>
            </a:endParaRPr>
          </a:p>
        </p:txBody>
      </p:sp>
    </p:spTree>
    <p:extLst>
      <p:ext uri="{BB962C8B-B14F-4D97-AF65-F5344CB8AC3E}">
        <p14:creationId xmlns:p14="http://schemas.microsoft.com/office/powerpoint/2010/main" val="703658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lvl="0"/>
            <a:r>
              <a:rPr lang="fr-FR" sz="1800" dirty="0"/>
              <a:t>Changement dans les modes d’action, dans les conceptions de la cause à défendre et des stratégies de présentation de soi et de la cause.</a:t>
            </a:r>
          </a:p>
          <a:p>
            <a:pPr lvl="0"/>
            <a:r>
              <a:rPr lang="fr-FR" sz="1800" dirty="0"/>
              <a:t>L’après coup, les conséquences de l’engagement, les mémoires vives… ou non</a:t>
            </a:r>
            <a:r>
              <a:rPr lang="fr-FR" sz="1800" dirty="0" smtClean="0"/>
              <a:t>. (Les lendemains mémoriels, le cas de Claudette </a:t>
            </a:r>
            <a:r>
              <a:rPr lang="fr-FR" sz="1800" dirty="0" err="1" smtClean="0"/>
              <a:t>Colvin</a:t>
            </a:r>
            <a:r>
              <a:rPr lang="fr-FR" sz="1800" dirty="0" smtClean="0"/>
              <a:t> dans la lutte pour les droits civiques aux Etats-Unis)</a:t>
            </a:r>
            <a:endParaRPr lang="fr-FR" sz="1800" dirty="0"/>
          </a:p>
          <a:p>
            <a:r>
              <a:rPr lang="fr-FR" sz="1800" dirty="0"/>
              <a:t> </a:t>
            </a:r>
          </a:p>
          <a:p>
            <a:r>
              <a:rPr lang="fr-FR" sz="1800" b="1" dirty="0"/>
              <a:t>&gt;&gt;</a:t>
            </a:r>
            <a:r>
              <a:rPr lang="fr-FR" sz="1800" dirty="0"/>
              <a:t> </a:t>
            </a:r>
            <a:r>
              <a:rPr lang="fr-FR" sz="1800" dirty="0">
                <a:solidFill>
                  <a:srgbClr val="FF0000"/>
                </a:solidFill>
              </a:rPr>
              <a:t>Attention à ne pas reprendre la version des vainqueurs de l’histoire, historiciser « ce qui se passe », lutter contre les illusions rétrospectives (cela devait se passer comme cela, le but atteint était dès l’origine l’objectif recherché etc.).</a:t>
            </a:r>
          </a:p>
          <a:p>
            <a:r>
              <a:rPr lang="fr-FR" sz="1800" dirty="0"/>
              <a:t>Un exemple : Timothy </a:t>
            </a:r>
            <a:r>
              <a:rPr lang="fr-FR" sz="1800" dirty="0" err="1"/>
              <a:t>Tackett</a:t>
            </a:r>
            <a:r>
              <a:rPr lang="fr-FR" sz="1800" dirty="0"/>
              <a:t>, </a:t>
            </a:r>
            <a:r>
              <a:rPr lang="fr-FR" sz="1800" i="1" dirty="0"/>
              <a:t>Par la volonté du peuple.  Comment les députés de1789 sont devenus révolutionnaires</a:t>
            </a:r>
            <a:r>
              <a:rPr lang="fr-FR" sz="1800" dirty="0"/>
              <a:t>, Paris, Albin Michel, 1997.</a:t>
            </a:r>
          </a:p>
          <a:p>
            <a:endParaRPr lang="fr-FR" dirty="0"/>
          </a:p>
        </p:txBody>
      </p:sp>
    </p:spTree>
    <p:extLst>
      <p:ext uri="{BB962C8B-B14F-4D97-AF65-F5344CB8AC3E}">
        <p14:creationId xmlns:p14="http://schemas.microsoft.com/office/powerpoint/2010/main" val="399022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0873" y="1066801"/>
            <a:ext cx="8451271" cy="5539978"/>
          </a:xfrm>
          <a:prstGeom prst="rect">
            <a:avLst/>
          </a:prstGeom>
        </p:spPr>
        <p:txBody>
          <a:bodyPr wrap="square">
            <a:spAutoFit/>
          </a:bodyPr>
          <a:lstStyle/>
          <a:p>
            <a:pPr algn="ctr">
              <a:spcAft>
                <a:spcPts val="0"/>
              </a:spcAft>
            </a:pPr>
            <a:r>
              <a:rPr lang="fr-FR" sz="2400" b="1" dirty="0" smtClean="0">
                <a:effectLst/>
                <a:latin typeface="Calibri" charset="0"/>
                <a:ea typeface="Calibri" charset="0"/>
                <a:cs typeface="Times New Roman" charset="0"/>
              </a:rPr>
              <a:t>Introduction :</a:t>
            </a:r>
            <a:r>
              <a:rPr lang="fr-FR" sz="2400" dirty="0" smtClean="0">
                <a:effectLst/>
                <a:latin typeface="Calibri" charset="0"/>
                <a:ea typeface="Calibri" charset="0"/>
                <a:cs typeface="Times New Roman" charset="0"/>
              </a:rPr>
              <a:t> </a:t>
            </a:r>
          </a:p>
          <a:p>
            <a:pPr algn="ctr">
              <a:spcAft>
                <a:spcPts val="0"/>
              </a:spcAft>
            </a:pPr>
            <a:endParaRPr lang="fr-FR" sz="2400" dirty="0" smtClean="0">
              <a:effectLst/>
              <a:latin typeface="Calibri" charset="0"/>
              <a:ea typeface="Calibri" charset="0"/>
              <a:cs typeface="Times New Roman" charset="0"/>
            </a:endParaRPr>
          </a:p>
          <a:p>
            <a:pPr algn="just">
              <a:spcAft>
                <a:spcPts val="0"/>
              </a:spcAft>
            </a:pPr>
            <a:r>
              <a:rPr lang="fr-FR" dirty="0" smtClean="0">
                <a:effectLst/>
                <a:latin typeface="Calibri" charset="0"/>
                <a:ea typeface="Calibri" charset="0"/>
                <a:cs typeface="Times New Roman" charset="0"/>
              </a:rPr>
              <a:t>Action collective, ou protestation collective ou mobilisation (peu importe le mot retenu) : une action concertée en vue de défendre ou promouvoir une cause.</a:t>
            </a:r>
          </a:p>
          <a:p>
            <a:pPr algn="just">
              <a:spcAft>
                <a:spcPts val="0"/>
              </a:spcAft>
            </a:pPr>
            <a:endParaRPr lang="fr-FR" dirty="0" smtClean="0">
              <a:effectLst/>
              <a:latin typeface="Calibri" charset="0"/>
              <a:ea typeface="Calibri" charset="0"/>
              <a:cs typeface="Times New Roman" charset="0"/>
            </a:endParaRPr>
          </a:p>
          <a:p>
            <a:pPr marL="342900" lvl="0" indent="-342900" algn="just">
              <a:spcAft>
                <a:spcPts val="0"/>
              </a:spcAft>
              <a:buFont typeface="Calibri" charset="0"/>
              <a:buChar char="-"/>
            </a:pPr>
            <a:r>
              <a:rPr lang="fr-FR" dirty="0" smtClean="0">
                <a:effectLst/>
                <a:latin typeface="Calibri" charset="0"/>
                <a:ea typeface="Calibri" charset="0"/>
                <a:cs typeface="Times New Roman" charset="0"/>
              </a:rPr>
              <a:t>Mobilisations, actions collectives : des phénomènes centraux dans la vie politique et sociale. </a:t>
            </a:r>
          </a:p>
          <a:p>
            <a:pPr marL="342900" lvl="0" indent="-342900" algn="just">
              <a:spcAft>
                <a:spcPts val="0"/>
              </a:spcAft>
              <a:buFont typeface="Calibri" charset="0"/>
              <a:buChar char="-"/>
            </a:pPr>
            <a:endParaRPr lang="fr-FR" dirty="0" smtClean="0">
              <a:effectLst/>
              <a:latin typeface="Calibri" charset="0"/>
              <a:ea typeface="Calibri" charset="0"/>
              <a:cs typeface="Times New Roman" charset="0"/>
            </a:endParaRPr>
          </a:p>
          <a:p>
            <a:pPr marL="342900" lvl="0" indent="-342900" algn="just">
              <a:spcAft>
                <a:spcPts val="0"/>
              </a:spcAft>
              <a:buFont typeface="Calibri" charset="0"/>
              <a:buChar char="-"/>
            </a:pPr>
            <a:r>
              <a:rPr lang="fr-FR" dirty="0" smtClean="0">
                <a:effectLst/>
                <a:latin typeface="Calibri" charset="0"/>
                <a:ea typeface="Calibri" charset="0"/>
                <a:cs typeface="Times New Roman" charset="0"/>
              </a:rPr>
              <a:t>Les mobilisations ne sont pas que progressistes, il existe des mouvements réactionnaires, conservateurs (« contre mouvement », « contre révolution ») etc. </a:t>
            </a:r>
          </a:p>
          <a:p>
            <a:pPr marL="342900" lvl="0" indent="-342900" algn="just">
              <a:spcAft>
                <a:spcPts val="0"/>
              </a:spcAft>
              <a:buFont typeface="Calibri" charset="0"/>
              <a:buChar char="-"/>
            </a:pPr>
            <a:endParaRPr lang="fr-FR" dirty="0" smtClean="0">
              <a:effectLst/>
              <a:latin typeface="Calibri" charset="0"/>
              <a:ea typeface="Calibri" charset="0"/>
              <a:cs typeface="Times New Roman" charset="0"/>
            </a:endParaRPr>
          </a:p>
          <a:p>
            <a:pPr marL="342900" lvl="0" indent="-342900" algn="just">
              <a:spcAft>
                <a:spcPts val="0"/>
              </a:spcAft>
              <a:buFont typeface="Calibri" charset="0"/>
              <a:buChar char="-"/>
            </a:pPr>
            <a:r>
              <a:rPr lang="fr-FR" dirty="0" smtClean="0">
                <a:effectLst/>
                <a:latin typeface="Calibri" charset="0"/>
                <a:ea typeface="Calibri" charset="0"/>
                <a:cs typeface="Times New Roman" charset="0"/>
              </a:rPr>
              <a:t>Avec certaines réserves, on peut soutenir que l’action collective est une « arme des dominés » ou des « plus faibles ». </a:t>
            </a:r>
          </a:p>
          <a:p>
            <a:pPr marL="342900" lvl="0" indent="-342900" algn="just">
              <a:spcAft>
                <a:spcPts val="0"/>
              </a:spcAft>
              <a:buFont typeface="Calibri" charset="0"/>
              <a:buChar char="-"/>
            </a:pPr>
            <a:endParaRPr lang="fr-FR" dirty="0">
              <a:latin typeface="Calibri" charset="0"/>
              <a:ea typeface="Calibri" charset="0"/>
              <a:cs typeface="Times New Roman" charset="0"/>
            </a:endParaRPr>
          </a:p>
          <a:p>
            <a:pPr marL="342900" lvl="0" indent="-342900" algn="just">
              <a:spcAft>
                <a:spcPts val="0"/>
              </a:spcAft>
              <a:buFont typeface="Calibri" charset="0"/>
              <a:buChar char="-"/>
            </a:pPr>
            <a:r>
              <a:rPr lang="fr-FR" b="1" dirty="0" smtClean="0">
                <a:latin typeface="Calibri" charset="0"/>
                <a:ea typeface="Calibri" charset="0"/>
                <a:cs typeface="Times New Roman" charset="0"/>
              </a:rPr>
              <a:t>Bibliographie d’ouvrages de synthèse</a:t>
            </a:r>
          </a:p>
          <a:p>
            <a:pPr marL="342900" lvl="0" indent="-342900" algn="just">
              <a:spcAft>
                <a:spcPts val="0"/>
              </a:spcAft>
              <a:buFont typeface="Calibri" charset="0"/>
              <a:buChar char="-"/>
            </a:pPr>
            <a:r>
              <a:rPr lang="fr-FR" dirty="0" smtClean="0">
                <a:latin typeface="Calibri" charset="0"/>
                <a:ea typeface="Calibri" charset="0"/>
                <a:cs typeface="Times New Roman" charset="0"/>
              </a:rPr>
              <a:t>Erik Neveu, </a:t>
            </a:r>
            <a:r>
              <a:rPr lang="fr-FR" i="1" dirty="0" smtClean="0">
                <a:latin typeface="Calibri" charset="0"/>
                <a:ea typeface="Calibri" charset="0"/>
                <a:cs typeface="Times New Roman" charset="0"/>
              </a:rPr>
              <a:t>Sociologie des mouvements sociaux</a:t>
            </a:r>
            <a:r>
              <a:rPr lang="fr-FR" dirty="0" smtClean="0">
                <a:latin typeface="Calibri" charset="0"/>
                <a:ea typeface="Calibri" charset="0"/>
                <a:cs typeface="Times New Roman" charset="0"/>
              </a:rPr>
              <a:t>, La Découverte, 2019.</a:t>
            </a:r>
          </a:p>
          <a:p>
            <a:pPr marL="342900" lvl="0" indent="-342900" algn="just">
              <a:spcAft>
                <a:spcPts val="0"/>
              </a:spcAft>
              <a:buFont typeface="Calibri" charset="0"/>
              <a:buChar char="-"/>
            </a:pPr>
            <a:r>
              <a:rPr lang="fr-FR" dirty="0" smtClean="0">
                <a:effectLst/>
                <a:latin typeface="Calibri" charset="0"/>
                <a:ea typeface="Calibri" charset="0"/>
                <a:cs typeface="Times New Roman" charset="0"/>
              </a:rPr>
              <a:t>Lilian Mathieu, </a:t>
            </a:r>
            <a:r>
              <a:rPr lang="fr-FR" i="1" dirty="0" smtClean="0">
                <a:effectLst/>
                <a:latin typeface="Calibri" charset="0"/>
                <a:ea typeface="Calibri" charset="0"/>
                <a:cs typeface="Times New Roman" charset="0"/>
              </a:rPr>
              <a:t>Comment lutter ? Sociologie et mouvements sociaux</a:t>
            </a:r>
            <a:r>
              <a:rPr lang="fr-FR" dirty="0" smtClean="0">
                <a:effectLst/>
                <a:latin typeface="Calibri" charset="0"/>
                <a:ea typeface="Calibri" charset="0"/>
                <a:cs typeface="Times New Roman" charset="0"/>
              </a:rPr>
              <a:t>, La Discorde, 2004.</a:t>
            </a:r>
          </a:p>
          <a:p>
            <a:pPr marL="342900" lvl="0" indent="-342900" algn="just">
              <a:spcAft>
                <a:spcPts val="0"/>
              </a:spcAft>
              <a:buFont typeface="Calibri" charset="0"/>
              <a:buChar char="-"/>
            </a:pPr>
            <a:endParaRPr lang="fr-FR" dirty="0" smtClean="0">
              <a:effectLst/>
              <a:latin typeface="Calibri" charset="0"/>
              <a:ea typeface="Calibri" charset="0"/>
              <a:cs typeface="Times New Roman" charset="0"/>
            </a:endParaRPr>
          </a:p>
        </p:txBody>
      </p:sp>
    </p:spTree>
    <p:extLst>
      <p:ext uri="{BB962C8B-B14F-4D97-AF65-F5344CB8AC3E}">
        <p14:creationId xmlns:p14="http://schemas.microsoft.com/office/powerpoint/2010/main" val="905329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177094" y="-85580"/>
            <a:ext cx="10515600" cy="1325563"/>
          </a:xfrm>
        </p:spPr>
        <p:txBody>
          <a:bodyPr>
            <a:normAutofit fontScale="90000"/>
          </a:bodyPr>
          <a:lstStyle/>
          <a:p>
            <a:r>
              <a:rPr lang="fr-FR" sz="5400" b="1" dirty="0"/>
              <a:t>Section 1 : </a:t>
            </a:r>
            <a:br>
              <a:rPr lang="fr-FR" sz="5400" b="1" dirty="0"/>
            </a:br>
            <a:r>
              <a:rPr lang="fr-FR" b="1" dirty="0"/>
              <a:t/>
            </a:r>
            <a:br>
              <a:rPr lang="fr-FR" b="1" dirty="0"/>
            </a:br>
            <a:r>
              <a:rPr lang="fr-FR" b="1" dirty="0"/>
              <a:t/>
            </a:r>
            <a:br>
              <a:rPr lang="fr-FR" b="1" dirty="0"/>
            </a:br>
            <a:r>
              <a:rPr lang="fr-FR" b="1" dirty="0" smtClean="0"/>
              <a:t>1. L’action </a:t>
            </a:r>
            <a:r>
              <a:rPr lang="fr-FR" b="1" dirty="0"/>
              <a:t>collective : de l’évidence à l’énigme</a:t>
            </a:r>
            <a:r>
              <a:rPr lang="fr-FR" dirty="0"/>
              <a:t/>
            </a:r>
            <a:br>
              <a:rPr lang="fr-FR" dirty="0"/>
            </a:br>
            <a:endParaRPr lang="fr-FR" dirty="0"/>
          </a:p>
        </p:txBody>
      </p:sp>
      <p:sp>
        <p:nvSpPr>
          <p:cNvPr id="5" name="Espace réservé du contenu 4"/>
          <p:cNvSpPr>
            <a:spLocks noGrp="1"/>
          </p:cNvSpPr>
          <p:nvPr>
            <p:ph idx="1"/>
          </p:nvPr>
        </p:nvSpPr>
        <p:spPr/>
        <p:txBody>
          <a:bodyPr>
            <a:noAutofit/>
          </a:bodyPr>
          <a:lstStyle/>
          <a:p>
            <a:r>
              <a:rPr lang="fr-FR" sz="1800" dirty="0"/>
              <a:t>Evidence (répétée par les médias, hommes politiques, porte-parole protestataires …) : la colère, le mécontentement, la frustration ou l’indignation serait à la source de l’action collective. Non</a:t>
            </a:r>
            <a:r>
              <a:rPr lang="fr-FR" sz="1800" dirty="0" smtClean="0"/>
              <a:t>. Les motifs de tels sentiments et de révolte sont multiples. </a:t>
            </a:r>
            <a:endParaRPr lang="fr-FR" sz="1800" dirty="0" smtClean="0"/>
          </a:p>
          <a:p>
            <a:r>
              <a:rPr lang="fr-FR" sz="1800" dirty="0" smtClean="0"/>
              <a:t> </a:t>
            </a:r>
            <a:r>
              <a:rPr lang="fr-FR" sz="1800" dirty="0"/>
              <a:t>On vit sur des évidences mal fondées</a:t>
            </a:r>
            <a:r>
              <a:rPr lang="fr-FR" sz="1800" dirty="0" smtClean="0"/>
              <a:t>.</a:t>
            </a:r>
            <a:r>
              <a:rPr lang="fr-FR" sz="1800" dirty="0"/>
              <a:t> </a:t>
            </a:r>
            <a:r>
              <a:rPr lang="fr-FR" sz="1800" dirty="0" smtClean="0"/>
              <a:t>La protestation n’est pas la seule expression du mécontentement.</a:t>
            </a:r>
            <a:endParaRPr lang="fr-FR" sz="1800" dirty="0"/>
          </a:p>
          <a:p>
            <a:pPr lvl="0"/>
            <a:r>
              <a:rPr lang="fr-FR" sz="1800" dirty="0"/>
              <a:t>Pas la gravité d’un problème ou pas une situation perçue comme inacceptable qui suscite les mobilisations car on a des indignations très sélectives et très encadrées </a:t>
            </a:r>
          </a:p>
          <a:p>
            <a:pPr lvl="0"/>
            <a:r>
              <a:rPr lang="fr-FR" sz="1800" dirty="0"/>
              <a:t>Pas la technique (les réseaux sociaux, internet ou auparavant la radio, la télévision etc.) qui créerait les liens au fondement de la mise en collectif des protestations : ancrage social </a:t>
            </a:r>
          </a:p>
          <a:p>
            <a:pPr lvl="0"/>
            <a:r>
              <a:rPr lang="fr-FR" sz="1800" dirty="0"/>
              <a:t>Pas non plus un « choc moral » (après un événement catastrophique, ou traumatisant) qui instaurerait une « communauté de destin » au principe d’une mobilisation. </a:t>
            </a:r>
          </a:p>
          <a:p>
            <a:pPr lvl="0"/>
            <a:r>
              <a:rPr lang="fr-FR" sz="1800" dirty="0"/>
              <a:t>Pas le discours tenu par les porte-parole qui expliquerait une mobilisation collective : il y a de multiples raisons à l’engagement dans un mouvement protestataire</a:t>
            </a:r>
            <a:r>
              <a:rPr lang="fr-FR" sz="1800" dirty="0" smtClean="0"/>
              <a:t>.</a:t>
            </a:r>
            <a:endParaRPr lang="fr-FR" sz="1800" dirty="0"/>
          </a:p>
        </p:txBody>
      </p:sp>
    </p:spTree>
    <p:extLst>
      <p:ext uri="{BB962C8B-B14F-4D97-AF65-F5344CB8AC3E}">
        <p14:creationId xmlns:p14="http://schemas.microsoft.com/office/powerpoint/2010/main" val="1221407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sz="2000" b="1" dirty="0"/>
              <a:t>&gt;&gt; </a:t>
            </a:r>
            <a:r>
              <a:rPr lang="fr-FR" sz="2000" dirty="0">
                <a:solidFill>
                  <a:srgbClr val="FF0000"/>
                </a:solidFill>
              </a:rPr>
              <a:t>Il y a un processus de construction des indignations, des collectifs, des actions collectives, un processus qui ne va pas de soi et qui ne surgit pas </a:t>
            </a:r>
            <a:r>
              <a:rPr lang="fr-FR" sz="2000" dirty="0" smtClean="0">
                <a:solidFill>
                  <a:srgbClr val="FF0000"/>
                </a:solidFill>
              </a:rPr>
              <a:t>spontanément. </a:t>
            </a:r>
          </a:p>
          <a:p>
            <a:r>
              <a:rPr lang="fr-FR" sz="2000" dirty="0" smtClean="0">
                <a:solidFill>
                  <a:srgbClr val="FF0000"/>
                </a:solidFill>
              </a:rPr>
              <a:t>Il </a:t>
            </a:r>
            <a:r>
              <a:rPr lang="fr-FR" sz="2000" dirty="0">
                <a:solidFill>
                  <a:srgbClr val="FF0000"/>
                </a:solidFill>
              </a:rPr>
              <a:t>y a des conditions sociales et politiques à l’action collective. </a:t>
            </a:r>
            <a:endParaRPr lang="fr-FR" sz="2000" dirty="0" smtClean="0">
              <a:solidFill>
                <a:srgbClr val="FF0000"/>
              </a:solidFill>
            </a:endParaRPr>
          </a:p>
          <a:p>
            <a:r>
              <a:rPr lang="fr-FR" sz="2000" dirty="0" smtClean="0">
                <a:solidFill>
                  <a:srgbClr val="FF0000"/>
                </a:solidFill>
              </a:rPr>
              <a:t>Les </a:t>
            </a:r>
            <a:r>
              <a:rPr lang="fr-FR" sz="2000" dirty="0">
                <a:solidFill>
                  <a:srgbClr val="FF0000"/>
                </a:solidFill>
              </a:rPr>
              <a:t>raisons de la participation à un mouvement de contestation sont nombreuses, hétérogènes et parfois contradictoires</a:t>
            </a:r>
            <a:r>
              <a:rPr lang="fr-FR" sz="2000" dirty="0" smtClean="0">
                <a:solidFill>
                  <a:srgbClr val="FF0000"/>
                </a:solidFill>
              </a:rPr>
              <a:t>.</a:t>
            </a:r>
          </a:p>
          <a:p>
            <a:r>
              <a:rPr lang="fr-FR" sz="2000" dirty="0" smtClean="0">
                <a:solidFill>
                  <a:srgbClr val="FF0000"/>
                </a:solidFill>
              </a:rPr>
              <a:t>Le travail politique de mise en forme des insatisfactions, d’homogénéisation des intérêts et d’unification de groupes dissemblables est nécessaire.</a:t>
            </a:r>
            <a:endParaRPr lang="fr-FR" sz="2000" dirty="0">
              <a:solidFill>
                <a:srgbClr val="FF0000"/>
              </a:solidFill>
            </a:endParaRPr>
          </a:p>
          <a:p>
            <a:endParaRPr lang="fr-FR" dirty="0"/>
          </a:p>
        </p:txBody>
      </p:sp>
    </p:spTree>
    <p:extLst>
      <p:ext uri="{BB962C8B-B14F-4D97-AF65-F5344CB8AC3E}">
        <p14:creationId xmlns:p14="http://schemas.microsoft.com/office/powerpoint/2010/main" val="469635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 2 : Des inégalités sociales devant l’action collective (ou la défense d’une cause).</a:t>
            </a:r>
            <a:r>
              <a:rPr lang="fr-FR" dirty="0"/>
              <a:t/>
            </a:r>
            <a:br>
              <a:rPr lang="fr-FR" dirty="0"/>
            </a:br>
            <a:endParaRPr lang="fr-FR" dirty="0"/>
          </a:p>
        </p:txBody>
      </p:sp>
      <p:sp>
        <p:nvSpPr>
          <p:cNvPr id="3" name="Espace réservé du contenu 2"/>
          <p:cNvSpPr>
            <a:spLocks noGrp="1"/>
          </p:cNvSpPr>
          <p:nvPr>
            <p:ph idx="1"/>
          </p:nvPr>
        </p:nvSpPr>
        <p:spPr/>
        <p:txBody>
          <a:bodyPr>
            <a:normAutofit/>
          </a:bodyPr>
          <a:lstStyle/>
          <a:p>
            <a:r>
              <a:rPr lang="fr-FR" sz="1800" dirty="0"/>
              <a:t>La question sociologique à se poser (cf. Barrington Moore dans I</a:t>
            </a:r>
            <a:r>
              <a:rPr lang="fr-FR" sz="1800" i="1" dirty="0"/>
              <a:t>njustice</a:t>
            </a:r>
            <a:r>
              <a:rPr lang="fr-FR" sz="1800" dirty="0"/>
              <a:t>) : non pas pourquoi les hommes se révoltent-ils ? </a:t>
            </a:r>
            <a:r>
              <a:rPr lang="fr-FR" sz="1800" b="1" dirty="0"/>
              <a:t>Mais pourquoi ne le </a:t>
            </a:r>
            <a:r>
              <a:rPr lang="fr-FR" sz="1800" b="1" dirty="0" err="1"/>
              <a:t>font-ils</a:t>
            </a:r>
            <a:r>
              <a:rPr lang="fr-FR" sz="1800" b="1" dirty="0"/>
              <a:t> pas plus souvent ? </a:t>
            </a:r>
            <a:r>
              <a:rPr lang="fr-FR" sz="1800" dirty="0"/>
              <a:t>S’engager dans une cause (ou militer, protester, revendiquer collectivement) ne va pas de soi. </a:t>
            </a:r>
            <a:endParaRPr lang="fr-FR" sz="1800" dirty="0" smtClean="0"/>
          </a:p>
          <a:p>
            <a:r>
              <a:rPr lang="fr-FR" sz="1800" dirty="0" smtClean="0">
                <a:solidFill>
                  <a:srgbClr val="FF0000"/>
                </a:solidFill>
              </a:rPr>
              <a:t>Ne </a:t>
            </a:r>
            <a:r>
              <a:rPr lang="fr-FR" sz="1800" dirty="0">
                <a:solidFill>
                  <a:srgbClr val="FF0000"/>
                </a:solidFill>
              </a:rPr>
              <a:t>plus s’interroger sur les motifs d’une révolte, ou sur les causes externes et antérieures à </a:t>
            </a:r>
            <a:r>
              <a:rPr lang="fr-FR" sz="1800" dirty="0" smtClean="0">
                <a:solidFill>
                  <a:srgbClr val="FF0000"/>
                </a:solidFill>
              </a:rPr>
              <a:t>celle-ci (le « Pourquoi »). </a:t>
            </a:r>
            <a:r>
              <a:rPr lang="fr-FR" sz="1800" dirty="0">
                <a:solidFill>
                  <a:srgbClr val="FF0000"/>
                </a:solidFill>
              </a:rPr>
              <a:t>Mais s’intéresser au « comment » des mobilisations, aux conditions et formes de mise en œuvre des protestations collectives, suivre les processus concrets </a:t>
            </a:r>
            <a:r>
              <a:rPr lang="fr-FR" sz="1800" dirty="0" smtClean="0">
                <a:solidFill>
                  <a:srgbClr val="FF0000"/>
                </a:solidFill>
              </a:rPr>
              <a:t>de </a:t>
            </a:r>
            <a:r>
              <a:rPr lang="fr-FR" sz="1800" dirty="0">
                <a:solidFill>
                  <a:srgbClr val="FF0000"/>
                </a:solidFill>
              </a:rPr>
              <a:t>leur apparition et déroulement</a:t>
            </a:r>
            <a:r>
              <a:rPr lang="fr-FR" sz="1800" dirty="0" smtClean="0">
                <a:solidFill>
                  <a:srgbClr val="FF0000"/>
                </a:solidFill>
              </a:rPr>
              <a:t>.</a:t>
            </a:r>
          </a:p>
          <a:p>
            <a:endParaRPr lang="fr-FR" sz="1800" dirty="0">
              <a:solidFill>
                <a:srgbClr val="FF0000"/>
              </a:solidFill>
            </a:endParaRPr>
          </a:p>
          <a:p>
            <a:endParaRPr lang="fr-FR" sz="1800" dirty="0" smtClean="0">
              <a:solidFill>
                <a:srgbClr val="FF0000"/>
              </a:solidFill>
            </a:endParaRPr>
          </a:p>
          <a:p>
            <a:pPr lvl="0"/>
            <a:r>
              <a:rPr lang="fr-FR" sz="1800" dirty="0"/>
              <a:t>Il y a des obstacles à l’action collective et des conditions auxquelles tout le monde, dans n’importe quelle situation et dans n’importe quel contexte politique, ne peut pas répondre. </a:t>
            </a:r>
          </a:p>
          <a:p>
            <a:pPr lvl="0"/>
            <a:r>
              <a:rPr lang="fr-FR" sz="1800" dirty="0"/>
              <a:t>Nécessité de disposer de ressources sociales, intellectuelles et politiques, disposer d’une organisation (qui compense la faiblesse de ressources individuelles):  degré de cohésion et de communication au sein d’un groupe social et conscience que ses membres ont de la situation, soutiens extérieurs</a:t>
            </a:r>
          </a:p>
          <a:p>
            <a:endParaRPr lang="fr-FR" sz="1800" dirty="0">
              <a:solidFill>
                <a:srgbClr val="FF0000"/>
              </a:solidFill>
            </a:endParaRPr>
          </a:p>
        </p:txBody>
      </p:sp>
    </p:spTree>
    <p:extLst>
      <p:ext uri="{BB962C8B-B14F-4D97-AF65-F5344CB8AC3E}">
        <p14:creationId xmlns:p14="http://schemas.microsoft.com/office/powerpoint/2010/main" val="539897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lvl="0"/>
            <a:r>
              <a:rPr lang="fr-FR" sz="1800" dirty="0"/>
              <a:t>Savoir maitriser un mode d’action : savoir défiler dans la rue, mener une grève, organiser un meeting, élaborer une pétition (cf. le répertoire d’action Charles Tilly) </a:t>
            </a:r>
          </a:p>
          <a:p>
            <a:pPr lvl="0"/>
            <a:r>
              <a:rPr lang="fr-FR" sz="1800" dirty="0"/>
              <a:t>ou pouvoir déléguer à d’autres la mise en forme de l’action collective (c’est notamment le cas avec les « dominants » qui font appel à des agences de communication).</a:t>
            </a:r>
          </a:p>
          <a:p>
            <a:endParaRPr lang="fr-FR" dirty="0"/>
          </a:p>
        </p:txBody>
      </p:sp>
    </p:spTree>
    <p:extLst>
      <p:ext uri="{BB962C8B-B14F-4D97-AF65-F5344CB8AC3E}">
        <p14:creationId xmlns:p14="http://schemas.microsoft.com/office/powerpoint/2010/main" val="897128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Modes d’action des agriculteurs</a:t>
            </a:r>
            <a:endParaRPr lang="fr-FR" dirty="0"/>
          </a:p>
        </p:txBody>
      </p:sp>
      <p:pic>
        <p:nvPicPr>
          <p:cNvPr id="4" name="Espace réservé du contenu 3"/>
          <p:cNvPicPr>
            <a:picLocks noGrp="1" noChangeAspect="1"/>
          </p:cNvPicPr>
          <p:nvPr>
            <p:ph idx="1"/>
          </p:nvPr>
        </p:nvPicPr>
        <p:blipFill>
          <a:blip r:embed="rId2"/>
          <a:stretch>
            <a:fillRect/>
          </a:stretch>
        </p:blipFill>
        <p:spPr>
          <a:xfrm>
            <a:off x="2832496" y="1825625"/>
            <a:ext cx="6527007" cy="4351338"/>
          </a:xfrm>
          <a:prstGeom prst="rect">
            <a:avLst/>
          </a:prstGeom>
        </p:spPr>
      </p:pic>
    </p:spTree>
    <p:extLst>
      <p:ext uri="{BB962C8B-B14F-4D97-AF65-F5344CB8AC3E}">
        <p14:creationId xmlns:p14="http://schemas.microsoft.com/office/powerpoint/2010/main" val="685674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2228144" y="1825625"/>
            <a:ext cx="7735712" cy="4351338"/>
          </a:xfrm>
          <a:prstGeom prst="rect">
            <a:avLst/>
          </a:prstGeom>
        </p:spPr>
      </p:pic>
    </p:spTree>
    <p:extLst>
      <p:ext uri="{BB962C8B-B14F-4D97-AF65-F5344CB8AC3E}">
        <p14:creationId xmlns:p14="http://schemas.microsoft.com/office/powerpoint/2010/main" val="2141770373"/>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318</Words>
  <Application>Microsoft Macintosh PowerPoint</Application>
  <PresentationFormat>Grand écran</PresentationFormat>
  <Paragraphs>66</Paragraphs>
  <Slides>26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26</vt:i4>
      </vt:variant>
    </vt:vector>
  </HeadingPairs>
  <TitlesOfParts>
    <vt:vector size="31" baseType="lpstr">
      <vt:lpstr>Calibri</vt:lpstr>
      <vt:lpstr>Calibri Light</vt:lpstr>
      <vt:lpstr>Times New Roman</vt:lpstr>
      <vt:lpstr>Arial</vt:lpstr>
      <vt:lpstr>Thème Office</vt:lpstr>
      <vt:lpstr>Sociologie des  mobilisations : quelques aperçus récents </vt:lpstr>
      <vt:lpstr>Présentation PowerPoint</vt:lpstr>
      <vt:lpstr>Présentation PowerPoint</vt:lpstr>
      <vt:lpstr>Section 1 :    1. L’action collective : de l’évidence à l’énigme </vt:lpstr>
      <vt:lpstr>Présentation PowerPoint</vt:lpstr>
      <vt:lpstr> 2 : Des inégalités sociales devant l’action collective (ou la défense d’une cause). </vt:lpstr>
      <vt:lpstr>Présentation PowerPoint</vt:lpstr>
      <vt:lpstr>Modes d’action des agriculteurs</vt:lpstr>
      <vt:lpstr>Présentation PowerPoint</vt:lpstr>
      <vt:lpstr>Tous ensemble au Larzac, années 1970</vt:lpstr>
      <vt:lpstr>Présentation PowerPoint</vt:lpstr>
      <vt:lpstr>Les syndicats se mobilisent</vt:lpstr>
      <vt:lpstr>Présentation PowerPoint</vt:lpstr>
      <vt:lpstr>Faire nombre</vt:lpstr>
      <vt:lpstr>Autre façon de protester : Extinction Rebellion</vt:lpstr>
      <vt:lpstr>Présentation PowerPoint</vt:lpstr>
      <vt:lpstr>Même mouvement à Londres</vt:lpstr>
      <vt:lpstr>Autre façon d’occuper le territoire</vt:lpstr>
      <vt:lpstr>Présentation PowerPoint</vt:lpstr>
      <vt:lpstr>Femmes de ménage en grève (Ibis, Accor)</vt:lpstr>
      <vt:lpstr>Présentation PowerPoint</vt:lpstr>
      <vt:lpstr>Erreurs quand on ne maitrise pas un mode d’action</vt:lpstr>
      <vt:lpstr>Présentation PowerPoint</vt:lpstr>
      <vt:lpstr>Présentation PowerPoint</vt:lpstr>
      <vt:lpstr>3 : Comprendre les dynamiques de l’action collective </vt:lpstr>
      <vt:lpstr>Présentation PowerPoint</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Sociologie des  mobilisations : quelques aperçus récents </dc:title>
  <dc:creator>Annie Collovald</dc:creator>
  <cp:lastModifiedBy>Annie Collovald</cp:lastModifiedBy>
  <cp:revision>14</cp:revision>
  <dcterms:created xsi:type="dcterms:W3CDTF">2021-04-05T15:31:14Z</dcterms:created>
  <dcterms:modified xsi:type="dcterms:W3CDTF">2021-04-05T17:11:24Z</dcterms:modified>
</cp:coreProperties>
</file>