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41" r:id="rId3"/>
    <p:sldId id="342" r:id="rId4"/>
    <p:sldId id="343" r:id="rId5"/>
    <p:sldId id="344" r:id="rId6"/>
    <p:sldId id="347" r:id="rId7"/>
    <p:sldId id="345" r:id="rId8"/>
    <p:sldId id="348" r:id="rId9"/>
    <p:sldId id="346" r:id="rId10"/>
    <p:sldId id="349" r:id="rId11"/>
    <p:sldId id="350" r:id="rId12"/>
    <p:sldId id="351" r:id="rId13"/>
    <p:sldId id="352" r:id="rId14"/>
    <p:sldId id="353" r:id="rId15"/>
    <p:sldId id="354" r:id="rId16"/>
    <p:sldId id="355" r:id="rId17"/>
    <p:sldId id="356" r:id="rId18"/>
    <p:sldId id="357" r:id="rId19"/>
    <p:sldId id="359" r:id="rId20"/>
    <p:sldId id="368" r:id="rId21"/>
    <p:sldId id="369" r:id="rId22"/>
    <p:sldId id="370" r:id="rId23"/>
    <p:sldId id="371" r:id="rId24"/>
    <p:sldId id="372" r:id="rId25"/>
    <p:sldId id="358" r:id="rId26"/>
    <p:sldId id="360" r:id="rId27"/>
    <p:sldId id="361" r:id="rId28"/>
    <p:sldId id="362" r:id="rId29"/>
    <p:sldId id="363" r:id="rId30"/>
    <p:sldId id="364" r:id="rId31"/>
    <p:sldId id="365" r:id="rId32"/>
    <p:sldId id="366" r:id="rId33"/>
    <p:sldId id="367" r:id="rId34"/>
    <p:sldId id="373" r:id="rId35"/>
    <p:sldId id="374" r:id="rId3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2542"/>
    <a:srgbClr val="0A39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92"/>
    <p:restoredTop sz="94580"/>
  </p:normalViewPr>
  <p:slideViewPr>
    <p:cSldViewPr snapToGrid="0" snapToObjects="1">
      <p:cViewPr varScale="1">
        <p:scale>
          <a:sx n="81" d="100"/>
          <a:sy n="81" d="100"/>
        </p:scale>
        <p:origin x="192" y="4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Users/benedicte/Downloads/Se&#769;ries%20sur%20le%20taux%20de%20syndicalisation%20en%20France%20de%201949%20a&#768;%202016.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Users/benedicte/Downloads/Les%20journe&#769;es%20non%20travaille&#769;es%20de%201975%20a&#768;%202018-2.xl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a:t>La syndicalisation des</a:t>
            </a:r>
            <a:r>
              <a:rPr lang="en-US" sz="1200" baseline="0"/>
              <a:t> salariés en France depuis 1949</a:t>
            </a:r>
            <a:endParaRPr lang="en-US" sz="1200"/>
          </a:p>
        </c:rich>
      </c:tx>
      <c:overlay val="0"/>
    </c:title>
    <c:autoTitleDeleted val="0"/>
    <c:plotArea>
      <c:layout/>
      <c:scatterChart>
        <c:scatterStyle val="lineMarker"/>
        <c:varyColors val="0"/>
        <c:ser>
          <c:idx val="0"/>
          <c:order val="0"/>
          <c:tx>
            <c:strRef>
              <c:f>'Série longue syndicalisation'!$B$2</c:f>
              <c:strCache>
                <c:ptCount val="1"/>
                <c:pt idx="0">
                  <c:v>Taux de Syndicalisation</c:v>
                </c:pt>
              </c:strCache>
            </c:strRef>
          </c:tx>
          <c:spPr>
            <a:ln>
              <a:solidFill>
                <a:schemeClr val="accent2"/>
              </a:solidFill>
            </a:ln>
          </c:spPr>
          <c:marker>
            <c:symbol val="circle"/>
            <c:size val="3"/>
            <c:spPr>
              <a:solidFill>
                <a:schemeClr val="accent2"/>
              </a:solidFill>
              <a:ln>
                <a:solidFill>
                  <a:schemeClr val="accent2"/>
                </a:solidFill>
              </a:ln>
            </c:spPr>
          </c:marker>
          <c:xVal>
            <c:numRef>
              <c:f>'Série longue syndicalisation'!$A$3:$A$70</c:f>
              <c:numCache>
                <c:formatCode>General</c:formatCode>
                <c:ptCount val="68"/>
                <c:pt idx="0">
                  <c:v>2016</c:v>
                </c:pt>
                <c:pt idx="1">
                  <c:v>2015</c:v>
                </c:pt>
                <c:pt idx="2">
                  <c:v>2014</c:v>
                </c:pt>
                <c:pt idx="3">
                  <c:v>2013</c:v>
                </c:pt>
                <c:pt idx="4">
                  <c:v>2012</c:v>
                </c:pt>
                <c:pt idx="5">
                  <c:v>2011</c:v>
                </c:pt>
                <c:pt idx="6">
                  <c:v>2010</c:v>
                </c:pt>
                <c:pt idx="7">
                  <c:v>2009</c:v>
                </c:pt>
                <c:pt idx="8">
                  <c:v>2008</c:v>
                </c:pt>
                <c:pt idx="9">
                  <c:v>2007</c:v>
                </c:pt>
                <c:pt idx="10">
                  <c:v>2006</c:v>
                </c:pt>
                <c:pt idx="11">
                  <c:v>2005</c:v>
                </c:pt>
                <c:pt idx="12">
                  <c:v>2004</c:v>
                </c:pt>
                <c:pt idx="13">
                  <c:v>2003</c:v>
                </c:pt>
                <c:pt idx="14">
                  <c:v>2002</c:v>
                </c:pt>
                <c:pt idx="15">
                  <c:v>2001</c:v>
                </c:pt>
                <c:pt idx="16">
                  <c:v>2000</c:v>
                </c:pt>
                <c:pt idx="17">
                  <c:v>1999</c:v>
                </c:pt>
                <c:pt idx="18">
                  <c:v>1998</c:v>
                </c:pt>
                <c:pt idx="19">
                  <c:v>1997</c:v>
                </c:pt>
                <c:pt idx="20">
                  <c:v>1996</c:v>
                </c:pt>
                <c:pt idx="21">
                  <c:v>1995</c:v>
                </c:pt>
                <c:pt idx="22">
                  <c:v>1994</c:v>
                </c:pt>
                <c:pt idx="23">
                  <c:v>1993</c:v>
                </c:pt>
                <c:pt idx="24">
                  <c:v>1992</c:v>
                </c:pt>
                <c:pt idx="25">
                  <c:v>1991</c:v>
                </c:pt>
                <c:pt idx="26">
                  <c:v>1990</c:v>
                </c:pt>
                <c:pt idx="27">
                  <c:v>1989</c:v>
                </c:pt>
                <c:pt idx="28">
                  <c:v>1988</c:v>
                </c:pt>
                <c:pt idx="29">
                  <c:v>1987</c:v>
                </c:pt>
                <c:pt idx="30">
                  <c:v>1986</c:v>
                </c:pt>
                <c:pt idx="31">
                  <c:v>1985</c:v>
                </c:pt>
                <c:pt idx="32">
                  <c:v>1984</c:v>
                </c:pt>
                <c:pt idx="33">
                  <c:v>1983</c:v>
                </c:pt>
                <c:pt idx="34">
                  <c:v>1982</c:v>
                </c:pt>
                <c:pt idx="35">
                  <c:v>1981</c:v>
                </c:pt>
                <c:pt idx="36">
                  <c:v>1980</c:v>
                </c:pt>
                <c:pt idx="37">
                  <c:v>1979</c:v>
                </c:pt>
                <c:pt idx="38">
                  <c:v>1978</c:v>
                </c:pt>
                <c:pt idx="39">
                  <c:v>1977</c:v>
                </c:pt>
                <c:pt idx="40">
                  <c:v>1976</c:v>
                </c:pt>
                <c:pt idx="41">
                  <c:v>1975</c:v>
                </c:pt>
                <c:pt idx="42">
                  <c:v>1974</c:v>
                </c:pt>
                <c:pt idx="43">
                  <c:v>1973</c:v>
                </c:pt>
                <c:pt idx="44">
                  <c:v>1972</c:v>
                </c:pt>
                <c:pt idx="45">
                  <c:v>1971</c:v>
                </c:pt>
                <c:pt idx="46">
                  <c:v>1970</c:v>
                </c:pt>
                <c:pt idx="47">
                  <c:v>1969</c:v>
                </c:pt>
                <c:pt idx="48">
                  <c:v>1968</c:v>
                </c:pt>
                <c:pt idx="49">
                  <c:v>1967</c:v>
                </c:pt>
                <c:pt idx="50">
                  <c:v>1966</c:v>
                </c:pt>
                <c:pt idx="51">
                  <c:v>1965</c:v>
                </c:pt>
                <c:pt idx="52">
                  <c:v>1964</c:v>
                </c:pt>
                <c:pt idx="53">
                  <c:v>1963</c:v>
                </c:pt>
                <c:pt idx="54">
                  <c:v>1962</c:v>
                </c:pt>
                <c:pt idx="55">
                  <c:v>1961</c:v>
                </c:pt>
                <c:pt idx="56">
                  <c:v>1960</c:v>
                </c:pt>
                <c:pt idx="57">
                  <c:v>1959</c:v>
                </c:pt>
                <c:pt idx="58">
                  <c:v>1958</c:v>
                </c:pt>
                <c:pt idx="59">
                  <c:v>1957</c:v>
                </c:pt>
                <c:pt idx="60">
                  <c:v>1956</c:v>
                </c:pt>
                <c:pt idx="61">
                  <c:v>1955</c:v>
                </c:pt>
                <c:pt idx="62">
                  <c:v>1954</c:v>
                </c:pt>
                <c:pt idx="63">
                  <c:v>1953</c:v>
                </c:pt>
                <c:pt idx="64">
                  <c:v>1952</c:v>
                </c:pt>
                <c:pt idx="65">
                  <c:v>1951</c:v>
                </c:pt>
                <c:pt idx="66">
                  <c:v>1950</c:v>
                </c:pt>
                <c:pt idx="67">
                  <c:v>1949</c:v>
                </c:pt>
              </c:numCache>
            </c:numRef>
          </c:xVal>
          <c:yVal>
            <c:numRef>
              <c:f>'Série longue syndicalisation'!$B$3:$B$70</c:f>
              <c:numCache>
                <c:formatCode>0.00%</c:formatCode>
                <c:ptCount val="68"/>
                <c:pt idx="0" formatCode="0.0%">
                  <c:v>0.108</c:v>
                </c:pt>
                <c:pt idx="1">
                  <c:v>0.108</c:v>
                </c:pt>
                <c:pt idx="2">
                  <c:v>0.108</c:v>
                </c:pt>
                <c:pt idx="3" formatCode="0.0%">
                  <c:v>0.11</c:v>
                </c:pt>
                <c:pt idx="4">
                  <c:v>0.108</c:v>
                </c:pt>
                <c:pt idx="5">
                  <c:v>0.108</c:v>
                </c:pt>
                <c:pt idx="6" formatCode="0.0%">
                  <c:v>0.108</c:v>
                </c:pt>
                <c:pt idx="7" formatCode="0.0%">
                  <c:v>0.108</c:v>
                </c:pt>
                <c:pt idx="8" formatCode="0.0%">
                  <c:v>0.107</c:v>
                </c:pt>
                <c:pt idx="9" formatCode="0.0%">
                  <c:v>0.106</c:v>
                </c:pt>
                <c:pt idx="10" formatCode="0.0%">
                  <c:v>0.105</c:v>
                </c:pt>
                <c:pt idx="11" formatCode="0.0%">
                  <c:v>0.105</c:v>
                </c:pt>
                <c:pt idx="12" formatCode="0.0%">
                  <c:v>0.105</c:v>
                </c:pt>
                <c:pt idx="13" formatCode="0.0%">
                  <c:v>0.108</c:v>
                </c:pt>
                <c:pt idx="14" formatCode="0.0%">
                  <c:v>0.108</c:v>
                </c:pt>
                <c:pt idx="15" formatCode="0.0%">
                  <c:v>0.108</c:v>
                </c:pt>
                <c:pt idx="16" formatCode="0.0%">
                  <c:v>0.108</c:v>
                </c:pt>
                <c:pt idx="17" formatCode="0.0%">
                  <c:v>0.108</c:v>
                </c:pt>
                <c:pt idx="18" formatCode="0.0%">
                  <c:v>0.105</c:v>
                </c:pt>
                <c:pt idx="19" formatCode="0.0%">
                  <c:v>0.105</c:v>
                </c:pt>
                <c:pt idx="20" formatCode="0.0%">
                  <c:v>0.108</c:v>
                </c:pt>
                <c:pt idx="21" formatCode="0.0%">
                  <c:v>0.105</c:v>
                </c:pt>
                <c:pt idx="22" formatCode="0.0%">
                  <c:v>0.1</c:v>
                </c:pt>
                <c:pt idx="23" formatCode="0.0%">
                  <c:v>9.3975270479134468E-2</c:v>
                </c:pt>
                <c:pt idx="24" formatCode="0.0%">
                  <c:v>9.551584415584416E-2</c:v>
                </c:pt>
                <c:pt idx="25" formatCode="0.0%">
                  <c:v>9.6737498678507242E-2</c:v>
                </c:pt>
                <c:pt idx="26" formatCode="0.0%">
                  <c:v>9.8015210338775735E-2</c:v>
                </c:pt>
                <c:pt idx="27" formatCode="0.0%">
                  <c:v>0.10156965052448502</c:v>
                </c:pt>
                <c:pt idx="28" formatCode="0.0%">
                  <c:v>0.10560483423882913</c:v>
                </c:pt>
                <c:pt idx="29" formatCode="0.0%">
                  <c:v>0.11132004010248411</c:v>
                </c:pt>
                <c:pt idx="30" formatCode="0.0%">
                  <c:v>0.11524785563105713</c:v>
                </c:pt>
                <c:pt idx="31" formatCode="0.0%">
                  <c:v>0.12594524995801376</c:v>
                </c:pt>
                <c:pt idx="32" formatCode="0.0%">
                  <c:v>0.13693931103790966</c:v>
                </c:pt>
                <c:pt idx="33" formatCode="0.0%">
                  <c:v>0.14569972299168976</c:v>
                </c:pt>
                <c:pt idx="34" formatCode="0.0%">
                  <c:v>0.15479714396413349</c:v>
                </c:pt>
                <c:pt idx="35" formatCode="0.0%">
                  <c:v>0.16173148611806601</c:v>
                </c:pt>
                <c:pt idx="36" formatCode="0.0%">
                  <c:v>0.16578944453674474</c:v>
                </c:pt>
                <c:pt idx="37" formatCode="0.0%">
                  <c:v>0.17324291272929404</c:v>
                </c:pt>
                <c:pt idx="38" formatCode="0.0%">
                  <c:v>0.18500921015908456</c:v>
                </c:pt>
                <c:pt idx="39" formatCode="0.0%">
                  <c:v>0.19140096618357488</c:v>
                </c:pt>
                <c:pt idx="40" formatCode="0.0%">
                  <c:v>0.19133397804198191</c:v>
                </c:pt>
                <c:pt idx="41" formatCode="0.0%">
                  <c:v>0.1987016129032258</c:v>
                </c:pt>
                <c:pt idx="42" formatCode="0.0%">
                  <c:v>0.19519931271477661</c:v>
                </c:pt>
                <c:pt idx="43" formatCode="0.0%">
                  <c:v>0.19838835516739448</c:v>
                </c:pt>
                <c:pt idx="44" formatCode="0.0%">
                  <c:v>0.19491624441132638</c:v>
                </c:pt>
                <c:pt idx="45" formatCode="0.0%">
                  <c:v>0.19534553831231813</c:v>
                </c:pt>
                <c:pt idx="46" formatCode="0.0%">
                  <c:v>0.1965411402157165</c:v>
                </c:pt>
                <c:pt idx="47" formatCode="0.0%">
                  <c:v>0.20026874564239081</c:v>
                </c:pt>
                <c:pt idx="48" formatCode="0.0%">
                  <c:v>0.18300745975657634</c:v>
                </c:pt>
                <c:pt idx="49" formatCode="0.0%">
                  <c:v>0.17020833333333332</c:v>
                </c:pt>
                <c:pt idx="50" formatCode="0.0%">
                  <c:v>0.16855885295098366</c:v>
                </c:pt>
                <c:pt idx="51" formatCode="0.0%">
                  <c:v>0.17307259540432454</c:v>
                </c:pt>
                <c:pt idx="52" formatCode="0.0%">
                  <c:v>0.17603550295857989</c:v>
                </c:pt>
                <c:pt idx="53" formatCode="0.0%">
                  <c:v>0.17936968838526912</c:v>
                </c:pt>
                <c:pt idx="54" formatCode="0.0%">
                  <c:v>0.17085676721934115</c:v>
                </c:pt>
                <c:pt idx="55" formatCode="0.0%">
                  <c:v>0.18107283684249686</c:v>
                </c:pt>
                <c:pt idx="56" formatCode="0.0%">
                  <c:v>0.1765430054932651</c:v>
                </c:pt>
                <c:pt idx="57" formatCode="0.0%">
                  <c:v>0.17210462287104622</c:v>
                </c:pt>
                <c:pt idx="58" formatCode="0.0%">
                  <c:v>0.16784944604644103</c:v>
                </c:pt>
                <c:pt idx="59" formatCode="0.0%">
                  <c:v>0.20313713452536258</c:v>
                </c:pt>
                <c:pt idx="60" formatCode="0.0%">
                  <c:v>0.20961782939653142</c:v>
                </c:pt>
                <c:pt idx="61" formatCode="0.0%">
                  <c:v>0.2055169673368831</c:v>
                </c:pt>
                <c:pt idx="62" formatCode="0.0%">
                  <c:v>0.20344309927360774</c:v>
                </c:pt>
                <c:pt idx="63" formatCode="0.0%">
                  <c:v>0.21892702105004505</c:v>
                </c:pt>
                <c:pt idx="64" formatCode="0.0%">
                  <c:v>0.23076607947562475</c:v>
                </c:pt>
                <c:pt idx="65" formatCode="0.0%">
                  <c:v>0.25406025588113906</c:v>
                </c:pt>
                <c:pt idx="66" formatCode="0.0%">
                  <c:v>0.26714862817707452</c:v>
                </c:pt>
                <c:pt idx="67" formatCode="0.0%">
                  <c:v>0.30085760380402476</c:v>
                </c:pt>
              </c:numCache>
            </c:numRef>
          </c:yVal>
          <c:smooth val="0"/>
          <c:extLst>
            <c:ext xmlns:c16="http://schemas.microsoft.com/office/drawing/2014/chart" uri="{C3380CC4-5D6E-409C-BE32-E72D297353CC}">
              <c16:uniqueId val="{00000000-9CF7-144B-B700-22A77F6B15FD}"/>
            </c:ext>
          </c:extLst>
        </c:ser>
        <c:dLbls>
          <c:showLegendKey val="0"/>
          <c:showVal val="0"/>
          <c:showCatName val="0"/>
          <c:showSerName val="0"/>
          <c:showPercent val="0"/>
          <c:showBubbleSize val="0"/>
        </c:dLbls>
        <c:axId val="74867840"/>
        <c:axId val="74869760"/>
      </c:scatterChart>
      <c:valAx>
        <c:axId val="74867840"/>
        <c:scaling>
          <c:orientation val="minMax"/>
          <c:min val="1945"/>
        </c:scaling>
        <c:delete val="0"/>
        <c:axPos val="b"/>
        <c:numFmt formatCode="General" sourceLinked="1"/>
        <c:majorTickMark val="out"/>
        <c:minorTickMark val="none"/>
        <c:tickLblPos val="nextTo"/>
        <c:crossAx val="74869760"/>
        <c:crosses val="autoZero"/>
        <c:crossBetween val="midCat"/>
        <c:majorUnit val="5"/>
      </c:valAx>
      <c:valAx>
        <c:axId val="74869760"/>
        <c:scaling>
          <c:orientation val="minMax"/>
        </c:scaling>
        <c:delete val="0"/>
        <c:axPos val="l"/>
        <c:majorGridlines/>
        <c:numFmt formatCode="0%" sourceLinked="0"/>
        <c:majorTickMark val="out"/>
        <c:minorTickMark val="none"/>
        <c:tickLblPos val="nextTo"/>
        <c:crossAx val="74867840"/>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Nombre</a:t>
            </a:r>
            <a:r>
              <a:rPr lang="fr-FR" baseline="0"/>
              <a:t> de journées individuelles non travaillées pour fait de grève dans les entreprises en milliers </a:t>
            </a:r>
            <a:endParaRPr lang="fr-F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areaChart>
        <c:grouping val="stacked"/>
        <c:varyColors val="0"/>
        <c:ser>
          <c:idx val="0"/>
          <c:order val="0"/>
          <c:tx>
            <c:strRef>
              <c:f>'JINT 1975-2004'!$B$9:$B$10</c:f>
              <c:strCache>
                <c:ptCount val="2"/>
                <c:pt idx="0">
                  <c:v>Nombre de JINT</c:v>
                </c:pt>
                <c:pt idx="1">
                  <c:v>Y compris transports</c:v>
                </c:pt>
              </c:strCache>
            </c:strRef>
          </c:tx>
          <c:spPr>
            <a:solidFill>
              <a:schemeClr val="accent1"/>
            </a:solidFill>
            <a:ln>
              <a:noFill/>
            </a:ln>
            <a:effectLst/>
          </c:spPr>
          <c:cat>
            <c:numRef>
              <c:f>'JINT 1975-2004'!$A$11:$A$41</c:f>
              <c:numCache>
                <c:formatCode>General</c:formatCode>
                <c:ptCount val="3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numCache>
            </c:numRef>
          </c:cat>
          <c:val>
            <c:numRef>
              <c:f>'JINT 1975-2004'!$B$11:$B$41</c:f>
              <c:numCache>
                <c:formatCode>#,##0.0</c:formatCode>
                <c:ptCount val="31"/>
                <c:pt idx="0">
                  <c:v>3505.6</c:v>
                </c:pt>
                <c:pt idx="1">
                  <c:v>4054.9</c:v>
                </c:pt>
                <c:pt idx="2">
                  <c:v>2434.4</c:v>
                </c:pt>
                <c:pt idx="3">
                  <c:v>2081</c:v>
                </c:pt>
                <c:pt idx="4">
                  <c:v>3172.3</c:v>
                </c:pt>
                <c:pt idx="5">
                  <c:v>1511.3</c:v>
                </c:pt>
                <c:pt idx="6">
                  <c:v>1442</c:v>
                </c:pt>
                <c:pt idx="7">
                  <c:v>2250.5</c:v>
                </c:pt>
                <c:pt idx="8">
                  <c:v>1320.9</c:v>
                </c:pt>
                <c:pt idx="9">
                  <c:v>1316.8</c:v>
                </c:pt>
                <c:pt idx="10">
                  <c:v>726.7</c:v>
                </c:pt>
                <c:pt idx="11">
                  <c:v>567.70000000000005</c:v>
                </c:pt>
                <c:pt idx="12">
                  <c:v>511.5</c:v>
                </c:pt>
                <c:pt idx="13">
                  <c:v>1094.5999999999999</c:v>
                </c:pt>
                <c:pt idx="14">
                  <c:v>800.2</c:v>
                </c:pt>
                <c:pt idx="15">
                  <c:v>528</c:v>
                </c:pt>
                <c:pt idx="16">
                  <c:v>497.3</c:v>
                </c:pt>
                <c:pt idx="17">
                  <c:v>395.2</c:v>
                </c:pt>
                <c:pt idx="18">
                  <c:v>510.9</c:v>
                </c:pt>
                <c:pt idx="19">
                  <c:v>500.5</c:v>
                </c:pt>
                <c:pt idx="20">
                  <c:v>783.8</c:v>
                </c:pt>
              </c:numCache>
            </c:numRef>
          </c:val>
          <c:extLst>
            <c:ext xmlns:c16="http://schemas.microsoft.com/office/drawing/2014/chart" uri="{C3380CC4-5D6E-409C-BE32-E72D297353CC}">
              <c16:uniqueId val="{00000000-CF89-714E-B2C7-0E0EB88D7194}"/>
            </c:ext>
          </c:extLst>
        </c:ser>
        <c:ser>
          <c:idx val="1"/>
          <c:order val="1"/>
          <c:tx>
            <c:strRef>
              <c:f>'JINT 1975-2004'!$C$9:$C$10</c:f>
              <c:strCache>
                <c:ptCount val="2"/>
                <c:pt idx="0">
                  <c:v>Nombre de JINT</c:v>
                </c:pt>
                <c:pt idx="1">
                  <c:v>Hors transports</c:v>
                </c:pt>
              </c:strCache>
            </c:strRef>
          </c:tx>
          <c:spPr>
            <a:solidFill>
              <a:schemeClr val="accent2"/>
            </a:solidFill>
            <a:ln>
              <a:noFill/>
            </a:ln>
            <a:effectLst/>
          </c:spPr>
          <c:cat>
            <c:numRef>
              <c:f>'JINT 1975-2004'!$A$11:$A$41</c:f>
              <c:numCache>
                <c:formatCode>General</c:formatCode>
                <c:ptCount val="3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numCache>
            </c:numRef>
          </c:cat>
          <c:val>
            <c:numRef>
              <c:f>'JINT 1975-2004'!$C$11:$C$41</c:f>
              <c:numCache>
                <c:formatCode>General</c:formatCode>
                <c:ptCount val="31"/>
                <c:pt idx="21" formatCode="#,##0.0">
                  <c:v>363.15814275669203</c:v>
                </c:pt>
                <c:pt idx="22" formatCode="#,##0.0">
                  <c:v>325.09190227017393</c:v>
                </c:pt>
                <c:pt idx="23" formatCode="#,##0.0">
                  <c:v>309.11109573698593</c:v>
                </c:pt>
                <c:pt idx="24" formatCode="#,##0.0">
                  <c:v>421.60548963477947</c:v>
                </c:pt>
                <c:pt idx="25" formatCode="#,##0.0">
                  <c:v>581.35599999999999</c:v>
                </c:pt>
                <c:pt idx="26" formatCode="#,##0.0">
                  <c:v>462.62222789652378</c:v>
                </c:pt>
                <c:pt idx="27" formatCode="#,##0.0">
                  <c:v>248.11420403770049</c:v>
                </c:pt>
                <c:pt idx="28" formatCode="#,##0.0">
                  <c:v>223.8</c:v>
                </c:pt>
                <c:pt idx="29" formatCode="#,##0.0">
                  <c:v>193.4</c:v>
                </c:pt>
              </c:numCache>
            </c:numRef>
          </c:val>
          <c:extLst>
            <c:ext xmlns:c16="http://schemas.microsoft.com/office/drawing/2014/chart" uri="{C3380CC4-5D6E-409C-BE32-E72D297353CC}">
              <c16:uniqueId val="{00000001-CF89-714E-B2C7-0E0EB88D7194}"/>
            </c:ext>
          </c:extLst>
        </c:ser>
        <c:dLbls>
          <c:showLegendKey val="0"/>
          <c:showVal val="0"/>
          <c:showCatName val="0"/>
          <c:showSerName val="0"/>
          <c:showPercent val="0"/>
          <c:showBubbleSize val="0"/>
        </c:dLbls>
        <c:axId val="1459445423"/>
        <c:axId val="1485035439"/>
      </c:areaChart>
      <c:catAx>
        <c:axId val="145944542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85035439"/>
        <c:crosses val="autoZero"/>
        <c:auto val="1"/>
        <c:lblAlgn val="ctr"/>
        <c:lblOffset val="100"/>
        <c:noMultiLvlLbl val="0"/>
      </c:catAx>
      <c:valAx>
        <c:axId val="148503543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59445423"/>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zero"/>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9074B3-A902-254D-9177-41A347C9956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DB8AC5C-9CDD-E042-AAC4-79E8BA67611B}"/>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1199EBC-1D7E-B943-B2CE-70564532D38E}"/>
              </a:ext>
            </a:extLst>
          </p:cNvPr>
          <p:cNvSpPr>
            <a:spLocks noGrp="1"/>
          </p:cNvSpPr>
          <p:nvPr>
            <p:ph type="dt" sz="half" idx="10"/>
          </p:nvPr>
        </p:nvSpPr>
        <p:spPr/>
        <p:txBody>
          <a:bodyPr/>
          <a:lstStyle/>
          <a:p>
            <a:fld id="{C9A6C869-D626-1749-A9EB-99CAB4492B60}" type="datetimeFigureOut">
              <a:rPr lang="fr-FR" smtClean="0"/>
              <a:t>05/04/2021</a:t>
            </a:fld>
            <a:endParaRPr lang="fr-FR"/>
          </a:p>
        </p:txBody>
      </p:sp>
      <p:sp>
        <p:nvSpPr>
          <p:cNvPr id="5" name="Espace réservé du pied de page 4">
            <a:extLst>
              <a:ext uri="{FF2B5EF4-FFF2-40B4-BE49-F238E27FC236}">
                <a16:creationId xmlns:a16="http://schemas.microsoft.com/office/drawing/2014/main" id="{94FCCF18-FDD2-6C4F-AA4B-88B85C97DEC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225DEAC-AD63-F044-B283-B3B839F16A7D}"/>
              </a:ext>
            </a:extLst>
          </p:cNvPr>
          <p:cNvSpPr>
            <a:spLocks noGrp="1"/>
          </p:cNvSpPr>
          <p:nvPr>
            <p:ph type="sldNum" sz="quarter" idx="12"/>
          </p:nvPr>
        </p:nvSpPr>
        <p:spPr/>
        <p:txBody>
          <a:bodyPr/>
          <a:lstStyle/>
          <a:p>
            <a:fld id="{B06B8FAC-B157-F441-BFF9-14AF65C14F37}" type="slidenum">
              <a:rPr lang="fr-FR" smtClean="0"/>
              <a:t>‹N°›</a:t>
            </a:fld>
            <a:endParaRPr lang="fr-FR"/>
          </a:p>
        </p:txBody>
      </p:sp>
    </p:spTree>
    <p:extLst>
      <p:ext uri="{BB962C8B-B14F-4D97-AF65-F5344CB8AC3E}">
        <p14:creationId xmlns:p14="http://schemas.microsoft.com/office/powerpoint/2010/main" val="3975653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94ED40-B454-194F-B9D9-5B7823ED161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D4A2E41-F25C-2A44-B724-F75185556AA6}"/>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4D5A8171-243E-D542-BD67-40BE420A5133}"/>
              </a:ext>
            </a:extLst>
          </p:cNvPr>
          <p:cNvSpPr>
            <a:spLocks noGrp="1"/>
          </p:cNvSpPr>
          <p:nvPr>
            <p:ph type="dt" sz="half" idx="10"/>
          </p:nvPr>
        </p:nvSpPr>
        <p:spPr/>
        <p:txBody>
          <a:bodyPr/>
          <a:lstStyle/>
          <a:p>
            <a:fld id="{C9A6C869-D626-1749-A9EB-99CAB4492B60}" type="datetimeFigureOut">
              <a:rPr lang="fr-FR" smtClean="0"/>
              <a:t>05/04/2021</a:t>
            </a:fld>
            <a:endParaRPr lang="fr-FR"/>
          </a:p>
        </p:txBody>
      </p:sp>
      <p:sp>
        <p:nvSpPr>
          <p:cNvPr id="5" name="Espace réservé du pied de page 4">
            <a:extLst>
              <a:ext uri="{FF2B5EF4-FFF2-40B4-BE49-F238E27FC236}">
                <a16:creationId xmlns:a16="http://schemas.microsoft.com/office/drawing/2014/main" id="{D9909B3A-92E2-0E4C-833E-89360DE321E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BE8EF1F-D988-914D-A867-5AA47F8A6A53}"/>
              </a:ext>
            </a:extLst>
          </p:cNvPr>
          <p:cNvSpPr>
            <a:spLocks noGrp="1"/>
          </p:cNvSpPr>
          <p:nvPr>
            <p:ph type="sldNum" sz="quarter" idx="12"/>
          </p:nvPr>
        </p:nvSpPr>
        <p:spPr/>
        <p:txBody>
          <a:bodyPr/>
          <a:lstStyle/>
          <a:p>
            <a:fld id="{B06B8FAC-B157-F441-BFF9-14AF65C14F37}" type="slidenum">
              <a:rPr lang="fr-FR" smtClean="0"/>
              <a:t>‹N°›</a:t>
            </a:fld>
            <a:endParaRPr lang="fr-FR"/>
          </a:p>
        </p:txBody>
      </p:sp>
    </p:spTree>
    <p:extLst>
      <p:ext uri="{BB962C8B-B14F-4D97-AF65-F5344CB8AC3E}">
        <p14:creationId xmlns:p14="http://schemas.microsoft.com/office/powerpoint/2010/main" val="33152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E7A6BE4-1521-4945-8297-53A2E8E4233D}"/>
              </a:ext>
            </a:extLst>
          </p:cNvPr>
          <p:cNvSpPr>
            <a:spLocks noGrp="1"/>
          </p:cNvSpPr>
          <p:nvPr>
            <p:ph type="title" orient="vert"/>
          </p:nvPr>
        </p:nvSpPr>
        <p:spPr>
          <a:xfrm>
            <a:off x="8724901"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E955C38-A5E1-F141-8CED-9797CDDEE82F}"/>
              </a:ext>
            </a:extLst>
          </p:cNvPr>
          <p:cNvSpPr>
            <a:spLocks noGrp="1"/>
          </p:cNvSpPr>
          <p:nvPr>
            <p:ph type="body" orient="vert" idx="1"/>
          </p:nvPr>
        </p:nvSpPr>
        <p:spPr>
          <a:xfrm>
            <a:off x="838201"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1FE4BD6A-0769-0346-BE99-9A8354635E25}"/>
              </a:ext>
            </a:extLst>
          </p:cNvPr>
          <p:cNvSpPr>
            <a:spLocks noGrp="1"/>
          </p:cNvSpPr>
          <p:nvPr>
            <p:ph type="dt" sz="half" idx="10"/>
          </p:nvPr>
        </p:nvSpPr>
        <p:spPr/>
        <p:txBody>
          <a:bodyPr/>
          <a:lstStyle/>
          <a:p>
            <a:fld id="{C9A6C869-D626-1749-A9EB-99CAB4492B60}" type="datetimeFigureOut">
              <a:rPr lang="fr-FR" smtClean="0"/>
              <a:t>05/04/2021</a:t>
            </a:fld>
            <a:endParaRPr lang="fr-FR"/>
          </a:p>
        </p:txBody>
      </p:sp>
      <p:sp>
        <p:nvSpPr>
          <p:cNvPr id="5" name="Espace réservé du pied de page 4">
            <a:extLst>
              <a:ext uri="{FF2B5EF4-FFF2-40B4-BE49-F238E27FC236}">
                <a16:creationId xmlns:a16="http://schemas.microsoft.com/office/drawing/2014/main" id="{1743BCB4-88AA-F349-97DC-C8F31AD45B9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0BFA203-0BF1-2646-A446-E352C0B7178F}"/>
              </a:ext>
            </a:extLst>
          </p:cNvPr>
          <p:cNvSpPr>
            <a:spLocks noGrp="1"/>
          </p:cNvSpPr>
          <p:nvPr>
            <p:ph type="sldNum" sz="quarter" idx="12"/>
          </p:nvPr>
        </p:nvSpPr>
        <p:spPr/>
        <p:txBody>
          <a:bodyPr/>
          <a:lstStyle/>
          <a:p>
            <a:fld id="{B06B8FAC-B157-F441-BFF9-14AF65C14F37}" type="slidenum">
              <a:rPr lang="fr-FR" smtClean="0"/>
              <a:t>‹N°›</a:t>
            </a:fld>
            <a:endParaRPr lang="fr-FR"/>
          </a:p>
        </p:txBody>
      </p:sp>
    </p:spTree>
    <p:extLst>
      <p:ext uri="{BB962C8B-B14F-4D97-AF65-F5344CB8AC3E}">
        <p14:creationId xmlns:p14="http://schemas.microsoft.com/office/powerpoint/2010/main" val="3252031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1394A4-3226-B140-8394-4E5A2DCB61F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7F2439B-9F87-3246-8A64-FAE1165BD4AD}"/>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5B47BE73-8D5F-A24B-A3AA-7720E2B2CA51}"/>
              </a:ext>
            </a:extLst>
          </p:cNvPr>
          <p:cNvSpPr>
            <a:spLocks noGrp="1"/>
          </p:cNvSpPr>
          <p:nvPr>
            <p:ph type="dt" sz="half" idx="10"/>
          </p:nvPr>
        </p:nvSpPr>
        <p:spPr/>
        <p:txBody>
          <a:bodyPr/>
          <a:lstStyle/>
          <a:p>
            <a:fld id="{C9A6C869-D626-1749-A9EB-99CAB4492B60}" type="datetimeFigureOut">
              <a:rPr lang="fr-FR" smtClean="0"/>
              <a:t>05/04/2021</a:t>
            </a:fld>
            <a:endParaRPr lang="fr-FR"/>
          </a:p>
        </p:txBody>
      </p:sp>
      <p:sp>
        <p:nvSpPr>
          <p:cNvPr id="5" name="Espace réservé du pied de page 4">
            <a:extLst>
              <a:ext uri="{FF2B5EF4-FFF2-40B4-BE49-F238E27FC236}">
                <a16:creationId xmlns:a16="http://schemas.microsoft.com/office/drawing/2014/main" id="{86402F97-0E0F-1B40-9A27-E1FDC778C4A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858657C-D392-154B-961A-E4CA70E7A639}"/>
              </a:ext>
            </a:extLst>
          </p:cNvPr>
          <p:cNvSpPr>
            <a:spLocks noGrp="1"/>
          </p:cNvSpPr>
          <p:nvPr>
            <p:ph type="sldNum" sz="quarter" idx="12"/>
          </p:nvPr>
        </p:nvSpPr>
        <p:spPr/>
        <p:txBody>
          <a:bodyPr/>
          <a:lstStyle/>
          <a:p>
            <a:fld id="{B06B8FAC-B157-F441-BFF9-14AF65C14F37}" type="slidenum">
              <a:rPr lang="fr-FR" smtClean="0"/>
              <a:t>‹N°›</a:t>
            </a:fld>
            <a:endParaRPr lang="fr-FR"/>
          </a:p>
        </p:txBody>
      </p:sp>
    </p:spTree>
    <p:extLst>
      <p:ext uri="{BB962C8B-B14F-4D97-AF65-F5344CB8AC3E}">
        <p14:creationId xmlns:p14="http://schemas.microsoft.com/office/powerpoint/2010/main" val="4153374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4F883A-6BC2-EF4A-996B-328FBC4BFD87}"/>
              </a:ext>
            </a:extLst>
          </p:cNvPr>
          <p:cNvSpPr>
            <a:spLocks noGrp="1"/>
          </p:cNvSpPr>
          <p:nvPr>
            <p:ph type="title"/>
          </p:nvPr>
        </p:nvSpPr>
        <p:spPr>
          <a:xfrm>
            <a:off x="831851" y="1709740"/>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0D8E31B-BC24-B748-9D15-D440E203AB76}"/>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C39EB324-E495-B64B-B81C-6DD21D66ABC4}"/>
              </a:ext>
            </a:extLst>
          </p:cNvPr>
          <p:cNvSpPr>
            <a:spLocks noGrp="1"/>
          </p:cNvSpPr>
          <p:nvPr>
            <p:ph type="dt" sz="half" idx="10"/>
          </p:nvPr>
        </p:nvSpPr>
        <p:spPr/>
        <p:txBody>
          <a:bodyPr/>
          <a:lstStyle/>
          <a:p>
            <a:fld id="{C9A6C869-D626-1749-A9EB-99CAB4492B60}" type="datetimeFigureOut">
              <a:rPr lang="fr-FR" smtClean="0"/>
              <a:t>05/04/2021</a:t>
            </a:fld>
            <a:endParaRPr lang="fr-FR"/>
          </a:p>
        </p:txBody>
      </p:sp>
      <p:sp>
        <p:nvSpPr>
          <p:cNvPr id="5" name="Espace réservé du pied de page 4">
            <a:extLst>
              <a:ext uri="{FF2B5EF4-FFF2-40B4-BE49-F238E27FC236}">
                <a16:creationId xmlns:a16="http://schemas.microsoft.com/office/drawing/2014/main" id="{C00B9133-C0E1-DC4F-A7A7-A6C1F6E8F50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C8B93EC-1C45-1643-863C-7428ED19B219}"/>
              </a:ext>
            </a:extLst>
          </p:cNvPr>
          <p:cNvSpPr>
            <a:spLocks noGrp="1"/>
          </p:cNvSpPr>
          <p:nvPr>
            <p:ph type="sldNum" sz="quarter" idx="12"/>
          </p:nvPr>
        </p:nvSpPr>
        <p:spPr/>
        <p:txBody>
          <a:bodyPr/>
          <a:lstStyle/>
          <a:p>
            <a:fld id="{B06B8FAC-B157-F441-BFF9-14AF65C14F37}" type="slidenum">
              <a:rPr lang="fr-FR" smtClean="0"/>
              <a:t>‹N°›</a:t>
            </a:fld>
            <a:endParaRPr lang="fr-FR"/>
          </a:p>
        </p:txBody>
      </p:sp>
    </p:spTree>
    <p:extLst>
      <p:ext uri="{BB962C8B-B14F-4D97-AF65-F5344CB8AC3E}">
        <p14:creationId xmlns:p14="http://schemas.microsoft.com/office/powerpoint/2010/main" val="623237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1C38BF-F1DA-9848-ADF1-7D536C7A653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C27CCF8-34C8-CB4F-9603-11733D43302A}"/>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C391A73C-1A48-9240-9E4C-F40BAFB2BF50}"/>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3659D62D-A91A-7548-82A9-3DA0986FEB50}"/>
              </a:ext>
            </a:extLst>
          </p:cNvPr>
          <p:cNvSpPr>
            <a:spLocks noGrp="1"/>
          </p:cNvSpPr>
          <p:nvPr>
            <p:ph type="dt" sz="half" idx="10"/>
          </p:nvPr>
        </p:nvSpPr>
        <p:spPr/>
        <p:txBody>
          <a:bodyPr/>
          <a:lstStyle/>
          <a:p>
            <a:fld id="{C9A6C869-D626-1749-A9EB-99CAB4492B60}" type="datetimeFigureOut">
              <a:rPr lang="fr-FR" smtClean="0"/>
              <a:t>05/04/2021</a:t>
            </a:fld>
            <a:endParaRPr lang="fr-FR"/>
          </a:p>
        </p:txBody>
      </p:sp>
      <p:sp>
        <p:nvSpPr>
          <p:cNvPr id="6" name="Espace réservé du pied de page 5">
            <a:extLst>
              <a:ext uri="{FF2B5EF4-FFF2-40B4-BE49-F238E27FC236}">
                <a16:creationId xmlns:a16="http://schemas.microsoft.com/office/drawing/2014/main" id="{2A2C66BF-BABC-D943-8342-7D41E9AD193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154A75A-5763-9A47-AA14-22A1347F1277}"/>
              </a:ext>
            </a:extLst>
          </p:cNvPr>
          <p:cNvSpPr>
            <a:spLocks noGrp="1"/>
          </p:cNvSpPr>
          <p:nvPr>
            <p:ph type="sldNum" sz="quarter" idx="12"/>
          </p:nvPr>
        </p:nvSpPr>
        <p:spPr/>
        <p:txBody>
          <a:bodyPr/>
          <a:lstStyle/>
          <a:p>
            <a:fld id="{B06B8FAC-B157-F441-BFF9-14AF65C14F37}" type="slidenum">
              <a:rPr lang="fr-FR" smtClean="0"/>
              <a:t>‹N°›</a:t>
            </a:fld>
            <a:endParaRPr lang="fr-FR"/>
          </a:p>
        </p:txBody>
      </p:sp>
    </p:spTree>
    <p:extLst>
      <p:ext uri="{BB962C8B-B14F-4D97-AF65-F5344CB8AC3E}">
        <p14:creationId xmlns:p14="http://schemas.microsoft.com/office/powerpoint/2010/main" val="1506205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FD8541-301A-B540-991B-5A06622923F6}"/>
              </a:ext>
            </a:extLst>
          </p:cNvPr>
          <p:cNvSpPr>
            <a:spLocks noGrp="1"/>
          </p:cNvSpPr>
          <p:nvPr>
            <p:ph type="title"/>
          </p:nvPr>
        </p:nvSpPr>
        <p:spPr>
          <a:xfrm>
            <a:off x="839788" y="365127"/>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6AF1A675-B478-3046-B69C-867FDFC57731}"/>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E1645205-D5D4-4449-AB8F-C259C0A93D83}"/>
              </a:ext>
            </a:extLst>
          </p:cNvPr>
          <p:cNvSpPr>
            <a:spLocks noGrp="1"/>
          </p:cNvSpPr>
          <p:nvPr>
            <p:ph sz="half" idx="2"/>
          </p:nvPr>
        </p:nvSpPr>
        <p:spPr>
          <a:xfrm>
            <a:off x="839789"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563D0E91-658F-4944-B0ED-82BBBA54B146}"/>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A0ECDD60-FC07-804B-BC9E-8D62C19893EB}"/>
              </a:ext>
            </a:extLst>
          </p:cNvPr>
          <p:cNvSpPr>
            <a:spLocks noGrp="1"/>
          </p:cNvSpPr>
          <p:nvPr>
            <p:ph sz="quarter" idx="4"/>
          </p:nvPr>
        </p:nvSpPr>
        <p:spPr>
          <a:xfrm>
            <a:off x="6172201"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C42745A2-8566-1849-9DDD-993DEEC19B97}"/>
              </a:ext>
            </a:extLst>
          </p:cNvPr>
          <p:cNvSpPr>
            <a:spLocks noGrp="1"/>
          </p:cNvSpPr>
          <p:nvPr>
            <p:ph type="dt" sz="half" idx="10"/>
          </p:nvPr>
        </p:nvSpPr>
        <p:spPr/>
        <p:txBody>
          <a:bodyPr/>
          <a:lstStyle/>
          <a:p>
            <a:fld id="{C9A6C869-D626-1749-A9EB-99CAB4492B60}" type="datetimeFigureOut">
              <a:rPr lang="fr-FR" smtClean="0"/>
              <a:t>05/04/2021</a:t>
            </a:fld>
            <a:endParaRPr lang="fr-FR"/>
          </a:p>
        </p:txBody>
      </p:sp>
      <p:sp>
        <p:nvSpPr>
          <p:cNvPr id="8" name="Espace réservé du pied de page 7">
            <a:extLst>
              <a:ext uri="{FF2B5EF4-FFF2-40B4-BE49-F238E27FC236}">
                <a16:creationId xmlns:a16="http://schemas.microsoft.com/office/drawing/2014/main" id="{ED484F85-9FE9-164E-99B6-2BB36A61462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33256B05-B45F-4244-9A06-DE1182AC8741}"/>
              </a:ext>
            </a:extLst>
          </p:cNvPr>
          <p:cNvSpPr>
            <a:spLocks noGrp="1"/>
          </p:cNvSpPr>
          <p:nvPr>
            <p:ph type="sldNum" sz="quarter" idx="12"/>
          </p:nvPr>
        </p:nvSpPr>
        <p:spPr/>
        <p:txBody>
          <a:bodyPr/>
          <a:lstStyle/>
          <a:p>
            <a:fld id="{B06B8FAC-B157-F441-BFF9-14AF65C14F37}" type="slidenum">
              <a:rPr lang="fr-FR" smtClean="0"/>
              <a:t>‹N°›</a:t>
            </a:fld>
            <a:endParaRPr lang="fr-FR"/>
          </a:p>
        </p:txBody>
      </p:sp>
    </p:spTree>
    <p:extLst>
      <p:ext uri="{BB962C8B-B14F-4D97-AF65-F5344CB8AC3E}">
        <p14:creationId xmlns:p14="http://schemas.microsoft.com/office/powerpoint/2010/main" val="92538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7CB499-982F-C54E-9A2A-C8A82E1712E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25551C9-4515-3849-BD79-D9E9A21E6200}"/>
              </a:ext>
            </a:extLst>
          </p:cNvPr>
          <p:cNvSpPr>
            <a:spLocks noGrp="1"/>
          </p:cNvSpPr>
          <p:nvPr>
            <p:ph type="dt" sz="half" idx="10"/>
          </p:nvPr>
        </p:nvSpPr>
        <p:spPr/>
        <p:txBody>
          <a:bodyPr/>
          <a:lstStyle/>
          <a:p>
            <a:fld id="{C9A6C869-D626-1749-A9EB-99CAB4492B60}" type="datetimeFigureOut">
              <a:rPr lang="fr-FR" smtClean="0"/>
              <a:t>05/04/2021</a:t>
            </a:fld>
            <a:endParaRPr lang="fr-FR"/>
          </a:p>
        </p:txBody>
      </p:sp>
      <p:sp>
        <p:nvSpPr>
          <p:cNvPr id="4" name="Espace réservé du pied de page 3">
            <a:extLst>
              <a:ext uri="{FF2B5EF4-FFF2-40B4-BE49-F238E27FC236}">
                <a16:creationId xmlns:a16="http://schemas.microsoft.com/office/drawing/2014/main" id="{1568E215-8D1D-0649-847B-D88FBD5C523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5A0EDE2-F730-2E45-8633-7F1910907408}"/>
              </a:ext>
            </a:extLst>
          </p:cNvPr>
          <p:cNvSpPr>
            <a:spLocks noGrp="1"/>
          </p:cNvSpPr>
          <p:nvPr>
            <p:ph type="sldNum" sz="quarter" idx="12"/>
          </p:nvPr>
        </p:nvSpPr>
        <p:spPr/>
        <p:txBody>
          <a:bodyPr/>
          <a:lstStyle/>
          <a:p>
            <a:fld id="{B06B8FAC-B157-F441-BFF9-14AF65C14F37}" type="slidenum">
              <a:rPr lang="fr-FR" smtClean="0"/>
              <a:t>‹N°›</a:t>
            </a:fld>
            <a:endParaRPr lang="fr-FR"/>
          </a:p>
        </p:txBody>
      </p:sp>
    </p:spTree>
    <p:extLst>
      <p:ext uri="{BB962C8B-B14F-4D97-AF65-F5344CB8AC3E}">
        <p14:creationId xmlns:p14="http://schemas.microsoft.com/office/powerpoint/2010/main" val="2455672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081FE3E-E283-7D47-9F72-FEDBFA604140}"/>
              </a:ext>
            </a:extLst>
          </p:cNvPr>
          <p:cNvSpPr>
            <a:spLocks noGrp="1"/>
          </p:cNvSpPr>
          <p:nvPr>
            <p:ph type="dt" sz="half" idx="10"/>
          </p:nvPr>
        </p:nvSpPr>
        <p:spPr/>
        <p:txBody>
          <a:bodyPr/>
          <a:lstStyle/>
          <a:p>
            <a:fld id="{C9A6C869-D626-1749-A9EB-99CAB4492B60}" type="datetimeFigureOut">
              <a:rPr lang="fr-FR" smtClean="0"/>
              <a:t>05/04/2021</a:t>
            </a:fld>
            <a:endParaRPr lang="fr-FR"/>
          </a:p>
        </p:txBody>
      </p:sp>
      <p:sp>
        <p:nvSpPr>
          <p:cNvPr id="3" name="Espace réservé du pied de page 2">
            <a:extLst>
              <a:ext uri="{FF2B5EF4-FFF2-40B4-BE49-F238E27FC236}">
                <a16:creationId xmlns:a16="http://schemas.microsoft.com/office/drawing/2014/main" id="{86289EE1-7C5B-5141-ADA3-A0D60FFC898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810DF86-4B2B-B944-9CEF-FBC90107E39A}"/>
              </a:ext>
            </a:extLst>
          </p:cNvPr>
          <p:cNvSpPr>
            <a:spLocks noGrp="1"/>
          </p:cNvSpPr>
          <p:nvPr>
            <p:ph type="sldNum" sz="quarter" idx="12"/>
          </p:nvPr>
        </p:nvSpPr>
        <p:spPr/>
        <p:txBody>
          <a:bodyPr/>
          <a:lstStyle/>
          <a:p>
            <a:fld id="{B06B8FAC-B157-F441-BFF9-14AF65C14F37}" type="slidenum">
              <a:rPr lang="fr-FR" smtClean="0"/>
              <a:t>‹N°›</a:t>
            </a:fld>
            <a:endParaRPr lang="fr-FR"/>
          </a:p>
        </p:txBody>
      </p:sp>
    </p:spTree>
    <p:extLst>
      <p:ext uri="{BB962C8B-B14F-4D97-AF65-F5344CB8AC3E}">
        <p14:creationId xmlns:p14="http://schemas.microsoft.com/office/powerpoint/2010/main" val="2613319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5382CF-84E7-BB42-B6AB-361DDE063B2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4AAF5A6-805C-CD41-ADFE-7CAF6E226E79}"/>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F59219E3-33F3-824E-BB66-F00B99FA0136}"/>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2E6399A4-68E7-1645-BE66-942C4EE688C9}"/>
              </a:ext>
            </a:extLst>
          </p:cNvPr>
          <p:cNvSpPr>
            <a:spLocks noGrp="1"/>
          </p:cNvSpPr>
          <p:nvPr>
            <p:ph type="dt" sz="half" idx="10"/>
          </p:nvPr>
        </p:nvSpPr>
        <p:spPr/>
        <p:txBody>
          <a:bodyPr/>
          <a:lstStyle/>
          <a:p>
            <a:fld id="{C9A6C869-D626-1749-A9EB-99CAB4492B60}" type="datetimeFigureOut">
              <a:rPr lang="fr-FR" smtClean="0"/>
              <a:t>05/04/2021</a:t>
            </a:fld>
            <a:endParaRPr lang="fr-FR"/>
          </a:p>
        </p:txBody>
      </p:sp>
      <p:sp>
        <p:nvSpPr>
          <p:cNvPr id="6" name="Espace réservé du pied de page 5">
            <a:extLst>
              <a:ext uri="{FF2B5EF4-FFF2-40B4-BE49-F238E27FC236}">
                <a16:creationId xmlns:a16="http://schemas.microsoft.com/office/drawing/2014/main" id="{F7683694-D0AF-654E-91DB-17BD7CC81C7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80D1421-1478-784A-B19C-F34DDE1FF3B6}"/>
              </a:ext>
            </a:extLst>
          </p:cNvPr>
          <p:cNvSpPr>
            <a:spLocks noGrp="1"/>
          </p:cNvSpPr>
          <p:nvPr>
            <p:ph type="sldNum" sz="quarter" idx="12"/>
          </p:nvPr>
        </p:nvSpPr>
        <p:spPr/>
        <p:txBody>
          <a:bodyPr/>
          <a:lstStyle/>
          <a:p>
            <a:fld id="{B06B8FAC-B157-F441-BFF9-14AF65C14F37}" type="slidenum">
              <a:rPr lang="fr-FR" smtClean="0"/>
              <a:t>‹N°›</a:t>
            </a:fld>
            <a:endParaRPr lang="fr-FR"/>
          </a:p>
        </p:txBody>
      </p:sp>
    </p:spTree>
    <p:extLst>
      <p:ext uri="{BB962C8B-B14F-4D97-AF65-F5344CB8AC3E}">
        <p14:creationId xmlns:p14="http://schemas.microsoft.com/office/powerpoint/2010/main" val="3274679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BA70FD-0D42-4C40-8D40-80849C9CBB0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F077CF6-B1EF-CA42-9BD6-C3AD46CE5C56}"/>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fr-FR"/>
          </a:p>
        </p:txBody>
      </p:sp>
      <p:sp>
        <p:nvSpPr>
          <p:cNvPr id="4" name="Espace réservé du texte 3">
            <a:extLst>
              <a:ext uri="{FF2B5EF4-FFF2-40B4-BE49-F238E27FC236}">
                <a16:creationId xmlns:a16="http://schemas.microsoft.com/office/drawing/2014/main" id="{D6E8CD00-21F3-BA41-97BC-8B829F1FE8E0}"/>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85462E71-EEE3-7844-97B4-8F7D08BFFCF9}"/>
              </a:ext>
            </a:extLst>
          </p:cNvPr>
          <p:cNvSpPr>
            <a:spLocks noGrp="1"/>
          </p:cNvSpPr>
          <p:nvPr>
            <p:ph type="dt" sz="half" idx="10"/>
          </p:nvPr>
        </p:nvSpPr>
        <p:spPr/>
        <p:txBody>
          <a:bodyPr/>
          <a:lstStyle/>
          <a:p>
            <a:fld id="{C9A6C869-D626-1749-A9EB-99CAB4492B60}" type="datetimeFigureOut">
              <a:rPr lang="fr-FR" smtClean="0"/>
              <a:t>05/04/2021</a:t>
            </a:fld>
            <a:endParaRPr lang="fr-FR"/>
          </a:p>
        </p:txBody>
      </p:sp>
      <p:sp>
        <p:nvSpPr>
          <p:cNvPr id="6" name="Espace réservé du pied de page 5">
            <a:extLst>
              <a:ext uri="{FF2B5EF4-FFF2-40B4-BE49-F238E27FC236}">
                <a16:creationId xmlns:a16="http://schemas.microsoft.com/office/drawing/2014/main" id="{5ADAB740-BEA8-0D42-9043-B2375586F89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3F88BE3-97D0-DF4B-9FCB-3BBB05BFD12B}"/>
              </a:ext>
            </a:extLst>
          </p:cNvPr>
          <p:cNvSpPr>
            <a:spLocks noGrp="1"/>
          </p:cNvSpPr>
          <p:nvPr>
            <p:ph type="sldNum" sz="quarter" idx="12"/>
          </p:nvPr>
        </p:nvSpPr>
        <p:spPr/>
        <p:txBody>
          <a:bodyPr/>
          <a:lstStyle/>
          <a:p>
            <a:fld id="{B06B8FAC-B157-F441-BFF9-14AF65C14F37}" type="slidenum">
              <a:rPr lang="fr-FR" smtClean="0"/>
              <a:t>‹N°›</a:t>
            </a:fld>
            <a:endParaRPr lang="fr-FR"/>
          </a:p>
        </p:txBody>
      </p:sp>
    </p:spTree>
    <p:extLst>
      <p:ext uri="{BB962C8B-B14F-4D97-AF65-F5344CB8AC3E}">
        <p14:creationId xmlns:p14="http://schemas.microsoft.com/office/powerpoint/2010/main" val="1561735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7000"/>
            <a:lum/>
          </a:blip>
          <a:srcRect/>
          <a:stretch>
            <a:fillRect t="-15000" b="-15000"/>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87A3FB5-C7DC-1F4E-A3BA-350422C1A11B}"/>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01F8C41-A593-6043-84E0-4ED259CE82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5C50E284-73D8-104C-8EE9-8A5C0E5417E3}"/>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A6C869-D626-1749-A9EB-99CAB4492B60}" type="datetimeFigureOut">
              <a:rPr lang="fr-FR" smtClean="0"/>
              <a:t>05/04/2021</a:t>
            </a:fld>
            <a:endParaRPr lang="fr-FR"/>
          </a:p>
        </p:txBody>
      </p:sp>
      <p:sp>
        <p:nvSpPr>
          <p:cNvPr id="5" name="Espace réservé du pied de page 4">
            <a:extLst>
              <a:ext uri="{FF2B5EF4-FFF2-40B4-BE49-F238E27FC236}">
                <a16:creationId xmlns:a16="http://schemas.microsoft.com/office/drawing/2014/main" id="{53DB28B2-B76D-984D-BE7A-7B9534D6FDEC}"/>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162CDF4-A069-994C-BFC1-4BE029338CDE}"/>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6B8FAC-B157-F441-BFF9-14AF65C14F37}" type="slidenum">
              <a:rPr lang="fr-FR" smtClean="0"/>
              <a:t>‹N°›</a:t>
            </a:fld>
            <a:endParaRPr lang="fr-FR"/>
          </a:p>
        </p:txBody>
      </p:sp>
    </p:spTree>
    <p:extLst>
      <p:ext uri="{BB962C8B-B14F-4D97-AF65-F5344CB8AC3E}">
        <p14:creationId xmlns:p14="http://schemas.microsoft.com/office/powerpoint/2010/main" val="4033589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www.ina.fr/video/CAA7800824001/greve-renault-video.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spire.sciencespo.fr/hdl:/2441/3d5v768qof92tbh4sfmad0d8p2/resources/publication-pdf-cahier-59.pdf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theconversation.com/fight-for-15-le-nouveau-visage-de-laction-syndicale-aux-etats-unis-126123"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hyperlink" Target="https://www.brut.media/fr/news/l-histoire-de-black-lives-matter-7f6d01be-cca9-417f-af7f-5fcaafda4097"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arte.tv/fr/videos/093803-001-F/desobeissant-e-s/" TargetMode="Externa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pedagogie.ac-orleans-tours.fr/fileadmin/user_upload/ses/tice/ressources/tutos_moodle/11_Contenu_interactif_avec_H5P.pdf" TargetMode="External"/><Relationship Id="rId2" Type="http://schemas.openxmlformats.org/officeDocument/2006/relationships/hyperlink" Target="https://magistere.education.fr/ac-poitiers/mod/hvp/view.php?id=276190"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15000" b="-15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AF01E4-5BC1-E74C-A0D5-CFA9FF44CAC2}"/>
              </a:ext>
            </a:extLst>
          </p:cNvPr>
          <p:cNvSpPr>
            <a:spLocks noGrp="1"/>
          </p:cNvSpPr>
          <p:nvPr>
            <p:ph type="ctrTitle"/>
          </p:nvPr>
        </p:nvSpPr>
        <p:spPr>
          <a:xfrm>
            <a:off x="1294412" y="2137558"/>
            <a:ext cx="9492343" cy="855024"/>
          </a:xfrm>
        </p:spPr>
        <p:txBody>
          <a:bodyPr>
            <a:normAutofit fontScale="90000"/>
          </a:bodyPr>
          <a:lstStyle/>
          <a:p>
            <a:br>
              <a:rPr lang="fr-FR" sz="2900" b="1" dirty="0">
                <a:solidFill>
                  <a:srgbClr val="0A3952"/>
                </a:solidFill>
                <a:latin typeface="+mn-lt"/>
                <a:ea typeface="+mn-ea"/>
                <a:cs typeface="+mn-cs"/>
              </a:rPr>
            </a:br>
            <a:br>
              <a:rPr lang="fr-FR" sz="2900" b="1" dirty="0">
                <a:solidFill>
                  <a:srgbClr val="0A3952"/>
                </a:solidFill>
                <a:latin typeface="+mn-lt"/>
                <a:ea typeface="+mn-ea"/>
                <a:cs typeface="+mn-cs"/>
              </a:rPr>
            </a:br>
            <a:br>
              <a:rPr lang="fr-FR" sz="2900" b="1" dirty="0">
                <a:solidFill>
                  <a:srgbClr val="0A3952"/>
                </a:solidFill>
                <a:latin typeface="+mn-lt"/>
                <a:ea typeface="+mn-ea"/>
                <a:cs typeface="+mn-cs"/>
              </a:rPr>
            </a:br>
            <a:br>
              <a:rPr lang="fr-FR" sz="2900" b="1" dirty="0">
                <a:solidFill>
                  <a:srgbClr val="0A3952"/>
                </a:solidFill>
                <a:latin typeface="+mn-lt"/>
                <a:ea typeface="+mn-ea"/>
                <a:cs typeface="+mn-cs"/>
              </a:rPr>
            </a:br>
            <a:br>
              <a:rPr lang="fr-FR" sz="2900" b="1" dirty="0">
                <a:solidFill>
                  <a:srgbClr val="0A3952"/>
                </a:solidFill>
                <a:latin typeface="+mn-lt"/>
                <a:ea typeface="+mn-ea"/>
                <a:cs typeface="+mn-cs"/>
              </a:rPr>
            </a:br>
            <a:br>
              <a:rPr lang="fr-FR" sz="2900" b="1" dirty="0">
                <a:solidFill>
                  <a:srgbClr val="0A3952"/>
                </a:solidFill>
                <a:latin typeface="+mn-lt"/>
                <a:ea typeface="+mn-ea"/>
                <a:cs typeface="+mn-cs"/>
              </a:rPr>
            </a:br>
            <a:br>
              <a:rPr lang="fr-FR" sz="2900" b="1" dirty="0">
                <a:solidFill>
                  <a:srgbClr val="0A3952"/>
                </a:solidFill>
                <a:latin typeface="+mn-lt"/>
                <a:ea typeface="+mn-ea"/>
                <a:cs typeface="+mn-cs"/>
              </a:rPr>
            </a:br>
            <a:br>
              <a:rPr lang="fr-FR" sz="2900" b="1" dirty="0">
                <a:solidFill>
                  <a:srgbClr val="0A3952"/>
                </a:solidFill>
                <a:latin typeface="+mn-lt"/>
                <a:ea typeface="+mn-ea"/>
                <a:cs typeface="+mn-cs"/>
              </a:rPr>
            </a:br>
            <a:br>
              <a:rPr lang="fr-FR" sz="2900" b="1" dirty="0">
                <a:solidFill>
                  <a:srgbClr val="0A3952"/>
                </a:solidFill>
                <a:latin typeface="+mn-lt"/>
                <a:ea typeface="+mn-ea"/>
                <a:cs typeface="+mn-cs"/>
              </a:rPr>
            </a:br>
            <a:br>
              <a:rPr lang="fr-FR" sz="2900" b="1" dirty="0">
                <a:solidFill>
                  <a:srgbClr val="0A3952"/>
                </a:solidFill>
                <a:latin typeface="+mn-lt"/>
                <a:ea typeface="+mn-ea"/>
                <a:cs typeface="+mn-cs"/>
              </a:rPr>
            </a:br>
            <a:br>
              <a:rPr lang="fr-FR" sz="2900" b="1" dirty="0">
                <a:solidFill>
                  <a:srgbClr val="0A3952"/>
                </a:solidFill>
                <a:latin typeface="+mn-lt"/>
                <a:ea typeface="+mn-ea"/>
                <a:cs typeface="+mn-cs"/>
              </a:rPr>
            </a:br>
            <a:br>
              <a:rPr lang="fr-FR" sz="2900" b="1" dirty="0">
                <a:solidFill>
                  <a:srgbClr val="0A3952"/>
                </a:solidFill>
                <a:latin typeface="+mn-lt"/>
                <a:ea typeface="+mn-ea"/>
                <a:cs typeface="+mn-cs"/>
              </a:rPr>
            </a:br>
            <a:br>
              <a:rPr lang="fr-FR" sz="2900" b="1" dirty="0">
                <a:solidFill>
                  <a:srgbClr val="0A3952"/>
                </a:solidFill>
                <a:latin typeface="+mn-lt"/>
                <a:ea typeface="+mn-ea"/>
                <a:cs typeface="+mn-cs"/>
              </a:rPr>
            </a:br>
            <a:br>
              <a:rPr lang="fr-FR" sz="2900" b="1" dirty="0">
                <a:solidFill>
                  <a:srgbClr val="0A3952"/>
                </a:solidFill>
                <a:latin typeface="+mn-lt"/>
                <a:ea typeface="+mn-ea"/>
                <a:cs typeface="+mn-cs"/>
              </a:rPr>
            </a:br>
            <a:br>
              <a:rPr lang="fr-FR" sz="2900" b="1" dirty="0">
                <a:solidFill>
                  <a:srgbClr val="0A3952"/>
                </a:solidFill>
                <a:latin typeface="+mn-lt"/>
                <a:ea typeface="+mn-ea"/>
                <a:cs typeface="+mn-cs"/>
              </a:rPr>
            </a:br>
            <a:br>
              <a:rPr lang="fr-FR" sz="2900" b="1" dirty="0">
                <a:solidFill>
                  <a:srgbClr val="0A3952"/>
                </a:solidFill>
                <a:latin typeface="+mn-lt"/>
                <a:ea typeface="+mn-ea"/>
                <a:cs typeface="+mn-cs"/>
              </a:rPr>
            </a:br>
            <a:br>
              <a:rPr lang="fr-FR" sz="2900" b="1" dirty="0">
                <a:solidFill>
                  <a:srgbClr val="0A3952"/>
                </a:solidFill>
                <a:latin typeface="+mn-lt"/>
                <a:ea typeface="+mn-ea"/>
                <a:cs typeface="+mn-cs"/>
              </a:rPr>
            </a:br>
            <a:br>
              <a:rPr lang="fr-FR" sz="2900" b="1" dirty="0">
                <a:solidFill>
                  <a:srgbClr val="0A3952"/>
                </a:solidFill>
                <a:latin typeface="+mn-lt"/>
                <a:ea typeface="+mn-ea"/>
                <a:cs typeface="+mn-cs"/>
              </a:rPr>
            </a:br>
            <a:r>
              <a:rPr lang="fr-FR" sz="4900" b="1" dirty="0"/>
              <a:t>L'ENGAGEMENT POLITIQUE DANS LES SOCIETES DEMOCRATIQUES</a:t>
            </a:r>
            <a:br>
              <a:rPr lang="fr-FR" sz="3200" dirty="0"/>
            </a:br>
            <a:br>
              <a:rPr lang="fr-FR" sz="3200" dirty="0"/>
            </a:br>
            <a:r>
              <a:rPr lang="fr-FR" sz="3200" dirty="0"/>
              <a:t>Terminale Programme 2020</a:t>
            </a:r>
            <a:br>
              <a:rPr lang="fr-FR" sz="3200" dirty="0"/>
            </a:br>
            <a:endParaRPr lang="fr-FR" sz="2900" b="1" dirty="0">
              <a:solidFill>
                <a:srgbClr val="0A3952"/>
              </a:solidFill>
              <a:latin typeface="+mn-lt"/>
              <a:ea typeface="+mn-ea"/>
              <a:cs typeface="+mn-cs"/>
            </a:endParaRPr>
          </a:p>
        </p:txBody>
      </p:sp>
      <p:sp>
        <p:nvSpPr>
          <p:cNvPr id="6" name="ZoneTexte 5">
            <a:extLst>
              <a:ext uri="{FF2B5EF4-FFF2-40B4-BE49-F238E27FC236}">
                <a16:creationId xmlns:a16="http://schemas.microsoft.com/office/drawing/2014/main" id="{EB7B7CC1-74AC-5640-A5BE-EFE167B5F170}"/>
              </a:ext>
            </a:extLst>
          </p:cNvPr>
          <p:cNvSpPr txBox="1"/>
          <p:nvPr/>
        </p:nvSpPr>
        <p:spPr>
          <a:xfrm>
            <a:off x="5712031" y="5047013"/>
            <a:ext cx="5593278" cy="646331"/>
          </a:xfrm>
          <a:prstGeom prst="rect">
            <a:avLst/>
          </a:prstGeom>
          <a:noFill/>
        </p:spPr>
        <p:txBody>
          <a:bodyPr wrap="square" rtlCol="0">
            <a:spAutoFit/>
          </a:bodyPr>
          <a:lstStyle/>
          <a:p>
            <a:br>
              <a:rPr lang="fr-FR" b="1" dirty="0">
                <a:solidFill>
                  <a:srgbClr val="0A3952"/>
                </a:solidFill>
              </a:rPr>
            </a:br>
            <a:r>
              <a:rPr lang="fr-FR" b="1" dirty="0">
                <a:solidFill>
                  <a:srgbClr val="0A3952"/>
                </a:solidFill>
              </a:rPr>
              <a:t>Formation du 6 Avril 2021 – Académie de Poitiers</a:t>
            </a:r>
            <a:endParaRPr lang="fr-FR" dirty="0"/>
          </a:p>
        </p:txBody>
      </p:sp>
      <p:sp>
        <p:nvSpPr>
          <p:cNvPr id="3" name="ZoneTexte 2">
            <a:extLst>
              <a:ext uri="{FF2B5EF4-FFF2-40B4-BE49-F238E27FC236}">
                <a16:creationId xmlns:a16="http://schemas.microsoft.com/office/drawing/2014/main" id="{93921EF8-D9D5-1F46-98F1-77B5AA9B7094}"/>
              </a:ext>
            </a:extLst>
          </p:cNvPr>
          <p:cNvSpPr txBox="1"/>
          <p:nvPr/>
        </p:nvSpPr>
        <p:spPr>
          <a:xfrm>
            <a:off x="938151" y="2873829"/>
            <a:ext cx="11551169" cy="1107996"/>
          </a:xfrm>
          <a:prstGeom prst="rect">
            <a:avLst/>
          </a:prstGeom>
          <a:noFill/>
        </p:spPr>
        <p:txBody>
          <a:bodyPr wrap="square" rtlCol="0">
            <a:spAutoFit/>
          </a:bodyPr>
          <a:lstStyle/>
          <a:p>
            <a:r>
              <a:rPr lang="fr-FR" sz="2400" b="1" dirty="0"/>
              <a:t>Comment expliquer l’engagement politique dans les sociétés démocratiques ?</a:t>
            </a:r>
          </a:p>
          <a:p>
            <a:pPr algn="ctr"/>
            <a:r>
              <a:rPr lang="fr-FR" sz="2400" b="1" dirty="0"/>
              <a:t>Objectifs 3 et 4 d’apprentissage </a:t>
            </a:r>
            <a:endParaRPr lang="fr-FR" sz="2400" dirty="0"/>
          </a:p>
          <a:p>
            <a:endParaRPr lang="fr-FR" dirty="0"/>
          </a:p>
        </p:txBody>
      </p:sp>
    </p:spTree>
    <p:extLst>
      <p:ext uri="{BB962C8B-B14F-4D97-AF65-F5344CB8AC3E}">
        <p14:creationId xmlns:p14="http://schemas.microsoft.com/office/powerpoint/2010/main" val="3866452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3C0195-5144-C546-9E50-025E51A65ED5}"/>
              </a:ext>
            </a:extLst>
          </p:cNvPr>
          <p:cNvSpPr>
            <a:spLocks noGrp="1"/>
          </p:cNvSpPr>
          <p:nvPr>
            <p:ph type="title"/>
          </p:nvPr>
        </p:nvSpPr>
        <p:spPr/>
        <p:txBody>
          <a:bodyPr>
            <a:normAutofit fontScale="90000"/>
          </a:bodyPr>
          <a:lstStyle/>
          <a:p>
            <a:r>
              <a:rPr lang="fr-FR" b="1" dirty="0">
                <a:solidFill>
                  <a:srgbClr val="FF0000"/>
                </a:solidFill>
              </a:rPr>
              <a:t>Activité 2 : L’engagement politique des jeunes : </a:t>
            </a:r>
            <a:br>
              <a:rPr lang="fr-FR" b="1" dirty="0"/>
            </a:br>
            <a:endParaRPr lang="fr-FR" dirty="0"/>
          </a:p>
        </p:txBody>
      </p:sp>
      <p:sp>
        <p:nvSpPr>
          <p:cNvPr id="3" name="Espace réservé du contenu 2">
            <a:extLst>
              <a:ext uri="{FF2B5EF4-FFF2-40B4-BE49-F238E27FC236}">
                <a16:creationId xmlns:a16="http://schemas.microsoft.com/office/drawing/2014/main" id="{23EBA04C-EAFC-3140-861A-C8CF96C1825C}"/>
              </a:ext>
            </a:extLst>
          </p:cNvPr>
          <p:cNvSpPr>
            <a:spLocks noGrp="1"/>
          </p:cNvSpPr>
          <p:nvPr>
            <p:ph idx="1"/>
          </p:nvPr>
        </p:nvSpPr>
        <p:spPr/>
        <p:txBody>
          <a:bodyPr/>
          <a:lstStyle/>
          <a:p>
            <a:pPr marL="0" indent="0">
              <a:buNone/>
            </a:pPr>
            <a:r>
              <a:rPr lang="fr-FR" dirty="0"/>
              <a:t>Proposition d’un dossier documentaire composé de 5 documents : graphiques, tableau et textes en lien avec l’engagement politique des jeunes. </a:t>
            </a:r>
          </a:p>
          <a:p>
            <a:pPr marL="0" indent="0">
              <a:buNone/>
            </a:pPr>
            <a:r>
              <a:rPr lang="fr-FR" dirty="0"/>
              <a:t>Etape 1: découverte des documents et réponses aux 3 questions en lien avec le dossier documentaire. </a:t>
            </a:r>
          </a:p>
          <a:p>
            <a:pPr marL="0" indent="0">
              <a:buNone/>
            </a:pPr>
            <a:r>
              <a:rPr lang="fr-FR" dirty="0"/>
              <a:t>Etape 2 : Réalisation d’une tâche finale à l’écrit ou à l’oral. </a:t>
            </a:r>
          </a:p>
        </p:txBody>
      </p:sp>
    </p:spTree>
    <p:extLst>
      <p:ext uri="{BB962C8B-B14F-4D97-AF65-F5344CB8AC3E}">
        <p14:creationId xmlns:p14="http://schemas.microsoft.com/office/powerpoint/2010/main" val="3300252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1CEB51-FEBC-9741-AF8B-AE54D1F1C159}"/>
              </a:ext>
            </a:extLst>
          </p:cNvPr>
          <p:cNvSpPr>
            <a:spLocks noGrp="1"/>
          </p:cNvSpPr>
          <p:nvPr>
            <p:ph type="title"/>
          </p:nvPr>
        </p:nvSpPr>
        <p:spPr>
          <a:xfrm>
            <a:off x="838200" y="365127"/>
            <a:ext cx="10515600" cy="675397"/>
          </a:xfrm>
        </p:spPr>
        <p:txBody>
          <a:bodyPr>
            <a:normAutofit fontScale="90000"/>
          </a:bodyPr>
          <a:lstStyle/>
          <a:p>
            <a:r>
              <a:rPr lang="fr-FR" b="1" dirty="0"/>
              <a:t>Document 4 : </a:t>
            </a:r>
            <a:br>
              <a:rPr lang="fr-FR" dirty="0"/>
            </a:br>
            <a:endParaRPr lang="fr-FR" dirty="0"/>
          </a:p>
        </p:txBody>
      </p:sp>
      <p:sp>
        <p:nvSpPr>
          <p:cNvPr id="3" name="Espace réservé du contenu 2">
            <a:extLst>
              <a:ext uri="{FF2B5EF4-FFF2-40B4-BE49-F238E27FC236}">
                <a16:creationId xmlns:a16="http://schemas.microsoft.com/office/drawing/2014/main" id="{6F3E855F-016E-5944-88F1-DFBAB443D252}"/>
              </a:ext>
            </a:extLst>
          </p:cNvPr>
          <p:cNvSpPr>
            <a:spLocks noGrp="1"/>
          </p:cNvSpPr>
          <p:nvPr>
            <p:ph idx="1"/>
          </p:nvPr>
        </p:nvSpPr>
        <p:spPr>
          <a:xfrm>
            <a:off x="838200" y="677916"/>
            <a:ext cx="10515600" cy="6180083"/>
          </a:xfrm>
        </p:spPr>
        <p:txBody>
          <a:bodyPr>
            <a:normAutofit fontScale="55000" lnSpcReduction="20000"/>
          </a:bodyPr>
          <a:lstStyle/>
          <a:p>
            <a:pPr marL="0" indent="0">
              <a:buNone/>
            </a:pPr>
            <a:r>
              <a:rPr lang="fr-FR" dirty="0"/>
              <a:t>Soutien scolaire, collages féministes, aide aux migrants… Loin des partis traditionnels, la jeunesse française invente d’autres formes d’engagement. </a:t>
            </a:r>
            <a:r>
              <a:rPr lang="fr-FR" b="1" dirty="0"/>
              <a:t>[…]</a:t>
            </a:r>
            <a:endParaRPr lang="fr-FR" dirty="0"/>
          </a:p>
          <a:p>
            <a:pPr marL="0" indent="0">
              <a:buNone/>
            </a:pPr>
            <a:r>
              <a:rPr lang="fr-FR" u="sng" dirty="0"/>
              <a:t>Ils boudent les urnes, mais prennent la parole sur tous les grands sujets de société.</a:t>
            </a:r>
            <a:r>
              <a:rPr lang="fr-FR" dirty="0"/>
              <a:t> Du climat au sexisme en passant par les violences policières, le racisme ou les inégalités, les jeunes, ces 15-24 ans selon la catégorisation usuelle, ne se reconnaissent pas dans la génération </a:t>
            </a:r>
            <a:r>
              <a:rPr lang="fr-FR" i="1" dirty="0"/>
              <a:t>« apathique », « individualiste », « retranchée derrière les écrans » </a:t>
            </a:r>
            <a:r>
              <a:rPr lang="fr-FR" dirty="0"/>
              <a:t>que brocardent facilement leurs aînés – dont une frange de parents.</a:t>
            </a:r>
          </a:p>
          <a:p>
            <a:pPr marL="0" indent="0">
              <a:buNone/>
            </a:pPr>
            <a:r>
              <a:rPr lang="fr-FR" dirty="0"/>
              <a:t>Leur </a:t>
            </a:r>
            <a:r>
              <a:rPr lang="fr-FR" i="1" dirty="0"/>
              <a:t>« hyperconnexion »</a:t>
            </a:r>
            <a:r>
              <a:rPr lang="fr-FR" dirty="0"/>
              <a:t> a, au contraire, un effet mobilisateur, disent-ils. A leur crédit, les milliers d’infos, de hashtags et de pétitions qu’ils se partagent d’un clic. Une tendance que la crise sanitaire et le confinement ont encore gonflée.</a:t>
            </a:r>
          </a:p>
          <a:p>
            <a:pPr marL="0" indent="0">
              <a:buNone/>
            </a:pPr>
            <a:r>
              <a:rPr lang="fr-FR" i="1" dirty="0"/>
              <a:t> « C’est pas parce qu’on n’a connu que la crise qu’on est une génération en crise »,</a:t>
            </a:r>
            <a:r>
              <a:rPr lang="fr-FR" dirty="0"/>
              <a:t> fait valoir Jules, 17 ans (il a requis l’anonymat). A 7 ans, ce natif de Seine-et-Marne intégrait les scouts. A 15 ans, il faisait ses premières marches pour le climat, s’associait à </a:t>
            </a:r>
            <a:r>
              <a:rPr lang="fr-FR" dirty="0" err="1"/>
              <a:t>Youth</a:t>
            </a:r>
            <a:r>
              <a:rPr lang="fr-FR" dirty="0"/>
              <a:t> for </a:t>
            </a:r>
            <a:r>
              <a:rPr lang="fr-FR" dirty="0" err="1"/>
              <a:t>Climate</a:t>
            </a:r>
            <a:r>
              <a:rPr lang="fr-FR" dirty="0"/>
              <a:t> (un mouvement qui revendique 130 groupes en France), et s’impliquait dans des conseils locaux d’enfants et de jeunes. C’est</a:t>
            </a:r>
            <a:r>
              <a:rPr lang="fr-FR" i="1" dirty="0"/>
              <a:t> « à partir de là », </a:t>
            </a:r>
            <a:r>
              <a:rPr lang="fr-FR" dirty="0"/>
              <a:t>rapporte-t-il, qu’il est devenu végétarien. </a:t>
            </a:r>
            <a:r>
              <a:rPr lang="fr-FR" i="1" dirty="0"/>
              <a:t>« A partir de là »,</a:t>
            </a:r>
            <a:r>
              <a:rPr lang="fr-FR" dirty="0"/>
              <a:t> aussi, qu’il a commencé à se considérer comme un</a:t>
            </a:r>
            <a:r>
              <a:rPr lang="fr-FR" i="1" dirty="0"/>
              <a:t> « militant ».</a:t>
            </a:r>
            <a:r>
              <a:rPr lang="fr-FR" dirty="0"/>
              <a:t> Ce que ne sont pas ses parents – une mère cadre, un père agent technique –, contrairement au modèle qui fait souvent de l’engagement un legs familial. </a:t>
            </a:r>
            <a:r>
              <a:rPr lang="fr-FR" b="1" dirty="0"/>
              <a:t>[…] </a:t>
            </a:r>
            <a:r>
              <a:rPr lang="fr-FR" dirty="0"/>
              <a:t> Avec la crise liée au Covid-19, son </a:t>
            </a:r>
            <a:r>
              <a:rPr lang="fr-FR" i="1" dirty="0"/>
              <a:t>« activisme » </a:t>
            </a:r>
            <a:r>
              <a:rPr lang="fr-FR" dirty="0"/>
              <a:t>s’est </a:t>
            </a:r>
            <a:r>
              <a:rPr lang="fr-FR" i="1" dirty="0"/>
              <a:t>« simplement » </a:t>
            </a:r>
            <a:r>
              <a:rPr lang="fr-FR" dirty="0"/>
              <a:t>trouvé d’autres supports, explique-t-il.</a:t>
            </a:r>
            <a:r>
              <a:rPr lang="fr-FR" i="1" dirty="0"/>
              <a:t> « S’engager sur le terrain, s’engager sur Internet : ça ne change pas grand-chose pour moi ; c’est le résultat qui prime. »</a:t>
            </a:r>
            <a:r>
              <a:rPr lang="fr-FR" dirty="0"/>
              <a:t>  </a:t>
            </a:r>
            <a:r>
              <a:rPr lang="fr-FR" b="1" dirty="0"/>
              <a:t>[…] </a:t>
            </a:r>
            <a:endParaRPr lang="fr-FR" dirty="0"/>
          </a:p>
          <a:p>
            <a:pPr marL="0" indent="0">
              <a:buNone/>
            </a:pPr>
            <a:r>
              <a:rPr lang="fr-FR" dirty="0"/>
              <a:t>Le passage à l’action peut être aussi ponctuel qu’intense. Il y a vingt-cinq ans, le sociologue Jacques Ion théorisait déjà, dans ses travaux sur les mutations du militantisme, un engagement flexible, répétable successivement en différents lieux, réversible. </a:t>
            </a:r>
            <a:r>
              <a:rPr lang="fr-FR" i="1" dirty="0"/>
              <a:t>« Beaucoup de jeunes, certes animés d’idéaux, sont davantage preneurs d’expériences concrètes que de causes à défendre pour toute une vie », </a:t>
            </a:r>
            <a:r>
              <a:rPr lang="fr-FR" dirty="0"/>
              <a:t>défend-il encore aujourd’hui.</a:t>
            </a:r>
          </a:p>
          <a:p>
            <a:pPr marL="0" indent="0">
              <a:buNone/>
            </a:pPr>
            <a:r>
              <a:rPr lang="fr-FR" i="1" dirty="0"/>
              <a:t>« Ils sont mobilisés suivant les modalités et les codes de leur temps,</a:t>
            </a:r>
            <a:r>
              <a:rPr lang="fr-FR" dirty="0"/>
              <a:t> analyse aussi Geoffrey </a:t>
            </a:r>
            <a:r>
              <a:rPr lang="fr-FR" dirty="0" err="1"/>
              <a:t>Pleyers</a:t>
            </a:r>
            <a:r>
              <a:rPr lang="fr-FR" dirty="0"/>
              <a:t>, chercheur au FNRS – le pendant belge du CNRS. </a:t>
            </a:r>
            <a:r>
              <a:rPr lang="fr-FR" i="1" dirty="0"/>
              <a:t>Ils “sont” écolos, ils “sont” féministes, ils “sont” antiracistes… Ils tendent à incarner la cause, plutôt qu’à se définir comme militants de telle ou telle cause. »</a:t>
            </a:r>
            <a:endParaRPr lang="fr-FR" dirty="0"/>
          </a:p>
          <a:p>
            <a:pPr marL="0" indent="0">
              <a:buNone/>
            </a:pPr>
            <a:r>
              <a:rPr lang="fr-FR" dirty="0"/>
              <a:t>Cette mobilisation s’ancre davantage dans le quotidien qu’elle ne s’affiche collectivement : on mange autrement ; on s’éclaire, on se lave, on se déplace autrement ; on achète des vêtements d’occasion</a:t>
            </a:r>
            <a:r>
              <a:rPr lang="fr-FR" i="1" dirty="0"/>
              <a:t> ;</a:t>
            </a:r>
            <a:r>
              <a:rPr lang="fr-FR" dirty="0"/>
              <a:t> on partage les </a:t>
            </a:r>
            <a:r>
              <a:rPr lang="fr-FR" i="1" dirty="0"/>
              <a:t>« écogestes »</a:t>
            </a:r>
            <a:r>
              <a:rPr lang="fr-FR" dirty="0"/>
              <a:t>…</a:t>
            </a:r>
            <a:r>
              <a:rPr lang="fr-FR" i="1" dirty="0"/>
              <a:t> </a:t>
            </a:r>
            <a:r>
              <a:rPr lang="fr-FR" b="1" dirty="0"/>
              <a:t>[…] </a:t>
            </a:r>
            <a:endParaRPr lang="fr-FR" dirty="0"/>
          </a:p>
          <a:p>
            <a:pPr marL="0" indent="0">
              <a:buNone/>
            </a:pPr>
            <a:r>
              <a:rPr lang="fr-FR" dirty="0"/>
              <a:t>Tous les jeunes ne s’engagent pas, loin de là. Dans ce domaine comme dans d’autres, la jeunesse, notion fourre-tout dont se méfient les chercheurs, ne forme pas un groupe homogène : jeunesse en études et jeunesse non scolarisée, jeunesse déjà en emploi et jeunesse qui n’en trouve pas, jeunesse des centres urbains et jeunesse qui en est loin n’ont de l’engagement ni la même vision, ni le même besoin. (..)</a:t>
            </a:r>
          </a:p>
          <a:p>
            <a:pPr marL="0" indent="0">
              <a:buNone/>
            </a:pPr>
            <a:r>
              <a:rPr lang="fr-FR" dirty="0" err="1"/>
              <a:t>Mattea</a:t>
            </a:r>
            <a:r>
              <a:rPr lang="fr-FR" dirty="0"/>
              <a:t> Battaglia, Le Monde,  26 janvier 2021,</a:t>
            </a:r>
            <a:r>
              <a:rPr lang="fr-FR" u="sng" dirty="0"/>
              <a:t> </a:t>
            </a:r>
            <a:r>
              <a:rPr lang="fr-FR" b="1" dirty="0"/>
              <a:t>« Une envie de se sentir utile » : une nouvelle génération de jeunes engagés</a:t>
            </a:r>
            <a:endParaRPr lang="fr-FR" dirty="0"/>
          </a:p>
          <a:p>
            <a:pPr marL="0" indent="0">
              <a:buNone/>
            </a:pPr>
            <a:endParaRPr lang="fr-FR" dirty="0"/>
          </a:p>
        </p:txBody>
      </p:sp>
    </p:spTree>
    <p:extLst>
      <p:ext uri="{BB962C8B-B14F-4D97-AF65-F5344CB8AC3E}">
        <p14:creationId xmlns:p14="http://schemas.microsoft.com/office/powerpoint/2010/main" val="761152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48ED03-0701-D24E-8268-EA2E695096E5}"/>
              </a:ext>
            </a:extLst>
          </p:cNvPr>
          <p:cNvSpPr>
            <a:spLocks noGrp="1"/>
          </p:cNvSpPr>
          <p:nvPr>
            <p:ph type="title"/>
          </p:nvPr>
        </p:nvSpPr>
        <p:spPr>
          <a:xfrm>
            <a:off x="838200" y="365127"/>
            <a:ext cx="10515600" cy="817287"/>
          </a:xfrm>
        </p:spPr>
        <p:txBody>
          <a:bodyPr>
            <a:normAutofit fontScale="90000"/>
          </a:bodyPr>
          <a:lstStyle/>
          <a:p>
            <a:r>
              <a:rPr lang="fr-FR" b="1" dirty="0"/>
              <a:t>Document 5 : La participation associative selon l’âge (en %) </a:t>
            </a:r>
            <a:br>
              <a:rPr lang="fr-FR" dirty="0"/>
            </a:br>
            <a:endParaRPr lang="fr-FR" dirty="0"/>
          </a:p>
        </p:txBody>
      </p:sp>
      <p:pic>
        <p:nvPicPr>
          <p:cNvPr id="4" name="Espace réservé du contenu 3">
            <a:extLst>
              <a:ext uri="{FF2B5EF4-FFF2-40B4-BE49-F238E27FC236}">
                <a16:creationId xmlns:a16="http://schemas.microsoft.com/office/drawing/2014/main" id="{9CB01423-E4CE-1946-868B-523AC5D31671}"/>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860331" y="1481959"/>
            <a:ext cx="7803976" cy="4695004"/>
          </a:xfrm>
          <a:prstGeom prst="rect">
            <a:avLst/>
          </a:prstGeom>
        </p:spPr>
      </p:pic>
    </p:spTree>
    <p:extLst>
      <p:ext uri="{BB962C8B-B14F-4D97-AF65-F5344CB8AC3E}">
        <p14:creationId xmlns:p14="http://schemas.microsoft.com/office/powerpoint/2010/main" val="3016622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EF8D75-68FE-C441-9A43-D3096E4BD4D0}"/>
              </a:ext>
            </a:extLst>
          </p:cNvPr>
          <p:cNvSpPr>
            <a:spLocks noGrp="1"/>
          </p:cNvSpPr>
          <p:nvPr>
            <p:ph type="title"/>
          </p:nvPr>
        </p:nvSpPr>
        <p:spPr/>
        <p:txBody>
          <a:bodyPr/>
          <a:lstStyle/>
          <a:p>
            <a:r>
              <a:rPr lang="fr-FR" b="1" dirty="0"/>
              <a:t>Document 6 : Le vote selon l’âge en France</a:t>
            </a:r>
          </a:p>
        </p:txBody>
      </p:sp>
      <p:sp>
        <p:nvSpPr>
          <p:cNvPr id="5" name="Espace réservé du texte 4">
            <a:extLst>
              <a:ext uri="{FF2B5EF4-FFF2-40B4-BE49-F238E27FC236}">
                <a16:creationId xmlns:a16="http://schemas.microsoft.com/office/drawing/2014/main" id="{3E802EAD-AAC8-574E-B420-6AE57F784B12}"/>
              </a:ext>
            </a:extLst>
          </p:cNvPr>
          <p:cNvSpPr>
            <a:spLocks noGrp="1"/>
          </p:cNvSpPr>
          <p:nvPr>
            <p:ph type="body" sz="half" idx="2"/>
          </p:nvPr>
        </p:nvSpPr>
        <p:spPr/>
        <p:txBody>
          <a:bodyPr/>
          <a:lstStyle/>
          <a:p>
            <a:endParaRPr lang="fr-FR"/>
          </a:p>
        </p:txBody>
      </p:sp>
      <p:pic>
        <p:nvPicPr>
          <p:cNvPr id="6" name="Espace réservé du contenu 5">
            <a:extLst>
              <a:ext uri="{FF2B5EF4-FFF2-40B4-BE49-F238E27FC236}">
                <a16:creationId xmlns:a16="http://schemas.microsoft.com/office/drawing/2014/main" id="{CF340508-0DAA-2944-BECE-5D0E5D0A4E2C}"/>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5534025" y="1"/>
            <a:ext cx="6657975" cy="6857999"/>
          </a:xfrm>
          <a:prstGeom prst="rect">
            <a:avLst/>
          </a:prstGeom>
        </p:spPr>
      </p:pic>
    </p:spTree>
    <p:extLst>
      <p:ext uri="{BB962C8B-B14F-4D97-AF65-F5344CB8AC3E}">
        <p14:creationId xmlns:p14="http://schemas.microsoft.com/office/powerpoint/2010/main" val="844144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FB2E61-F782-264A-A61D-080369CD3D53}"/>
              </a:ext>
            </a:extLst>
          </p:cNvPr>
          <p:cNvSpPr>
            <a:spLocks noGrp="1"/>
          </p:cNvSpPr>
          <p:nvPr>
            <p:ph type="title"/>
          </p:nvPr>
        </p:nvSpPr>
        <p:spPr>
          <a:xfrm>
            <a:off x="838200" y="365127"/>
            <a:ext cx="11175124" cy="1325563"/>
          </a:xfrm>
        </p:spPr>
        <p:txBody>
          <a:bodyPr>
            <a:normAutofit fontScale="90000"/>
          </a:bodyPr>
          <a:lstStyle/>
          <a:p>
            <a:r>
              <a:rPr lang="fr-FR" b="1" dirty="0"/>
              <a:t>Document 7 : Formes d'action politique protestataires pratiquées par les 18-29 ans de 1981 à 2008 et par les 30 ans et plus (en %)</a:t>
            </a:r>
            <a:br>
              <a:rPr lang="fr-FR" dirty="0"/>
            </a:br>
            <a:endParaRPr lang="fr-FR" dirty="0"/>
          </a:p>
        </p:txBody>
      </p:sp>
      <p:pic>
        <p:nvPicPr>
          <p:cNvPr id="4" name="Espace réservé du contenu 3">
            <a:extLst>
              <a:ext uri="{FF2B5EF4-FFF2-40B4-BE49-F238E27FC236}">
                <a16:creationId xmlns:a16="http://schemas.microsoft.com/office/drawing/2014/main" id="{3169D642-E0BF-7A49-995D-040F42AFAFF2}"/>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977462" y="2159876"/>
            <a:ext cx="10247586" cy="3326524"/>
          </a:xfrm>
          <a:prstGeom prst="rect">
            <a:avLst/>
          </a:prstGeom>
        </p:spPr>
      </p:pic>
    </p:spTree>
    <p:extLst>
      <p:ext uri="{BB962C8B-B14F-4D97-AF65-F5344CB8AC3E}">
        <p14:creationId xmlns:p14="http://schemas.microsoft.com/office/powerpoint/2010/main" val="1574244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7479C3-3D28-814A-96DF-D14908F36CC0}"/>
              </a:ext>
            </a:extLst>
          </p:cNvPr>
          <p:cNvSpPr>
            <a:spLocks noGrp="1"/>
          </p:cNvSpPr>
          <p:nvPr>
            <p:ph type="title"/>
          </p:nvPr>
        </p:nvSpPr>
        <p:spPr>
          <a:xfrm>
            <a:off x="394138" y="365127"/>
            <a:ext cx="3058510" cy="6634763"/>
          </a:xfrm>
        </p:spPr>
        <p:txBody>
          <a:bodyPr>
            <a:normAutofit fontScale="90000"/>
          </a:bodyPr>
          <a:lstStyle/>
          <a:p>
            <a:r>
              <a:rPr lang="fr-FR" b="1" dirty="0"/>
              <a:t>Document 8 : Profil des élèves qui déclarent qu’ils ne s’engageront pas du tout dans la vie de la société : </a:t>
            </a:r>
            <a:br>
              <a:rPr lang="fr-FR" b="1" dirty="0"/>
            </a:br>
            <a:endParaRPr lang="fr-FR" dirty="0"/>
          </a:p>
        </p:txBody>
      </p:sp>
      <p:pic>
        <p:nvPicPr>
          <p:cNvPr id="4" name="Espace réservé du contenu 3">
            <a:extLst>
              <a:ext uri="{FF2B5EF4-FFF2-40B4-BE49-F238E27FC236}">
                <a16:creationId xmlns:a16="http://schemas.microsoft.com/office/drawing/2014/main" id="{BB626E4D-B2AE-4E4B-837E-D488B5865E88}"/>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408635" y="236483"/>
            <a:ext cx="7783365" cy="6069723"/>
          </a:xfrm>
          <a:prstGeom prst="rect">
            <a:avLst/>
          </a:prstGeom>
        </p:spPr>
      </p:pic>
    </p:spTree>
    <p:extLst>
      <p:ext uri="{BB962C8B-B14F-4D97-AF65-F5344CB8AC3E}">
        <p14:creationId xmlns:p14="http://schemas.microsoft.com/office/powerpoint/2010/main" val="706669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339123-C27A-4E4B-8B8E-FDEC74C32E4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6C0F1528-2B14-414B-8E80-3A578023A963}"/>
              </a:ext>
            </a:extLst>
          </p:cNvPr>
          <p:cNvSpPr>
            <a:spLocks noGrp="1"/>
          </p:cNvSpPr>
          <p:nvPr>
            <p:ph idx="1"/>
          </p:nvPr>
        </p:nvSpPr>
        <p:spPr/>
        <p:txBody>
          <a:bodyPr>
            <a:normAutofit lnSpcReduction="10000"/>
          </a:bodyPr>
          <a:lstStyle/>
          <a:p>
            <a:pPr marL="0" indent="0">
              <a:buNone/>
            </a:pPr>
            <a:r>
              <a:rPr lang="fr-FR" b="1" dirty="0"/>
              <a:t>Question 1. </a:t>
            </a:r>
            <a:r>
              <a:rPr lang="fr-FR" dirty="0"/>
              <a:t>Explicitez la phrase soulignée du document 4 en vous appuyant sur les données des documents 5, 6 et 7. </a:t>
            </a:r>
            <a:endParaRPr lang="fr-FR" b="1" dirty="0"/>
          </a:p>
          <a:p>
            <a:pPr marL="0" indent="0">
              <a:buNone/>
            </a:pPr>
            <a:r>
              <a:rPr lang="fr-FR" b="1" dirty="0"/>
              <a:t>Question 2. </a:t>
            </a:r>
            <a:r>
              <a:rPr lang="fr-FR" dirty="0"/>
              <a:t>Quelles sont les caractéristiques de l’engagement des jeunes ? (Documents 4 à 7)</a:t>
            </a:r>
            <a:endParaRPr lang="fr-FR" b="1" dirty="0"/>
          </a:p>
          <a:p>
            <a:pPr marL="0" indent="0">
              <a:buNone/>
            </a:pPr>
            <a:r>
              <a:rPr lang="fr-FR" b="1" dirty="0"/>
              <a:t>Question 3. </a:t>
            </a:r>
            <a:r>
              <a:rPr lang="fr-FR" dirty="0"/>
              <a:t>L’engagement des jeunes est-il propre à toute la jeunesse ? (Documents 4 et 8)</a:t>
            </a:r>
          </a:p>
          <a:p>
            <a:pPr marL="0" indent="0">
              <a:buNone/>
            </a:pPr>
            <a:endParaRPr lang="fr-FR" b="1" dirty="0"/>
          </a:p>
          <a:p>
            <a:pPr marL="0" indent="0">
              <a:buNone/>
            </a:pPr>
            <a:r>
              <a:rPr lang="fr-FR" b="1" dirty="0"/>
              <a:t>Tâche finale : </a:t>
            </a:r>
            <a:r>
              <a:rPr lang="fr-FR" dirty="0"/>
              <a:t>A partir des documents, montrez les spécificités de l’engagement des jeunes. </a:t>
            </a:r>
            <a:endParaRPr lang="fr-FR" b="1" dirty="0"/>
          </a:p>
          <a:p>
            <a:pPr marL="0" indent="0">
              <a:buNone/>
            </a:pPr>
            <a:r>
              <a:rPr lang="fr-FR" b="1" dirty="0"/>
              <a:t> </a:t>
            </a:r>
          </a:p>
          <a:p>
            <a:pPr marL="0" indent="0">
              <a:buNone/>
            </a:pPr>
            <a:endParaRPr lang="fr-FR" dirty="0"/>
          </a:p>
        </p:txBody>
      </p:sp>
    </p:spTree>
    <p:extLst>
      <p:ext uri="{BB962C8B-B14F-4D97-AF65-F5344CB8AC3E}">
        <p14:creationId xmlns:p14="http://schemas.microsoft.com/office/powerpoint/2010/main" val="2801771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DBF3F7-F46D-0646-997E-0A414DF71111}"/>
              </a:ext>
            </a:extLst>
          </p:cNvPr>
          <p:cNvSpPr>
            <a:spLocks noGrp="1"/>
          </p:cNvSpPr>
          <p:nvPr>
            <p:ph type="title"/>
          </p:nvPr>
        </p:nvSpPr>
        <p:spPr/>
        <p:txBody>
          <a:bodyPr/>
          <a:lstStyle/>
          <a:p>
            <a:r>
              <a:rPr lang="fr-FR" dirty="0">
                <a:sym typeface="Apple Color Emoji" pitchFamily="2" charset="0"/>
              </a:rPr>
              <a:t>🔎</a:t>
            </a:r>
            <a:r>
              <a:rPr lang="fr-FR" dirty="0"/>
              <a:t>Évaluation formative : Vrai ou faux ? </a:t>
            </a:r>
            <a:br>
              <a:rPr lang="fr-FR" b="1" dirty="0"/>
            </a:br>
            <a:endParaRPr lang="fr-FR" dirty="0"/>
          </a:p>
        </p:txBody>
      </p:sp>
      <p:sp>
        <p:nvSpPr>
          <p:cNvPr id="3" name="Espace réservé du contenu 2">
            <a:extLst>
              <a:ext uri="{FF2B5EF4-FFF2-40B4-BE49-F238E27FC236}">
                <a16:creationId xmlns:a16="http://schemas.microsoft.com/office/drawing/2014/main" id="{B08F6A90-EA96-164A-B30F-190FA459B720}"/>
              </a:ext>
            </a:extLst>
          </p:cNvPr>
          <p:cNvSpPr>
            <a:spLocks noGrp="1"/>
          </p:cNvSpPr>
          <p:nvPr>
            <p:ph idx="1"/>
          </p:nvPr>
        </p:nvSpPr>
        <p:spPr/>
        <p:txBody>
          <a:bodyPr/>
          <a:lstStyle/>
          <a:p>
            <a:pPr lvl="0"/>
            <a:r>
              <a:rPr lang="fr-FR" dirty="0"/>
              <a:t>L’engagement politique n’est pas déterminé par le sexe. </a:t>
            </a:r>
            <a:endParaRPr lang="fr-FR" b="1" dirty="0"/>
          </a:p>
          <a:p>
            <a:pPr lvl="0"/>
            <a:r>
              <a:rPr lang="fr-FR" dirty="0"/>
              <a:t>Le niveau de diplôme est une variable qui explique l’engagement politique. </a:t>
            </a:r>
            <a:endParaRPr lang="fr-FR" b="1" dirty="0"/>
          </a:p>
          <a:p>
            <a:pPr lvl="0"/>
            <a:r>
              <a:rPr lang="fr-FR" dirty="0"/>
              <a:t>Tous les citoyens sont également préparés à s’engager. </a:t>
            </a:r>
            <a:endParaRPr lang="fr-FR" b="1" dirty="0"/>
          </a:p>
          <a:p>
            <a:pPr lvl="0"/>
            <a:r>
              <a:rPr lang="fr-FR" dirty="0"/>
              <a:t>Les jeunes s’engagent en votant plus que la moyenne.</a:t>
            </a:r>
            <a:endParaRPr lang="fr-FR" b="1" dirty="0"/>
          </a:p>
          <a:p>
            <a:r>
              <a:rPr lang="fr-FR" dirty="0"/>
              <a:t>Les jeunes participent plus souvent aux manifestations que les plus de 30 ans </a:t>
            </a:r>
          </a:p>
        </p:txBody>
      </p:sp>
    </p:spTree>
    <p:extLst>
      <p:ext uri="{BB962C8B-B14F-4D97-AF65-F5344CB8AC3E}">
        <p14:creationId xmlns:p14="http://schemas.microsoft.com/office/powerpoint/2010/main" val="1102360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D03C2E-3A1B-7842-B16F-A5B572636D3B}"/>
              </a:ext>
            </a:extLst>
          </p:cNvPr>
          <p:cNvSpPr>
            <a:spLocks noGrp="1"/>
          </p:cNvSpPr>
          <p:nvPr>
            <p:ph type="title"/>
          </p:nvPr>
        </p:nvSpPr>
        <p:spPr>
          <a:xfrm>
            <a:off x="248527" y="362607"/>
            <a:ext cx="3818976" cy="2349062"/>
          </a:xfrm>
        </p:spPr>
        <p:txBody>
          <a:bodyPr>
            <a:normAutofit fontScale="90000"/>
          </a:bodyPr>
          <a:lstStyle/>
          <a:p>
            <a:r>
              <a:rPr lang="fr-FR" b="1" u="sng" dirty="0"/>
              <a:t>Évaluation </a:t>
            </a:r>
            <a:br>
              <a:rPr lang="fr-FR" b="1" u="sng" dirty="0"/>
            </a:br>
            <a:r>
              <a:rPr lang="fr-FR" b="1" u="sng" dirty="0"/>
              <a:t>sommative </a:t>
            </a:r>
            <a:br>
              <a:rPr lang="fr-FR" b="1" u="sng" dirty="0"/>
            </a:br>
            <a:r>
              <a:rPr lang="fr-FR" b="1" u="sng" dirty="0"/>
              <a:t>de type EC2: </a:t>
            </a:r>
            <a:endParaRPr lang="fr-FR" dirty="0"/>
          </a:p>
        </p:txBody>
      </p:sp>
      <p:sp>
        <p:nvSpPr>
          <p:cNvPr id="5" name="Espace réservé du texte 4">
            <a:extLst>
              <a:ext uri="{FF2B5EF4-FFF2-40B4-BE49-F238E27FC236}">
                <a16:creationId xmlns:a16="http://schemas.microsoft.com/office/drawing/2014/main" id="{CE023B23-C21D-EB43-A231-94583945493A}"/>
              </a:ext>
            </a:extLst>
          </p:cNvPr>
          <p:cNvSpPr>
            <a:spLocks noGrp="1"/>
          </p:cNvSpPr>
          <p:nvPr>
            <p:ph type="body" idx="1"/>
          </p:nvPr>
        </p:nvSpPr>
        <p:spPr>
          <a:xfrm>
            <a:off x="831851" y="5180485"/>
            <a:ext cx="10515600" cy="1519859"/>
          </a:xfrm>
        </p:spPr>
        <p:txBody>
          <a:bodyPr>
            <a:normAutofit fontScale="92500" lnSpcReduction="20000"/>
          </a:bodyPr>
          <a:lstStyle/>
          <a:p>
            <a:endParaRPr lang="fr-FR" b="1" dirty="0">
              <a:solidFill>
                <a:srgbClr val="142542"/>
              </a:solidFill>
            </a:endParaRPr>
          </a:p>
          <a:p>
            <a:r>
              <a:rPr lang="fr-FR" b="1" dirty="0">
                <a:solidFill>
                  <a:srgbClr val="142542"/>
                </a:solidFill>
              </a:rPr>
              <a:t>Question 1.</a:t>
            </a:r>
            <a:r>
              <a:rPr lang="fr-FR" dirty="0">
                <a:solidFill>
                  <a:srgbClr val="142542"/>
                </a:solidFill>
              </a:rPr>
              <a:t> Comparez le taux de syndicalisation dans la fonction publique et dans le secteur marchand et associatif. </a:t>
            </a:r>
          </a:p>
          <a:p>
            <a:r>
              <a:rPr lang="fr-FR" b="1" dirty="0">
                <a:solidFill>
                  <a:srgbClr val="142542"/>
                </a:solidFill>
              </a:rPr>
              <a:t>Question 2.</a:t>
            </a:r>
            <a:r>
              <a:rPr lang="fr-FR" dirty="0">
                <a:solidFill>
                  <a:srgbClr val="142542"/>
                </a:solidFill>
              </a:rPr>
              <a:t> A l’aide de vos connaissances et du document, montrez que l’engagement politique dépend de plusieurs variables sociodémographiques. </a:t>
            </a:r>
          </a:p>
          <a:p>
            <a:endParaRPr lang="fr-FR" dirty="0"/>
          </a:p>
        </p:txBody>
      </p:sp>
      <p:graphicFrame>
        <p:nvGraphicFramePr>
          <p:cNvPr id="4" name="Espace réservé du contenu 3">
            <a:extLst>
              <a:ext uri="{FF2B5EF4-FFF2-40B4-BE49-F238E27FC236}">
                <a16:creationId xmlns:a16="http://schemas.microsoft.com/office/drawing/2014/main" id="{C4F5C58A-D61F-2A45-B7A7-B4A902D4608E}"/>
              </a:ext>
            </a:extLst>
          </p:cNvPr>
          <p:cNvGraphicFramePr>
            <a:graphicFrameLocks noGrp="1"/>
          </p:cNvGraphicFramePr>
          <p:nvPr>
            <p:ph idx="4294967295"/>
            <p:extLst>
              <p:ext uri="{D42A27DB-BD31-4B8C-83A1-F6EECF244321}">
                <p14:modId xmlns:p14="http://schemas.microsoft.com/office/powerpoint/2010/main" val="4261894383"/>
              </p:ext>
            </p:extLst>
          </p:nvPr>
        </p:nvGraphicFramePr>
        <p:xfrm>
          <a:off x="4219684" y="142461"/>
          <a:ext cx="7498733" cy="5038024"/>
        </p:xfrm>
        <a:graphic>
          <a:graphicData uri="http://schemas.openxmlformats.org/drawingml/2006/table">
            <a:tbl>
              <a:tblPr firstRow="1" firstCol="1" bandRow="1">
                <a:tableStyleId>{5C22544A-7EE6-4342-B048-85BDC9FD1C3A}</a:tableStyleId>
              </a:tblPr>
              <a:tblGrid>
                <a:gridCol w="1472550">
                  <a:extLst>
                    <a:ext uri="{9D8B030D-6E8A-4147-A177-3AD203B41FA5}">
                      <a16:colId xmlns:a16="http://schemas.microsoft.com/office/drawing/2014/main" val="1511504744"/>
                    </a:ext>
                  </a:extLst>
                </a:gridCol>
                <a:gridCol w="876016">
                  <a:extLst>
                    <a:ext uri="{9D8B030D-6E8A-4147-A177-3AD203B41FA5}">
                      <a16:colId xmlns:a16="http://schemas.microsoft.com/office/drawing/2014/main" val="3406912775"/>
                    </a:ext>
                  </a:extLst>
                </a:gridCol>
                <a:gridCol w="1549934">
                  <a:extLst>
                    <a:ext uri="{9D8B030D-6E8A-4147-A177-3AD203B41FA5}">
                      <a16:colId xmlns:a16="http://schemas.microsoft.com/office/drawing/2014/main" val="691410937"/>
                    </a:ext>
                  </a:extLst>
                </a:gridCol>
                <a:gridCol w="892545">
                  <a:extLst>
                    <a:ext uri="{9D8B030D-6E8A-4147-A177-3AD203B41FA5}">
                      <a16:colId xmlns:a16="http://schemas.microsoft.com/office/drawing/2014/main" val="3379607520"/>
                    </a:ext>
                  </a:extLst>
                </a:gridCol>
                <a:gridCol w="836198">
                  <a:extLst>
                    <a:ext uri="{9D8B030D-6E8A-4147-A177-3AD203B41FA5}">
                      <a16:colId xmlns:a16="http://schemas.microsoft.com/office/drawing/2014/main" val="2592258532"/>
                    </a:ext>
                  </a:extLst>
                </a:gridCol>
                <a:gridCol w="1012754">
                  <a:extLst>
                    <a:ext uri="{9D8B030D-6E8A-4147-A177-3AD203B41FA5}">
                      <a16:colId xmlns:a16="http://schemas.microsoft.com/office/drawing/2014/main" val="3720695588"/>
                    </a:ext>
                  </a:extLst>
                </a:gridCol>
                <a:gridCol w="858736">
                  <a:extLst>
                    <a:ext uri="{9D8B030D-6E8A-4147-A177-3AD203B41FA5}">
                      <a16:colId xmlns:a16="http://schemas.microsoft.com/office/drawing/2014/main" val="3402211905"/>
                    </a:ext>
                  </a:extLst>
                </a:gridCol>
              </a:tblGrid>
              <a:tr h="342029">
                <a:tc gridSpan="7">
                  <a:txBody>
                    <a:bodyPr/>
                    <a:lstStyle/>
                    <a:p>
                      <a:pPr>
                        <a:spcAft>
                          <a:spcPts val="0"/>
                        </a:spcAft>
                      </a:pPr>
                      <a:r>
                        <a:rPr lang="fr-FR" sz="900">
                          <a:effectLst/>
                        </a:rPr>
                        <a:t>Taux de syndicalisation en 2016 selon les caractéristiques des salariés, le secteur et le périmètre géographique</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850467135"/>
                  </a:ext>
                </a:extLst>
              </a:tr>
              <a:tr h="358552">
                <a:tc>
                  <a:txBody>
                    <a:bodyPr/>
                    <a:lstStyle/>
                    <a:p>
                      <a:endParaRPr lang="fr-FR" sz="1000">
                        <a:effectLst/>
                        <a:latin typeface="Calibri" panose="020F0502020204030204" pitchFamily="34" charset="0"/>
                        <a:cs typeface="Times New Roman" panose="02020603050405020304" pitchFamily="18" charset="0"/>
                      </a:endParaRPr>
                    </a:p>
                  </a:txBody>
                  <a:tcPr marL="38767" marR="38767" marT="0" marB="0" anchor="b"/>
                </a:tc>
                <a:tc>
                  <a:txBody>
                    <a:bodyPr/>
                    <a:lstStyle/>
                    <a:p>
                      <a:pPr algn="ctr">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b"/>
                </a:tc>
                <a:tc>
                  <a:txBody>
                    <a:bodyPr/>
                    <a:lstStyle/>
                    <a:p>
                      <a:pPr algn="ctr">
                        <a:spcAft>
                          <a:spcPts val="0"/>
                        </a:spcAft>
                      </a:pPr>
                      <a:r>
                        <a:rPr lang="fr-FR" sz="1000">
                          <a:effectLst/>
                        </a:rPr>
                        <a:t>France métropolitaine</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b"/>
                </a:tc>
                <a:tc>
                  <a:txBody>
                    <a:bodyPr/>
                    <a:lstStyle/>
                    <a:p>
                      <a:pPr algn="ctr">
                        <a:spcAft>
                          <a:spcPts val="0"/>
                        </a:spcAft>
                      </a:pPr>
                      <a:r>
                        <a:rPr lang="fr-FR" sz="1000" dirty="0">
                          <a:effectLst/>
                        </a:rPr>
                        <a:t>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b"/>
                </a:tc>
                <a:tc>
                  <a:txBody>
                    <a:bodyPr/>
                    <a:lstStyle/>
                    <a:p>
                      <a:pPr algn="ctr">
                        <a:spcAft>
                          <a:spcPts val="0"/>
                        </a:spcAft>
                      </a:pPr>
                      <a:r>
                        <a:rPr lang="fr-FR" sz="1000" dirty="0">
                          <a:effectLst/>
                        </a:rPr>
                        <a:t>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b"/>
                </a:tc>
                <a:tc>
                  <a:txBody>
                    <a:bodyPr/>
                    <a:lstStyle/>
                    <a:p>
                      <a:pPr algn="ctr">
                        <a:spcAft>
                          <a:spcPts val="0"/>
                        </a:spcAft>
                      </a:pPr>
                      <a:r>
                        <a:rPr lang="fr-FR" sz="1000" dirty="0">
                          <a:effectLst/>
                        </a:rPr>
                        <a:t>France entière</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b"/>
                </a:tc>
                <a:tc>
                  <a:txBody>
                    <a:bodyPr/>
                    <a:lstStyle/>
                    <a:p>
                      <a:pPr algn="ctr">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b"/>
                </a:tc>
                <a:extLst>
                  <a:ext uri="{0D108BD9-81ED-4DB2-BD59-A6C34878D82A}">
                    <a16:rowId xmlns:a16="http://schemas.microsoft.com/office/drawing/2014/main" val="1173908851"/>
                  </a:ext>
                </a:extLst>
              </a:tr>
              <a:tr h="0">
                <a:tc>
                  <a:txBody>
                    <a:bodyPr/>
                    <a:lstStyle/>
                    <a:p>
                      <a:pPr algn="ctr">
                        <a:spcAft>
                          <a:spcPts val="0"/>
                        </a:spcAft>
                      </a:pPr>
                      <a:r>
                        <a:rPr lang="fr-FR" sz="1000">
                          <a:effectLst/>
                        </a:rPr>
                        <a:t>2016</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Ensemble des salariés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Fonction publique</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Marchand et associatif</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Ensemble des salariés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Fonction publique</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Marchand et associatif</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extLst>
                  <a:ext uri="{0D108BD9-81ED-4DB2-BD59-A6C34878D82A}">
                    <a16:rowId xmlns:a16="http://schemas.microsoft.com/office/drawing/2014/main" val="2345916427"/>
                  </a:ext>
                </a:extLst>
              </a:tr>
              <a:tr h="208474">
                <a:tc>
                  <a:txBody>
                    <a:bodyPr/>
                    <a:lstStyle/>
                    <a:p>
                      <a:pPr>
                        <a:spcAft>
                          <a:spcPts val="0"/>
                        </a:spcAft>
                      </a:pPr>
                      <a:r>
                        <a:rPr lang="fr-FR" sz="1000">
                          <a:effectLst/>
                        </a:rPr>
                        <a:t>Ensemble</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b"/>
                </a:tc>
                <a:tc>
                  <a:txBody>
                    <a:bodyPr/>
                    <a:lstStyle/>
                    <a:p>
                      <a:pPr algn="ctr">
                        <a:spcAft>
                          <a:spcPts val="0"/>
                        </a:spcAft>
                      </a:pPr>
                      <a:r>
                        <a:rPr lang="fr-FR" sz="1000">
                          <a:effectLst/>
                        </a:rPr>
                        <a:t>10,8</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18,7</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8,4</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11,0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19,1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8,4</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extLst>
                  <a:ext uri="{0D108BD9-81ED-4DB2-BD59-A6C34878D82A}">
                    <a16:rowId xmlns:a16="http://schemas.microsoft.com/office/drawing/2014/main" val="783319257"/>
                  </a:ext>
                </a:extLst>
              </a:tr>
              <a:tr h="195445">
                <a:tc>
                  <a:txBody>
                    <a:bodyPr/>
                    <a:lstStyle/>
                    <a:p>
                      <a:pPr>
                        <a:spcAft>
                          <a:spcPts val="0"/>
                        </a:spcAft>
                      </a:pPr>
                      <a:r>
                        <a:rPr lang="fr-FR" sz="1000">
                          <a:effectLst/>
                        </a:rPr>
                        <a:t>Sexe</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b"/>
                </a:tc>
                <a:tc>
                  <a:txBody>
                    <a:bodyPr/>
                    <a:lstStyle/>
                    <a:p>
                      <a:pPr algn="ctr">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extLst>
                  <a:ext uri="{0D108BD9-81ED-4DB2-BD59-A6C34878D82A}">
                    <a16:rowId xmlns:a16="http://schemas.microsoft.com/office/drawing/2014/main" val="2390545416"/>
                  </a:ext>
                </a:extLst>
              </a:tr>
              <a:tr h="195445">
                <a:tc>
                  <a:txBody>
                    <a:bodyPr/>
                    <a:lstStyle/>
                    <a:p>
                      <a:pPr>
                        <a:spcAft>
                          <a:spcPts val="0"/>
                        </a:spcAft>
                      </a:pPr>
                      <a:r>
                        <a:rPr lang="fr-FR" sz="1000">
                          <a:effectLst/>
                        </a:rPr>
                        <a:t>Hommes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b"/>
                </a:tc>
                <a:tc>
                  <a:txBody>
                    <a:bodyPr/>
                    <a:lstStyle/>
                    <a:p>
                      <a:pPr algn="ctr">
                        <a:spcAft>
                          <a:spcPts val="0"/>
                        </a:spcAft>
                      </a:pPr>
                      <a:r>
                        <a:rPr lang="fr-FR" sz="1000">
                          <a:effectLst/>
                        </a:rPr>
                        <a:t>11,8</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21,4</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9,7</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12,0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21,7</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9,9</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extLst>
                  <a:ext uri="{0D108BD9-81ED-4DB2-BD59-A6C34878D82A}">
                    <a16:rowId xmlns:a16="http://schemas.microsoft.com/office/drawing/2014/main" val="2332556471"/>
                  </a:ext>
                </a:extLst>
              </a:tr>
              <a:tr h="208474">
                <a:tc>
                  <a:txBody>
                    <a:bodyPr/>
                    <a:lstStyle/>
                    <a:p>
                      <a:pPr>
                        <a:spcAft>
                          <a:spcPts val="0"/>
                        </a:spcAft>
                      </a:pPr>
                      <a:r>
                        <a:rPr lang="fr-FR" sz="1000">
                          <a:effectLst/>
                        </a:rPr>
                        <a:t>Femmes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b"/>
                </a:tc>
                <a:tc>
                  <a:txBody>
                    <a:bodyPr/>
                    <a:lstStyle/>
                    <a:p>
                      <a:pPr algn="ctr">
                        <a:spcAft>
                          <a:spcPts val="0"/>
                        </a:spcAft>
                      </a:pPr>
                      <a:r>
                        <a:rPr lang="fr-FR" sz="1000">
                          <a:effectLst/>
                        </a:rPr>
                        <a:t>9,8</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17,1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6,7</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10,0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17,5</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6,8</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extLst>
                  <a:ext uri="{0D108BD9-81ED-4DB2-BD59-A6C34878D82A}">
                    <a16:rowId xmlns:a16="http://schemas.microsoft.com/office/drawing/2014/main" val="1377604678"/>
                  </a:ext>
                </a:extLst>
              </a:tr>
              <a:tr h="195445">
                <a:tc>
                  <a:txBody>
                    <a:bodyPr/>
                    <a:lstStyle/>
                    <a:p>
                      <a:pPr>
                        <a:spcAft>
                          <a:spcPts val="0"/>
                        </a:spcAft>
                      </a:pPr>
                      <a:r>
                        <a:rPr lang="fr-FR" sz="1000">
                          <a:effectLst/>
                        </a:rPr>
                        <a:t>Age</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b"/>
                </a:tc>
                <a:tc>
                  <a:txBody>
                    <a:bodyPr/>
                    <a:lstStyle/>
                    <a:p>
                      <a:pPr algn="ctr">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extLst>
                  <a:ext uri="{0D108BD9-81ED-4DB2-BD59-A6C34878D82A}">
                    <a16:rowId xmlns:a16="http://schemas.microsoft.com/office/drawing/2014/main" val="3948485620"/>
                  </a:ext>
                </a:extLst>
              </a:tr>
              <a:tr h="166922">
                <a:tc>
                  <a:txBody>
                    <a:bodyPr/>
                    <a:lstStyle/>
                    <a:p>
                      <a:pPr>
                        <a:spcAft>
                          <a:spcPts val="0"/>
                        </a:spcAft>
                      </a:pPr>
                      <a:r>
                        <a:rPr lang="fr-FR" sz="1000">
                          <a:effectLst/>
                        </a:rPr>
                        <a:t>Moins de 30 ans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b"/>
                </a:tc>
                <a:tc>
                  <a:txBody>
                    <a:bodyPr/>
                    <a:lstStyle/>
                    <a:p>
                      <a:pPr algn="ctr">
                        <a:spcAft>
                          <a:spcPts val="0"/>
                        </a:spcAft>
                      </a:pPr>
                      <a:r>
                        <a:rPr lang="fr-FR" sz="1000">
                          <a:effectLst/>
                        </a:rPr>
                        <a:t>3,6</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4,9</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3,3</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3,7</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5,6</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3,3</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extLst>
                  <a:ext uri="{0D108BD9-81ED-4DB2-BD59-A6C34878D82A}">
                    <a16:rowId xmlns:a16="http://schemas.microsoft.com/office/drawing/2014/main" val="1137434287"/>
                  </a:ext>
                </a:extLst>
              </a:tr>
              <a:tr h="195445">
                <a:tc>
                  <a:txBody>
                    <a:bodyPr/>
                    <a:lstStyle/>
                    <a:p>
                      <a:pPr>
                        <a:spcAft>
                          <a:spcPts val="0"/>
                        </a:spcAft>
                      </a:pPr>
                      <a:r>
                        <a:rPr lang="fr-FR" sz="1000">
                          <a:effectLst/>
                        </a:rPr>
                        <a:t>30 à 39</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b"/>
                </a:tc>
                <a:tc>
                  <a:txBody>
                    <a:bodyPr/>
                    <a:lstStyle/>
                    <a:p>
                      <a:pPr algn="ctr">
                        <a:spcAft>
                          <a:spcPts val="0"/>
                        </a:spcAft>
                      </a:pPr>
                      <a:r>
                        <a:rPr lang="fr-FR" sz="1000">
                          <a:effectLst/>
                        </a:rPr>
                        <a:t>9,2</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17,0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7,2</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9,3</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17,1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7,2</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extLst>
                  <a:ext uri="{0D108BD9-81ED-4DB2-BD59-A6C34878D82A}">
                    <a16:rowId xmlns:a16="http://schemas.microsoft.com/office/drawing/2014/main" val="1818438424"/>
                  </a:ext>
                </a:extLst>
              </a:tr>
              <a:tr h="195445">
                <a:tc>
                  <a:txBody>
                    <a:bodyPr/>
                    <a:lstStyle/>
                    <a:p>
                      <a:pPr>
                        <a:spcAft>
                          <a:spcPts val="0"/>
                        </a:spcAft>
                      </a:pPr>
                      <a:r>
                        <a:rPr lang="fr-FR" sz="1000">
                          <a:effectLst/>
                        </a:rPr>
                        <a:t>40 à 49</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b"/>
                </a:tc>
                <a:tc>
                  <a:txBody>
                    <a:bodyPr/>
                    <a:lstStyle/>
                    <a:p>
                      <a:pPr algn="ctr">
                        <a:spcAft>
                          <a:spcPts val="0"/>
                        </a:spcAft>
                      </a:pPr>
                      <a:r>
                        <a:rPr lang="fr-FR" sz="1000">
                          <a:effectLst/>
                        </a:rPr>
                        <a:t>13,0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21,3</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10,1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13,3</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21,7</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10,3</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extLst>
                  <a:ext uri="{0D108BD9-81ED-4DB2-BD59-A6C34878D82A}">
                    <a16:rowId xmlns:a16="http://schemas.microsoft.com/office/drawing/2014/main" val="2839205264"/>
                  </a:ext>
                </a:extLst>
              </a:tr>
              <a:tr h="208474">
                <a:tc>
                  <a:txBody>
                    <a:bodyPr/>
                    <a:lstStyle/>
                    <a:p>
                      <a:pPr>
                        <a:spcAft>
                          <a:spcPts val="0"/>
                        </a:spcAft>
                      </a:pPr>
                      <a:r>
                        <a:rPr lang="fr-FR" sz="1000">
                          <a:effectLst/>
                        </a:rPr>
                        <a:t>50 ou plus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b"/>
                </a:tc>
                <a:tc>
                  <a:txBody>
                    <a:bodyPr/>
                    <a:lstStyle/>
                    <a:p>
                      <a:pPr algn="ctr">
                        <a:spcAft>
                          <a:spcPts val="0"/>
                        </a:spcAft>
                      </a:pPr>
                      <a:r>
                        <a:rPr lang="fr-FR" sz="1000">
                          <a:effectLst/>
                        </a:rPr>
                        <a:t>14,6</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23,8</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11,4</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14,9</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24,4</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11,5</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extLst>
                  <a:ext uri="{0D108BD9-81ED-4DB2-BD59-A6C34878D82A}">
                    <a16:rowId xmlns:a16="http://schemas.microsoft.com/office/drawing/2014/main" val="47547643"/>
                  </a:ext>
                </a:extLst>
              </a:tr>
              <a:tr h="318044">
                <a:tc>
                  <a:txBody>
                    <a:bodyPr/>
                    <a:lstStyle/>
                    <a:p>
                      <a:pPr>
                        <a:spcAft>
                          <a:spcPts val="0"/>
                        </a:spcAft>
                      </a:pPr>
                      <a:r>
                        <a:rPr lang="fr-FR" sz="1000">
                          <a:effectLst/>
                        </a:rPr>
                        <a:t>CS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b"/>
                </a:tc>
                <a:tc>
                  <a:txBody>
                    <a:bodyPr/>
                    <a:lstStyle/>
                    <a:p>
                      <a:pPr algn="ctr">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extLst>
                  <a:ext uri="{0D108BD9-81ED-4DB2-BD59-A6C34878D82A}">
                    <a16:rowId xmlns:a16="http://schemas.microsoft.com/office/drawing/2014/main" val="1316606906"/>
                  </a:ext>
                </a:extLst>
              </a:tr>
              <a:tr h="195445">
                <a:tc>
                  <a:txBody>
                    <a:bodyPr/>
                    <a:lstStyle/>
                    <a:p>
                      <a:pPr>
                        <a:spcAft>
                          <a:spcPts val="0"/>
                        </a:spcAft>
                      </a:pPr>
                      <a:r>
                        <a:rPr lang="fr-FR" sz="1000">
                          <a:effectLst/>
                        </a:rPr>
                        <a:t>Cadres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b"/>
                </a:tc>
                <a:tc>
                  <a:txBody>
                    <a:bodyPr/>
                    <a:lstStyle/>
                    <a:p>
                      <a:pPr algn="ctr">
                        <a:spcAft>
                          <a:spcPts val="0"/>
                        </a:spcAft>
                      </a:pPr>
                      <a:r>
                        <a:rPr lang="fr-FR" sz="1000">
                          <a:effectLst/>
                        </a:rPr>
                        <a:t>11,0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23,2</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6,2</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11,2</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23,5</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6,3</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extLst>
                  <a:ext uri="{0D108BD9-81ED-4DB2-BD59-A6C34878D82A}">
                    <a16:rowId xmlns:a16="http://schemas.microsoft.com/office/drawing/2014/main" val="1012843708"/>
                  </a:ext>
                </a:extLst>
              </a:tr>
              <a:tr h="416949">
                <a:tc>
                  <a:txBody>
                    <a:bodyPr/>
                    <a:lstStyle/>
                    <a:p>
                      <a:pPr>
                        <a:spcAft>
                          <a:spcPts val="0"/>
                        </a:spcAft>
                      </a:pPr>
                      <a:r>
                        <a:rPr lang="fr-FR" sz="1000" dirty="0">
                          <a:effectLst/>
                        </a:rPr>
                        <a:t>Professions intermédiaires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b"/>
                </a:tc>
                <a:tc>
                  <a:txBody>
                    <a:bodyPr/>
                    <a:lstStyle/>
                    <a:p>
                      <a:pPr algn="ctr">
                        <a:spcAft>
                          <a:spcPts val="0"/>
                        </a:spcAft>
                      </a:pPr>
                      <a:r>
                        <a:rPr lang="fr-FR" sz="1000">
                          <a:effectLst/>
                        </a:rPr>
                        <a:t>12,1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16,8</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10,3</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12,3</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17,3</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10,3</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extLst>
                  <a:ext uri="{0D108BD9-81ED-4DB2-BD59-A6C34878D82A}">
                    <a16:rowId xmlns:a16="http://schemas.microsoft.com/office/drawing/2014/main" val="1091247916"/>
                  </a:ext>
                </a:extLst>
              </a:tr>
              <a:tr h="195445">
                <a:tc>
                  <a:txBody>
                    <a:bodyPr/>
                    <a:lstStyle/>
                    <a:p>
                      <a:pPr>
                        <a:spcAft>
                          <a:spcPts val="0"/>
                        </a:spcAft>
                      </a:pPr>
                      <a:r>
                        <a:rPr lang="fr-FR" sz="1000">
                          <a:effectLst/>
                        </a:rPr>
                        <a:t>Employés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b"/>
                </a:tc>
                <a:tc>
                  <a:txBody>
                    <a:bodyPr/>
                    <a:lstStyle/>
                    <a:p>
                      <a:pPr algn="ctr">
                        <a:spcAft>
                          <a:spcPts val="0"/>
                        </a:spcAft>
                      </a:pPr>
                      <a:r>
                        <a:rPr lang="fr-FR" sz="1000">
                          <a:effectLst/>
                        </a:rPr>
                        <a:t>10,6</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17,3</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7,9</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10,8</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17,9</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7,9</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extLst>
                  <a:ext uri="{0D108BD9-81ED-4DB2-BD59-A6C34878D82A}">
                    <a16:rowId xmlns:a16="http://schemas.microsoft.com/office/drawing/2014/main" val="3244714259"/>
                  </a:ext>
                </a:extLst>
              </a:tr>
              <a:tr h="208474">
                <a:tc>
                  <a:txBody>
                    <a:bodyPr/>
                    <a:lstStyle/>
                    <a:p>
                      <a:pPr>
                        <a:spcAft>
                          <a:spcPts val="0"/>
                        </a:spcAft>
                      </a:pPr>
                      <a:r>
                        <a:rPr lang="fr-FR" sz="1000">
                          <a:effectLst/>
                        </a:rPr>
                        <a:t>Ouvriers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b"/>
                </a:tc>
                <a:tc>
                  <a:txBody>
                    <a:bodyPr/>
                    <a:lstStyle/>
                    <a:p>
                      <a:pPr algn="ctr">
                        <a:spcAft>
                          <a:spcPts val="0"/>
                        </a:spcAft>
                      </a:pPr>
                      <a:r>
                        <a:rPr lang="fr-FR" sz="1000">
                          <a:effectLst/>
                        </a:rPr>
                        <a:t>9,6</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20,7</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8,7</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9,7</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20,7</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tc>
                  <a:txBody>
                    <a:bodyPr/>
                    <a:lstStyle/>
                    <a:p>
                      <a:pPr algn="ctr">
                        <a:spcAft>
                          <a:spcPts val="0"/>
                        </a:spcAft>
                      </a:pPr>
                      <a:r>
                        <a:rPr lang="fr-FR" sz="1000">
                          <a:effectLst/>
                        </a:rPr>
                        <a:t>8,8</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ctr"/>
                </a:tc>
                <a:extLst>
                  <a:ext uri="{0D108BD9-81ED-4DB2-BD59-A6C34878D82A}">
                    <a16:rowId xmlns:a16="http://schemas.microsoft.com/office/drawing/2014/main" val="3150782807"/>
                  </a:ext>
                </a:extLst>
              </a:tr>
              <a:tr h="195445">
                <a:tc>
                  <a:txBody>
                    <a:bodyPr/>
                    <a:lstStyle/>
                    <a:p>
                      <a:endParaRPr lang="fr-FR" sz="1000">
                        <a:effectLst/>
                        <a:latin typeface="Calibri" panose="020F0502020204030204" pitchFamily="34" charset="0"/>
                        <a:cs typeface="Times New Roman" panose="02020603050405020304" pitchFamily="18" charset="0"/>
                      </a:endParaRPr>
                    </a:p>
                  </a:txBody>
                  <a:tcPr marL="38767" marR="38767" marT="0" marB="0" anchor="b"/>
                </a:tc>
                <a:tc>
                  <a:txBody>
                    <a:bodyPr/>
                    <a:lstStyle/>
                    <a:p>
                      <a:endParaRPr lang="fr-FR" sz="1000">
                        <a:effectLst/>
                        <a:latin typeface="Calibri" panose="020F0502020204030204" pitchFamily="34" charset="0"/>
                        <a:cs typeface="Times New Roman" panose="02020603050405020304" pitchFamily="18" charset="0"/>
                      </a:endParaRPr>
                    </a:p>
                  </a:txBody>
                  <a:tcPr marL="38767" marR="38767" marT="0" marB="0" anchor="b"/>
                </a:tc>
                <a:tc>
                  <a:txBody>
                    <a:bodyPr/>
                    <a:lstStyle/>
                    <a:p>
                      <a:endParaRPr lang="fr-FR" sz="1000">
                        <a:effectLst/>
                        <a:latin typeface="Calibri" panose="020F0502020204030204" pitchFamily="34" charset="0"/>
                        <a:cs typeface="Times New Roman" panose="02020603050405020304" pitchFamily="18" charset="0"/>
                      </a:endParaRPr>
                    </a:p>
                  </a:txBody>
                  <a:tcPr marL="38767" marR="38767" marT="0" marB="0" anchor="b"/>
                </a:tc>
                <a:tc>
                  <a:txBody>
                    <a:bodyPr/>
                    <a:lstStyle/>
                    <a:p>
                      <a:endParaRPr lang="fr-FR" sz="1000">
                        <a:effectLst/>
                        <a:latin typeface="Calibri" panose="020F0502020204030204" pitchFamily="34" charset="0"/>
                        <a:cs typeface="Times New Roman" panose="02020603050405020304" pitchFamily="18" charset="0"/>
                      </a:endParaRPr>
                    </a:p>
                  </a:txBody>
                  <a:tcPr marL="38767" marR="38767" marT="0" marB="0" anchor="b"/>
                </a:tc>
                <a:tc>
                  <a:txBody>
                    <a:bodyPr/>
                    <a:lstStyle/>
                    <a:p>
                      <a:endParaRPr lang="fr-FR" sz="1000">
                        <a:effectLst/>
                        <a:latin typeface="Calibri" panose="020F0502020204030204" pitchFamily="34" charset="0"/>
                        <a:cs typeface="Times New Roman" panose="02020603050405020304" pitchFamily="18" charset="0"/>
                      </a:endParaRPr>
                    </a:p>
                  </a:txBody>
                  <a:tcPr marL="38767" marR="38767" marT="0" marB="0" anchor="b"/>
                </a:tc>
                <a:tc>
                  <a:txBody>
                    <a:bodyPr/>
                    <a:lstStyle/>
                    <a:p>
                      <a:endParaRPr lang="fr-FR" sz="1000">
                        <a:effectLst/>
                        <a:latin typeface="Calibri" panose="020F0502020204030204" pitchFamily="34" charset="0"/>
                        <a:cs typeface="Times New Roman" panose="02020603050405020304" pitchFamily="18" charset="0"/>
                      </a:endParaRPr>
                    </a:p>
                  </a:txBody>
                  <a:tcPr marL="38767" marR="38767" marT="0" marB="0" anchor="b"/>
                </a:tc>
                <a:tc>
                  <a:txBody>
                    <a:bodyPr/>
                    <a:lstStyle/>
                    <a:p>
                      <a:endParaRPr lang="fr-FR" sz="1000">
                        <a:effectLst/>
                        <a:latin typeface="Calibri" panose="020F0502020204030204" pitchFamily="34" charset="0"/>
                        <a:cs typeface="Times New Roman" panose="02020603050405020304" pitchFamily="18" charset="0"/>
                      </a:endParaRPr>
                    </a:p>
                  </a:txBody>
                  <a:tcPr marL="38767" marR="38767" marT="0" marB="0" anchor="b"/>
                </a:tc>
                <a:extLst>
                  <a:ext uri="{0D108BD9-81ED-4DB2-BD59-A6C34878D82A}">
                    <a16:rowId xmlns:a16="http://schemas.microsoft.com/office/drawing/2014/main" val="329747626"/>
                  </a:ext>
                </a:extLst>
              </a:tr>
              <a:tr h="537827">
                <a:tc gridSpan="6">
                  <a:txBody>
                    <a:bodyPr/>
                    <a:lstStyle/>
                    <a:p>
                      <a:pPr>
                        <a:spcAft>
                          <a:spcPts val="0"/>
                        </a:spcAft>
                      </a:pPr>
                      <a:r>
                        <a:rPr lang="fr-FR" sz="1000">
                          <a:effectLst/>
                        </a:rPr>
                        <a:t>Lecture : en 2016, en  France (hors Mayotte) 11,0% des salariés déclarent adhérer à un syndicat; 12,0 % des hommes et 10,0 % des femmes.</a:t>
                      </a:r>
                    </a:p>
                    <a:p>
                      <a:pPr>
                        <a:spcAft>
                          <a:spcPts val="0"/>
                        </a:spcAft>
                      </a:pPr>
                      <a:r>
                        <a:rPr lang="fr-FR" sz="1000">
                          <a:effectLst/>
                        </a:rPr>
                        <a:t>Champ : salariés de plus de 15 ans, France entière (hors Mayotte) et France métropolitaine</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b"/>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endParaRPr lang="fr-FR" sz="1000">
                        <a:effectLst/>
                        <a:latin typeface="Calibri" panose="020F0502020204030204" pitchFamily="34" charset="0"/>
                        <a:cs typeface="Times New Roman" panose="02020603050405020304" pitchFamily="18" charset="0"/>
                      </a:endParaRPr>
                    </a:p>
                  </a:txBody>
                  <a:tcPr marL="38767" marR="38767" marT="0" marB="0" anchor="b"/>
                </a:tc>
                <a:extLst>
                  <a:ext uri="{0D108BD9-81ED-4DB2-BD59-A6C34878D82A}">
                    <a16:rowId xmlns:a16="http://schemas.microsoft.com/office/drawing/2014/main" val="2163038028"/>
                  </a:ext>
                </a:extLst>
              </a:tr>
              <a:tr h="195445">
                <a:tc gridSpan="7">
                  <a:txBody>
                    <a:bodyPr/>
                    <a:lstStyle/>
                    <a:p>
                      <a:pPr>
                        <a:spcAft>
                          <a:spcPts val="0"/>
                        </a:spcAft>
                      </a:pPr>
                      <a:r>
                        <a:rPr lang="fr-FR" sz="1000" dirty="0">
                          <a:effectLst/>
                        </a:rPr>
                        <a:t>Sources : enquête Risques psychosociaux et conditions de travail 2016  (</a:t>
                      </a:r>
                      <a:r>
                        <a:rPr lang="fr-FR" sz="1000" dirty="0" err="1">
                          <a:effectLst/>
                        </a:rPr>
                        <a:t>Dares</a:t>
                      </a:r>
                      <a:r>
                        <a:rPr lang="fr-FR" sz="1000" dirty="0">
                          <a:effectLst/>
                        </a:rPr>
                        <a:t>-DGAFP-Drees-Insee).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767" marR="38767" marT="0" marB="0" anchor="b"/>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206767653"/>
                  </a:ext>
                </a:extLst>
              </a:tr>
            </a:tbl>
          </a:graphicData>
        </a:graphic>
      </p:graphicFrame>
    </p:spTree>
    <p:extLst>
      <p:ext uri="{BB962C8B-B14F-4D97-AF65-F5344CB8AC3E}">
        <p14:creationId xmlns:p14="http://schemas.microsoft.com/office/powerpoint/2010/main" val="2938602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6D2005-B71E-AA45-BE44-0ABAED798467}"/>
              </a:ext>
            </a:extLst>
          </p:cNvPr>
          <p:cNvSpPr>
            <a:spLocks noGrp="1"/>
          </p:cNvSpPr>
          <p:nvPr>
            <p:ph type="title"/>
          </p:nvPr>
        </p:nvSpPr>
        <p:spPr>
          <a:xfrm>
            <a:off x="538656" y="349361"/>
            <a:ext cx="10515600" cy="2598790"/>
          </a:xfrm>
        </p:spPr>
        <p:txBody>
          <a:bodyPr>
            <a:normAutofit fontScale="90000"/>
          </a:bodyPr>
          <a:lstStyle/>
          <a:p>
            <a:r>
              <a:rPr lang="fr-FR" b="1" dirty="0">
                <a:solidFill>
                  <a:srgbClr val="00B050"/>
                </a:solidFill>
              </a:rPr>
              <a:t>Objectif d’apprentissage numéro 4 : </a:t>
            </a:r>
            <a:r>
              <a:rPr lang="fr-FR" dirty="0">
                <a:solidFill>
                  <a:srgbClr val="00B050"/>
                </a:solidFill>
              </a:rPr>
              <a:t> </a:t>
            </a:r>
            <a:r>
              <a:rPr lang="fr-FR" dirty="0"/>
              <a:t> </a:t>
            </a:r>
            <a:r>
              <a:rPr lang="fr-FR" b="1" dirty="0">
                <a:solidFill>
                  <a:srgbClr val="00B050"/>
                </a:solidFill>
              </a:rPr>
              <a:t>Comprendre la diversité́ et les transformations des objets de l’action collective (conflits du travail, nouveaux enjeux de mobilisation, luttes minoritaires), des acteurs (partis politiques, syndicats, associations, groupements) et de leurs répertoires. </a:t>
            </a:r>
          </a:p>
        </p:txBody>
      </p:sp>
      <p:sp>
        <p:nvSpPr>
          <p:cNvPr id="3" name="Espace réservé du contenu 2">
            <a:extLst>
              <a:ext uri="{FF2B5EF4-FFF2-40B4-BE49-F238E27FC236}">
                <a16:creationId xmlns:a16="http://schemas.microsoft.com/office/drawing/2014/main" id="{8019C615-B9F1-D24A-947F-97768F0FD8FD}"/>
              </a:ext>
            </a:extLst>
          </p:cNvPr>
          <p:cNvSpPr>
            <a:spLocks noGrp="1"/>
          </p:cNvSpPr>
          <p:nvPr>
            <p:ph idx="1"/>
          </p:nvPr>
        </p:nvSpPr>
        <p:spPr>
          <a:xfrm>
            <a:off x="838200" y="3342289"/>
            <a:ext cx="10515600" cy="2834673"/>
          </a:xfrm>
        </p:spPr>
        <p:txBody>
          <a:bodyPr>
            <a:normAutofit fontScale="92500" lnSpcReduction="20000"/>
          </a:bodyPr>
          <a:lstStyle/>
          <a:p>
            <a:r>
              <a:rPr lang="fr-FR" b="1" dirty="0">
                <a:solidFill>
                  <a:srgbClr val="FF0000"/>
                </a:solidFill>
              </a:rPr>
              <a:t>Activité 1 : Vers une remise en cause des conflits traditionnels ? </a:t>
            </a:r>
            <a:endParaRPr lang="fr-FR" dirty="0">
              <a:solidFill>
                <a:srgbClr val="FF0000"/>
              </a:solidFill>
            </a:endParaRPr>
          </a:p>
          <a:p>
            <a:pPr marL="0" indent="0">
              <a:buNone/>
            </a:pPr>
            <a:r>
              <a:rPr lang="fr-FR" b="1" dirty="0"/>
              <a:t>Document 1 :</a:t>
            </a:r>
          </a:p>
          <a:p>
            <a:pPr marL="0" indent="0">
              <a:buNone/>
            </a:pPr>
            <a:r>
              <a:rPr lang="fr-FR" u="sng" dirty="0">
                <a:hlinkClick r:id="rId2"/>
              </a:rPr>
              <a:t>https://www.ina.fr/video/CAA7800824001/greve-renault-video.html</a:t>
            </a:r>
            <a:endParaRPr lang="fr-FR" b="1" dirty="0"/>
          </a:p>
          <a:p>
            <a:pPr marL="0" indent="0">
              <a:buNone/>
            </a:pPr>
            <a:r>
              <a:rPr lang="fr-FR" b="1" dirty="0"/>
              <a:t>Question 1. </a:t>
            </a:r>
            <a:r>
              <a:rPr lang="fr-FR" dirty="0"/>
              <a:t>Quel est le motif de la grève ? </a:t>
            </a:r>
            <a:endParaRPr lang="fr-FR" b="1" dirty="0"/>
          </a:p>
          <a:p>
            <a:pPr marL="0" indent="0">
              <a:buNone/>
            </a:pPr>
            <a:r>
              <a:rPr lang="fr-FR" b="1" dirty="0"/>
              <a:t>Question 2. </a:t>
            </a:r>
            <a:r>
              <a:rPr lang="fr-FR" dirty="0"/>
              <a:t>Qui sont les grévistes ? </a:t>
            </a:r>
            <a:endParaRPr lang="fr-FR" b="1" dirty="0"/>
          </a:p>
          <a:p>
            <a:pPr marL="0" indent="0">
              <a:buNone/>
            </a:pPr>
            <a:r>
              <a:rPr lang="fr-FR" b="1" dirty="0"/>
              <a:t>Question 3. </a:t>
            </a:r>
            <a:r>
              <a:rPr lang="fr-FR" dirty="0"/>
              <a:t>Quelles sont les revendications des grévistes ? </a:t>
            </a:r>
            <a:endParaRPr lang="fr-FR" b="1" dirty="0"/>
          </a:p>
          <a:p>
            <a:pPr marL="0" indent="0">
              <a:buNone/>
            </a:pPr>
            <a:r>
              <a:rPr lang="fr-FR" b="1" dirty="0"/>
              <a:t>Question 4</a:t>
            </a:r>
            <a:r>
              <a:rPr lang="fr-FR" dirty="0"/>
              <a:t>. Qui encadre le mouvement de grève ? </a:t>
            </a:r>
            <a:endParaRPr lang="fr-FR" b="1" dirty="0"/>
          </a:p>
          <a:p>
            <a:pPr marL="0" indent="0">
              <a:buNone/>
            </a:pPr>
            <a:endParaRPr lang="fr-FR" dirty="0"/>
          </a:p>
        </p:txBody>
      </p:sp>
    </p:spTree>
    <p:extLst>
      <p:ext uri="{BB962C8B-B14F-4D97-AF65-F5344CB8AC3E}">
        <p14:creationId xmlns:p14="http://schemas.microsoft.com/office/powerpoint/2010/main" val="2548850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6D2005-B71E-AA45-BE44-0ABAED798467}"/>
              </a:ext>
            </a:extLst>
          </p:cNvPr>
          <p:cNvSpPr>
            <a:spLocks noGrp="1"/>
          </p:cNvSpPr>
          <p:nvPr>
            <p:ph type="title"/>
          </p:nvPr>
        </p:nvSpPr>
        <p:spPr>
          <a:xfrm>
            <a:off x="838200" y="365127"/>
            <a:ext cx="10515600" cy="2598790"/>
          </a:xfrm>
        </p:spPr>
        <p:txBody>
          <a:bodyPr>
            <a:normAutofit fontScale="90000"/>
          </a:bodyPr>
          <a:lstStyle/>
          <a:p>
            <a:r>
              <a:rPr lang="fr-FR" b="1" dirty="0">
                <a:solidFill>
                  <a:srgbClr val="00B050"/>
                </a:solidFill>
              </a:rPr>
              <a:t>Objectif d’apprentissage numéro 3 : </a:t>
            </a:r>
            <a:r>
              <a:rPr lang="fr-FR" dirty="0">
                <a:solidFill>
                  <a:srgbClr val="00B050"/>
                </a:solidFill>
              </a:rPr>
              <a:t> Comprendre que l’engagement politique dépend notamment de variables sociodémographiques (catégorie socioprofessionnelle, diplôme, âge et génération, sexe) </a:t>
            </a:r>
          </a:p>
        </p:txBody>
      </p:sp>
      <p:sp>
        <p:nvSpPr>
          <p:cNvPr id="3" name="Espace réservé du contenu 2">
            <a:extLst>
              <a:ext uri="{FF2B5EF4-FFF2-40B4-BE49-F238E27FC236}">
                <a16:creationId xmlns:a16="http://schemas.microsoft.com/office/drawing/2014/main" id="{8019C615-B9F1-D24A-947F-97768F0FD8FD}"/>
              </a:ext>
            </a:extLst>
          </p:cNvPr>
          <p:cNvSpPr>
            <a:spLocks noGrp="1"/>
          </p:cNvSpPr>
          <p:nvPr>
            <p:ph idx="1"/>
          </p:nvPr>
        </p:nvSpPr>
        <p:spPr>
          <a:xfrm>
            <a:off x="838200" y="3342289"/>
            <a:ext cx="10515600" cy="2834673"/>
          </a:xfrm>
        </p:spPr>
        <p:txBody>
          <a:bodyPr>
            <a:normAutofit fontScale="92500" lnSpcReduction="10000"/>
          </a:bodyPr>
          <a:lstStyle/>
          <a:p>
            <a:pPr marL="0" indent="0">
              <a:buNone/>
            </a:pPr>
            <a:r>
              <a:rPr lang="fr-FR" b="1" dirty="0">
                <a:solidFill>
                  <a:srgbClr val="FF0000"/>
                </a:solidFill>
              </a:rPr>
              <a:t>Activité 1 : Qui sont les adhérents du Parti Socialiste ? </a:t>
            </a:r>
          </a:p>
          <a:p>
            <a:pPr marL="0" indent="0">
              <a:buNone/>
            </a:pPr>
            <a:r>
              <a:rPr lang="fr-FR" b="1" dirty="0"/>
              <a:t>Source des documents : </a:t>
            </a:r>
            <a:r>
              <a:rPr lang="fr-FR" dirty="0"/>
              <a:t>Sociologie des adhérents socialistes rapport d’enquête, Claude Dargent et Henri Rey, Les cahiers du CEVIPOF, décembre 2014, n°59, Éditions SciencesPo. </a:t>
            </a:r>
          </a:p>
          <a:p>
            <a:pPr marL="0" indent="0">
              <a:buNone/>
            </a:pPr>
            <a:r>
              <a:rPr lang="fr-FR" dirty="0"/>
              <a:t>Le document complet  est téléchargeable à l’adresse : </a:t>
            </a:r>
          </a:p>
          <a:p>
            <a:pPr marL="0" indent="0">
              <a:buNone/>
            </a:pPr>
            <a:r>
              <a:rPr lang="fr-FR" b="1" u="sng" dirty="0">
                <a:hlinkClick r:id="rId2"/>
              </a:rPr>
              <a:t>https://spire.sciencespo.fr/hdl:/2441/3d5v768qof92tbh4sfmad0d8p2/resources/publication-pdf-cahier-59.pdf</a:t>
            </a:r>
            <a:endParaRPr lang="fr-FR" b="1" dirty="0"/>
          </a:p>
          <a:p>
            <a:pPr marL="0" indent="0">
              <a:buNone/>
            </a:pPr>
            <a:endParaRPr lang="fr-FR" dirty="0"/>
          </a:p>
        </p:txBody>
      </p:sp>
    </p:spTree>
    <p:extLst>
      <p:ext uri="{BB962C8B-B14F-4D97-AF65-F5344CB8AC3E}">
        <p14:creationId xmlns:p14="http://schemas.microsoft.com/office/powerpoint/2010/main" val="547889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CAA7D6-8B4E-3A46-84D9-B9CAA70861AA}"/>
              </a:ext>
            </a:extLst>
          </p:cNvPr>
          <p:cNvSpPr>
            <a:spLocks noGrp="1"/>
          </p:cNvSpPr>
          <p:nvPr>
            <p:ph type="title"/>
          </p:nvPr>
        </p:nvSpPr>
        <p:spPr/>
        <p:txBody>
          <a:bodyPr>
            <a:normAutofit fontScale="90000"/>
          </a:bodyPr>
          <a:lstStyle/>
          <a:p>
            <a:r>
              <a:rPr lang="fr-FR" dirty="0"/>
              <a:t>Document 2. A : </a:t>
            </a:r>
            <a:br>
              <a:rPr lang="fr-FR" b="1" dirty="0"/>
            </a:br>
            <a:r>
              <a:rPr lang="fr-FR" dirty="0"/>
              <a:t>Source : </a:t>
            </a:r>
            <a:r>
              <a:rPr lang="fr-FR" dirty="0" err="1"/>
              <a:t>Dares</a:t>
            </a:r>
            <a:br>
              <a:rPr lang="fr-FR" b="1" dirty="0"/>
            </a:br>
            <a:endParaRPr lang="fr-FR" dirty="0"/>
          </a:p>
        </p:txBody>
      </p:sp>
      <p:graphicFrame>
        <p:nvGraphicFramePr>
          <p:cNvPr id="4" name="Espace réservé du contenu 3">
            <a:extLst>
              <a:ext uri="{FF2B5EF4-FFF2-40B4-BE49-F238E27FC236}">
                <a16:creationId xmlns:a16="http://schemas.microsoft.com/office/drawing/2014/main" id="{00000000-0008-0000-0300-000003000000}"/>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1931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9143BD-7CBB-2848-AE63-F77E20A1B895}"/>
              </a:ext>
            </a:extLst>
          </p:cNvPr>
          <p:cNvSpPr>
            <a:spLocks noGrp="1"/>
          </p:cNvSpPr>
          <p:nvPr>
            <p:ph type="title"/>
          </p:nvPr>
        </p:nvSpPr>
        <p:spPr>
          <a:xfrm>
            <a:off x="838200" y="1"/>
            <a:ext cx="10515600" cy="1690690"/>
          </a:xfrm>
        </p:spPr>
        <p:txBody>
          <a:bodyPr/>
          <a:lstStyle/>
          <a:p>
            <a:r>
              <a:rPr lang="fr-FR" sz="2800" dirty="0"/>
              <a:t>Document 2.B : Nombre de journées de grève</a:t>
            </a:r>
            <a:br>
              <a:rPr lang="fr-FR" b="1" dirty="0"/>
            </a:br>
            <a:endParaRPr lang="fr-FR" dirty="0"/>
          </a:p>
        </p:txBody>
      </p:sp>
      <p:graphicFrame>
        <p:nvGraphicFramePr>
          <p:cNvPr id="4" name="Espace réservé du contenu 3">
            <a:extLst>
              <a:ext uri="{FF2B5EF4-FFF2-40B4-BE49-F238E27FC236}">
                <a16:creationId xmlns:a16="http://schemas.microsoft.com/office/drawing/2014/main" id="{413A631F-5A0F-CC4E-99B9-4EF0FB2B8E2C}"/>
              </a:ext>
            </a:extLst>
          </p:cNvPr>
          <p:cNvGraphicFramePr>
            <a:graphicFrameLocks noGrp="1"/>
          </p:cNvGraphicFramePr>
          <p:nvPr>
            <p:ph idx="1"/>
            <p:extLst>
              <p:ext uri="{D42A27DB-BD31-4B8C-83A1-F6EECF244321}">
                <p14:modId xmlns:p14="http://schemas.microsoft.com/office/powerpoint/2010/main" val="3718165369"/>
              </p:ext>
            </p:extLst>
          </p:nvPr>
        </p:nvGraphicFramePr>
        <p:xfrm>
          <a:off x="838200" y="709448"/>
          <a:ext cx="10515600" cy="4603531"/>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a:extLst>
              <a:ext uri="{FF2B5EF4-FFF2-40B4-BE49-F238E27FC236}">
                <a16:creationId xmlns:a16="http://schemas.microsoft.com/office/drawing/2014/main" id="{9E7469AF-A6D6-5C44-B579-D6ED17B3F46C}"/>
              </a:ext>
            </a:extLst>
          </p:cNvPr>
          <p:cNvSpPr txBox="1"/>
          <p:nvPr/>
        </p:nvSpPr>
        <p:spPr>
          <a:xfrm>
            <a:off x="488731" y="5380672"/>
            <a:ext cx="10865069" cy="1477328"/>
          </a:xfrm>
          <a:prstGeom prst="rect">
            <a:avLst/>
          </a:prstGeom>
          <a:noFill/>
        </p:spPr>
        <p:txBody>
          <a:bodyPr wrap="square" rtlCol="0">
            <a:spAutoFit/>
          </a:bodyPr>
          <a:lstStyle/>
          <a:p>
            <a:r>
              <a:rPr lang="fr-FR" b="1" dirty="0"/>
              <a:t>Champ : </a:t>
            </a:r>
            <a:r>
              <a:rPr lang="fr-FR" dirty="0"/>
              <a:t>tous secteurs hors agriculture et fonction publique ; France métropolitaine.</a:t>
            </a:r>
          </a:p>
          <a:p>
            <a:r>
              <a:rPr lang="fr-FR" dirty="0"/>
              <a:t>Jusqu'en 1996, il s'agit des conflits localisés dans les entreprises, y compris les entreprises publiques du secteur des transports (SNCF, RATP, Air France, etc.) ; de 1996 à 2004, il s’agit de données redressées portant sur les entreprises privées hors transports.</a:t>
            </a:r>
          </a:p>
          <a:p>
            <a:r>
              <a:rPr lang="fr-FR" dirty="0"/>
              <a:t>Source : Les journées individuelles non travaillées (JINT), site de la DARES,</a:t>
            </a:r>
          </a:p>
        </p:txBody>
      </p:sp>
    </p:spTree>
    <p:extLst>
      <p:ext uri="{BB962C8B-B14F-4D97-AF65-F5344CB8AC3E}">
        <p14:creationId xmlns:p14="http://schemas.microsoft.com/office/powerpoint/2010/main" val="3822553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25BF3D-D138-B042-A64E-C64A2411D20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1011EAB-14CD-054F-A458-D16F997E154D}"/>
              </a:ext>
            </a:extLst>
          </p:cNvPr>
          <p:cNvSpPr>
            <a:spLocks noGrp="1"/>
          </p:cNvSpPr>
          <p:nvPr>
            <p:ph idx="1"/>
          </p:nvPr>
        </p:nvSpPr>
        <p:spPr/>
        <p:txBody>
          <a:bodyPr/>
          <a:lstStyle/>
          <a:p>
            <a:pPr marL="0" indent="0">
              <a:buNone/>
            </a:pPr>
            <a:r>
              <a:rPr lang="fr-FR" dirty="0"/>
              <a:t>Question 1. Comment se calcule le taux de syndicalisation ? (Document 2. A)</a:t>
            </a:r>
            <a:endParaRPr lang="fr-FR" b="1" dirty="0"/>
          </a:p>
          <a:p>
            <a:pPr marL="0" indent="0">
              <a:buNone/>
            </a:pPr>
            <a:r>
              <a:rPr lang="fr-FR" dirty="0"/>
              <a:t>Question 2. Comment évolue le taux de syndicalisation en France depuis 1949 ? (Document 2. A)</a:t>
            </a:r>
            <a:endParaRPr lang="fr-FR" b="1" dirty="0"/>
          </a:p>
          <a:p>
            <a:pPr marL="0" indent="0">
              <a:buNone/>
            </a:pPr>
            <a:r>
              <a:rPr lang="fr-FR" dirty="0"/>
              <a:t>Question 3. Comment évolue le nombre de journées de grève depuis 1975 ? (Document 2.B) </a:t>
            </a:r>
            <a:endParaRPr lang="fr-FR" b="1" dirty="0"/>
          </a:p>
          <a:p>
            <a:pPr marL="0" indent="0">
              <a:buNone/>
            </a:pPr>
            <a:r>
              <a:rPr lang="fr-FR" dirty="0"/>
              <a:t>Question 4. Pourquoi peut-on parler de déclin des conflits du travail ? (Documents 2.A et 2.B)</a:t>
            </a:r>
            <a:endParaRPr lang="fr-FR" b="1" dirty="0"/>
          </a:p>
          <a:p>
            <a:pPr marL="0" indent="0">
              <a:buNone/>
            </a:pPr>
            <a:r>
              <a:rPr lang="fr-FR" dirty="0"/>
              <a:t> </a:t>
            </a:r>
            <a:endParaRPr lang="fr-FR" b="1" dirty="0"/>
          </a:p>
          <a:p>
            <a:pPr marL="0" indent="0">
              <a:buNone/>
            </a:pPr>
            <a:endParaRPr lang="fr-FR" dirty="0"/>
          </a:p>
        </p:txBody>
      </p:sp>
    </p:spTree>
    <p:extLst>
      <p:ext uri="{BB962C8B-B14F-4D97-AF65-F5344CB8AC3E}">
        <p14:creationId xmlns:p14="http://schemas.microsoft.com/office/powerpoint/2010/main" val="865025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8351E2-F100-114E-896A-A1D536BCC268}"/>
              </a:ext>
            </a:extLst>
          </p:cNvPr>
          <p:cNvSpPr>
            <a:spLocks noGrp="1"/>
          </p:cNvSpPr>
          <p:nvPr>
            <p:ph type="title"/>
          </p:nvPr>
        </p:nvSpPr>
        <p:spPr/>
        <p:txBody>
          <a:bodyPr>
            <a:normAutofit fontScale="90000"/>
          </a:bodyPr>
          <a:lstStyle/>
          <a:p>
            <a:r>
              <a:rPr lang="fr-FR" sz="3600" dirty="0"/>
              <a:t>Document 3 : Indicateurs du climat social et de la conflictualité dans le monde du travail sur la période 2014-2016</a:t>
            </a:r>
            <a:br>
              <a:rPr lang="fr-FR" b="1" dirty="0"/>
            </a:br>
            <a:endParaRPr lang="fr-FR" dirty="0"/>
          </a:p>
        </p:txBody>
      </p:sp>
      <p:graphicFrame>
        <p:nvGraphicFramePr>
          <p:cNvPr id="4" name="Espace réservé du contenu 3">
            <a:extLst>
              <a:ext uri="{FF2B5EF4-FFF2-40B4-BE49-F238E27FC236}">
                <a16:creationId xmlns:a16="http://schemas.microsoft.com/office/drawing/2014/main" id="{6566BAF8-8FAC-2043-9880-993276672E76}"/>
              </a:ext>
            </a:extLst>
          </p:cNvPr>
          <p:cNvGraphicFramePr>
            <a:graphicFrameLocks noGrp="1"/>
          </p:cNvGraphicFramePr>
          <p:nvPr>
            <p:ph idx="1"/>
            <p:extLst>
              <p:ext uri="{D42A27DB-BD31-4B8C-83A1-F6EECF244321}">
                <p14:modId xmlns:p14="http://schemas.microsoft.com/office/powerpoint/2010/main" val="2285418655"/>
              </p:ext>
            </p:extLst>
          </p:nvPr>
        </p:nvGraphicFramePr>
        <p:xfrm>
          <a:off x="362607" y="1529255"/>
          <a:ext cx="6558455" cy="3226417"/>
        </p:xfrm>
        <a:graphic>
          <a:graphicData uri="http://schemas.openxmlformats.org/drawingml/2006/table">
            <a:tbl>
              <a:tblPr firstRow="1" firstCol="1" bandRow="1">
                <a:tableStyleId>{5C22544A-7EE6-4342-B048-85BDC9FD1C3A}</a:tableStyleId>
              </a:tblPr>
              <a:tblGrid>
                <a:gridCol w="3493728">
                  <a:extLst>
                    <a:ext uri="{9D8B030D-6E8A-4147-A177-3AD203B41FA5}">
                      <a16:colId xmlns:a16="http://schemas.microsoft.com/office/drawing/2014/main" val="1236597471"/>
                    </a:ext>
                  </a:extLst>
                </a:gridCol>
                <a:gridCol w="3064727">
                  <a:extLst>
                    <a:ext uri="{9D8B030D-6E8A-4147-A177-3AD203B41FA5}">
                      <a16:colId xmlns:a16="http://schemas.microsoft.com/office/drawing/2014/main" val="3661794910"/>
                    </a:ext>
                  </a:extLst>
                </a:gridCol>
              </a:tblGrid>
              <a:tr h="358490">
                <a:tc>
                  <a:txBody>
                    <a:bodyPr/>
                    <a:lstStyle/>
                    <a:p>
                      <a:pPr>
                        <a:spcAft>
                          <a:spcPts val="0"/>
                        </a:spcAft>
                      </a:pPr>
                      <a:r>
                        <a:rPr lang="fr-FR" sz="1100">
                          <a:effectLst/>
                        </a:rPr>
                        <a:t> </a:t>
                      </a:r>
                      <a:endParaRPr lang="fr-FR"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100">
                          <a:effectLst/>
                        </a:rPr>
                        <a:t>Réponses du représentant du personnel</a:t>
                      </a:r>
                      <a:endParaRPr lang="fr-FR"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14028816"/>
                  </a:ext>
                </a:extLst>
              </a:tr>
              <a:tr h="358490">
                <a:tc>
                  <a:txBody>
                    <a:bodyPr/>
                    <a:lstStyle/>
                    <a:p>
                      <a:pPr>
                        <a:spcAft>
                          <a:spcPts val="0"/>
                        </a:spcAft>
                      </a:pPr>
                      <a:r>
                        <a:rPr lang="fr-FR" sz="1100">
                          <a:effectLst/>
                        </a:rPr>
                        <a:t>Climat tendu ou plutôt tendu</a:t>
                      </a:r>
                      <a:endParaRPr lang="fr-FR"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fr-FR" sz="1100">
                          <a:effectLst/>
                        </a:rPr>
                        <a:t>37%</a:t>
                      </a:r>
                      <a:endParaRPr lang="fr-FR"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08126561"/>
                  </a:ext>
                </a:extLst>
              </a:tr>
              <a:tr h="716982">
                <a:tc>
                  <a:txBody>
                    <a:bodyPr/>
                    <a:lstStyle/>
                    <a:p>
                      <a:pPr>
                        <a:spcAft>
                          <a:spcPts val="0"/>
                        </a:spcAft>
                      </a:pPr>
                      <a:r>
                        <a:rPr lang="fr-FR" sz="1100">
                          <a:effectLst/>
                        </a:rPr>
                        <a:t>Au moins un arrêt de travail sur la période (débrayage, grève…)</a:t>
                      </a:r>
                      <a:endParaRPr lang="fr-FR"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fr-FR" sz="1100">
                          <a:effectLst/>
                        </a:rPr>
                        <a:t>16%</a:t>
                      </a:r>
                      <a:endParaRPr lang="fr-FR"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77943279"/>
                  </a:ext>
                </a:extLst>
              </a:tr>
              <a:tr h="1075473">
                <a:tc>
                  <a:txBody>
                    <a:bodyPr/>
                    <a:lstStyle/>
                    <a:p>
                      <a:pPr>
                        <a:spcAft>
                          <a:spcPts val="0"/>
                        </a:spcAft>
                      </a:pPr>
                      <a:r>
                        <a:rPr lang="fr-FR" sz="1100">
                          <a:effectLst/>
                        </a:rPr>
                        <a:t>Au moins une autre forme de conflit du travail collectif (grève du zèle, refus d’heures supplémentaires, manifestation, pétition…)</a:t>
                      </a:r>
                      <a:endParaRPr lang="fr-FR"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fr-FR" sz="1100">
                          <a:effectLst/>
                        </a:rPr>
                        <a:t>27%</a:t>
                      </a:r>
                      <a:endParaRPr lang="fr-FR"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76300889"/>
                  </a:ext>
                </a:extLst>
              </a:tr>
              <a:tr h="716982">
                <a:tc>
                  <a:txBody>
                    <a:bodyPr/>
                    <a:lstStyle/>
                    <a:p>
                      <a:pPr>
                        <a:spcAft>
                          <a:spcPts val="0"/>
                        </a:spcAft>
                      </a:pPr>
                      <a:r>
                        <a:rPr lang="fr-FR" sz="1100" dirty="0">
                          <a:effectLst/>
                        </a:rPr>
                        <a:t>Au moins un recours aux Prud’hommes sur la période</a:t>
                      </a:r>
                      <a:endParaRPr lang="fr-FR"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fr-FR" sz="1100" dirty="0">
                          <a:effectLst/>
                        </a:rPr>
                        <a:t>35%</a:t>
                      </a:r>
                      <a:endParaRPr lang="fr-FR"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4932679"/>
                  </a:ext>
                </a:extLst>
              </a:tr>
            </a:tbl>
          </a:graphicData>
        </a:graphic>
      </p:graphicFrame>
      <p:sp>
        <p:nvSpPr>
          <p:cNvPr id="5" name="ZoneTexte 4">
            <a:extLst>
              <a:ext uri="{FF2B5EF4-FFF2-40B4-BE49-F238E27FC236}">
                <a16:creationId xmlns:a16="http://schemas.microsoft.com/office/drawing/2014/main" id="{BD2BB117-3EEB-8448-9C6D-65F9D5D1345B}"/>
              </a:ext>
            </a:extLst>
          </p:cNvPr>
          <p:cNvSpPr txBox="1"/>
          <p:nvPr/>
        </p:nvSpPr>
        <p:spPr>
          <a:xfrm>
            <a:off x="1608083" y="5186855"/>
            <a:ext cx="9745717" cy="1200329"/>
          </a:xfrm>
          <a:prstGeom prst="rect">
            <a:avLst/>
          </a:prstGeom>
          <a:noFill/>
        </p:spPr>
        <p:txBody>
          <a:bodyPr wrap="square" rtlCol="0">
            <a:spAutoFit/>
          </a:bodyPr>
          <a:lstStyle/>
          <a:p>
            <a:r>
              <a:rPr lang="fr-FR" dirty="0"/>
              <a:t> </a:t>
            </a:r>
            <a:endParaRPr lang="fr-FR" b="1" dirty="0"/>
          </a:p>
          <a:p>
            <a:r>
              <a:rPr lang="fr-FR" b="1" dirty="0"/>
              <a:t>Question 1. </a:t>
            </a:r>
            <a:r>
              <a:rPr lang="fr-FR" dirty="0"/>
              <a:t>Faites une phrase avec les données du document. </a:t>
            </a:r>
            <a:endParaRPr lang="fr-FR" b="1" dirty="0"/>
          </a:p>
          <a:p>
            <a:r>
              <a:rPr lang="fr-FR" b="1" dirty="0"/>
              <a:t>Question 2. </a:t>
            </a:r>
            <a:r>
              <a:rPr lang="fr-FR" dirty="0"/>
              <a:t>Peut-on conclure à une baisse des conflits du travail en se fondant uniquement sur le nombre de jours de grève ? </a:t>
            </a:r>
            <a:endParaRPr lang="fr-FR" b="1" dirty="0"/>
          </a:p>
        </p:txBody>
      </p:sp>
      <p:sp>
        <p:nvSpPr>
          <p:cNvPr id="6" name="ZoneTexte 5">
            <a:extLst>
              <a:ext uri="{FF2B5EF4-FFF2-40B4-BE49-F238E27FC236}">
                <a16:creationId xmlns:a16="http://schemas.microsoft.com/office/drawing/2014/main" id="{9859ABB4-3094-7241-94E7-41E2310B14E7}"/>
              </a:ext>
            </a:extLst>
          </p:cNvPr>
          <p:cNvSpPr txBox="1"/>
          <p:nvPr/>
        </p:nvSpPr>
        <p:spPr>
          <a:xfrm>
            <a:off x="7866993" y="1891862"/>
            <a:ext cx="3704897" cy="2585323"/>
          </a:xfrm>
          <a:prstGeom prst="rect">
            <a:avLst/>
          </a:prstGeom>
          <a:noFill/>
        </p:spPr>
        <p:txBody>
          <a:bodyPr wrap="square" rtlCol="0">
            <a:spAutoFit/>
          </a:bodyPr>
          <a:lstStyle/>
          <a:p>
            <a:r>
              <a:rPr lang="fr-FR" b="1" dirty="0"/>
              <a:t>Champ : </a:t>
            </a:r>
            <a:r>
              <a:rPr lang="fr-FR" dirty="0"/>
              <a:t>établissements de 11 salariés ou plus des secteurs marchand et associatif (hors agriculture) ; France métropolitaine.</a:t>
            </a:r>
          </a:p>
          <a:p>
            <a:r>
              <a:rPr lang="fr-FR" b="1" dirty="0"/>
              <a:t>Source : Fabrice Romans, </a:t>
            </a:r>
            <a:r>
              <a:rPr lang="fr-FR" dirty="0"/>
              <a:t>Les relations professionnelles en 2017 : un panorama contrasté du dialogue social dans les établissements ? avril 2018</a:t>
            </a:r>
          </a:p>
        </p:txBody>
      </p:sp>
    </p:spTree>
    <p:extLst>
      <p:ext uri="{BB962C8B-B14F-4D97-AF65-F5344CB8AC3E}">
        <p14:creationId xmlns:p14="http://schemas.microsoft.com/office/powerpoint/2010/main" val="1412150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85760D-8B5D-0645-BF6D-E9AC04D36293}"/>
              </a:ext>
            </a:extLst>
          </p:cNvPr>
          <p:cNvSpPr>
            <a:spLocks noGrp="1"/>
          </p:cNvSpPr>
          <p:nvPr>
            <p:ph type="title"/>
          </p:nvPr>
        </p:nvSpPr>
        <p:spPr/>
        <p:txBody>
          <a:bodyPr>
            <a:normAutofit fontScale="90000"/>
          </a:bodyPr>
          <a:lstStyle/>
          <a:p>
            <a:br>
              <a:rPr lang="fr-FR" dirty="0">
                <a:sym typeface="Apple Color Emoji" pitchFamily="2" charset="0"/>
              </a:rPr>
            </a:br>
            <a:r>
              <a:rPr lang="fr-FR" dirty="0">
                <a:sym typeface="Apple Color Emoji" pitchFamily="2" charset="0"/>
              </a:rPr>
              <a:t>🛠</a:t>
            </a:r>
            <a:r>
              <a:rPr lang="fr-FR" dirty="0"/>
              <a:t>En approfondissement : </a:t>
            </a:r>
            <a:br>
              <a:rPr lang="fr-FR" b="1" dirty="0"/>
            </a:br>
            <a:r>
              <a:rPr lang="fr-FR" dirty="0"/>
              <a:t>Document 4 : Fight for $15, le nouveau visage de l’action syndicale aux É</a:t>
            </a:r>
            <a:r>
              <a:rPr lang="fr-FR" b="1" dirty="0"/>
              <a:t>tats-Unis</a:t>
            </a:r>
            <a:br>
              <a:rPr lang="fr-FR" b="1" dirty="0"/>
            </a:br>
            <a:endParaRPr lang="fr-FR" dirty="0"/>
          </a:p>
        </p:txBody>
      </p:sp>
      <p:sp>
        <p:nvSpPr>
          <p:cNvPr id="3" name="Espace réservé du contenu 2">
            <a:extLst>
              <a:ext uri="{FF2B5EF4-FFF2-40B4-BE49-F238E27FC236}">
                <a16:creationId xmlns:a16="http://schemas.microsoft.com/office/drawing/2014/main" id="{3C5DC237-D40C-4545-8C0D-1F1852BCA9DB}"/>
              </a:ext>
            </a:extLst>
          </p:cNvPr>
          <p:cNvSpPr>
            <a:spLocks noGrp="1"/>
          </p:cNvSpPr>
          <p:nvPr>
            <p:ph idx="1"/>
          </p:nvPr>
        </p:nvSpPr>
        <p:spPr/>
        <p:txBody>
          <a:bodyPr/>
          <a:lstStyle/>
          <a:p>
            <a:pPr marL="0" indent="0">
              <a:buNone/>
            </a:pPr>
            <a:r>
              <a:rPr lang="fr-FR" dirty="0"/>
              <a:t>Source : </a:t>
            </a:r>
            <a:r>
              <a:rPr lang="fr-FR" u="sng" dirty="0">
                <a:hlinkClick r:id="rId2"/>
              </a:rPr>
              <a:t>https://theconversation.com/fight-for-15-le-nouveau-visage-de-laction-syndicale-aux-etats-unis-126123</a:t>
            </a:r>
            <a:r>
              <a:rPr lang="fr-FR" dirty="0"/>
              <a:t>, 7 novembre 2019.</a:t>
            </a:r>
          </a:p>
          <a:p>
            <a:pPr marL="0" indent="0">
              <a:buNone/>
            </a:pPr>
            <a:endParaRPr lang="fr-FR" dirty="0"/>
          </a:p>
        </p:txBody>
      </p:sp>
    </p:spTree>
    <p:extLst>
      <p:ext uri="{BB962C8B-B14F-4D97-AF65-F5344CB8AC3E}">
        <p14:creationId xmlns:p14="http://schemas.microsoft.com/office/powerpoint/2010/main" val="1903378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5348A2-1402-FF44-9ADD-80796208458F}"/>
              </a:ext>
            </a:extLst>
          </p:cNvPr>
          <p:cNvSpPr>
            <a:spLocks noGrp="1"/>
          </p:cNvSpPr>
          <p:nvPr>
            <p:ph type="title"/>
          </p:nvPr>
        </p:nvSpPr>
        <p:spPr/>
        <p:txBody>
          <a:bodyPr>
            <a:normAutofit fontScale="90000"/>
          </a:bodyPr>
          <a:lstStyle/>
          <a:p>
            <a:r>
              <a:rPr lang="fr-FR" b="1" dirty="0">
                <a:solidFill>
                  <a:srgbClr val="FF0000"/>
                </a:solidFill>
              </a:rPr>
              <a:t>Activité 2 : L’apparition de nouveaux mouvements sociaux : </a:t>
            </a:r>
            <a:br>
              <a:rPr lang="fr-FR" b="1" dirty="0"/>
            </a:br>
            <a:r>
              <a:rPr lang="fr-FR" b="1" dirty="0"/>
              <a:t>Document 5 : Le manifeste des 343 : </a:t>
            </a:r>
            <a:br>
              <a:rPr lang="fr-FR" b="1" dirty="0"/>
            </a:br>
            <a:endParaRPr lang="fr-FR" dirty="0"/>
          </a:p>
        </p:txBody>
      </p:sp>
      <p:pic>
        <p:nvPicPr>
          <p:cNvPr id="6" name="Espace réservé du contenu 5">
            <a:extLst>
              <a:ext uri="{FF2B5EF4-FFF2-40B4-BE49-F238E27FC236}">
                <a16:creationId xmlns:a16="http://schemas.microsoft.com/office/drawing/2014/main" id="{BF7A6B3A-013F-1143-8810-22FE7733599F}"/>
              </a:ext>
            </a:extLst>
          </p:cNvPr>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1875877" y="1825625"/>
            <a:ext cx="3106245" cy="4351338"/>
          </a:xfrm>
          <a:prstGeom prst="rect">
            <a:avLst/>
          </a:prstGeom>
        </p:spPr>
      </p:pic>
      <p:pic>
        <p:nvPicPr>
          <p:cNvPr id="7" name="Espace réservé du contenu 6">
            <a:extLst>
              <a:ext uri="{FF2B5EF4-FFF2-40B4-BE49-F238E27FC236}">
                <a16:creationId xmlns:a16="http://schemas.microsoft.com/office/drawing/2014/main" id="{A6EBC700-E6EE-9F42-BDBF-C4ED6A7F39BD}"/>
              </a:ext>
            </a:extLst>
          </p:cNvPr>
          <p:cNvPicPr>
            <a:picLocks noGrp="1"/>
          </p:cNvPicPr>
          <p:nvPr>
            <p:ph sz="half" idx="2"/>
          </p:nvPr>
        </p:nvPicPr>
        <p:blipFill>
          <a:blip r:embed="rId3">
            <a:extLst>
              <a:ext uri="{28A0092B-C50C-407E-A947-70E740481C1C}">
                <a14:useLocalDpi xmlns:a14="http://schemas.microsoft.com/office/drawing/2010/main" val="0"/>
              </a:ext>
            </a:extLst>
          </a:blip>
          <a:stretch>
            <a:fillRect/>
          </a:stretch>
        </p:blipFill>
        <p:spPr>
          <a:xfrm>
            <a:off x="7304714" y="1825625"/>
            <a:ext cx="2916572" cy="4351338"/>
          </a:xfrm>
          <a:prstGeom prst="rect">
            <a:avLst/>
          </a:prstGeom>
        </p:spPr>
      </p:pic>
    </p:spTree>
    <p:extLst>
      <p:ext uri="{BB962C8B-B14F-4D97-AF65-F5344CB8AC3E}">
        <p14:creationId xmlns:p14="http://schemas.microsoft.com/office/powerpoint/2010/main" val="945337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B2DE35C9-5573-EE44-88C1-C003DE32EEF6}"/>
              </a:ext>
            </a:extLst>
          </p:cNvPr>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409903" y="204952"/>
            <a:ext cx="5013435" cy="6258910"/>
          </a:xfrm>
          <a:prstGeom prst="rect">
            <a:avLst/>
          </a:prstGeom>
        </p:spPr>
      </p:pic>
      <p:pic>
        <p:nvPicPr>
          <p:cNvPr id="6" name="Espace réservé du contenu 5">
            <a:extLst>
              <a:ext uri="{FF2B5EF4-FFF2-40B4-BE49-F238E27FC236}">
                <a16:creationId xmlns:a16="http://schemas.microsoft.com/office/drawing/2014/main" id="{207F438C-69FE-244B-BFE9-9F9EC27B35A6}"/>
              </a:ext>
            </a:extLst>
          </p:cNvPr>
          <p:cNvPicPr>
            <a:picLocks noGrp="1"/>
          </p:cNvPicPr>
          <p:nvPr>
            <p:ph sz="half" idx="2"/>
          </p:nvPr>
        </p:nvPicPr>
        <p:blipFill>
          <a:blip r:embed="rId3">
            <a:extLst>
              <a:ext uri="{28A0092B-C50C-407E-A947-70E740481C1C}">
                <a14:useLocalDpi xmlns:a14="http://schemas.microsoft.com/office/drawing/2010/main" val="0"/>
              </a:ext>
            </a:extLst>
          </a:blip>
          <a:stretch>
            <a:fillRect/>
          </a:stretch>
        </p:blipFill>
        <p:spPr>
          <a:xfrm>
            <a:off x="6211614" y="204952"/>
            <a:ext cx="4887310" cy="6258910"/>
          </a:xfrm>
          <a:prstGeom prst="rect">
            <a:avLst/>
          </a:prstGeom>
        </p:spPr>
      </p:pic>
    </p:spTree>
    <p:extLst>
      <p:ext uri="{BB962C8B-B14F-4D97-AF65-F5344CB8AC3E}">
        <p14:creationId xmlns:p14="http://schemas.microsoft.com/office/powerpoint/2010/main" val="41088856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B636292E-311B-D841-96E5-A4238135B489}"/>
              </a:ext>
            </a:extLst>
          </p:cNvPr>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425669" y="173420"/>
            <a:ext cx="5328745" cy="6416567"/>
          </a:xfrm>
          <a:prstGeom prst="rect">
            <a:avLst/>
          </a:prstGeom>
        </p:spPr>
      </p:pic>
      <p:pic>
        <p:nvPicPr>
          <p:cNvPr id="6" name="Espace réservé du contenu 5">
            <a:extLst>
              <a:ext uri="{FF2B5EF4-FFF2-40B4-BE49-F238E27FC236}">
                <a16:creationId xmlns:a16="http://schemas.microsoft.com/office/drawing/2014/main" id="{06AABCBA-3EA7-6D48-BF52-68B64E053626}"/>
              </a:ext>
            </a:extLst>
          </p:cNvPr>
          <p:cNvPicPr>
            <a:picLocks noGrp="1"/>
          </p:cNvPicPr>
          <p:nvPr>
            <p:ph sz="half" idx="2"/>
          </p:nvPr>
        </p:nvPicPr>
        <p:blipFill>
          <a:blip r:embed="rId3">
            <a:extLst>
              <a:ext uri="{28A0092B-C50C-407E-A947-70E740481C1C}">
                <a14:useLocalDpi xmlns:a14="http://schemas.microsoft.com/office/drawing/2010/main" val="0"/>
              </a:ext>
            </a:extLst>
          </a:blip>
          <a:stretch>
            <a:fillRect/>
          </a:stretch>
        </p:blipFill>
        <p:spPr>
          <a:xfrm>
            <a:off x="6448098" y="581763"/>
            <a:ext cx="5533696" cy="5125354"/>
          </a:xfrm>
          <a:prstGeom prst="rect">
            <a:avLst/>
          </a:prstGeom>
        </p:spPr>
      </p:pic>
    </p:spTree>
    <p:extLst>
      <p:ext uri="{BB962C8B-B14F-4D97-AF65-F5344CB8AC3E}">
        <p14:creationId xmlns:p14="http://schemas.microsoft.com/office/powerpoint/2010/main" val="1260211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C2B94C1B-A089-EC4E-82E6-722C47B94141}"/>
              </a:ext>
            </a:extLst>
          </p:cNvPr>
          <p:cNvSpPr>
            <a:spLocks noGrp="1"/>
          </p:cNvSpPr>
          <p:nvPr>
            <p:ph sz="half" idx="2"/>
          </p:nvPr>
        </p:nvSpPr>
        <p:spPr/>
        <p:txBody>
          <a:bodyPr/>
          <a:lstStyle/>
          <a:p>
            <a:pPr marL="0" indent="0">
              <a:buNone/>
            </a:pPr>
            <a:r>
              <a:rPr lang="fr-FR" b="1" dirty="0"/>
              <a:t>Question 1.</a:t>
            </a:r>
            <a:r>
              <a:rPr lang="fr-FR" dirty="0"/>
              <a:t> Quel est l’objet des mouvements présentés ? </a:t>
            </a:r>
            <a:endParaRPr lang="fr-FR" b="1" dirty="0"/>
          </a:p>
          <a:p>
            <a:pPr marL="0" indent="0">
              <a:buNone/>
            </a:pPr>
            <a:r>
              <a:rPr lang="fr-FR" b="1" dirty="0"/>
              <a:t>Question 2. </a:t>
            </a:r>
            <a:r>
              <a:rPr lang="fr-FR" dirty="0"/>
              <a:t>Recherche :</a:t>
            </a:r>
            <a:r>
              <a:rPr lang="fr-FR" b="1" dirty="0"/>
              <a:t> </a:t>
            </a:r>
            <a:r>
              <a:rPr lang="fr-FR" dirty="0"/>
              <a:t>Qu’est-ce que le MLF ? </a:t>
            </a:r>
            <a:endParaRPr lang="fr-FR" b="1" dirty="0"/>
          </a:p>
          <a:p>
            <a:pPr marL="0" indent="0">
              <a:buNone/>
            </a:pPr>
            <a:r>
              <a:rPr lang="fr-FR" b="1" dirty="0"/>
              <a:t>Question 3.</a:t>
            </a:r>
            <a:r>
              <a:rPr lang="fr-FR" dirty="0"/>
              <a:t> Qu’est-ce que le manifeste des 343 ?</a:t>
            </a:r>
            <a:endParaRPr lang="fr-FR" b="1" dirty="0"/>
          </a:p>
          <a:p>
            <a:pPr marL="0" indent="0">
              <a:buNone/>
            </a:pPr>
            <a:r>
              <a:rPr lang="fr-FR" b="1" dirty="0"/>
              <a:t>Question 4. </a:t>
            </a:r>
            <a:r>
              <a:rPr lang="fr-FR" dirty="0"/>
              <a:t>Quels sont les moyens d’action utilisés ?</a:t>
            </a:r>
          </a:p>
        </p:txBody>
      </p:sp>
      <p:pic>
        <p:nvPicPr>
          <p:cNvPr id="5" name="Espace réservé du contenu 4">
            <a:extLst>
              <a:ext uri="{FF2B5EF4-FFF2-40B4-BE49-F238E27FC236}">
                <a16:creationId xmlns:a16="http://schemas.microsoft.com/office/drawing/2014/main" id="{174303AE-3C79-4941-BF10-73C4A98C6B45}"/>
              </a:ext>
            </a:extLst>
          </p:cNvPr>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283779" y="583324"/>
            <a:ext cx="5419784" cy="5593639"/>
          </a:xfrm>
          <a:prstGeom prst="rect">
            <a:avLst/>
          </a:prstGeom>
        </p:spPr>
      </p:pic>
    </p:spTree>
    <p:extLst>
      <p:ext uri="{BB962C8B-B14F-4D97-AF65-F5344CB8AC3E}">
        <p14:creationId xmlns:p14="http://schemas.microsoft.com/office/powerpoint/2010/main" val="249039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57662F-22A2-1F44-ACA9-1239373E2F31}"/>
              </a:ext>
            </a:extLst>
          </p:cNvPr>
          <p:cNvSpPr>
            <a:spLocks noGrp="1"/>
          </p:cNvSpPr>
          <p:nvPr>
            <p:ph type="title"/>
          </p:nvPr>
        </p:nvSpPr>
        <p:spPr/>
        <p:txBody>
          <a:bodyPr>
            <a:normAutofit fontScale="90000"/>
          </a:bodyPr>
          <a:lstStyle/>
          <a:p>
            <a:r>
              <a:rPr lang="fr-FR" b="1" dirty="0"/>
              <a:t>Document 6 : Le mouvement Black Lives Matter</a:t>
            </a:r>
            <a:br>
              <a:rPr lang="fr-FR" b="1" dirty="0"/>
            </a:br>
            <a:endParaRPr lang="fr-FR" dirty="0"/>
          </a:p>
        </p:txBody>
      </p:sp>
      <p:sp>
        <p:nvSpPr>
          <p:cNvPr id="3" name="Espace réservé du contenu 2">
            <a:extLst>
              <a:ext uri="{FF2B5EF4-FFF2-40B4-BE49-F238E27FC236}">
                <a16:creationId xmlns:a16="http://schemas.microsoft.com/office/drawing/2014/main" id="{379CB344-8F20-274E-B80E-39877ADC1DE2}"/>
              </a:ext>
            </a:extLst>
          </p:cNvPr>
          <p:cNvSpPr>
            <a:spLocks noGrp="1"/>
          </p:cNvSpPr>
          <p:nvPr>
            <p:ph idx="1"/>
          </p:nvPr>
        </p:nvSpPr>
        <p:spPr/>
        <p:txBody>
          <a:bodyPr/>
          <a:lstStyle/>
          <a:p>
            <a:pPr marL="0" indent="0">
              <a:buNone/>
            </a:pPr>
            <a:r>
              <a:rPr lang="fr-FR" b="1" u="sng" dirty="0">
                <a:hlinkClick r:id="rId2"/>
              </a:rPr>
              <a:t>https://www.brut.media/fr/news/l-histoire-de-black-lives-matter-7f6d01be-cca9-417f-af7f-5fcaafda4097</a:t>
            </a:r>
            <a:r>
              <a:rPr lang="fr-FR" b="1" dirty="0"/>
              <a:t> </a:t>
            </a:r>
          </a:p>
          <a:p>
            <a:pPr marL="0" indent="0">
              <a:buNone/>
            </a:pPr>
            <a:r>
              <a:rPr lang="fr-FR" dirty="0"/>
              <a:t> </a:t>
            </a:r>
            <a:endParaRPr lang="fr-FR" b="1" dirty="0"/>
          </a:p>
          <a:p>
            <a:pPr marL="0" indent="0">
              <a:buNone/>
            </a:pPr>
            <a:r>
              <a:rPr lang="fr-FR" b="1" dirty="0"/>
              <a:t>Question 1.</a:t>
            </a:r>
            <a:r>
              <a:rPr lang="fr-FR" dirty="0"/>
              <a:t> Que signifie Black Livres Matter ? </a:t>
            </a:r>
            <a:endParaRPr lang="fr-FR" b="1" dirty="0"/>
          </a:p>
          <a:p>
            <a:pPr marL="0" indent="0">
              <a:buNone/>
            </a:pPr>
            <a:r>
              <a:rPr lang="fr-FR" b="1" dirty="0"/>
              <a:t>Question 2.</a:t>
            </a:r>
            <a:r>
              <a:rPr lang="fr-FR" dirty="0"/>
              <a:t> A la suite de quel événement le terme apparait-il ? </a:t>
            </a:r>
            <a:endParaRPr lang="fr-FR" b="1" dirty="0"/>
          </a:p>
          <a:p>
            <a:pPr marL="0" indent="0">
              <a:buNone/>
            </a:pPr>
            <a:r>
              <a:rPr lang="fr-FR" b="1" dirty="0"/>
              <a:t>Question 3</a:t>
            </a:r>
            <a:r>
              <a:rPr lang="fr-FR" dirty="0"/>
              <a:t>. Par quel média le slogan se diffuse-t-il ?  </a:t>
            </a:r>
          </a:p>
          <a:p>
            <a:pPr marL="0" indent="0">
              <a:buNone/>
            </a:pPr>
            <a:r>
              <a:rPr lang="fr-FR" b="1" dirty="0"/>
              <a:t>Question 4</a:t>
            </a:r>
            <a:r>
              <a:rPr lang="fr-FR" dirty="0"/>
              <a:t>. Quelles sont les actions menées par le mouvement ? </a:t>
            </a:r>
            <a:endParaRPr lang="fr-FR" b="1" dirty="0"/>
          </a:p>
          <a:p>
            <a:pPr marL="0" indent="0">
              <a:buNone/>
            </a:pPr>
            <a:r>
              <a:rPr lang="fr-FR" b="1" dirty="0"/>
              <a:t>Question 5</a:t>
            </a:r>
            <a:r>
              <a:rPr lang="fr-FR" dirty="0"/>
              <a:t>. Quel est l’objet du mouvement ? </a:t>
            </a:r>
            <a:endParaRPr lang="fr-FR" b="1" dirty="0"/>
          </a:p>
          <a:p>
            <a:pPr marL="0" indent="0">
              <a:buNone/>
            </a:pPr>
            <a:endParaRPr lang="fr-FR" dirty="0"/>
          </a:p>
        </p:txBody>
      </p:sp>
    </p:spTree>
    <p:extLst>
      <p:ext uri="{BB962C8B-B14F-4D97-AF65-F5344CB8AC3E}">
        <p14:creationId xmlns:p14="http://schemas.microsoft.com/office/powerpoint/2010/main" val="1108648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52DDE08-38FE-914F-8B56-726B2182124A}"/>
              </a:ext>
            </a:extLst>
          </p:cNvPr>
          <p:cNvSpPr>
            <a:spLocks noGrp="1"/>
          </p:cNvSpPr>
          <p:nvPr>
            <p:ph type="title"/>
          </p:nvPr>
        </p:nvSpPr>
        <p:spPr/>
        <p:txBody>
          <a:bodyPr>
            <a:normAutofit fontScale="90000"/>
          </a:bodyPr>
          <a:lstStyle/>
          <a:p>
            <a:r>
              <a:rPr lang="fr-FR" b="1" dirty="0"/>
              <a:t>Document 1 : Évolution socio-démographique des adhérents du Parti Socialiste. </a:t>
            </a:r>
            <a:endParaRPr lang="fr-FR" dirty="0"/>
          </a:p>
        </p:txBody>
      </p:sp>
      <p:sp>
        <p:nvSpPr>
          <p:cNvPr id="6" name="Espace réservé pour une image  5">
            <a:extLst>
              <a:ext uri="{FF2B5EF4-FFF2-40B4-BE49-F238E27FC236}">
                <a16:creationId xmlns:a16="http://schemas.microsoft.com/office/drawing/2014/main" id="{90A7F76D-E779-B848-9D2A-929220BA120A}"/>
              </a:ext>
            </a:extLst>
          </p:cNvPr>
          <p:cNvSpPr>
            <a:spLocks noGrp="1"/>
          </p:cNvSpPr>
          <p:nvPr>
            <p:ph type="pic" idx="1"/>
          </p:nvPr>
        </p:nvSpPr>
        <p:spPr/>
      </p:sp>
      <p:sp>
        <p:nvSpPr>
          <p:cNvPr id="7" name="Espace réservé du texte 6">
            <a:extLst>
              <a:ext uri="{FF2B5EF4-FFF2-40B4-BE49-F238E27FC236}">
                <a16:creationId xmlns:a16="http://schemas.microsoft.com/office/drawing/2014/main" id="{9A443ED0-0D68-AD4D-929E-EFDEF4D85018}"/>
              </a:ext>
            </a:extLst>
          </p:cNvPr>
          <p:cNvSpPr>
            <a:spLocks noGrp="1"/>
          </p:cNvSpPr>
          <p:nvPr>
            <p:ph type="body" sz="half" idx="2"/>
          </p:nvPr>
        </p:nvSpPr>
        <p:spPr>
          <a:xfrm>
            <a:off x="839788" y="2057400"/>
            <a:ext cx="3932237" cy="4343400"/>
          </a:xfrm>
        </p:spPr>
        <p:txBody>
          <a:bodyPr>
            <a:normAutofit lnSpcReduction="10000"/>
          </a:bodyPr>
          <a:lstStyle/>
          <a:p>
            <a:r>
              <a:rPr lang="fr-FR" dirty="0"/>
              <a:t> </a:t>
            </a:r>
          </a:p>
          <a:p>
            <a:r>
              <a:rPr lang="fr-FR" b="1" dirty="0"/>
              <a:t>Question 1.</a:t>
            </a:r>
            <a:r>
              <a:rPr lang="fr-FR" dirty="0"/>
              <a:t> Vrai ou faux ? Les affirmations suivantes sont-elles correctes ? Corrigez si nécessaire. </a:t>
            </a:r>
          </a:p>
          <a:p>
            <a:pPr lvl="0"/>
            <a:r>
              <a:rPr lang="fr-FR" dirty="0"/>
              <a:t>a. En 2011, 70% des hommes adhèrent au parti socialiste. </a:t>
            </a:r>
          </a:p>
          <a:p>
            <a:pPr lvl="0"/>
            <a:r>
              <a:rPr lang="fr-FR" dirty="0"/>
              <a:t>b. En 2011, il y a 1,5 fois plus de femmes qui adhèrent au parti socialiste qu’en 1985.</a:t>
            </a:r>
          </a:p>
          <a:p>
            <a:pPr lvl="0"/>
            <a:r>
              <a:rPr lang="fr-FR" dirty="0"/>
              <a:t>c. En 2011, 28% des adhérents du parti socialiste ont entre 60 et 69 ans. </a:t>
            </a:r>
          </a:p>
          <a:p>
            <a:pPr lvl="0"/>
            <a:r>
              <a:rPr lang="fr-FR" dirty="0"/>
              <a:t>d. La moitié des personnes ayant un diplôme universitaire adhère au parti socialiste. </a:t>
            </a:r>
          </a:p>
          <a:p>
            <a:r>
              <a:rPr lang="fr-FR" b="1" dirty="0"/>
              <a:t>Question 2.</a:t>
            </a:r>
            <a:r>
              <a:rPr lang="fr-FR" dirty="0"/>
              <a:t> A l’aide de données, caractérisez le portrait de l’adhérent du Parti Socialiste. </a:t>
            </a:r>
          </a:p>
          <a:p>
            <a:r>
              <a:rPr lang="fr-FR" b="1" dirty="0"/>
              <a:t>Question 3.</a:t>
            </a:r>
            <a:r>
              <a:rPr lang="fr-FR" dirty="0"/>
              <a:t> Montrez l’évolution du profil de l’adhérent au Parti Socialiste. </a:t>
            </a:r>
          </a:p>
          <a:p>
            <a:endParaRPr lang="fr-FR" dirty="0"/>
          </a:p>
        </p:txBody>
      </p:sp>
      <p:pic>
        <p:nvPicPr>
          <p:cNvPr id="8" name="Image 7">
            <a:extLst>
              <a:ext uri="{FF2B5EF4-FFF2-40B4-BE49-F238E27FC236}">
                <a16:creationId xmlns:a16="http://schemas.microsoft.com/office/drawing/2014/main" id="{C1B7C752-FB53-D842-96A6-EA63D5D0290D}"/>
              </a:ext>
            </a:extLst>
          </p:cNvPr>
          <p:cNvPicPr/>
          <p:nvPr/>
        </p:nvPicPr>
        <p:blipFill>
          <a:blip r:embed="rId2">
            <a:extLst>
              <a:ext uri="{28A0092B-C50C-407E-A947-70E740481C1C}">
                <a14:useLocalDpi xmlns:a14="http://schemas.microsoft.com/office/drawing/2010/main" val="0"/>
              </a:ext>
            </a:extLst>
          </a:blip>
          <a:stretch>
            <a:fillRect/>
          </a:stretch>
        </p:blipFill>
        <p:spPr>
          <a:xfrm>
            <a:off x="5644055" y="1742462"/>
            <a:ext cx="6341953" cy="3363553"/>
          </a:xfrm>
          <a:prstGeom prst="rect">
            <a:avLst/>
          </a:prstGeom>
        </p:spPr>
      </p:pic>
    </p:spTree>
    <p:extLst>
      <p:ext uri="{BB962C8B-B14F-4D97-AF65-F5344CB8AC3E}">
        <p14:creationId xmlns:p14="http://schemas.microsoft.com/office/powerpoint/2010/main" val="3790183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8F453C-2585-4540-881A-D2CBDAF26FD5}"/>
              </a:ext>
            </a:extLst>
          </p:cNvPr>
          <p:cNvSpPr>
            <a:spLocks noGrp="1"/>
          </p:cNvSpPr>
          <p:nvPr>
            <p:ph type="title"/>
          </p:nvPr>
        </p:nvSpPr>
        <p:spPr>
          <a:xfrm>
            <a:off x="838200" y="365127"/>
            <a:ext cx="10515600" cy="549273"/>
          </a:xfrm>
        </p:spPr>
        <p:txBody>
          <a:bodyPr>
            <a:normAutofit fontScale="90000"/>
          </a:bodyPr>
          <a:lstStyle/>
          <a:p>
            <a:r>
              <a:rPr lang="fr-FR" b="1" dirty="0"/>
              <a:t>Document 7 : </a:t>
            </a:r>
            <a:br>
              <a:rPr lang="fr-FR" b="1" dirty="0"/>
            </a:br>
            <a:endParaRPr lang="fr-FR" dirty="0"/>
          </a:p>
        </p:txBody>
      </p:sp>
      <p:sp>
        <p:nvSpPr>
          <p:cNvPr id="3" name="Espace réservé du contenu 2">
            <a:extLst>
              <a:ext uri="{FF2B5EF4-FFF2-40B4-BE49-F238E27FC236}">
                <a16:creationId xmlns:a16="http://schemas.microsoft.com/office/drawing/2014/main" id="{A9CC01F8-D432-744B-BB92-1486FA3C78AA}"/>
              </a:ext>
            </a:extLst>
          </p:cNvPr>
          <p:cNvSpPr>
            <a:spLocks noGrp="1"/>
          </p:cNvSpPr>
          <p:nvPr>
            <p:ph idx="1"/>
          </p:nvPr>
        </p:nvSpPr>
        <p:spPr>
          <a:xfrm>
            <a:off x="838200" y="693682"/>
            <a:ext cx="10515600" cy="6164317"/>
          </a:xfrm>
        </p:spPr>
        <p:txBody>
          <a:bodyPr>
            <a:normAutofit fontScale="55000" lnSpcReduction="20000"/>
          </a:bodyPr>
          <a:lstStyle/>
          <a:p>
            <a:pPr marL="0" indent="0">
              <a:buNone/>
            </a:pPr>
            <a:r>
              <a:rPr lang="fr-FR" dirty="0"/>
              <a:t>Ronald Inglehart observe que les valeurs privilégiées par les jeunes générations nées après-guerre</a:t>
            </a:r>
            <a:r>
              <a:rPr lang="fr-FR" baseline="30000" dirty="0"/>
              <a:t>1</a:t>
            </a:r>
            <a:r>
              <a:rPr lang="fr-FR" dirty="0"/>
              <a:t> sont très différentes de celles des individus plus âgés. Les générations nées avant-guerre attendent surtout du pouvoir d’achat, de la croissance économique, de l’ordre et de la sécurité, qualifiées de valeurs matérialistes. Alors que les jeunes privilégient une plus grande qualité de vie, la réalisation d’eux-mêmes, davantage de liberté d’expression et de participation démocratique, autrement dit des valeurs postmatérialistes. </a:t>
            </a:r>
            <a:endParaRPr lang="fr-FR" b="1" dirty="0"/>
          </a:p>
          <a:p>
            <a:pPr marL="0" indent="0">
              <a:buNone/>
            </a:pPr>
            <a:r>
              <a:rPr lang="fr-FR" dirty="0"/>
              <a:t>Son explication de ces différences est d’ordre économique et générationnel. Les générations éduquées avant la Seconde Guerre mondiale dans un contexte de rareté économique ont structuré un système de valeurs matérialistes, alors que dans le contexte des Trente Glorieuses et de développement d’un État-Providence, tout le monde est assuré de sa sécurité alimentaire et de la satisfaction de ses besoins primaires. Les jeunes générations des années 1960 vont donc développer des objectifs plus qualitatifs et contester les valeurs traditionnelles. </a:t>
            </a:r>
            <a:endParaRPr lang="fr-FR" b="1" dirty="0"/>
          </a:p>
          <a:p>
            <a:pPr marL="0" indent="0">
              <a:buNone/>
            </a:pPr>
            <a:r>
              <a:rPr lang="fr-FR" dirty="0"/>
              <a:t>Le développement économique a donc essentiellement des effets à long terme, lorsqu’il a engendré un nouveau système de valeurs parmi plusieurs générations successives. En vieillissant, chaque génération reste stable dans son système de valeurs et ne revient pas vers le matérialisme. […]  Au fur et à mesure que les plus vielles générations disparaissent et sont remplacées par les nouvelles, vivant selon les nouveaux modèles de valeurs, le postmatérialisme doit progressivement devenir dominant alors que le matérialisme régressera. […]  Les sociétés marcheraient quasi mécaniquement vers des valeurs beaucoup plus qualitatives qu’avant. </a:t>
            </a:r>
            <a:endParaRPr lang="fr-FR" b="1" dirty="0"/>
          </a:p>
          <a:p>
            <a:pPr marL="0" indent="0">
              <a:buNone/>
            </a:pPr>
            <a:r>
              <a:rPr lang="fr-FR" dirty="0"/>
              <a:t>Près de 50 ans plus tard au début de son dernier livre, Ronald Inglehart réexpose longuement ses découvertes des années 1970 et cherche à montrer que ses prévisions sur la montée du post matérialisme se sont effectivement produites puisqu’il y a aujourd’hui, dans quasiment tous les pays, une progression du postmatérialisme parmi les jeunes générations. </a:t>
            </a:r>
            <a:r>
              <a:rPr lang="fr-FR" b="1" dirty="0"/>
              <a:t>[…] Il y a donc bien eu une montée sensible des aspirations à la qualité de la vie, liée au développement économique, mais cette montée s’est ralentie depuis 2 ou 3 décennies, avec le ralentissement de la croissance économique. Et surtout, la montée de ces aspirations est loin d’avoir anéanti les demandes de bien-être matériel, de sécurité et d’ordre. Ce qui caractérise nos contemporains, c’est plutôt le mixage d’objectifs quantitatifs et qualitatifs que l’abandon des demandes matérielles. </a:t>
            </a:r>
            <a:r>
              <a:rPr lang="fr-FR" dirty="0"/>
              <a:t> </a:t>
            </a:r>
            <a:endParaRPr lang="fr-FR" b="1" dirty="0"/>
          </a:p>
          <a:p>
            <a:pPr marL="0" indent="0">
              <a:buNone/>
            </a:pPr>
            <a:r>
              <a:rPr lang="fr-FR" b="1" dirty="0"/>
              <a:t>Source :</a:t>
            </a:r>
            <a:r>
              <a:rPr lang="fr-FR" dirty="0"/>
              <a:t> L’évolution des valeurs, Pierre Bréchon, futuribles n°428, janvier-février 2019</a:t>
            </a:r>
            <a:endParaRPr lang="fr-FR" b="1" dirty="0"/>
          </a:p>
          <a:p>
            <a:pPr marL="0" indent="0">
              <a:buNone/>
            </a:pPr>
            <a:r>
              <a:rPr lang="fr-FR" dirty="0"/>
              <a:t>1 : après la seconde guerre mondiale. </a:t>
            </a:r>
          </a:p>
          <a:p>
            <a:pPr marL="0" indent="0">
              <a:buNone/>
            </a:pPr>
            <a:r>
              <a:rPr lang="fr-FR" b="1" dirty="0"/>
              <a:t>Question 1.</a:t>
            </a:r>
            <a:r>
              <a:rPr lang="fr-FR" dirty="0"/>
              <a:t> Distinguez valeurs matérialistes et postmatérialistes. </a:t>
            </a:r>
          </a:p>
          <a:p>
            <a:pPr marL="0" indent="0">
              <a:buNone/>
            </a:pPr>
            <a:r>
              <a:rPr lang="fr-FR" b="1" dirty="0"/>
              <a:t>Question 2.</a:t>
            </a:r>
            <a:r>
              <a:rPr lang="fr-FR" dirty="0"/>
              <a:t> Comment expliquer le passage de valeurs matérialistes à des valeurs postmatérialistes ? </a:t>
            </a:r>
          </a:p>
          <a:p>
            <a:pPr marL="0" indent="0">
              <a:buNone/>
            </a:pPr>
            <a:r>
              <a:rPr lang="fr-FR" b="1" dirty="0"/>
              <a:t>Question 3.</a:t>
            </a:r>
            <a:r>
              <a:rPr lang="fr-FR" dirty="0"/>
              <a:t> Quand a lieu ce changement ? </a:t>
            </a:r>
          </a:p>
          <a:p>
            <a:pPr marL="0" indent="0">
              <a:buNone/>
            </a:pPr>
            <a:r>
              <a:rPr lang="fr-FR" b="1" dirty="0"/>
              <a:t>Question 4.</a:t>
            </a:r>
            <a:r>
              <a:rPr lang="fr-FR" dirty="0"/>
              <a:t> Montrez que les documents 5 et 6 montrent le changement de revendications. </a:t>
            </a:r>
          </a:p>
          <a:p>
            <a:pPr marL="0" indent="0">
              <a:buNone/>
            </a:pPr>
            <a:r>
              <a:rPr lang="fr-FR" b="1" dirty="0"/>
              <a:t>Question 5.</a:t>
            </a:r>
            <a:r>
              <a:rPr lang="fr-FR" dirty="0"/>
              <a:t> La montée des valeurs postmatérialistes a-t-elle fait disparaitre les revendications liées aux valeurs matérialistes ? </a:t>
            </a:r>
          </a:p>
          <a:p>
            <a:pPr marL="0" indent="0">
              <a:buNone/>
            </a:pPr>
            <a:endParaRPr lang="fr-FR" dirty="0"/>
          </a:p>
        </p:txBody>
      </p:sp>
    </p:spTree>
    <p:extLst>
      <p:ext uri="{BB962C8B-B14F-4D97-AF65-F5344CB8AC3E}">
        <p14:creationId xmlns:p14="http://schemas.microsoft.com/office/powerpoint/2010/main" val="2837867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4FD81E-53F4-BE48-A5A8-B115CDF676A1}"/>
              </a:ext>
            </a:extLst>
          </p:cNvPr>
          <p:cNvSpPr>
            <a:spLocks noGrp="1"/>
          </p:cNvSpPr>
          <p:nvPr>
            <p:ph type="title"/>
          </p:nvPr>
        </p:nvSpPr>
        <p:spPr/>
        <p:txBody>
          <a:bodyPr/>
          <a:lstStyle/>
          <a:p>
            <a:r>
              <a:rPr lang="fr-FR" b="1" dirty="0">
                <a:solidFill>
                  <a:srgbClr val="FF0000"/>
                </a:solidFill>
              </a:rPr>
              <a:t>Activité 3  : Les </a:t>
            </a:r>
            <a:r>
              <a:rPr lang="fr-FR" b="1" dirty="0" err="1">
                <a:solidFill>
                  <a:srgbClr val="FF0000"/>
                </a:solidFill>
              </a:rPr>
              <a:t>désobéissant.e.s</a:t>
            </a:r>
            <a:r>
              <a:rPr lang="fr-FR" b="1" dirty="0">
                <a:solidFill>
                  <a:srgbClr val="FF0000"/>
                </a:solidFill>
              </a:rPr>
              <a:t> ! Arte. </a:t>
            </a:r>
            <a:br>
              <a:rPr lang="fr-FR" dirty="0"/>
            </a:br>
            <a:endParaRPr lang="fr-FR" dirty="0"/>
          </a:p>
        </p:txBody>
      </p:sp>
      <p:sp>
        <p:nvSpPr>
          <p:cNvPr id="4" name="Espace réservé du texte 3">
            <a:extLst>
              <a:ext uri="{FF2B5EF4-FFF2-40B4-BE49-F238E27FC236}">
                <a16:creationId xmlns:a16="http://schemas.microsoft.com/office/drawing/2014/main" id="{E708BB67-53E4-9245-A07A-00EE5A09E9D5}"/>
              </a:ext>
            </a:extLst>
          </p:cNvPr>
          <p:cNvSpPr>
            <a:spLocks noGrp="1"/>
          </p:cNvSpPr>
          <p:nvPr>
            <p:ph type="body" idx="1"/>
          </p:nvPr>
        </p:nvSpPr>
        <p:spPr/>
        <p:txBody>
          <a:bodyPr/>
          <a:lstStyle/>
          <a:p>
            <a:endParaRPr lang="fr-FR"/>
          </a:p>
        </p:txBody>
      </p:sp>
      <p:sp>
        <p:nvSpPr>
          <p:cNvPr id="6" name="Espace réservé du texte 5">
            <a:extLst>
              <a:ext uri="{FF2B5EF4-FFF2-40B4-BE49-F238E27FC236}">
                <a16:creationId xmlns:a16="http://schemas.microsoft.com/office/drawing/2014/main" id="{E06F8362-9DCC-2541-AE5C-E6008767CDBC}"/>
              </a:ext>
            </a:extLst>
          </p:cNvPr>
          <p:cNvSpPr>
            <a:spLocks noGrp="1"/>
          </p:cNvSpPr>
          <p:nvPr>
            <p:ph type="body" sz="quarter" idx="3"/>
          </p:nvPr>
        </p:nvSpPr>
        <p:spPr/>
        <p:txBody>
          <a:bodyPr/>
          <a:lstStyle/>
          <a:p>
            <a:endParaRPr lang="fr-FR"/>
          </a:p>
        </p:txBody>
      </p:sp>
      <p:sp>
        <p:nvSpPr>
          <p:cNvPr id="7" name="Espace réservé du contenu 6">
            <a:extLst>
              <a:ext uri="{FF2B5EF4-FFF2-40B4-BE49-F238E27FC236}">
                <a16:creationId xmlns:a16="http://schemas.microsoft.com/office/drawing/2014/main" id="{26597679-BBF3-5D4A-A9E8-ADFE5DA7660A}"/>
              </a:ext>
            </a:extLst>
          </p:cNvPr>
          <p:cNvSpPr>
            <a:spLocks noGrp="1"/>
          </p:cNvSpPr>
          <p:nvPr>
            <p:ph sz="quarter" idx="4"/>
          </p:nvPr>
        </p:nvSpPr>
        <p:spPr/>
        <p:txBody>
          <a:bodyPr/>
          <a:lstStyle/>
          <a:p>
            <a:r>
              <a:rPr lang="fr-FR" dirty="0"/>
              <a:t>Documentaire disponible en </a:t>
            </a:r>
            <a:r>
              <a:rPr lang="fr-FR" dirty="0" err="1"/>
              <a:t>replay</a:t>
            </a:r>
            <a:r>
              <a:rPr lang="fr-FR" dirty="0"/>
              <a:t> : </a:t>
            </a:r>
          </a:p>
          <a:p>
            <a:r>
              <a:rPr lang="fr-FR" u="sng" dirty="0">
                <a:hlinkClick r:id="rId2"/>
              </a:rPr>
              <a:t>https://www.arte.tv/fr/videos/093803-001-F/desobeissant-e-s/</a:t>
            </a:r>
            <a:r>
              <a:rPr lang="fr-FR" dirty="0"/>
              <a:t> </a:t>
            </a:r>
          </a:p>
          <a:p>
            <a:r>
              <a:rPr lang="fr-FR" dirty="0"/>
              <a:t> </a:t>
            </a:r>
          </a:p>
          <a:p>
            <a:pPr marL="0" indent="0">
              <a:buNone/>
            </a:pPr>
            <a:endParaRPr lang="fr-FR" dirty="0"/>
          </a:p>
        </p:txBody>
      </p:sp>
      <p:pic>
        <p:nvPicPr>
          <p:cNvPr id="8" name="Espace réservé du contenu 7">
            <a:extLst>
              <a:ext uri="{FF2B5EF4-FFF2-40B4-BE49-F238E27FC236}">
                <a16:creationId xmlns:a16="http://schemas.microsoft.com/office/drawing/2014/main" id="{9DE88912-F8CA-9949-BA4F-7E0739887C7C}"/>
              </a:ext>
            </a:extLst>
          </p:cNvPr>
          <p:cNvPicPr>
            <a:picLocks noGrp="1"/>
          </p:cNvPicPr>
          <p:nvPr>
            <p:ph sz="half" idx="2"/>
          </p:nvPr>
        </p:nvPicPr>
        <p:blipFill>
          <a:blip r:embed="rId3">
            <a:extLst>
              <a:ext uri="{28A0092B-C50C-407E-A947-70E740481C1C}">
                <a14:useLocalDpi xmlns:a14="http://schemas.microsoft.com/office/drawing/2010/main" val="0"/>
              </a:ext>
            </a:extLst>
          </a:blip>
          <a:stretch>
            <a:fillRect/>
          </a:stretch>
        </p:blipFill>
        <p:spPr>
          <a:xfrm>
            <a:off x="839788" y="2648608"/>
            <a:ext cx="5157787" cy="2879920"/>
          </a:xfrm>
          <a:prstGeom prst="rect">
            <a:avLst/>
          </a:prstGeom>
        </p:spPr>
      </p:pic>
    </p:spTree>
    <p:extLst>
      <p:ext uri="{BB962C8B-B14F-4D97-AF65-F5344CB8AC3E}">
        <p14:creationId xmlns:p14="http://schemas.microsoft.com/office/powerpoint/2010/main" val="1201139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9E2F67-D6C4-8B4C-8244-3E14EC60FDEB}"/>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6150E2C0-2B5C-F746-815C-6BF4EA20CA7C}"/>
              </a:ext>
            </a:extLst>
          </p:cNvPr>
          <p:cNvSpPr>
            <a:spLocks noGrp="1"/>
          </p:cNvSpPr>
          <p:nvPr>
            <p:ph idx="1"/>
          </p:nvPr>
        </p:nvSpPr>
        <p:spPr/>
        <p:txBody>
          <a:bodyPr/>
          <a:lstStyle/>
          <a:p>
            <a:r>
              <a:rPr lang="fr-FR" u="sng" dirty="0">
                <a:sym typeface="Apple Color Emoji" pitchFamily="2" charset="0"/>
              </a:rPr>
              <a:t>🗣</a:t>
            </a:r>
            <a:r>
              <a:rPr lang="fr-FR" u="sng" dirty="0"/>
              <a:t>Tâche finale : </a:t>
            </a:r>
            <a:endParaRPr lang="fr-FR" b="1" dirty="0"/>
          </a:p>
          <a:p>
            <a:pPr marL="0" indent="0">
              <a:buNone/>
            </a:pPr>
            <a:r>
              <a:rPr lang="fr-FR" b="1" dirty="0"/>
              <a:t>A partir de vos connaissances et du documentaire Les </a:t>
            </a:r>
            <a:r>
              <a:rPr lang="fr-FR" b="1" dirty="0" err="1"/>
              <a:t>désobéissant.e.s</a:t>
            </a:r>
            <a:r>
              <a:rPr lang="fr-FR" b="1" dirty="0"/>
              <a:t> ! , montrez qu’il y a une transformation des objets de l’action collective, des acteurs et de leurs répertoires  </a:t>
            </a:r>
          </a:p>
          <a:p>
            <a:pPr marL="0" indent="0">
              <a:buNone/>
            </a:pPr>
            <a:endParaRPr lang="fr-FR" dirty="0"/>
          </a:p>
        </p:txBody>
      </p:sp>
    </p:spTree>
    <p:extLst>
      <p:ext uri="{BB962C8B-B14F-4D97-AF65-F5344CB8AC3E}">
        <p14:creationId xmlns:p14="http://schemas.microsoft.com/office/powerpoint/2010/main" val="3453730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BD62AF-514B-5A4A-86EE-5714F4052CDA}"/>
              </a:ext>
            </a:extLst>
          </p:cNvPr>
          <p:cNvSpPr>
            <a:spLocks noGrp="1"/>
          </p:cNvSpPr>
          <p:nvPr>
            <p:ph type="title"/>
          </p:nvPr>
        </p:nvSpPr>
        <p:spPr/>
        <p:txBody>
          <a:bodyPr/>
          <a:lstStyle/>
          <a:p>
            <a:r>
              <a:rPr lang="fr-FR" b="1" dirty="0">
                <a:sym typeface="Apple Color Emoji" pitchFamily="2" charset="0"/>
              </a:rPr>
              <a:t>🔎</a:t>
            </a:r>
            <a:r>
              <a:rPr lang="fr-FR" b="1" dirty="0"/>
              <a:t>Évaluation formative </a:t>
            </a:r>
            <a:r>
              <a:rPr lang="fr-FR" dirty="0"/>
              <a:t> </a:t>
            </a:r>
            <a:br>
              <a:rPr lang="fr-FR" dirty="0"/>
            </a:br>
            <a:endParaRPr lang="fr-FR" dirty="0"/>
          </a:p>
        </p:txBody>
      </p:sp>
      <p:sp>
        <p:nvSpPr>
          <p:cNvPr id="3" name="Espace réservé du contenu 2">
            <a:extLst>
              <a:ext uri="{FF2B5EF4-FFF2-40B4-BE49-F238E27FC236}">
                <a16:creationId xmlns:a16="http://schemas.microsoft.com/office/drawing/2014/main" id="{C1592BA7-ED38-2C4F-9E6A-35CFD0FA9151}"/>
              </a:ext>
            </a:extLst>
          </p:cNvPr>
          <p:cNvSpPr>
            <a:spLocks noGrp="1"/>
          </p:cNvSpPr>
          <p:nvPr>
            <p:ph idx="1"/>
          </p:nvPr>
        </p:nvSpPr>
        <p:spPr/>
        <p:txBody>
          <a:bodyPr>
            <a:normAutofit lnSpcReduction="10000"/>
          </a:bodyPr>
          <a:lstStyle/>
          <a:p>
            <a:pPr marL="0" indent="0">
              <a:buNone/>
            </a:pPr>
            <a:endParaRPr lang="fr-FR" dirty="0"/>
          </a:p>
          <a:p>
            <a:pPr marL="0" indent="0">
              <a:buNone/>
            </a:pPr>
            <a:r>
              <a:rPr lang="fr-FR" dirty="0">
                <a:hlinkClick r:id="rId2"/>
              </a:rPr>
              <a:t>https://magistere.education.fr/ac-poitiers/mod/hvp/view.php?id=276190</a:t>
            </a:r>
            <a:endParaRPr lang="fr-FR" dirty="0"/>
          </a:p>
          <a:p>
            <a:pPr marL="0" indent="0">
              <a:buNone/>
            </a:pPr>
            <a:endParaRPr lang="fr-FR" dirty="0"/>
          </a:p>
          <a:p>
            <a:pPr marL="0" indent="0">
              <a:buNone/>
            </a:pPr>
            <a:endParaRPr lang="fr-FR" dirty="0"/>
          </a:p>
          <a:p>
            <a:pPr marL="0" indent="0">
              <a:buNone/>
            </a:pPr>
            <a:endParaRPr lang="fr-FR" dirty="0"/>
          </a:p>
          <a:p>
            <a:pPr marL="0" indent="0">
              <a:buNone/>
            </a:pPr>
            <a:r>
              <a:rPr lang="fr-FR" dirty="0"/>
              <a:t>Tutoriel : </a:t>
            </a:r>
          </a:p>
          <a:p>
            <a:pPr marL="0" indent="0">
              <a:buNone/>
            </a:pPr>
            <a:r>
              <a:rPr lang="fr-FR" dirty="0">
                <a:hlinkClick r:id="rId3"/>
              </a:rPr>
              <a:t>https://pedagogie.ac-orleans-tours.fr/fileadmin/user_upload/ses/tice/ressources/tutos_moodle/11_Contenu_interactif_avec_H5P.pdf</a:t>
            </a:r>
            <a:r>
              <a:rPr lang="fr-FR" dirty="0"/>
              <a:t> </a:t>
            </a:r>
          </a:p>
        </p:txBody>
      </p:sp>
    </p:spTree>
    <p:extLst>
      <p:ext uri="{BB962C8B-B14F-4D97-AF65-F5344CB8AC3E}">
        <p14:creationId xmlns:p14="http://schemas.microsoft.com/office/powerpoint/2010/main" val="19137328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A958C8-13B9-3044-831F-103FED5EFF32}"/>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3F63227B-76C1-6149-9B24-36AE0A1B95D3}"/>
              </a:ext>
            </a:extLst>
          </p:cNvPr>
          <p:cNvPicPr>
            <a:picLocks noGrp="1" noChangeAspect="1"/>
          </p:cNvPicPr>
          <p:nvPr>
            <p:ph idx="1"/>
          </p:nvPr>
        </p:nvPicPr>
        <p:blipFill>
          <a:blip r:embed="rId2"/>
          <a:stretch>
            <a:fillRect/>
          </a:stretch>
        </p:blipFill>
        <p:spPr>
          <a:xfrm>
            <a:off x="1466193" y="-414"/>
            <a:ext cx="7934895" cy="6858413"/>
          </a:xfrm>
        </p:spPr>
      </p:pic>
    </p:spTree>
    <p:extLst>
      <p:ext uri="{BB962C8B-B14F-4D97-AF65-F5344CB8AC3E}">
        <p14:creationId xmlns:p14="http://schemas.microsoft.com/office/powerpoint/2010/main" val="32133019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DFFB0D-11D8-FA41-BE90-C712315F4057}"/>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3379377B-8AED-A842-980B-6E5FEDACFFB2}"/>
              </a:ext>
            </a:extLst>
          </p:cNvPr>
          <p:cNvPicPr>
            <a:picLocks noGrp="1" noChangeAspect="1"/>
          </p:cNvPicPr>
          <p:nvPr>
            <p:ph idx="1"/>
          </p:nvPr>
        </p:nvPicPr>
        <p:blipFill>
          <a:blip r:embed="rId2"/>
          <a:stretch>
            <a:fillRect/>
          </a:stretch>
        </p:blipFill>
        <p:spPr>
          <a:xfrm>
            <a:off x="168641" y="504497"/>
            <a:ext cx="10567675" cy="6234315"/>
          </a:xfrm>
        </p:spPr>
      </p:pic>
    </p:spTree>
    <p:extLst>
      <p:ext uri="{BB962C8B-B14F-4D97-AF65-F5344CB8AC3E}">
        <p14:creationId xmlns:p14="http://schemas.microsoft.com/office/powerpoint/2010/main" val="3665660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E6914F-92BC-5A46-96CE-AA591D72A558}"/>
              </a:ext>
            </a:extLst>
          </p:cNvPr>
          <p:cNvSpPr>
            <a:spLocks noGrp="1"/>
          </p:cNvSpPr>
          <p:nvPr>
            <p:ph type="title"/>
          </p:nvPr>
        </p:nvSpPr>
        <p:spPr>
          <a:xfrm>
            <a:off x="839788" y="457200"/>
            <a:ext cx="10196074" cy="1135117"/>
          </a:xfrm>
        </p:spPr>
        <p:txBody>
          <a:bodyPr>
            <a:normAutofit/>
          </a:bodyPr>
          <a:lstStyle/>
          <a:p>
            <a:r>
              <a:rPr lang="fr-FR" b="1" dirty="0"/>
              <a:t>Document 2 : CSP des adhérents du PS en emploi et dans la population en emploi (enquête emploi INSEE 2009)</a:t>
            </a:r>
            <a:endParaRPr lang="fr-FR" dirty="0"/>
          </a:p>
        </p:txBody>
      </p:sp>
      <p:sp>
        <p:nvSpPr>
          <p:cNvPr id="4" name="Espace réservé du texte 3">
            <a:extLst>
              <a:ext uri="{FF2B5EF4-FFF2-40B4-BE49-F238E27FC236}">
                <a16:creationId xmlns:a16="http://schemas.microsoft.com/office/drawing/2014/main" id="{C3AE7EB0-8F12-1444-8469-C36FB9A7B968}"/>
              </a:ext>
            </a:extLst>
          </p:cNvPr>
          <p:cNvSpPr>
            <a:spLocks noGrp="1"/>
          </p:cNvSpPr>
          <p:nvPr>
            <p:ph type="body" sz="half" idx="2"/>
          </p:nvPr>
        </p:nvSpPr>
        <p:spPr>
          <a:xfrm>
            <a:off x="619071" y="4682358"/>
            <a:ext cx="10921288" cy="1481959"/>
          </a:xfrm>
        </p:spPr>
        <p:txBody>
          <a:bodyPr/>
          <a:lstStyle/>
          <a:p>
            <a:r>
              <a:rPr lang="fr-FR" sz="1800" b="1" dirty="0"/>
              <a:t>Question 1. </a:t>
            </a:r>
            <a:r>
              <a:rPr lang="fr-FR" sz="1800" dirty="0"/>
              <a:t>Faites une phrase avec les données de la ligne « Cadres et professions intellectuelles supérieures ». </a:t>
            </a:r>
            <a:endParaRPr lang="fr-FR" sz="1800" b="1" dirty="0"/>
          </a:p>
          <a:p>
            <a:r>
              <a:rPr lang="fr-FR" sz="1800" b="1" dirty="0"/>
              <a:t>Question 2. </a:t>
            </a:r>
            <a:r>
              <a:rPr lang="fr-FR" sz="1800" dirty="0"/>
              <a:t>L’adhérent du Parti Socialiste est-il à l’image de la population en emploi ? </a:t>
            </a:r>
            <a:endParaRPr lang="fr-FR" sz="1800" b="1" dirty="0"/>
          </a:p>
          <a:p>
            <a:r>
              <a:rPr lang="fr-FR" dirty="0"/>
              <a:t> </a:t>
            </a:r>
            <a:endParaRPr lang="fr-FR" b="1" dirty="0"/>
          </a:p>
          <a:p>
            <a:endParaRPr lang="fr-FR" dirty="0"/>
          </a:p>
        </p:txBody>
      </p:sp>
      <p:pic>
        <p:nvPicPr>
          <p:cNvPr id="5" name="Espace réservé du contenu 4">
            <a:extLst>
              <a:ext uri="{FF2B5EF4-FFF2-40B4-BE49-F238E27FC236}">
                <a16:creationId xmlns:a16="http://schemas.microsoft.com/office/drawing/2014/main" id="{A1F36A32-4684-2142-A9A4-44046E6202EF}"/>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982787" y="2110372"/>
            <a:ext cx="6961515" cy="2240911"/>
          </a:xfrm>
          <a:prstGeom prst="rect">
            <a:avLst/>
          </a:prstGeom>
        </p:spPr>
      </p:pic>
    </p:spTree>
    <p:extLst>
      <p:ext uri="{BB962C8B-B14F-4D97-AF65-F5344CB8AC3E}">
        <p14:creationId xmlns:p14="http://schemas.microsoft.com/office/powerpoint/2010/main" val="4153049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A71FFC-F52F-A948-962F-46237A9590CB}"/>
              </a:ext>
            </a:extLst>
          </p:cNvPr>
          <p:cNvSpPr>
            <a:spLocks noGrp="1"/>
          </p:cNvSpPr>
          <p:nvPr>
            <p:ph type="title"/>
          </p:nvPr>
        </p:nvSpPr>
        <p:spPr/>
        <p:txBody>
          <a:bodyPr/>
          <a:lstStyle/>
          <a:p>
            <a:r>
              <a:rPr lang="fr-FR" dirty="0"/>
              <a:t>Document 3 : Un cens caché ? </a:t>
            </a:r>
          </a:p>
        </p:txBody>
      </p:sp>
      <p:sp>
        <p:nvSpPr>
          <p:cNvPr id="3" name="Espace réservé du contenu 2">
            <a:extLst>
              <a:ext uri="{FF2B5EF4-FFF2-40B4-BE49-F238E27FC236}">
                <a16:creationId xmlns:a16="http://schemas.microsoft.com/office/drawing/2014/main" id="{1532162C-4F38-C340-8457-DCEDC75E4636}"/>
              </a:ext>
            </a:extLst>
          </p:cNvPr>
          <p:cNvSpPr>
            <a:spLocks noGrp="1"/>
          </p:cNvSpPr>
          <p:nvPr>
            <p:ph idx="1"/>
          </p:nvPr>
        </p:nvSpPr>
        <p:spPr/>
        <p:txBody>
          <a:bodyPr>
            <a:normAutofit fontScale="70000" lnSpcReduction="20000"/>
          </a:bodyPr>
          <a:lstStyle/>
          <a:p>
            <a:pPr marL="0" indent="0">
              <a:buNone/>
            </a:pPr>
            <a:r>
              <a:rPr lang="fr-FR" dirty="0"/>
              <a:t>Daniel Gaxie écrit dans le Cens Caché : « Le rapport d’exclusion que certains agents entretiennent avec la politique du fait de leur position dans la structure sociale et surtout de leur infériorité scolaire a des effets comparables à ceux des restrictions du droit de vote qui écartaient les femmes et « les classes dangereuses » (classes d’âge ou classes sociales) des consultations électorales. Les inégalités scolaires fonctionnent comme […] un cens culturel, d’autant plus efficace qu’il est caché. » […] Derrière la fiction démocratique un homme = une voix= une opinion se cachent de profondes inégalités de compétences politiques : tous les citoyens ne sont pas également préparés à (s’engager). Les régimes démocratiques prétendent que tous les citoyens sont compétents politiquement mais ne leur donnent pas à tous les moyens nécessaires pour qu’ils le soient réellement (d’où l’existence d’un cens caché). </a:t>
            </a:r>
            <a:endParaRPr lang="fr-FR" b="1" dirty="0"/>
          </a:p>
          <a:p>
            <a:pPr marL="0" indent="0">
              <a:buNone/>
            </a:pPr>
            <a:r>
              <a:rPr lang="fr-FR" dirty="0"/>
              <a:t>Rémi Lefebvre, Leçons d’introduction à la science politique, Ellipses, 2017</a:t>
            </a:r>
            <a:endParaRPr lang="fr-FR" b="1" dirty="0"/>
          </a:p>
          <a:p>
            <a:pPr marL="0" indent="0">
              <a:buNone/>
            </a:pPr>
            <a:endParaRPr lang="fr-FR" dirty="0"/>
          </a:p>
          <a:p>
            <a:pPr marL="0" indent="0">
              <a:buNone/>
            </a:pPr>
            <a:r>
              <a:rPr lang="fr-FR" b="1" dirty="0"/>
              <a:t>Question 1</a:t>
            </a:r>
            <a:r>
              <a:rPr lang="fr-FR" dirty="0"/>
              <a:t>. Qu’était le cens ? </a:t>
            </a:r>
            <a:endParaRPr lang="fr-FR" b="1" dirty="0"/>
          </a:p>
          <a:p>
            <a:pPr marL="0" indent="0">
              <a:buNone/>
            </a:pPr>
            <a:r>
              <a:rPr lang="fr-FR" b="1" dirty="0"/>
              <a:t>Question 2. </a:t>
            </a:r>
            <a:r>
              <a:rPr lang="fr-FR" dirty="0"/>
              <a:t>Pourquoi peut-on parler de cens caché ? </a:t>
            </a:r>
            <a:endParaRPr lang="fr-FR" b="1" dirty="0"/>
          </a:p>
          <a:p>
            <a:pPr marL="0" indent="0">
              <a:buNone/>
            </a:pPr>
            <a:r>
              <a:rPr lang="fr-FR" b="1" dirty="0"/>
              <a:t>Question 3. </a:t>
            </a:r>
            <a:r>
              <a:rPr lang="fr-FR" dirty="0"/>
              <a:t>Les données sur le profil des adhérents du Parti Socialiste confirment-elles la thèse de Daniel Gaxie ? </a:t>
            </a:r>
            <a:endParaRPr lang="fr-FR" b="1" dirty="0"/>
          </a:p>
          <a:p>
            <a:pPr marL="0" indent="0">
              <a:buNone/>
            </a:pPr>
            <a:endParaRPr lang="fr-FR" dirty="0"/>
          </a:p>
        </p:txBody>
      </p:sp>
    </p:spTree>
    <p:extLst>
      <p:ext uri="{BB962C8B-B14F-4D97-AF65-F5344CB8AC3E}">
        <p14:creationId xmlns:p14="http://schemas.microsoft.com/office/powerpoint/2010/main" val="3660801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16058C-5650-9C4D-8223-AC44404717B0}"/>
              </a:ext>
            </a:extLst>
          </p:cNvPr>
          <p:cNvSpPr>
            <a:spLocks noGrp="1"/>
          </p:cNvSpPr>
          <p:nvPr>
            <p:ph type="title"/>
          </p:nvPr>
        </p:nvSpPr>
        <p:spPr/>
        <p:txBody>
          <a:bodyPr/>
          <a:lstStyle/>
          <a:p>
            <a:r>
              <a:rPr lang="fr-FR" b="1" dirty="0"/>
              <a:t>Synthèse: Complétez le texte à trous : Possibilité exo H5P </a:t>
            </a:r>
          </a:p>
        </p:txBody>
      </p:sp>
      <p:sp>
        <p:nvSpPr>
          <p:cNvPr id="3" name="Espace réservé du contenu 2">
            <a:extLst>
              <a:ext uri="{FF2B5EF4-FFF2-40B4-BE49-F238E27FC236}">
                <a16:creationId xmlns:a16="http://schemas.microsoft.com/office/drawing/2014/main" id="{8BD0FD8B-0185-D24C-9C43-E27118B52A22}"/>
              </a:ext>
            </a:extLst>
          </p:cNvPr>
          <p:cNvSpPr>
            <a:spLocks noGrp="1"/>
          </p:cNvSpPr>
          <p:nvPr>
            <p:ph idx="1"/>
          </p:nvPr>
        </p:nvSpPr>
        <p:spPr/>
        <p:txBody>
          <a:bodyPr>
            <a:normAutofit fontScale="92500" lnSpcReduction="20000"/>
          </a:bodyPr>
          <a:lstStyle/>
          <a:p>
            <a:pPr marL="0" indent="0">
              <a:buNone/>
            </a:pPr>
            <a:r>
              <a:rPr lang="fr-FR" dirty="0"/>
              <a:t>L’engagement politique ne concerne pas toute la population, il diffère selon certaines variables ……………..  Ainsi, la profession est une variable discriminante, ce sont surtout les catégories les …………. favorisées qui s’engagent politiquement. Par exemple, les ………….. représentent un adhérent sur ……… du parti socialiste alors qu’ils ne représentent qu’un ……….  des actifs. </a:t>
            </a:r>
          </a:p>
          <a:p>
            <a:pPr marL="0" indent="0">
              <a:buNone/>
            </a:pPr>
            <a:r>
              <a:rPr lang="fr-FR" dirty="0"/>
              <a:t>De même, le niveau de ………. est un facteur d’explication de l’engagement. Il y a une corrélation …………. entre le niveau de diplôme et l’engagement politique: plus le niveau de diplôme est élevé plus l’engagement l’est également. D’autres critères influencent l’engagement politique comme l’……, la ……………….. ou le ………... </a:t>
            </a:r>
          </a:p>
          <a:p>
            <a:pPr marL="0" indent="0">
              <a:buNone/>
            </a:pPr>
            <a:r>
              <a:rPr lang="fr-FR" dirty="0"/>
              <a:t>Pour Gaxie, un cens ………….. exclut de la vie politique les individus les ……….. favorisés qui intériorisent une moindre …………………. politique. </a:t>
            </a:r>
          </a:p>
          <a:p>
            <a:pPr marL="0" indent="0">
              <a:buNone/>
            </a:pPr>
            <a:endParaRPr lang="fr-FR" dirty="0"/>
          </a:p>
        </p:txBody>
      </p:sp>
    </p:spTree>
    <p:extLst>
      <p:ext uri="{BB962C8B-B14F-4D97-AF65-F5344CB8AC3E}">
        <p14:creationId xmlns:p14="http://schemas.microsoft.com/office/powerpoint/2010/main" val="2549631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1A2F73-FA26-C540-859B-59C2896D07B3}"/>
              </a:ext>
            </a:extLst>
          </p:cNvPr>
          <p:cNvSpPr>
            <a:spLocks noGrp="1"/>
          </p:cNvSpPr>
          <p:nvPr>
            <p:ph type="title"/>
          </p:nvPr>
        </p:nvSpPr>
        <p:spPr/>
        <p:txBody>
          <a:bodyPr/>
          <a:lstStyle/>
          <a:p>
            <a:r>
              <a:rPr lang="fr-FR" dirty="0"/>
              <a:t>Synthèse complétée</a:t>
            </a:r>
          </a:p>
        </p:txBody>
      </p:sp>
      <p:sp>
        <p:nvSpPr>
          <p:cNvPr id="3" name="Espace réservé du contenu 2">
            <a:extLst>
              <a:ext uri="{FF2B5EF4-FFF2-40B4-BE49-F238E27FC236}">
                <a16:creationId xmlns:a16="http://schemas.microsoft.com/office/drawing/2014/main" id="{1BDF4DCC-1A65-254C-91EF-E2D20CBA5D30}"/>
              </a:ext>
            </a:extLst>
          </p:cNvPr>
          <p:cNvSpPr>
            <a:spLocks noGrp="1"/>
          </p:cNvSpPr>
          <p:nvPr>
            <p:ph idx="1"/>
          </p:nvPr>
        </p:nvSpPr>
        <p:spPr/>
        <p:txBody>
          <a:bodyPr>
            <a:normAutofit fontScale="92500" lnSpcReduction="10000"/>
          </a:bodyPr>
          <a:lstStyle/>
          <a:p>
            <a:pPr marL="0" indent="0">
              <a:buNone/>
            </a:pPr>
            <a:r>
              <a:rPr lang="fr-FR" dirty="0"/>
              <a:t>L’engagement politique ne concerne pas toute la population, il diffère selon certaines variables sociales.  Ainsi, la profession est une variable discriminante, ce sont surtout les catégories les plus favorisées qui s’engagent politiquement. Par exemple, les cadres représentent un adhérent sur 2 du parti socialiste alors qu’ils ne représentent qu’un sixième des actifs. </a:t>
            </a:r>
          </a:p>
          <a:p>
            <a:pPr marL="0" indent="0">
              <a:buNone/>
            </a:pPr>
            <a:r>
              <a:rPr lang="fr-FR" dirty="0"/>
              <a:t>De même, le niveau de diplôme est un facteur d’explication de l’engagement. Il y a une corrélation positive entre le niveau de diplôme et l’engagement politique: plus le niveau de diplôme est élevé plus l’engagement l’est également. D’autres critères influencent l’engagement politique comme l’âge, la génération ou le sexe. </a:t>
            </a:r>
          </a:p>
          <a:p>
            <a:pPr marL="0" indent="0">
              <a:buNone/>
            </a:pPr>
            <a:r>
              <a:rPr lang="fr-FR" dirty="0"/>
              <a:t>Pour Gaxie, un cens caché exclut de la vie politique les individus les moins favorisés qui intériorisent une moindre compétence politique. </a:t>
            </a:r>
          </a:p>
        </p:txBody>
      </p:sp>
    </p:spTree>
    <p:extLst>
      <p:ext uri="{BB962C8B-B14F-4D97-AF65-F5344CB8AC3E}">
        <p14:creationId xmlns:p14="http://schemas.microsoft.com/office/powerpoint/2010/main" val="237444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78BC43-59C9-844E-B7DC-48F858A70B2D}"/>
              </a:ext>
            </a:extLst>
          </p:cNvPr>
          <p:cNvSpPr>
            <a:spLocks noGrp="1"/>
          </p:cNvSpPr>
          <p:nvPr>
            <p:ph type="title"/>
          </p:nvPr>
        </p:nvSpPr>
        <p:spPr/>
        <p:txBody>
          <a:bodyPr/>
          <a:lstStyle/>
          <a:p>
            <a:r>
              <a:rPr lang="fr-FR" b="1" dirty="0"/>
              <a:t>Autre proposition d’exercice de conclusion de l’activité: Vers le bac: EC1: </a:t>
            </a:r>
          </a:p>
        </p:txBody>
      </p:sp>
      <p:sp>
        <p:nvSpPr>
          <p:cNvPr id="3" name="Espace réservé du contenu 2">
            <a:extLst>
              <a:ext uri="{FF2B5EF4-FFF2-40B4-BE49-F238E27FC236}">
                <a16:creationId xmlns:a16="http://schemas.microsoft.com/office/drawing/2014/main" id="{963BB8EF-061E-FD43-AF50-756CAB033321}"/>
              </a:ext>
            </a:extLst>
          </p:cNvPr>
          <p:cNvSpPr>
            <a:spLocks noGrp="1"/>
          </p:cNvSpPr>
          <p:nvPr>
            <p:ph idx="1"/>
          </p:nvPr>
        </p:nvSpPr>
        <p:spPr/>
        <p:txBody>
          <a:bodyPr/>
          <a:lstStyle/>
          <a:p>
            <a:pPr marL="0" indent="0">
              <a:buNone/>
            </a:pPr>
            <a:r>
              <a:rPr lang="fr-FR" dirty="0"/>
              <a:t>Montrez que la catégorie socioprofessionnelle influence l’engagement politique. </a:t>
            </a:r>
          </a:p>
        </p:txBody>
      </p:sp>
    </p:spTree>
    <p:extLst>
      <p:ext uri="{BB962C8B-B14F-4D97-AF65-F5344CB8AC3E}">
        <p14:creationId xmlns:p14="http://schemas.microsoft.com/office/powerpoint/2010/main" val="145862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F89A61-D0AE-6941-8F8B-428E474BD57C}"/>
              </a:ext>
            </a:extLst>
          </p:cNvPr>
          <p:cNvSpPr>
            <a:spLocks noGrp="1"/>
          </p:cNvSpPr>
          <p:nvPr>
            <p:ph type="title"/>
          </p:nvPr>
        </p:nvSpPr>
        <p:spPr/>
        <p:txBody>
          <a:bodyPr/>
          <a:lstStyle/>
          <a:p>
            <a:r>
              <a:rPr lang="fr-FR" dirty="0"/>
              <a:t>Proposition d’activités en groupes: </a:t>
            </a:r>
          </a:p>
        </p:txBody>
      </p:sp>
      <p:sp>
        <p:nvSpPr>
          <p:cNvPr id="3" name="Espace réservé du contenu 2">
            <a:extLst>
              <a:ext uri="{FF2B5EF4-FFF2-40B4-BE49-F238E27FC236}">
                <a16:creationId xmlns:a16="http://schemas.microsoft.com/office/drawing/2014/main" id="{F7283692-FD19-E04B-81B4-34532814D804}"/>
              </a:ext>
            </a:extLst>
          </p:cNvPr>
          <p:cNvSpPr>
            <a:spLocks noGrp="1"/>
          </p:cNvSpPr>
          <p:nvPr>
            <p:ph idx="1"/>
          </p:nvPr>
        </p:nvSpPr>
        <p:spPr>
          <a:xfrm>
            <a:off x="838200" y="1825625"/>
            <a:ext cx="10796752" cy="4351338"/>
          </a:xfrm>
        </p:spPr>
        <p:txBody>
          <a:bodyPr>
            <a:normAutofit/>
          </a:bodyPr>
          <a:lstStyle/>
          <a:p>
            <a:pPr marL="0" indent="0">
              <a:buNone/>
            </a:pPr>
            <a:r>
              <a:rPr lang="fr-FR" dirty="0"/>
              <a:t>1</a:t>
            </a:r>
            <a:r>
              <a:rPr lang="fr-FR" baseline="30000" dirty="0"/>
              <a:t>ère</a:t>
            </a:r>
            <a:r>
              <a:rPr lang="fr-FR" dirty="0"/>
              <a:t> étape : Travail en groupes sur des dossiers documentaires différents :</a:t>
            </a:r>
          </a:p>
          <a:p>
            <a:pPr>
              <a:buFontTx/>
              <a:buChar char="-"/>
            </a:pPr>
            <a:r>
              <a:rPr lang="fr-FR" dirty="0"/>
              <a:t>Adhérents du PS.</a:t>
            </a:r>
          </a:p>
          <a:p>
            <a:pPr>
              <a:buFontTx/>
              <a:buChar char="-"/>
            </a:pPr>
            <a:r>
              <a:rPr lang="fr-FR" dirty="0"/>
              <a:t>Engagement associatif</a:t>
            </a:r>
          </a:p>
          <a:p>
            <a:pPr>
              <a:buFontTx/>
              <a:buChar char="-"/>
            </a:pPr>
            <a:r>
              <a:rPr lang="fr-FR" dirty="0"/>
              <a:t>Engagement syndical…</a:t>
            </a:r>
          </a:p>
          <a:p>
            <a:pPr marL="0" indent="0">
              <a:buNone/>
            </a:pPr>
            <a:r>
              <a:rPr lang="fr-FR" dirty="0"/>
              <a:t>2</a:t>
            </a:r>
            <a:r>
              <a:rPr lang="fr-FR" baseline="30000" dirty="0"/>
              <a:t>ème</a:t>
            </a:r>
            <a:r>
              <a:rPr lang="fr-FR" dirty="0"/>
              <a:t> étape : Réalisation d’une production orale : </a:t>
            </a:r>
          </a:p>
          <a:p>
            <a:pPr marL="0" indent="0">
              <a:buNone/>
            </a:pPr>
            <a:r>
              <a:rPr lang="fr-FR" dirty="0"/>
              <a:t>-Oral enregistré de 5 minutes à rendre </a:t>
            </a:r>
          </a:p>
          <a:p>
            <a:pPr marL="0" indent="0">
              <a:buNone/>
            </a:pPr>
            <a:r>
              <a:rPr lang="fr-FR" dirty="0"/>
              <a:t>-Possibilité du passage à l’oral de 3 groupes</a:t>
            </a:r>
          </a:p>
          <a:p>
            <a:pPr marL="0" indent="0">
              <a:buNone/>
            </a:pPr>
            <a:r>
              <a:rPr lang="fr-FR" dirty="0"/>
              <a:t>3</a:t>
            </a:r>
            <a:r>
              <a:rPr lang="fr-FR" baseline="30000" dirty="0"/>
              <a:t>ème</a:t>
            </a:r>
            <a:r>
              <a:rPr lang="fr-FR" dirty="0"/>
              <a:t> étape : Synthèse en cours. </a:t>
            </a:r>
          </a:p>
        </p:txBody>
      </p:sp>
    </p:spTree>
    <p:extLst>
      <p:ext uri="{BB962C8B-B14F-4D97-AF65-F5344CB8AC3E}">
        <p14:creationId xmlns:p14="http://schemas.microsoft.com/office/powerpoint/2010/main" val="203696341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6856</TotalTime>
  <Words>3505</Words>
  <Application>Microsoft Macintosh PowerPoint</Application>
  <PresentationFormat>Grand écran</PresentationFormat>
  <Paragraphs>274</Paragraphs>
  <Slides>35</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35</vt:i4>
      </vt:variant>
    </vt:vector>
  </HeadingPairs>
  <TitlesOfParts>
    <vt:vector size="41" baseType="lpstr">
      <vt:lpstr>Apple Color Emoji</vt:lpstr>
      <vt:lpstr>Arial</vt:lpstr>
      <vt:lpstr>Calibri</vt:lpstr>
      <vt:lpstr>Calibri Light</vt:lpstr>
      <vt:lpstr>Times New Roman</vt:lpstr>
      <vt:lpstr>Thème Office</vt:lpstr>
      <vt:lpstr>                  L'ENGAGEMENT POLITIQUE DANS LES SOCIETES DEMOCRATIQUES  Terminale Programme 2020 </vt:lpstr>
      <vt:lpstr>Objectif d’apprentissage numéro 3 :  Comprendre que l’engagement politique dépend notamment de variables sociodémographiques (catégorie socioprofessionnelle, diplôme, âge et génération, sexe) </vt:lpstr>
      <vt:lpstr>Document 1 : Évolution socio-démographique des adhérents du Parti Socialiste. </vt:lpstr>
      <vt:lpstr>Document 2 : CSP des adhérents du PS en emploi et dans la population en emploi (enquête emploi INSEE 2009)</vt:lpstr>
      <vt:lpstr>Document 3 : Un cens caché ? </vt:lpstr>
      <vt:lpstr>Synthèse: Complétez le texte à trous : Possibilité exo H5P </vt:lpstr>
      <vt:lpstr>Synthèse complétée</vt:lpstr>
      <vt:lpstr>Autre proposition d’exercice de conclusion de l’activité: Vers le bac: EC1: </vt:lpstr>
      <vt:lpstr>Proposition d’activités en groupes: </vt:lpstr>
      <vt:lpstr>Activité 2 : L’engagement politique des jeunes :  </vt:lpstr>
      <vt:lpstr>Document 4 :  </vt:lpstr>
      <vt:lpstr>Document 5 : La participation associative selon l’âge (en %)  </vt:lpstr>
      <vt:lpstr>Document 6 : Le vote selon l’âge en France</vt:lpstr>
      <vt:lpstr>Document 7 : Formes d'action politique protestataires pratiquées par les 18-29 ans de 1981 à 2008 et par les 30 ans et plus (en %) </vt:lpstr>
      <vt:lpstr>Document 8 : Profil des élèves qui déclarent qu’ils ne s’engageront pas du tout dans la vie de la société :  </vt:lpstr>
      <vt:lpstr>Présentation PowerPoint</vt:lpstr>
      <vt:lpstr>🔎Évaluation formative : Vrai ou faux ?  </vt:lpstr>
      <vt:lpstr>Évaluation  sommative  de type EC2: </vt:lpstr>
      <vt:lpstr>Objectif d’apprentissage numéro 4 :   Comprendre la diversité́ et les transformations des objets de l’action collective (conflits du travail, nouveaux enjeux de mobilisation, luttes minoritaires), des acteurs (partis politiques, syndicats, associations, groupements) et de leurs répertoires. </vt:lpstr>
      <vt:lpstr>Document 2. A :  Source : Dares </vt:lpstr>
      <vt:lpstr>Document 2.B : Nombre de journées de grève </vt:lpstr>
      <vt:lpstr>Présentation PowerPoint</vt:lpstr>
      <vt:lpstr>Document 3 : Indicateurs du climat social et de la conflictualité dans le monde du travail sur la période 2014-2016 </vt:lpstr>
      <vt:lpstr> 🛠En approfondissement :  Document 4 : Fight for $15, le nouveau visage de l’action syndicale aux États-Unis </vt:lpstr>
      <vt:lpstr>Activité 2 : L’apparition de nouveaux mouvements sociaux :  Document 5 : Le manifeste des 343 :  </vt:lpstr>
      <vt:lpstr>Présentation PowerPoint</vt:lpstr>
      <vt:lpstr>Présentation PowerPoint</vt:lpstr>
      <vt:lpstr>Présentation PowerPoint</vt:lpstr>
      <vt:lpstr>Document 6 : Le mouvement Black Lives Matter </vt:lpstr>
      <vt:lpstr>Document 7 :  </vt:lpstr>
      <vt:lpstr>Activité 3  : Les désobéissant.e.s ! Arte.  </vt:lpstr>
      <vt:lpstr>Présentation PowerPoint</vt:lpstr>
      <vt:lpstr>🔎Évaluation formative   </vt:lpstr>
      <vt:lpstr>Présentation PowerPoint</vt:lpstr>
      <vt:lpstr>Présentation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Chapitre 1 : Comment un marché concurrentiel fonctionne-t-il ?  </dc:title>
  <dc:creator>selvame Calviac</dc:creator>
  <cp:lastModifiedBy>Bénédicte Mullier</cp:lastModifiedBy>
  <cp:revision>185</cp:revision>
  <dcterms:created xsi:type="dcterms:W3CDTF">2020-06-26T05:19:23Z</dcterms:created>
  <dcterms:modified xsi:type="dcterms:W3CDTF">2021-04-05T17:08:43Z</dcterms:modified>
</cp:coreProperties>
</file>