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322" r:id="rId4"/>
    <p:sldId id="260" r:id="rId5"/>
    <p:sldId id="261" r:id="rId6"/>
    <p:sldId id="342" r:id="rId7"/>
    <p:sldId id="262" r:id="rId8"/>
    <p:sldId id="263" r:id="rId9"/>
    <p:sldId id="264" r:id="rId10"/>
    <p:sldId id="329" r:id="rId11"/>
    <p:sldId id="331" r:id="rId12"/>
    <p:sldId id="332" r:id="rId13"/>
    <p:sldId id="330" r:id="rId14"/>
    <p:sldId id="336" r:id="rId15"/>
    <p:sldId id="323" r:id="rId16"/>
    <p:sldId id="265" r:id="rId17"/>
    <p:sldId id="267" r:id="rId18"/>
    <p:sldId id="328" r:id="rId19"/>
    <p:sldId id="268" r:id="rId20"/>
    <p:sldId id="327" r:id="rId21"/>
    <p:sldId id="270" r:id="rId22"/>
    <p:sldId id="271" r:id="rId23"/>
    <p:sldId id="272" r:id="rId24"/>
    <p:sldId id="299" r:id="rId25"/>
    <p:sldId id="273" r:id="rId26"/>
    <p:sldId id="274" r:id="rId27"/>
    <p:sldId id="275" r:id="rId28"/>
    <p:sldId id="276" r:id="rId29"/>
    <p:sldId id="333" r:id="rId30"/>
    <p:sldId id="334" r:id="rId31"/>
    <p:sldId id="340" r:id="rId32"/>
    <p:sldId id="341" r:id="rId33"/>
    <p:sldId id="338" r:id="rId34"/>
    <p:sldId id="339" r:id="rId35"/>
    <p:sldId id="337" r:id="rId36"/>
    <p:sldId id="27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952"/>
    <a:srgbClr val="14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074B3-A902-254D-9177-41A347C995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DB8AC5C-9CDD-E042-AAC4-79E8BA67611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199EBC-1D7E-B943-B2CE-70564532D38E}"/>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94FCCF18-FDD2-6C4F-AA4B-88B85C97DE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25DEAC-AD63-F044-B283-B3B839F16A7D}"/>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97565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4ED40-B454-194F-B9D9-5B7823ED16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4A2E41-F25C-2A44-B724-F75185556AA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D5A8171-243E-D542-BD67-40BE420A5133}"/>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D9909B3A-92E2-0E4C-833E-89360DE321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E8EF1F-D988-914D-A867-5AA47F8A6A53}"/>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31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7A6BE4-1521-4945-8297-53A2E8E4233D}"/>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955C38-A5E1-F141-8CED-9797CDDEE82F}"/>
              </a:ext>
            </a:extLst>
          </p:cNvPr>
          <p:cNvSpPr>
            <a:spLocks noGrp="1"/>
          </p:cNvSpPr>
          <p:nvPr>
            <p:ph type="body" orient="vert" idx="1"/>
          </p:nvPr>
        </p:nvSpPr>
        <p:spPr>
          <a:xfrm>
            <a:off x="838201"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FE4BD6A-0769-0346-BE99-9A8354635E25}"/>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1743BCB4-88AA-F349-97DC-C8F31AD45B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BFA203-0BF1-2646-A446-E352C0B7178F}"/>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25203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394A4-3226-B140-8394-4E5A2DCB61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F2439B-9F87-3246-8A64-FAE1165BD4A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B47BE73-8D5F-A24B-A3AA-7720E2B2CA51}"/>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86402F97-0E0F-1B40-9A27-E1FDC778C4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58657C-D392-154B-961A-E4CA70E7A639}"/>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4153374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F883A-6BC2-EF4A-996B-328FBC4BFD87}"/>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D8E31B-BC24-B748-9D15-D440E203AB7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39EB324-E495-B64B-B81C-6DD21D66ABC4}"/>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C00B9133-C0E1-DC4F-A7A7-A6C1F6E8F5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8B93EC-1C45-1643-863C-7428ED19B219}"/>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62323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C38BF-F1DA-9848-ADF1-7D536C7A65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27CCF8-34C8-CB4F-9603-11733D43302A}"/>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391A73C-1A48-9240-9E4C-F40BAFB2BF5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659D62D-A91A-7548-82A9-3DA0986FEB50}"/>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6" name="Espace réservé du pied de page 5">
            <a:extLst>
              <a:ext uri="{FF2B5EF4-FFF2-40B4-BE49-F238E27FC236}">
                <a16:creationId xmlns:a16="http://schemas.microsoft.com/office/drawing/2014/main" id="{2A2C66BF-BABC-D943-8342-7D41E9AD19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54A75A-5763-9A47-AA14-22A1347F1277}"/>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15062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D8541-301A-B540-991B-5A06622923F6}"/>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AF1A675-B478-3046-B69C-867FDFC5773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1645205-D5D4-4449-AB8F-C259C0A93D83}"/>
              </a:ext>
            </a:extLst>
          </p:cNvPr>
          <p:cNvSpPr>
            <a:spLocks noGrp="1"/>
          </p:cNvSpPr>
          <p:nvPr>
            <p:ph sz="half" idx="2"/>
          </p:nvPr>
        </p:nvSpPr>
        <p:spPr>
          <a:xfrm>
            <a:off x="839789"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563D0E91-658F-4944-B0ED-82BBBA54B14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A0ECDD60-FC07-804B-BC9E-8D62C19893EB}"/>
              </a:ext>
            </a:extLst>
          </p:cNvPr>
          <p:cNvSpPr>
            <a:spLocks noGrp="1"/>
          </p:cNvSpPr>
          <p:nvPr>
            <p:ph sz="quarter" idx="4"/>
          </p:nvPr>
        </p:nvSpPr>
        <p:spPr>
          <a:xfrm>
            <a:off x="6172201"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42745A2-8566-1849-9DDD-993DEEC19B97}"/>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8" name="Espace réservé du pied de page 7">
            <a:extLst>
              <a:ext uri="{FF2B5EF4-FFF2-40B4-BE49-F238E27FC236}">
                <a16:creationId xmlns:a16="http://schemas.microsoft.com/office/drawing/2014/main" id="{ED484F85-9FE9-164E-99B6-2BB36A6146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3256B05-B45F-4244-9A06-DE1182AC8741}"/>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925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CB499-982F-C54E-9A2A-C8A82E1712E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5551C9-4515-3849-BD79-D9E9A21E6200}"/>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4" name="Espace réservé du pied de page 3">
            <a:extLst>
              <a:ext uri="{FF2B5EF4-FFF2-40B4-BE49-F238E27FC236}">
                <a16:creationId xmlns:a16="http://schemas.microsoft.com/office/drawing/2014/main" id="{1568E215-8D1D-0649-847B-D88FBD5C52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5A0EDE2-F730-2E45-8633-7F1910907408}"/>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245567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81FE3E-E283-7D47-9F72-FEDBFA604140}"/>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3" name="Espace réservé du pied de page 2">
            <a:extLst>
              <a:ext uri="{FF2B5EF4-FFF2-40B4-BE49-F238E27FC236}">
                <a16:creationId xmlns:a16="http://schemas.microsoft.com/office/drawing/2014/main" id="{86289EE1-7C5B-5141-ADA3-A0D60FFC89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10DF86-4B2B-B944-9CEF-FBC90107E39A}"/>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261331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382CF-84E7-BB42-B6AB-361DDE063B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4AAF5A6-805C-CD41-ADFE-7CAF6E226E7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F59219E3-33F3-824E-BB66-F00B99FA0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E6399A4-68E7-1645-BE66-942C4EE688C9}"/>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6" name="Espace réservé du pied de page 5">
            <a:extLst>
              <a:ext uri="{FF2B5EF4-FFF2-40B4-BE49-F238E27FC236}">
                <a16:creationId xmlns:a16="http://schemas.microsoft.com/office/drawing/2014/main" id="{F7683694-D0AF-654E-91DB-17BD7CC81C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0D1421-1478-784A-B19C-F34DDE1FF3B6}"/>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32746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A70FD-0D42-4C40-8D40-80849C9CBB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077CF6-B1EF-CA42-9BD6-C3AD46CE5C5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D6E8CD00-21F3-BA41-97BC-8B829F1FE8E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5462E71-EEE3-7844-97B4-8F7D08BFFCF9}"/>
              </a:ext>
            </a:extLst>
          </p:cNvPr>
          <p:cNvSpPr>
            <a:spLocks noGrp="1"/>
          </p:cNvSpPr>
          <p:nvPr>
            <p:ph type="dt" sz="half" idx="10"/>
          </p:nvPr>
        </p:nvSpPr>
        <p:spPr/>
        <p:txBody>
          <a:bodyPr/>
          <a:lstStyle/>
          <a:p>
            <a:fld id="{C9A6C869-D626-1749-A9EB-99CAB4492B60}" type="datetimeFigureOut">
              <a:rPr lang="fr-FR" smtClean="0"/>
              <a:t>07/04/2021</a:t>
            </a:fld>
            <a:endParaRPr lang="fr-FR"/>
          </a:p>
        </p:txBody>
      </p:sp>
      <p:sp>
        <p:nvSpPr>
          <p:cNvPr id="6" name="Espace réservé du pied de page 5">
            <a:extLst>
              <a:ext uri="{FF2B5EF4-FFF2-40B4-BE49-F238E27FC236}">
                <a16:creationId xmlns:a16="http://schemas.microsoft.com/office/drawing/2014/main" id="{5ADAB740-BEA8-0D42-9043-B2375586F8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F88BE3-97D0-DF4B-9FCB-3BBB05BFD12B}"/>
              </a:ext>
            </a:extLst>
          </p:cNvPr>
          <p:cNvSpPr>
            <a:spLocks noGrp="1"/>
          </p:cNvSpPr>
          <p:nvPr>
            <p:ph type="sldNum" sz="quarter" idx="12"/>
          </p:nvPr>
        </p:nvSpPr>
        <p:spPr/>
        <p:txBody>
          <a:bodyPr/>
          <a:lstStyle/>
          <a:p>
            <a:fld id="{B06B8FAC-B157-F441-BFF9-14AF65C14F37}" type="slidenum">
              <a:rPr lang="fr-FR" smtClean="0"/>
              <a:t>‹N°›</a:t>
            </a:fld>
            <a:endParaRPr lang="fr-FR"/>
          </a:p>
        </p:txBody>
      </p:sp>
    </p:spTree>
    <p:extLst>
      <p:ext uri="{BB962C8B-B14F-4D97-AF65-F5344CB8AC3E}">
        <p14:creationId xmlns:p14="http://schemas.microsoft.com/office/powerpoint/2010/main" val="156173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t="-15000" b="-15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7A3FB5-C7DC-1F4E-A3BA-350422C1A1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01F8C41-A593-6043-84E0-4ED259CE8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C50E284-73D8-104C-8EE9-8A5C0E5417E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6C869-D626-1749-A9EB-99CAB4492B60}" type="datetimeFigureOut">
              <a:rPr lang="fr-FR" smtClean="0"/>
              <a:t>07/04/2021</a:t>
            </a:fld>
            <a:endParaRPr lang="fr-FR"/>
          </a:p>
        </p:txBody>
      </p:sp>
      <p:sp>
        <p:nvSpPr>
          <p:cNvPr id="5" name="Espace réservé du pied de page 4">
            <a:extLst>
              <a:ext uri="{FF2B5EF4-FFF2-40B4-BE49-F238E27FC236}">
                <a16:creationId xmlns:a16="http://schemas.microsoft.com/office/drawing/2014/main" id="{53DB28B2-B76D-984D-BE7A-7B9534D6FD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62CDF4-A069-994C-BFC1-4BE029338CD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B8FAC-B157-F441-BFF9-14AF65C14F37}" type="slidenum">
              <a:rPr lang="fr-FR" smtClean="0"/>
              <a:t>‹N°›</a:t>
            </a:fld>
            <a:endParaRPr lang="fr-FR"/>
          </a:p>
        </p:txBody>
      </p:sp>
    </p:spTree>
    <p:extLst>
      <p:ext uri="{BB962C8B-B14F-4D97-AF65-F5344CB8AC3E}">
        <p14:creationId xmlns:p14="http://schemas.microsoft.com/office/powerpoint/2010/main" val="403358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ghdFYoRUFk"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youtube.com/watch?v=7Yzyb5qkaoQ&amp;feature=emb_lo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agistere.education.fr/ac-poitiers/mod/hvp/view.php?id=276044"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9Bsft_Yl7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gistere.education.fr/ac-poitiers/mod/hvp/view.php?id=276045"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_sq_l6hsqS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ailymotion.com/video/x7rarn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Fn7HasXZir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youtube.com/watch?v=sPPvrrBoVPQ&amp;t=2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2.ac-poitiers.fr/ses/spip.php?article485"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gistere.education.fr/ac-poitiers/mod/hvp/view.php?id=275889"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fkKEtqnsE&amp;t=130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57rqs4Sfl8" TargetMode="External"/><Relationship Id="rId2" Type="http://schemas.openxmlformats.org/officeDocument/2006/relationships/hyperlink" Target="https://www.youtube.com/watch?v=P9Bsft_Yl7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F01E4-5BC1-E74C-A0D5-CFA9FF44CAC2}"/>
              </a:ext>
            </a:extLst>
          </p:cNvPr>
          <p:cNvSpPr>
            <a:spLocks noGrp="1"/>
          </p:cNvSpPr>
          <p:nvPr>
            <p:ph type="ctrTitle"/>
          </p:nvPr>
        </p:nvSpPr>
        <p:spPr>
          <a:xfrm>
            <a:off x="1294412" y="2137558"/>
            <a:ext cx="9492343" cy="855024"/>
          </a:xfrm>
        </p:spPr>
        <p:txBody>
          <a:bodyPr>
            <a:normAutofit fontScale="90000"/>
          </a:bodyPr>
          <a:lstStyle/>
          <a:p>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br>
              <a:rPr lang="fr-FR" sz="2900" b="1" dirty="0">
                <a:solidFill>
                  <a:srgbClr val="0A3952"/>
                </a:solidFill>
                <a:latin typeface="+mn-lt"/>
                <a:ea typeface="+mn-ea"/>
                <a:cs typeface="+mn-cs"/>
              </a:rPr>
            </a:br>
            <a:r>
              <a:rPr lang="fr-FR" sz="4900" b="1" dirty="0"/>
              <a:t>L'ENGAGEMENT POLITIQUE DANS LES SOCIETES DEMOCRATIQUES</a:t>
            </a:r>
            <a:br>
              <a:rPr lang="fr-FR" sz="3200" dirty="0"/>
            </a:br>
            <a:br>
              <a:rPr lang="fr-FR" sz="3200" dirty="0"/>
            </a:br>
            <a:r>
              <a:rPr lang="fr-FR" sz="3200" dirty="0"/>
              <a:t>Terminale Programme 2020</a:t>
            </a:r>
            <a:br>
              <a:rPr lang="fr-FR" sz="3200" dirty="0"/>
            </a:br>
            <a:endParaRPr lang="fr-FR" sz="2900" b="1" dirty="0">
              <a:solidFill>
                <a:srgbClr val="0A3952"/>
              </a:solidFill>
              <a:latin typeface="+mn-lt"/>
              <a:ea typeface="+mn-ea"/>
              <a:cs typeface="+mn-cs"/>
            </a:endParaRPr>
          </a:p>
        </p:txBody>
      </p:sp>
      <p:sp>
        <p:nvSpPr>
          <p:cNvPr id="6" name="ZoneTexte 5">
            <a:extLst>
              <a:ext uri="{FF2B5EF4-FFF2-40B4-BE49-F238E27FC236}">
                <a16:creationId xmlns:a16="http://schemas.microsoft.com/office/drawing/2014/main" id="{EB7B7CC1-74AC-5640-A5BE-EFE167B5F170}"/>
              </a:ext>
            </a:extLst>
          </p:cNvPr>
          <p:cNvSpPr txBox="1"/>
          <p:nvPr/>
        </p:nvSpPr>
        <p:spPr>
          <a:xfrm>
            <a:off x="5712031" y="5047013"/>
            <a:ext cx="5593278" cy="646331"/>
          </a:xfrm>
          <a:prstGeom prst="rect">
            <a:avLst/>
          </a:prstGeom>
          <a:noFill/>
        </p:spPr>
        <p:txBody>
          <a:bodyPr wrap="square" rtlCol="0">
            <a:spAutoFit/>
          </a:bodyPr>
          <a:lstStyle/>
          <a:p>
            <a:br>
              <a:rPr lang="fr-FR" b="1" dirty="0">
                <a:solidFill>
                  <a:srgbClr val="0A3952"/>
                </a:solidFill>
              </a:rPr>
            </a:br>
            <a:r>
              <a:rPr lang="fr-FR" b="1" dirty="0">
                <a:solidFill>
                  <a:srgbClr val="0A3952"/>
                </a:solidFill>
              </a:rPr>
              <a:t>Formation du 6 Avril 2021 – Académie de Poitiers</a:t>
            </a:r>
            <a:endParaRPr lang="fr-FR" dirty="0"/>
          </a:p>
        </p:txBody>
      </p:sp>
      <p:sp>
        <p:nvSpPr>
          <p:cNvPr id="3" name="ZoneTexte 2">
            <a:extLst>
              <a:ext uri="{FF2B5EF4-FFF2-40B4-BE49-F238E27FC236}">
                <a16:creationId xmlns:a16="http://schemas.microsoft.com/office/drawing/2014/main" id="{93921EF8-D9D5-1F46-98F1-77B5AA9B7094}"/>
              </a:ext>
            </a:extLst>
          </p:cNvPr>
          <p:cNvSpPr txBox="1"/>
          <p:nvPr/>
        </p:nvSpPr>
        <p:spPr>
          <a:xfrm>
            <a:off x="938151" y="2873829"/>
            <a:ext cx="11551169" cy="738664"/>
          </a:xfrm>
          <a:prstGeom prst="rect">
            <a:avLst/>
          </a:prstGeom>
          <a:noFill/>
        </p:spPr>
        <p:txBody>
          <a:bodyPr wrap="square" rtlCol="0">
            <a:spAutoFit/>
          </a:bodyPr>
          <a:lstStyle/>
          <a:p>
            <a:r>
              <a:rPr lang="fr-FR" sz="2400" b="1" dirty="0"/>
              <a:t>Comment expliquer l’engagement politique dans les </a:t>
            </a:r>
            <a:r>
              <a:rPr lang="fr-FR" sz="2400" b="1" dirty="0" err="1"/>
              <a:t>sociétés</a:t>
            </a:r>
            <a:r>
              <a:rPr lang="fr-FR" sz="2400" b="1" dirty="0"/>
              <a:t> </a:t>
            </a:r>
            <a:r>
              <a:rPr lang="fr-FR" sz="2400" b="1" dirty="0" err="1"/>
              <a:t>démocratiques</a:t>
            </a:r>
            <a:r>
              <a:rPr lang="fr-FR" sz="2400" b="1" dirty="0"/>
              <a:t> ? </a:t>
            </a:r>
            <a:endParaRPr lang="fr-FR" sz="2400" dirty="0"/>
          </a:p>
          <a:p>
            <a:endParaRPr lang="fr-FR" dirty="0"/>
          </a:p>
        </p:txBody>
      </p:sp>
    </p:spTree>
    <p:extLst>
      <p:ext uri="{BB962C8B-B14F-4D97-AF65-F5344CB8AC3E}">
        <p14:creationId xmlns:p14="http://schemas.microsoft.com/office/powerpoint/2010/main" val="386645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7F805-8E02-DE47-82C3-68C5C5BAFC70}"/>
              </a:ext>
            </a:extLst>
          </p:cNvPr>
          <p:cNvSpPr>
            <a:spLocks noGrp="1"/>
          </p:cNvSpPr>
          <p:nvPr>
            <p:ph type="title"/>
          </p:nvPr>
        </p:nvSpPr>
        <p:spPr>
          <a:xfrm>
            <a:off x="857003" y="400753"/>
            <a:ext cx="10515600" cy="1325563"/>
          </a:xfrm>
        </p:spPr>
        <p:txBody>
          <a:bodyPr/>
          <a:lstStyle/>
          <a:p>
            <a:r>
              <a:rPr lang="fr-FR" dirty="0"/>
              <a:t>Pour vous entraîner….</a:t>
            </a:r>
          </a:p>
        </p:txBody>
      </p:sp>
      <p:sp>
        <p:nvSpPr>
          <p:cNvPr id="3" name="Espace réservé du contenu 2">
            <a:extLst>
              <a:ext uri="{FF2B5EF4-FFF2-40B4-BE49-F238E27FC236}">
                <a16:creationId xmlns:a16="http://schemas.microsoft.com/office/drawing/2014/main" id="{87B9FC8D-D088-CC42-B9BD-8E83ADC9318C}"/>
              </a:ext>
            </a:extLst>
          </p:cNvPr>
          <p:cNvSpPr>
            <a:spLocks noGrp="1"/>
          </p:cNvSpPr>
          <p:nvPr>
            <p:ph idx="1"/>
          </p:nvPr>
        </p:nvSpPr>
        <p:spPr/>
        <p:txBody>
          <a:bodyPr/>
          <a:lstStyle/>
          <a:p>
            <a:pPr marL="0" indent="0" algn="just">
              <a:buNone/>
            </a:pPr>
            <a:r>
              <a:rPr lang="fr-FR" sz="2400" dirty="0">
                <a:solidFill>
                  <a:srgbClr val="0A3952"/>
                </a:solidFill>
              </a:rPr>
              <a:t>Près d’un Français sur deux est membre d’une association : une réalité qui a poussé le gouvernement à déclarer l’engagement associatif « grande cause nationale » de 2014. Malgré tout, la situation est loin d’être rose pour un secteur en manque des ressources financières, et qui connaît des difficultés à subsister. Gros plan sur deux démarches citoyennes, celles du Mouvement Associatif et du Collectif des associations citoyennes, qui souhaitent mettre en avant et soutenir le milieu associatif. </a:t>
            </a:r>
          </a:p>
          <a:p>
            <a:pPr marL="0" indent="0" algn="just">
              <a:buNone/>
            </a:pPr>
            <a:endParaRPr lang="fr-FR" dirty="0"/>
          </a:p>
          <a:p>
            <a:pPr marL="0" indent="0" algn="just">
              <a:buNone/>
            </a:pPr>
            <a:r>
              <a:rPr lang="fr-FR" b="1" dirty="0">
                <a:solidFill>
                  <a:srgbClr val="0A3952"/>
                </a:solidFill>
              </a:rPr>
              <a:t>➜      </a:t>
            </a:r>
            <a:r>
              <a:rPr lang="fr-FR" dirty="0"/>
              <a:t>https://</a:t>
            </a:r>
            <a:r>
              <a:rPr lang="fr-FR" dirty="0" err="1"/>
              <a:t>dai.ly</a:t>
            </a:r>
            <a:r>
              <a:rPr lang="fr-FR" dirty="0"/>
              <a:t>/x26jdoy</a:t>
            </a:r>
          </a:p>
        </p:txBody>
      </p:sp>
    </p:spTree>
    <p:extLst>
      <p:ext uri="{BB962C8B-B14F-4D97-AF65-F5344CB8AC3E}">
        <p14:creationId xmlns:p14="http://schemas.microsoft.com/office/powerpoint/2010/main" val="2319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7F805-8E02-DE47-82C3-68C5C5BAFC70}"/>
              </a:ext>
            </a:extLst>
          </p:cNvPr>
          <p:cNvSpPr>
            <a:spLocks noGrp="1"/>
          </p:cNvSpPr>
          <p:nvPr>
            <p:ph type="title"/>
          </p:nvPr>
        </p:nvSpPr>
        <p:spPr>
          <a:xfrm>
            <a:off x="785751" y="365127"/>
            <a:ext cx="10515600" cy="1325563"/>
          </a:xfrm>
        </p:spPr>
        <p:txBody>
          <a:bodyPr/>
          <a:lstStyle/>
          <a:p>
            <a:r>
              <a:rPr lang="fr-FR" dirty="0"/>
              <a:t>Pour vous entraîner….</a:t>
            </a:r>
          </a:p>
        </p:txBody>
      </p:sp>
      <p:sp>
        <p:nvSpPr>
          <p:cNvPr id="3" name="Espace réservé du contenu 2">
            <a:extLst>
              <a:ext uri="{FF2B5EF4-FFF2-40B4-BE49-F238E27FC236}">
                <a16:creationId xmlns:a16="http://schemas.microsoft.com/office/drawing/2014/main" id="{87B9FC8D-D088-CC42-B9BD-8E83ADC9318C}"/>
              </a:ext>
            </a:extLst>
          </p:cNvPr>
          <p:cNvSpPr>
            <a:spLocks noGrp="1"/>
          </p:cNvSpPr>
          <p:nvPr>
            <p:ph idx="1"/>
          </p:nvPr>
        </p:nvSpPr>
        <p:spPr>
          <a:xfrm>
            <a:off x="838199" y="1825625"/>
            <a:ext cx="11072751" cy="4351338"/>
          </a:xfrm>
        </p:spPr>
        <p:txBody>
          <a:bodyPr/>
          <a:lstStyle/>
          <a:p>
            <a:pPr marL="0" indent="0">
              <a:buNone/>
            </a:pPr>
            <a:r>
              <a:rPr lang="fr-FR" b="1" i="1" dirty="0"/>
              <a:t>Des militants de Greenpeace pénètrent dans une centrale nucléaire</a:t>
            </a:r>
            <a:endParaRPr lang="fr-FR" dirty="0"/>
          </a:p>
          <a:p>
            <a:pPr marL="0" indent="0">
              <a:buNone/>
            </a:pPr>
            <a:r>
              <a:rPr lang="fr-FR" b="1" dirty="0">
                <a:solidFill>
                  <a:srgbClr val="0A3952"/>
                </a:solidFill>
              </a:rPr>
              <a:t>➜ </a:t>
            </a:r>
            <a:r>
              <a:rPr lang="fr-FR" u="sng" dirty="0">
                <a:hlinkClick r:id="rId3"/>
              </a:rPr>
              <a:t>https://www.youtube.com/watch?v=AghdFYoRUFk</a:t>
            </a:r>
            <a:endParaRPr lang="fr-FR" dirty="0"/>
          </a:p>
          <a:p>
            <a:pPr marL="0" indent="0" algn="just">
              <a:buNone/>
            </a:pPr>
            <a:endParaRPr lang="fr-FR" dirty="0"/>
          </a:p>
          <a:p>
            <a:pPr marL="0" indent="0">
              <a:buNone/>
            </a:pPr>
            <a:r>
              <a:rPr lang="fr-FR" b="1" i="1" dirty="0"/>
              <a:t>Pour une consommation éthique</a:t>
            </a:r>
            <a:endParaRPr lang="fr-FR" dirty="0"/>
          </a:p>
          <a:p>
            <a:pPr marL="0" indent="0">
              <a:buNone/>
            </a:pPr>
            <a:r>
              <a:rPr lang="fr-FR" b="1" dirty="0">
                <a:solidFill>
                  <a:srgbClr val="0A3952"/>
                </a:solidFill>
              </a:rPr>
              <a:t>➜</a:t>
            </a:r>
            <a:r>
              <a:rPr lang="fr-FR" u="sng" dirty="0">
                <a:hlinkClick r:id="rId4"/>
              </a:rPr>
              <a:t>https://www.youtube.com/watch?v=7Yzyb5qkaoQ&amp;feature=emb_logo</a:t>
            </a:r>
            <a:endParaRPr lang="fr-FR" dirty="0"/>
          </a:p>
          <a:p>
            <a:pPr marL="0" indent="0" algn="just">
              <a:buNone/>
            </a:pPr>
            <a:endParaRPr lang="fr-FR" dirty="0"/>
          </a:p>
        </p:txBody>
      </p:sp>
    </p:spTree>
    <p:extLst>
      <p:ext uri="{BB962C8B-B14F-4D97-AF65-F5344CB8AC3E}">
        <p14:creationId xmlns:p14="http://schemas.microsoft.com/office/powerpoint/2010/main" val="82234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D08E6-E376-E849-8CEE-FB15E3E8DD12}"/>
              </a:ext>
            </a:extLst>
          </p:cNvPr>
          <p:cNvSpPr>
            <a:spLocks noGrp="1"/>
          </p:cNvSpPr>
          <p:nvPr>
            <p:ph type="title"/>
          </p:nvPr>
        </p:nvSpPr>
        <p:spPr/>
        <p:txBody>
          <a:bodyPr/>
          <a:lstStyle/>
          <a:p>
            <a:pPr algn="ctr"/>
            <a:r>
              <a:rPr lang="fr-FR" dirty="0"/>
              <a:t>Bilan des formes d’engagement politique</a:t>
            </a:r>
          </a:p>
        </p:txBody>
      </p:sp>
      <p:pic>
        <p:nvPicPr>
          <p:cNvPr id="9" name="Espace réservé du contenu 8">
            <a:extLst>
              <a:ext uri="{FF2B5EF4-FFF2-40B4-BE49-F238E27FC236}">
                <a16:creationId xmlns:a16="http://schemas.microsoft.com/office/drawing/2014/main" id="{C996A81F-CB5B-9946-8728-53E4FD8F5F78}"/>
              </a:ext>
            </a:extLst>
          </p:cNvPr>
          <p:cNvPicPr>
            <a:picLocks noGrp="1" noChangeAspect="1"/>
          </p:cNvPicPr>
          <p:nvPr>
            <p:ph idx="1"/>
          </p:nvPr>
        </p:nvPicPr>
        <p:blipFill>
          <a:blip r:embed="rId3"/>
          <a:stretch>
            <a:fillRect/>
          </a:stretch>
        </p:blipFill>
        <p:spPr>
          <a:xfrm>
            <a:off x="838200" y="2079601"/>
            <a:ext cx="10515600" cy="3843386"/>
          </a:xfrm>
        </p:spPr>
      </p:pic>
    </p:spTree>
    <p:extLst>
      <p:ext uri="{BB962C8B-B14F-4D97-AF65-F5344CB8AC3E}">
        <p14:creationId xmlns:p14="http://schemas.microsoft.com/office/powerpoint/2010/main" val="105275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CCCCAC05-4DB3-DB47-A03C-87A60DA2B6AC}"/>
              </a:ext>
            </a:extLst>
          </p:cNvPr>
          <p:cNvPicPr>
            <a:picLocks noGrp="1" noChangeAspect="1"/>
          </p:cNvPicPr>
          <p:nvPr>
            <p:ph idx="1"/>
          </p:nvPr>
        </p:nvPicPr>
        <p:blipFill>
          <a:blip r:embed="rId2"/>
          <a:stretch>
            <a:fillRect/>
          </a:stretch>
        </p:blipFill>
        <p:spPr>
          <a:xfrm>
            <a:off x="1710046" y="1096357"/>
            <a:ext cx="7849590" cy="5524999"/>
          </a:xfrm>
        </p:spPr>
      </p:pic>
      <p:sp>
        <p:nvSpPr>
          <p:cNvPr id="2" name="ZoneTexte 1">
            <a:extLst>
              <a:ext uri="{FF2B5EF4-FFF2-40B4-BE49-F238E27FC236}">
                <a16:creationId xmlns:a16="http://schemas.microsoft.com/office/drawing/2014/main" id="{43E869B6-2D07-7941-8B97-997513F46F5C}"/>
              </a:ext>
            </a:extLst>
          </p:cNvPr>
          <p:cNvSpPr txBox="1"/>
          <p:nvPr/>
        </p:nvSpPr>
        <p:spPr>
          <a:xfrm>
            <a:off x="665019" y="142504"/>
            <a:ext cx="4457620" cy="523220"/>
          </a:xfrm>
          <a:prstGeom prst="rect">
            <a:avLst/>
          </a:prstGeom>
          <a:noFill/>
        </p:spPr>
        <p:txBody>
          <a:bodyPr wrap="square" rtlCol="0">
            <a:spAutoFit/>
          </a:bodyPr>
          <a:lstStyle/>
          <a:p>
            <a:r>
              <a:rPr lang="fr-FR" sz="2800" dirty="0"/>
              <a:t>Pistes </a:t>
            </a:r>
            <a:r>
              <a:rPr lang="fr-FR" sz="2800" dirty="0">
                <a:latin typeface="+mj-lt"/>
                <a:ea typeface="+mj-ea"/>
                <a:cs typeface="+mj-cs"/>
              </a:rPr>
              <a:t>pour</a:t>
            </a:r>
            <a:r>
              <a:rPr lang="fr-FR" sz="2800" dirty="0"/>
              <a:t> le Grand Oral…</a:t>
            </a:r>
          </a:p>
        </p:txBody>
      </p:sp>
    </p:spTree>
    <p:extLst>
      <p:ext uri="{BB962C8B-B14F-4D97-AF65-F5344CB8AC3E}">
        <p14:creationId xmlns:p14="http://schemas.microsoft.com/office/powerpoint/2010/main" val="43680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46B36-0F9A-B24D-849A-EBD17024DD34}"/>
              </a:ext>
            </a:extLst>
          </p:cNvPr>
          <p:cNvSpPr>
            <a:spLocks noGrp="1"/>
          </p:cNvSpPr>
          <p:nvPr>
            <p:ph type="title"/>
          </p:nvPr>
        </p:nvSpPr>
        <p:spPr/>
        <p:txBody>
          <a:bodyPr/>
          <a:lstStyle/>
          <a:p>
            <a:pPr algn="ctr"/>
            <a:r>
              <a:rPr lang="fr-FR" dirty="0"/>
              <a:t>Objectif 2  </a:t>
            </a:r>
            <a:br>
              <a:rPr lang="fr-FR" dirty="0"/>
            </a:br>
            <a:r>
              <a:rPr lang="fr-FR" dirty="0"/>
              <a:t>scénario pédagogique</a:t>
            </a:r>
          </a:p>
        </p:txBody>
      </p:sp>
      <p:sp>
        <p:nvSpPr>
          <p:cNvPr id="3" name="Espace réservé du contenu 2">
            <a:extLst>
              <a:ext uri="{FF2B5EF4-FFF2-40B4-BE49-F238E27FC236}">
                <a16:creationId xmlns:a16="http://schemas.microsoft.com/office/drawing/2014/main" id="{CC131154-81F0-8946-893E-362869D3AC8A}"/>
              </a:ext>
            </a:extLst>
          </p:cNvPr>
          <p:cNvSpPr>
            <a:spLocks noGrp="1"/>
          </p:cNvSpPr>
          <p:nvPr>
            <p:ph idx="1"/>
          </p:nvPr>
        </p:nvSpPr>
        <p:spPr>
          <a:xfrm>
            <a:off x="451262" y="1888178"/>
            <a:ext cx="11020302" cy="4288786"/>
          </a:xfrm>
        </p:spPr>
        <p:txBody>
          <a:bodyPr>
            <a:normAutofit fontScale="25000" lnSpcReduction="20000"/>
          </a:bodyPr>
          <a:lstStyle/>
          <a:p>
            <a:endParaRPr lang="fr-FR" sz="5000" b="1" dirty="0">
              <a:solidFill>
                <a:srgbClr val="142542"/>
              </a:solidFill>
            </a:endParaRPr>
          </a:p>
          <a:p>
            <a:r>
              <a:rPr lang="fr-FR" sz="8000" b="1" dirty="0">
                <a:solidFill>
                  <a:srgbClr val="142542"/>
                </a:solidFill>
              </a:rPr>
              <a:t>Etape 1 : Est-il rationnel de s’engager individuellement ?</a:t>
            </a:r>
          </a:p>
          <a:p>
            <a:pPr marL="0" indent="0">
              <a:buNone/>
            </a:pPr>
            <a:r>
              <a:rPr lang="fr-FR" sz="8000" b="1" dirty="0"/>
              <a:t>     </a:t>
            </a:r>
            <a:r>
              <a:rPr lang="fr-FR" sz="8000" b="1" dirty="0">
                <a:solidFill>
                  <a:schemeClr val="accent6">
                    <a:lumMod val="50000"/>
                  </a:schemeClr>
                </a:solidFill>
              </a:rPr>
              <a:t>Glisser/ déposer sur H5P </a:t>
            </a:r>
          </a:p>
          <a:p>
            <a:r>
              <a:rPr lang="fr-FR" sz="8000" b="1" dirty="0">
                <a:solidFill>
                  <a:srgbClr val="142542"/>
                </a:solidFill>
              </a:rPr>
              <a:t>Etape 2 :  Typologie expliquée par le professeur</a:t>
            </a:r>
          </a:p>
          <a:p>
            <a:r>
              <a:rPr lang="fr-FR" sz="8000" b="1" dirty="0">
                <a:solidFill>
                  <a:srgbClr val="142542"/>
                </a:solidFill>
              </a:rPr>
              <a:t>Etape 3 :  Paradoxe de l’action collective - récapitulation</a:t>
            </a:r>
          </a:p>
          <a:p>
            <a:pPr marL="0" indent="0">
              <a:buNone/>
            </a:pPr>
            <a:r>
              <a:rPr lang="fr-FR" sz="8000" dirty="0"/>
              <a:t>  </a:t>
            </a:r>
            <a:r>
              <a:rPr lang="fr-FR" sz="8000" dirty="0">
                <a:solidFill>
                  <a:schemeClr val="accent6">
                    <a:lumMod val="50000"/>
                  </a:schemeClr>
                </a:solidFill>
              </a:rPr>
              <a:t>   </a:t>
            </a:r>
            <a:r>
              <a:rPr lang="fr-FR" sz="8000" b="1" dirty="0">
                <a:solidFill>
                  <a:schemeClr val="accent6">
                    <a:lumMod val="50000"/>
                  </a:schemeClr>
                </a:solidFill>
              </a:rPr>
              <a:t>Texte à trous sur H5P </a:t>
            </a:r>
          </a:p>
          <a:p>
            <a:pPr marL="0" indent="0">
              <a:buNone/>
            </a:pPr>
            <a:r>
              <a:rPr lang="fr-FR" sz="8000" b="1" dirty="0">
                <a:solidFill>
                  <a:schemeClr val="accent6">
                    <a:lumMod val="50000"/>
                  </a:schemeClr>
                </a:solidFill>
              </a:rPr>
              <a:t>	- avec proposition de termes </a:t>
            </a:r>
          </a:p>
          <a:p>
            <a:pPr marL="0" indent="0">
              <a:buNone/>
            </a:pPr>
            <a:r>
              <a:rPr lang="fr-FR" sz="8000" b="1" dirty="0">
                <a:solidFill>
                  <a:schemeClr val="accent6">
                    <a:lumMod val="50000"/>
                  </a:schemeClr>
                </a:solidFill>
              </a:rPr>
              <a:t>	- sans proposition de terme</a:t>
            </a:r>
          </a:p>
          <a:p>
            <a:r>
              <a:rPr lang="fr-FR" sz="8000" b="1" dirty="0">
                <a:solidFill>
                  <a:srgbClr val="142542"/>
                </a:solidFill>
              </a:rPr>
              <a:t>Etape 4 : Est-ce une incitation sélective ? </a:t>
            </a:r>
          </a:p>
          <a:p>
            <a:pPr marL="0" indent="0">
              <a:buNone/>
            </a:pPr>
            <a:r>
              <a:rPr lang="fr-FR" sz="8000" b="1" dirty="0"/>
              <a:t>     </a:t>
            </a:r>
            <a:r>
              <a:rPr lang="fr-FR" sz="8000" b="1" dirty="0">
                <a:solidFill>
                  <a:schemeClr val="accent6">
                    <a:lumMod val="50000"/>
                  </a:schemeClr>
                </a:solidFill>
              </a:rPr>
              <a:t>Construire une argumentation à partir d’une vidéo</a:t>
            </a:r>
            <a:endParaRPr lang="fr-FR" sz="8000" b="1" dirty="0"/>
          </a:p>
          <a:p>
            <a:r>
              <a:rPr lang="fr-FR" sz="8000" b="1" dirty="0">
                <a:solidFill>
                  <a:srgbClr val="142542"/>
                </a:solidFill>
              </a:rPr>
              <a:t>Etape 5 : malgré le paradoxe de l’action collective, les individus s’engagent-ils ? </a:t>
            </a:r>
            <a:endParaRPr lang="fr-FR" sz="8000" b="1" i="1" dirty="0">
              <a:solidFill>
                <a:srgbClr val="0A3952"/>
              </a:solidFill>
            </a:endParaRPr>
          </a:p>
          <a:p>
            <a:pPr marL="0" indent="0">
              <a:buNone/>
            </a:pPr>
            <a:r>
              <a:rPr lang="fr-FR" sz="8000" b="1" dirty="0">
                <a:solidFill>
                  <a:schemeClr val="accent6">
                    <a:lumMod val="50000"/>
                  </a:schemeClr>
                </a:solidFill>
              </a:rPr>
              <a:t>     Questions sur documents / vidéos </a:t>
            </a:r>
            <a:endParaRPr lang="fr-FR" sz="8000" b="1" dirty="0"/>
          </a:p>
          <a:p>
            <a:r>
              <a:rPr lang="fr-FR" sz="8000" b="1" dirty="0">
                <a:solidFill>
                  <a:srgbClr val="0A3952"/>
                </a:solidFill>
              </a:rPr>
              <a:t>Etape 6  : Exercices d'auto-évaluation proposés par le groupe numérique de l'académie de Poitiers</a:t>
            </a:r>
            <a:endParaRPr lang="fr-FR" sz="8000" dirty="0">
              <a:solidFill>
                <a:schemeClr val="accent6">
                  <a:lumMod val="50000"/>
                </a:schemeClr>
              </a:solidFill>
            </a:endParaRPr>
          </a:p>
          <a:p>
            <a:pPr marL="0" indent="0">
              <a:buNone/>
            </a:pPr>
            <a:r>
              <a:rPr lang="fr-FR" sz="8000" dirty="0">
                <a:solidFill>
                  <a:schemeClr val="accent6">
                    <a:lumMod val="50000"/>
                  </a:schemeClr>
                </a:solidFill>
              </a:rPr>
              <a:t> </a:t>
            </a:r>
          </a:p>
        </p:txBody>
      </p:sp>
    </p:spTree>
    <p:extLst>
      <p:ext uri="{BB962C8B-B14F-4D97-AF65-F5344CB8AC3E}">
        <p14:creationId xmlns:p14="http://schemas.microsoft.com/office/powerpoint/2010/main" val="33512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5000" b="-15000"/>
          </a:stretch>
        </a:blip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471704D-9D30-DA41-8A3C-9955A2B4D179}"/>
              </a:ext>
            </a:extLst>
          </p:cNvPr>
          <p:cNvPicPr>
            <a:picLocks noGrp="1" noChangeAspect="1"/>
          </p:cNvPicPr>
          <p:nvPr>
            <p:ph idx="1"/>
          </p:nvPr>
        </p:nvPicPr>
        <p:blipFill>
          <a:blip r:embed="rId3"/>
          <a:stretch>
            <a:fillRect/>
          </a:stretch>
        </p:blipFill>
        <p:spPr>
          <a:xfrm>
            <a:off x="986631" y="788988"/>
            <a:ext cx="10147300" cy="4991100"/>
          </a:xfrm>
        </p:spPr>
      </p:pic>
    </p:spTree>
    <p:extLst>
      <p:ext uri="{BB962C8B-B14F-4D97-AF65-F5344CB8AC3E}">
        <p14:creationId xmlns:p14="http://schemas.microsoft.com/office/powerpoint/2010/main" val="236499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EAE447-F1D6-8B41-A287-8B29621B632C}"/>
              </a:ext>
            </a:extLst>
          </p:cNvPr>
          <p:cNvSpPr>
            <a:spLocks noGrp="1"/>
          </p:cNvSpPr>
          <p:nvPr>
            <p:ph idx="1"/>
          </p:nvPr>
        </p:nvSpPr>
        <p:spPr>
          <a:xfrm>
            <a:off x="642938" y="400050"/>
            <a:ext cx="10532735" cy="5776913"/>
          </a:xfrm>
          <a:ln>
            <a:solidFill>
              <a:srgbClr val="0A3952"/>
            </a:solidFill>
          </a:ln>
        </p:spPr>
        <p:txBody>
          <a:bodyPr>
            <a:normAutofit/>
          </a:bodyPr>
          <a:lstStyle/>
          <a:p>
            <a:pPr marL="0" indent="0">
              <a:buNone/>
            </a:pPr>
            <a:endParaRPr lang="fr-FR" dirty="0"/>
          </a:p>
          <a:p>
            <a:pPr marL="0" indent="0">
              <a:buNone/>
            </a:pPr>
            <a:endParaRPr lang="fr-FR" dirty="0"/>
          </a:p>
          <a:p>
            <a:pPr marL="0" indent="0">
              <a:buNone/>
            </a:pPr>
            <a:r>
              <a:rPr lang="fr-FR" b="1" dirty="0">
                <a:solidFill>
                  <a:srgbClr val="0A3952"/>
                </a:solidFill>
              </a:rPr>
              <a:t>Exercice : Glisser-déposer réalisée avec le module H5P dans Moodle </a:t>
            </a:r>
          </a:p>
          <a:p>
            <a:pPr marL="0" indent="0">
              <a:buNone/>
            </a:pPr>
            <a:endParaRPr lang="fr-FR" b="1" dirty="0"/>
          </a:p>
          <a:p>
            <a:r>
              <a:rPr lang="fr-FR" sz="2400" b="1" i="1" dirty="0">
                <a:hlinkClick r:id="rId3"/>
              </a:rPr>
              <a:t>https://magistere.education.fr/ac-poitiers/mod/hvp/view.php?id=276044</a:t>
            </a:r>
            <a:endParaRPr lang="fr-FR" sz="2400" dirty="0"/>
          </a:p>
          <a:p>
            <a:pPr marL="0" indent="0" algn="just">
              <a:buNone/>
            </a:pPr>
            <a:endParaRPr lang="fr-FR" dirty="0"/>
          </a:p>
        </p:txBody>
      </p:sp>
      <p:pic>
        <p:nvPicPr>
          <p:cNvPr id="2" name="Image 1">
            <a:extLst>
              <a:ext uri="{FF2B5EF4-FFF2-40B4-BE49-F238E27FC236}">
                <a16:creationId xmlns:a16="http://schemas.microsoft.com/office/drawing/2014/main" id="{A3564A3D-ADE4-2D4F-83E1-455594262B6A}"/>
              </a:ext>
            </a:extLst>
          </p:cNvPr>
          <p:cNvPicPr>
            <a:picLocks noChangeAspect="1"/>
          </p:cNvPicPr>
          <p:nvPr/>
        </p:nvPicPr>
        <p:blipFill>
          <a:blip r:embed="rId4"/>
          <a:stretch>
            <a:fillRect/>
          </a:stretch>
        </p:blipFill>
        <p:spPr>
          <a:xfrm>
            <a:off x="7315200" y="3288506"/>
            <a:ext cx="3487634" cy="2718432"/>
          </a:xfrm>
          <a:prstGeom prst="rect">
            <a:avLst/>
          </a:prstGeom>
        </p:spPr>
      </p:pic>
    </p:spTree>
    <p:extLst>
      <p:ext uri="{BB962C8B-B14F-4D97-AF65-F5344CB8AC3E}">
        <p14:creationId xmlns:p14="http://schemas.microsoft.com/office/powerpoint/2010/main" val="382282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B77F75-8519-AA4B-B4F6-FBEBC5CD1D37}"/>
              </a:ext>
            </a:extLst>
          </p:cNvPr>
          <p:cNvSpPr>
            <a:spLocks noGrp="1"/>
          </p:cNvSpPr>
          <p:nvPr>
            <p:ph idx="1"/>
          </p:nvPr>
        </p:nvSpPr>
        <p:spPr>
          <a:xfrm>
            <a:off x="237506" y="225632"/>
            <a:ext cx="10700659" cy="6295718"/>
          </a:xfrm>
        </p:spPr>
        <p:txBody>
          <a:bodyPr>
            <a:normAutofit fontScale="70000" lnSpcReduction="20000"/>
          </a:bodyPr>
          <a:lstStyle/>
          <a:p>
            <a:pPr marL="0" indent="0" algn="just">
              <a:buNone/>
            </a:pPr>
            <a:endParaRPr lang="fr-FR" sz="6200" dirty="0"/>
          </a:p>
          <a:p>
            <a:pPr marL="0" indent="0" algn="just">
              <a:buNone/>
            </a:pPr>
            <a:endParaRPr lang="fr-FR" sz="6200" dirty="0"/>
          </a:p>
          <a:p>
            <a:pPr marL="0" indent="0" algn="ctr">
              <a:buNone/>
            </a:pPr>
            <a:r>
              <a:rPr lang="fr-FR" sz="4500" b="1" dirty="0">
                <a:solidFill>
                  <a:srgbClr val="0A3952"/>
                </a:solidFill>
              </a:rPr>
              <a:t>Pour construire un glisser-déposer sur H5P</a:t>
            </a:r>
          </a:p>
          <a:p>
            <a:pPr marL="0" indent="0" algn="ctr">
              <a:buNone/>
            </a:pPr>
            <a:r>
              <a:rPr lang="fr-FR" sz="4400" b="1" u="sng" dirty="0">
                <a:solidFill>
                  <a:srgbClr val="0A3952"/>
                </a:solidFill>
                <a:hlinkClick r:id="rId3">
                  <a:extLst>
                    <a:ext uri="{A12FA001-AC4F-418D-AE19-62706E023703}">
                      <ahyp:hlinkClr xmlns:ahyp="http://schemas.microsoft.com/office/drawing/2018/hyperlinkcolor" val="tx"/>
                    </a:ext>
                  </a:extLst>
                </a:hlinkClick>
              </a:rPr>
              <a:t>tutoriel</a:t>
            </a:r>
          </a:p>
          <a:p>
            <a:pPr marL="0" indent="0" algn="ctr">
              <a:buNone/>
            </a:pPr>
            <a:endParaRPr lang="fr-FR" sz="4500" b="1" i="1" dirty="0">
              <a:hlinkClick r:id="rId3"/>
            </a:endParaRPr>
          </a:p>
          <a:p>
            <a:pPr marL="0" indent="0" algn="ctr">
              <a:buNone/>
            </a:pPr>
            <a:r>
              <a:rPr lang="fr-FR" sz="4500" b="1" i="1" dirty="0">
                <a:hlinkClick r:id="rId3"/>
              </a:rPr>
              <a:t>https://www.youtube.com/watch?v=P9Bsft_Yl7s</a:t>
            </a:r>
            <a:br>
              <a:rPr lang="fr-FR" sz="4500" dirty="0"/>
            </a:br>
            <a:br>
              <a:rPr lang="fr-FR" sz="4500" dirty="0"/>
            </a:br>
            <a:endParaRPr lang="fr-FR" sz="4500" dirty="0"/>
          </a:p>
          <a:p>
            <a:pPr marL="0" indent="0" algn="just">
              <a:buNone/>
            </a:pPr>
            <a:endParaRPr lang="fr-FR" sz="9600" dirty="0"/>
          </a:p>
          <a:p>
            <a:pPr marL="0" indent="0" algn="just">
              <a:buNone/>
            </a:pPr>
            <a:br>
              <a:rPr lang="fr-FR" sz="6200" dirty="0"/>
            </a:br>
            <a:endParaRPr lang="fr-FR" sz="6200" dirty="0"/>
          </a:p>
          <a:p>
            <a:pPr marL="0" indent="0" algn="just">
              <a:buNone/>
            </a:pPr>
            <a:br>
              <a:rPr lang="fr-FR" sz="3600" dirty="0"/>
            </a:br>
            <a:endParaRPr lang="fr-FR" sz="3600" dirty="0"/>
          </a:p>
          <a:p>
            <a:endParaRPr lang="fr-FR" dirty="0"/>
          </a:p>
        </p:txBody>
      </p:sp>
    </p:spTree>
    <p:extLst>
      <p:ext uri="{BB962C8B-B14F-4D97-AF65-F5344CB8AC3E}">
        <p14:creationId xmlns:p14="http://schemas.microsoft.com/office/powerpoint/2010/main" val="387731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5000" b="-15000"/>
          </a:stretch>
        </a:blip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F5626EC-F62A-BE46-B594-095E3C769601}"/>
              </a:ext>
            </a:extLst>
          </p:cNvPr>
          <p:cNvPicPr>
            <a:picLocks noGrp="1" noChangeAspect="1"/>
          </p:cNvPicPr>
          <p:nvPr>
            <p:ph idx="1"/>
          </p:nvPr>
        </p:nvPicPr>
        <p:blipFill>
          <a:blip r:embed="rId3"/>
          <a:stretch>
            <a:fillRect/>
          </a:stretch>
        </p:blipFill>
        <p:spPr>
          <a:xfrm>
            <a:off x="1145541" y="1009650"/>
            <a:ext cx="9900918" cy="5167313"/>
          </a:xfrm>
        </p:spPr>
      </p:pic>
    </p:spTree>
    <p:extLst>
      <p:ext uri="{BB962C8B-B14F-4D97-AF65-F5344CB8AC3E}">
        <p14:creationId xmlns:p14="http://schemas.microsoft.com/office/powerpoint/2010/main" val="329259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5000" b="-15000"/>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5C709E8-8D56-9A42-9DAA-613B8D9CF53D}"/>
              </a:ext>
            </a:extLst>
          </p:cNvPr>
          <p:cNvSpPr>
            <a:spLocks noGrp="1"/>
          </p:cNvSpPr>
          <p:nvPr>
            <p:ph idx="1"/>
          </p:nvPr>
        </p:nvSpPr>
        <p:spPr>
          <a:xfrm>
            <a:off x="724395" y="1140031"/>
            <a:ext cx="10629405" cy="4536374"/>
          </a:xfrm>
        </p:spPr>
        <p:txBody>
          <a:bodyPr>
            <a:normAutofit/>
          </a:bodyPr>
          <a:lstStyle/>
          <a:p>
            <a:pPr marL="0" indent="0">
              <a:buNone/>
            </a:pPr>
            <a:r>
              <a:rPr lang="fr-FR" b="1" i="1" dirty="0"/>
              <a:t>Etape 3 du scénario pédagogique : exercice de récapitulation et définition du paradoxe </a:t>
            </a:r>
            <a:br>
              <a:rPr lang="fr-FR" dirty="0"/>
            </a:br>
            <a:endParaRPr lang="fr-FR" dirty="0"/>
          </a:p>
          <a:p>
            <a:pPr marL="0" indent="0">
              <a:buNone/>
            </a:pPr>
            <a:r>
              <a:rPr lang="fr-FR" dirty="0"/>
              <a:t>1 - Exercice exercice à trous </a:t>
            </a:r>
            <a:r>
              <a:rPr lang="fr-FR" b="1" dirty="0"/>
              <a:t>avec des propositions de termes</a:t>
            </a:r>
            <a:r>
              <a:rPr lang="fr-FR" dirty="0"/>
              <a:t> (</a:t>
            </a:r>
            <a:r>
              <a:rPr lang="fr-FR" dirty="0" err="1"/>
              <a:t>fill</a:t>
            </a:r>
            <a:r>
              <a:rPr lang="fr-FR" dirty="0"/>
              <a:t> in the </a:t>
            </a:r>
            <a:r>
              <a:rPr lang="fr-FR" dirty="0" err="1"/>
              <a:t>blanks</a:t>
            </a:r>
            <a:r>
              <a:rPr lang="fr-FR" dirty="0"/>
              <a:t> sur H5P- Moodle)</a:t>
            </a:r>
            <a:br>
              <a:rPr lang="fr-FR" dirty="0"/>
            </a:br>
            <a:endParaRPr lang="fr-FR" dirty="0"/>
          </a:p>
          <a:p>
            <a:r>
              <a:rPr lang="fr-FR" sz="2400" b="1" dirty="0">
                <a:hlinkClick r:id="rId3"/>
              </a:rPr>
              <a:t>https://magistere.education.fr/ac-poitiers/mod/hvp/view.php?id=276045</a:t>
            </a:r>
            <a:endParaRPr lang="fr-FR" sz="2400" b="1" dirty="0"/>
          </a:p>
          <a:p>
            <a:endParaRPr lang="fr-FR" dirty="0"/>
          </a:p>
          <a:p>
            <a:endParaRPr lang="fr-FR" dirty="0"/>
          </a:p>
        </p:txBody>
      </p:sp>
    </p:spTree>
    <p:extLst>
      <p:ext uri="{BB962C8B-B14F-4D97-AF65-F5344CB8AC3E}">
        <p14:creationId xmlns:p14="http://schemas.microsoft.com/office/powerpoint/2010/main" val="162571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353D6-2799-0E49-B05B-4486B4F7BD93}"/>
              </a:ext>
            </a:extLst>
          </p:cNvPr>
          <p:cNvSpPr>
            <a:spLocks noGrp="1"/>
          </p:cNvSpPr>
          <p:nvPr>
            <p:ph type="title"/>
          </p:nvPr>
        </p:nvSpPr>
        <p:spPr/>
        <p:txBody>
          <a:bodyPr/>
          <a:lstStyle/>
          <a:p>
            <a:pPr algn="ctr"/>
            <a:r>
              <a:rPr lang="fr-FR" sz="3600" b="1" dirty="0">
                <a:solidFill>
                  <a:srgbClr val="0A3952"/>
                </a:solidFill>
                <a:latin typeface="+mn-lt"/>
                <a:ea typeface="+mn-ea"/>
                <a:cs typeface="+mn-cs"/>
              </a:rPr>
              <a:t>Programme </a:t>
            </a:r>
            <a:br>
              <a:rPr lang="fr-FR" dirty="0"/>
            </a:br>
            <a:endParaRPr lang="fr-FR" dirty="0"/>
          </a:p>
        </p:txBody>
      </p:sp>
      <p:pic>
        <p:nvPicPr>
          <p:cNvPr id="4" name="Espace réservé du contenu 3">
            <a:extLst>
              <a:ext uri="{FF2B5EF4-FFF2-40B4-BE49-F238E27FC236}">
                <a16:creationId xmlns:a16="http://schemas.microsoft.com/office/drawing/2014/main" id="{0D2E93E4-7AC0-B048-94C9-2587CB09CDCE}"/>
              </a:ext>
            </a:extLst>
          </p:cNvPr>
          <p:cNvPicPr>
            <a:picLocks noGrp="1"/>
          </p:cNvPicPr>
          <p:nvPr>
            <p:ph idx="1"/>
          </p:nvPr>
        </p:nvPicPr>
        <p:blipFill>
          <a:blip r:embed="rId2"/>
          <a:stretch>
            <a:fillRect/>
          </a:stretch>
        </p:blipFill>
        <p:spPr>
          <a:xfrm>
            <a:off x="1094264" y="1825625"/>
            <a:ext cx="10003472" cy="4351338"/>
          </a:xfrm>
          <a:prstGeom prst="rect">
            <a:avLst/>
          </a:prstGeom>
        </p:spPr>
      </p:pic>
    </p:spTree>
    <p:extLst>
      <p:ext uri="{BB962C8B-B14F-4D97-AF65-F5344CB8AC3E}">
        <p14:creationId xmlns:p14="http://schemas.microsoft.com/office/powerpoint/2010/main" val="332015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5D94FB-78D1-144B-A6A5-F39D20DA1E1B}"/>
              </a:ext>
            </a:extLst>
          </p:cNvPr>
          <p:cNvSpPr>
            <a:spLocks noGrp="1"/>
          </p:cNvSpPr>
          <p:nvPr>
            <p:ph idx="1"/>
          </p:nvPr>
        </p:nvSpPr>
        <p:spPr/>
        <p:txBody>
          <a:bodyPr/>
          <a:lstStyle/>
          <a:p>
            <a:pPr marL="0" indent="0">
              <a:buNone/>
            </a:pPr>
            <a:r>
              <a:rPr lang="fr-FR" dirty="0"/>
              <a:t>2 - Exercice exercice à trous </a:t>
            </a:r>
            <a:r>
              <a:rPr lang="fr-FR" b="1" dirty="0"/>
              <a:t>sans proposition de termes</a:t>
            </a:r>
            <a:r>
              <a:rPr lang="fr-FR" dirty="0"/>
              <a:t> (</a:t>
            </a:r>
            <a:r>
              <a:rPr lang="fr-FR" dirty="0" err="1"/>
              <a:t>fill</a:t>
            </a:r>
            <a:r>
              <a:rPr lang="fr-FR" dirty="0"/>
              <a:t> in the </a:t>
            </a:r>
            <a:r>
              <a:rPr lang="fr-FR" dirty="0" err="1"/>
              <a:t>blanks</a:t>
            </a:r>
            <a:r>
              <a:rPr lang="fr-FR" dirty="0"/>
              <a:t> sur H5P- Moodle)</a:t>
            </a:r>
          </a:p>
          <a:p>
            <a:pPr marL="0" indent="0">
              <a:buNone/>
            </a:pPr>
            <a:br>
              <a:rPr lang="fr-FR" dirty="0"/>
            </a:br>
            <a:endParaRPr lang="fr-FR" dirty="0"/>
          </a:p>
          <a:p>
            <a:r>
              <a:rPr lang="fr-FR" sz="2400" b="1" dirty="0">
                <a:solidFill>
                  <a:srgbClr val="0A3952"/>
                </a:solidFill>
              </a:rPr>
              <a:t>https://</a:t>
            </a:r>
            <a:r>
              <a:rPr lang="fr-FR" sz="2400" b="1" dirty="0" err="1">
                <a:solidFill>
                  <a:srgbClr val="0A3952"/>
                </a:solidFill>
              </a:rPr>
              <a:t>magistere.education.fr</a:t>
            </a:r>
            <a:r>
              <a:rPr lang="fr-FR" sz="2400" b="1" dirty="0">
                <a:solidFill>
                  <a:srgbClr val="0A3952"/>
                </a:solidFill>
              </a:rPr>
              <a:t>/</a:t>
            </a:r>
            <a:r>
              <a:rPr lang="fr-FR" sz="2400" b="1" dirty="0" err="1">
                <a:solidFill>
                  <a:srgbClr val="0A3952"/>
                </a:solidFill>
              </a:rPr>
              <a:t>ac-poitiers</a:t>
            </a:r>
            <a:r>
              <a:rPr lang="fr-FR" sz="2400" b="1" dirty="0">
                <a:solidFill>
                  <a:srgbClr val="0A3952"/>
                </a:solidFill>
              </a:rPr>
              <a:t>/</a:t>
            </a:r>
            <a:r>
              <a:rPr lang="fr-FR" sz="2400" b="1" dirty="0" err="1">
                <a:solidFill>
                  <a:srgbClr val="0A3952"/>
                </a:solidFill>
              </a:rPr>
              <a:t>mod</a:t>
            </a:r>
            <a:r>
              <a:rPr lang="fr-FR" sz="2400" b="1" dirty="0">
                <a:solidFill>
                  <a:srgbClr val="0A3952"/>
                </a:solidFill>
              </a:rPr>
              <a:t>/</a:t>
            </a:r>
            <a:r>
              <a:rPr lang="fr-FR" sz="2400" b="1" dirty="0" err="1">
                <a:solidFill>
                  <a:srgbClr val="0A3952"/>
                </a:solidFill>
              </a:rPr>
              <a:t>hvp</a:t>
            </a:r>
            <a:r>
              <a:rPr lang="fr-FR" sz="2400" b="1" dirty="0">
                <a:solidFill>
                  <a:srgbClr val="0A3952"/>
                </a:solidFill>
              </a:rPr>
              <a:t>/</a:t>
            </a:r>
            <a:r>
              <a:rPr lang="fr-FR" sz="2400" b="1" dirty="0" err="1">
                <a:solidFill>
                  <a:srgbClr val="0A3952"/>
                </a:solidFill>
              </a:rPr>
              <a:t>view.php?id</a:t>
            </a:r>
            <a:r>
              <a:rPr lang="fr-FR" sz="2400" b="1" dirty="0">
                <a:solidFill>
                  <a:srgbClr val="0A3952"/>
                </a:solidFill>
              </a:rPr>
              <a:t>=276046</a:t>
            </a:r>
          </a:p>
          <a:p>
            <a:endParaRPr lang="fr-FR" dirty="0"/>
          </a:p>
        </p:txBody>
      </p:sp>
    </p:spTree>
    <p:extLst>
      <p:ext uri="{BB962C8B-B14F-4D97-AF65-F5344CB8AC3E}">
        <p14:creationId xmlns:p14="http://schemas.microsoft.com/office/powerpoint/2010/main" val="200997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4B6D9E-4D2D-2045-82CE-7D6C166C711F}"/>
              </a:ext>
            </a:extLst>
          </p:cNvPr>
          <p:cNvSpPr>
            <a:spLocks noGrp="1"/>
          </p:cNvSpPr>
          <p:nvPr>
            <p:ph idx="1"/>
          </p:nvPr>
        </p:nvSpPr>
        <p:spPr>
          <a:xfrm>
            <a:off x="558140" y="332510"/>
            <a:ext cx="10653156" cy="5286314"/>
          </a:xfrm>
        </p:spPr>
        <p:txBody>
          <a:bodyPr>
            <a:normAutofit/>
          </a:bodyPr>
          <a:lstStyle/>
          <a:p>
            <a:pPr marL="0" indent="0">
              <a:buNone/>
            </a:pPr>
            <a:br>
              <a:rPr lang="fr-FR" dirty="0"/>
            </a:br>
            <a:endParaRPr lang="fr-FR" dirty="0"/>
          </a:p>
          <a:p>
            <a:pPr marL="0" indent="0" algn="just">
              <a:buNone/>
            </a:pPr>
            <a:endParaRPr lang="fr-FR" sz="2400" dirty="0"/>
          </a:p>
          <a:p>
            <a:pPr marL="0" indent="0" algn="just">
              <a:buNone/>
            </a:pPr>
            <a:r>
              <a:rPr lang="fr-FR" dirty="0"/>
              <a:t>Il s'agit d'une situation qui a conduit </a:t>
            </a:r>
            <a:r>
              <a:rPr lang="fr-FR" dirty="0" err="1"/>
              <a:t>Mancur</a:t>
            </a:r>
            <a:r>
              <a:rPr lang="fr-FR" dirty="0"/>
              <a:t> </a:t>
            </a:r>
            <a:r>
              <a:rPr lang="fr-FR" dirty="0" err="1"/>
              <a:t>Olson</a:t>
            </a:r>
            <a:r>
              <a:rPr lang="fr-FR" dirty="0"/>
              <a:t> à établir le paradoxe dit de l'action </a:t>
            </a:r>
            <a:r>
              <a:rPr lang="fr-FR" b="1" dirty="0"/>
              <a:t>collective</a:t>
            </a:r>
            <a:r>
              <a:rPr lang="fr-FR" b="1" i="1" dirty="0"/>
              <a:t> </a:t>
            </a:r>
            <a:r>
              <a:rPr lang="fr-FR" dirty="0"/>
              <a:t>selon lequel il est individuellement </a:t>
            </a:r>
            <a:r>
              <a:rPr lang="fr-FR" b="1" dirty="0"/>
              <a:t>irrationnel</a:t>
            </a:r>
            <a:r>
              <a:rPr lang="fr-FR" b="1" i="1" dirty="0"/>
              <a:t> </a:t>
            </a:r>
            <a:r>
              <a:rPr lang="fr-FR" dirty="0"/>
              <a:t>de participer à une action collective. En effet, les </a:t>
            </a:r>
            <a:r>
              <a:rPr lang="fr-FR" b="1" dirty="0"/>
              <a:t>coûts</a:t>
            </a:r>
            <a:r>
              <a:rPr lang="fr-FR" b="1" i="1" dirty="0"/>
              <a:t> </a:t>
            </a:r>
            <a:r>
              <a:rPr lang="fr-FR" dirty="0"/>
              <a:t>liés à la participation (en termes financiers, mais aussi de temps passer à participer ou à s'informer) sont </a:t>
            </a:r>
            <a:r>
              <a:rPr lang="fr-FR" b="1" dirty="0"/>
              <a:t>individuels</a:t>
            </a:r>
            <a:r>
              <a:rPr lang="fr-FR" b="1" i="1" dirty="0"/>
              <a:t> </a:t>
            </a:r>
            <a:r>
              <a:rPr lang="fr-FR" dirty="0"/>
              <a:t>alors que les </a:t>
            </a:r>
            <a:r>
              <a:rPr lang="fr-FR" b="1" i="1" dirty="0"/>
              <a:t> </a:t>
            </a:r>
            <a:r>
              <a:rPr lang="fr-FR" b="1" dirty="0"/>
              <a:t>gains </a:t>
            </a:r>
            <a:r>
              <a:rPr lang="fr-FR" dirty="0"/>
              <a:t>sont </a:t>
            </a:r>
            <a:r>
              <a:rPr lang="fr-FR" b="1" dirty="0"/>
              <a:t>collectifs</a:t>
            </a:r>
            <a:r>
              <a:rPr lang="fr-FR" b="1" i="1" dirty="0"/>
              <a:t> </a:t>
            </a:r>
            <a:r>
              <a:rPr lang="fr-FR" dirty="0"/>
              <a:t>et que l'effet de la participation individuelle sur le succès ou l'échec de la mobilisation est négligeable.</a:t>
            </a:r>
            <a:endParaRPr lang="fr-FR" sz="2400" dirty="0"/>
          </a:p>
          <a:p>
            <a:pPr marL="0" indent="0" algn="just">
              <a:buNone/>
            </a:pPr>
            <a:endParaRPr lang="fr-FR" sz="2400" dirty="0">
              <a:solidFill>
                <a:schemeClr val="accent1">
                  <a:lumMod val="75000"/>
                </a:schemeClr>
              </a:solidFill>
            </a:endParaRPr>
          </a:p>
        </p:txBody>
      </p:sp>
    </p:spTree>
    <p:extLst>
      <p:ext uri="{BB962C8B-B14F-4D97-AF65-F5344CB8AC3E}">
        <p14:creationId xmlns:p14="http://schemas.microsoft.com/office/powerpoint/2010/main" val="280502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4A8C2F-59C6-7F43-979B-E383E4F9D948}"/>
              </a:ext>
            </a:extLst>
          </p:cNvPr>
          <p:cNvSpPr>
            <a:spLocks noGrp="1"/>
          </p:cNvSpPr>
          <p:nvPr>
            <p:ph idx="1"/>
          </p:nvPr>
        </p:nvSpPr>
        <p:spPr>
          <a:xfrm>
            <a:off x="838200" y="629393"/>
            <a:ext cx="10515600" cy="5547571"/>
          </a:xfrm>
        </p:spPr>
        <p:txBody>
          <a:bodyPr>
            <a:normAutofit/>
          </a:bodyPr>
          <a:lstStyle/>
          <a:p>
            <a:pPr marL="0" indent="0" algn="ctr">
              <a:buNone/>
            </a:pPr>
            <a:endParaRPr lang="fr-FR" b="1" dirty="0"/>
          </a:p>
          <a:p>
            <a:pPr marL="0" indent="0" algn="ctr">
              <a:buNone/>
            </a:pPr>
            <a:r>
              <a:rPr lang="fr-FR" b="1" dirty="0"/>
              <a:t>Pour construire un exercice de texte à trous sur H5P (tutoriel)</a:t>
            </a:r>
          </a:p>
          <a:p>
            <a:pPr marL="0" indent="0" algn="ctr">
              <a:buNone/>
            </a:pPr>
            <a:r>
              <a:rPr lang="fr-FR" b="1" dirty="0" err="1"/>
              <a:t>Fill</a:t>
            </a:r>
            <a:r>
              <a:rPr lang="fr-FR" b="1" dirty="0"/>
              <a:t> in the </a:t>
            </a:r>
            <a:r>
              <a:rPr lang="fr-FR" b="1" dirty="0" err="1"/>
              <a:t>Blanks</a:t>
            </a:r>
            <a:r>
              <a:rPr lang="fr-FR" b="1" dirty="0"/>
              <a:t> </a:t>
            </a:r>
            <a:endParaRPr lang="fr-FR" dirty="0"/>
          </a:p>
          <a:p>
            <a:pPr marL="0" indent="0" algn="ctr">
              <a:buNone/>
            </a:pPr>
            <a:endParaRPr lang="fr-FR" sz="2400" b="1" dirty="0"/>
          </a:p>
          <a:p>
            <a:pPr marL="0" indent="0" algn="ctr">
              <a:buNone/>
            </a:pPr>
            <a:endParaRPr lang="fr-FR" sz="2400" b="1" dirty="0"/>
          </a:p>
          <a:p>
            <a:pPr marL="0" indent="0" algn="ctr">
              <a:buNone/>
            </a:pPr>
            <a:r>
              <a:rPr lang="fr-FR" sz="2400" b="1" dirty="0">
                <a:hlinkClick r:id="rId3"/>
              </a:rPr>
              <a:t>https://www.youtube.com/watch?v=_sq_l6hsqSY</a:t>
            </a:r>
            <a:endParaRPr lang="fr-FR" sz="2400" b="1" dirty="0"/>
          </a:p>
          <a:p>
            <a:pPr marL="0" indent="0" algn="ctr">
              <a:buNone/>
            </a:pPr>
            <a:endParaRPr lang="fr-FR" sz="2400" b="1" dirty="0"/>
          </a:p>
          <a:p>
            <a:pPr marL="0" indent="0" algn="ctr">
              <a:buNone/>
            </a:pPr>
            <a:endParaRPr lang="fr-FR" sz="2400" b="1" dirty="0"/>
          </a:p>
          <a:p>
            <a:pPr marL="0" indent="0" algn="ctr">
              <a:buNone/>
            </a:pPr>
            <a:br>
              <a:rPr lang="fr-FR" sz="2400" dirty="0"/>
            </a:br>
            <a:endParaRPr lang="fr-FR" sz="2400" dirty="0"/>
          </a:p>
          <a:p>
            <a:pPr marL="0" indent="0" algn="just">
              <a:buNone/>
            </a:pPr>
            <a:endParaRPr lang="fr-FR" sz="2400" dirty="0"/>
          </a:p>
          <a:p>
            <a:pPr marL="0" indent="0" algn="just">
              <a:buNone/>
            </a:pPr>
            <a:r>
              <a:rPr lang="fr-FR" sz="2400" dirty="0"/>
              <a:t> </a:t>
            </a:r>
          </a:p>
          <a:p>
            <a:endParaRPr lang="fr-FR" dirty="0"/>
          </a:p>
        </p:txBody>
      </p:sp>
    </p:spTree>
    <p:extLst>
      <p:ext uri="{BB962C8B-B14F-4D97-AF65-F5344CB8AC3E}">
        <p14:creationId xmlns:p14="http://schemas.microsoft.com/office/powerpoint/2010/main" val="391399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D40606-E4C1-9746-A7BF-D91DBA558B64}"/>
              </a:ext>
            </a:extLst>
          </p:cNvPr>
          <p:cNvSpPr>
            <a:spLocks noGrp="1"/>
          </p:cNvSpPr>
          <p:nvPr>
            <p:ph idx="1"/>
          </p:nvPr>
        </p:nvSpPr>
        <p:spPr>
          <a:xfrm>
            <a:off x="403762" y="570017"/>
            <a:ext cx="10950039" cy="5890161"/>
          </a:xfrm>
        </p:spPr>
        <p:txBody>
          <a:bodyPr>
            <a:normAutofit/>
          </a:bodyPr>
          <a:lstStyle/>
          <a:p>
            <a:pPr algn="just"/>
            <a:r>
              <a:rPr lang="fr-FR" b="1" i="1" dirty="0"/>
              <a:t>Etape 4 du scénario pédagogique : Après avoir visionné le lien, on s'interrogera sur les effets de récompenser les non grévistes. </a:t>
            </a:r>
            <a:br>
              <a:rPr lang="fr-FR" dirty="0"/>
            </a:br>
            <a:br>
              <a:rPr lang="fr-FR" dirty="0"/>
            </a:br>
            <a:r>
              <a:rPr lang="fr-FR" dirty="0"/>
              <a:t>Lien vidéo : </a:t>
            </a:r>
            <a:r>
              <a:rPr lang="fr-FR" dirty="0">
                <a:hlinkClick r:id="rId2"/>
              </a:rPr>
              <a:t>https://www.dailymotion.com/video/x7rarnd</a:t>
            </a:r>
            <a:endParaRPr lang="fr-FR" dirty="0"/>
          </a:p>
          <a:p>
            <a:pPr marL="0" indent="0">
              <a:buNone/>
            </a:pPr>
            <a:br>
              <a:rPr lang="fr-FR" dirty="0"/>
            </a:br>
            <a:br>
              <a:rPr lang="fr-FR" dirty="0"/>
            </a:br>
            <a:endParaRPr lang="fr-FR" dirty="0"/>
          </a:p>
          <a:p>
            <a:pPr marL="0" indent="0">
              <a:buNone/>
            </a:pPr>
            <a:br>
              <a:rPr lang="fr-FR" dirty="0"/>
            </a:br>
            <a:br>
              <a:rPr lang="fr-FR" dirty="0"/>
            </a:br>
            <a:endParaRPr lang="fr-FR" dirty="0"/>
          </a:p>
          <a:p>
            <a:endParaRPr lang="fr-FR" dirty="0"/>
          </a:p>
          <a:p>
            <a:endParaRPr lang="fr-FR" dirty="0"/>
          </a:p>
        </p:txBody>
      </p:sp>
      <p:pic>
        <p:nvPicPr>
          <p:cNvPr id="5" name="Image 4">
            <a:extLst>
              <a:ext uri="{FF2B5EF4-FFF2-40B4-BE49-F238E27FC236}">
                <a16:creationId xmlns:a16="http://schemas.microsoft.com/office/drawing/2014/main" id="{DD0A7888-61E7-904D-9C57-483B1BB0ABB9}"/>
              </a:ext>
            </a:extLst>
          </p:cNvPr>
          <p:cNvPicPr>
            <a:picLocks noChangeAspect="1"/>
          </p:cNvPicPr>
          <p:nvPr/>
        </p:nvPicPr>
        <p:blipFill>
          <a:blip r:embed="rId3"/>
          <a:stretch>
            <a:fillRect/>
          </a:stretch>
        </p:blipFill>
        <p:spPr>
          <a:xfrm>
            <a:off x="568861" y="2914319"/>
            <a:ext cx="10742304" cy="2780859"/>
          </a:xfrm>
          <a:prstGeom prst="rect">
            <a:avLst/>
          </a:prstGeom>
        </p:spPr>
      </p:pic>
    </p:spTree>
    <p:extLst>
      <p:ext uri="{BB962C8B-B14F-4D97-AF65-F5344CB8AC3E}">
        <p14:creationId xmlns:p14="http://schemas.microsoft.com/office/powerpoint/2010/main" val="295302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83C934-BB5E-B546-AE20-C014C2A8FA86}"/>
              </a:ext>
            </a:extLst>
          </p:cNvPr>
          <p:cNvSpPr>
            <a:spLocks noGrp="1"/>
          </p:cNvSpPr>
          <p:nvPr>
            <p:ph idx="1"/>
          </p:nvPr>
        </p:nvSpPr>
        <p:spPr>
          <a:xfrm>
            <a:off x="748146" y="676895"/>
            <a:ext cx="10605655" cy="5500069"/>
          </a:xfrm>
        </p:spPr>
        <p:txBody>
          <a:bodyPr>
            <a:normAutofit/>
          </a:bodyPr>
          <a:lstStyle/>
          <a:p>
            <a:pPr marL="0" indent="0">
              <a:buNone/>
            </a:pPr>
            <a:endParaRPr lang="fr-FR" dirty="0"/>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B4BB3D5B-D035-E84A-80FA-D5DF650DE9E5}"/>
              </a:ext>
            </a:extLst>
          </p:cNvPr>
          <p:cNvPicPr>
            <a:picLocks noChangeAspect="1"/>
          </p:cNvPicPr>
          <p:nvPr/>
        </p:nvPicPr>
        <p:blipFill>
          <a:blip r:embed="rId2"/>
          <a:stretch>
            <a:fillRect/>
          </a:stretch>
        </p:blipFill>
        <p:spPr>
          <a:xfrm>
            <a:off x="373519" y="1852550"/>
            <a:ext cx="11354907" cy="2641023"/>
          </a:xfrm>
          <a:prstGeom prst="rect">
            <a:avLst/>
          </a:prstGeom>
        </p:spPr>
      </p:pic>
    </p:spTree>
    <p:extLst>
      <p:ext uri="{BB962C8B-B14F-4D97-AF65-F5344CB8AC3E}">
        <p14:creationId xmlns:p14="http://schemas.microsoft.com/office/powerpoint/2010/main" val="128239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BDD634-032D-7B45-AC30-18D85C6E1316}"/>
              </a:ext>
            </a:extLst>
          </p:cNvPr>
          <p:cNvSpPr>
            <a:spLocks noGrp="1"/>
          </p:cNvSpPr>
          <p:nvPr>
            <p:ph idx="1"/>
          </p:nvPr>
        </p:nvSpPr>
        <p:spPr>
          <a:xfrm>
            <a:off x="653145" y="558142"/>
            <a:ext cx="10700657" cy="5618823"/>
          </a:xfrm>
        </p:spPr>
        <p:txBody>
          <a:bodyPr>
            <a:normAutofit/>
          </a:bodyPr>
          <a:lstStyle/>
          <a:p>
            <a:pPr marL="0" indent="0">
              <a:buNone/>
            </a:pPr>
            <a:endParaRPr lang="fr-FR" dirty="0"/>
          </a:p>
          <a:p>
            <a:pPr marL="0" indent="0">
              <a:buNone/>
            </a:pPr>
            <a:endParaRPr lang="fr-FR" b="1" dirty="0"/>
          </a:p>
          <a:p>
            <a:pPr marL="0" indent="0" algn="ctr">
              <a:buNone/>
            </a:pPr>
            <a:r>
              <a:rPr lang="fr-FR" b="1" dirty="0"/>
              <a:t>Question d’argumentation </a:t>
            </a:r>
          </a:p>
          <a:p>
            <a:pPr marL="0" indent="0" algn="ctr">
              <a:buNone/>
            </a:pPr>
            <a:endParaRPr lang="fr-FR" dirty="0"/>
          </a:p>
          <a:p>
            <a:pPr marL="0" indent="0" algn="just">
              <a:buNone/>
            </a:pPr>
            <a:r>
              <a:rPr lang="fr-FR" b="1" dirty="0">
                <a:solidFill>
                  <a:srgbClr val="0A3952"/>
                </a:solidFill>
              </a:rPr>
              <a:t>Comment cette </a:t>
            </a:r>
            <a:r>
              <a:rPr lang="fr-FR" b="1" dirty="0" err="1">
                <a:solidFill>
                  <a:srgbClr val="0A3952"/>
                </a:solidFill>
              </a:rPr>
              <a:t>stratégie</a:t>
            </a:r>
            <a:r>
              <a:rPr lang="fr-FR" b="1" dirty="0">
                <a:solidFill>
                  <a:srgbClr val="0A3952"/>
                </a:solidFill>
              </a:rPr>
              <a:t> modifie-t-elle le calcul </a:t>
            </a:r>
            <a:r>
              <a:rPr lang="fr-FR" b="1" dirty="0" err="1">
                <a:solidFill>
                  <a:srgbClr val="0A3952"/>
                </a:solidFill>
              </a:rPr>
              <a:t>coût-bénéfice</a:t>
            </a:r>
            <a:r>
              <a:rPr lang="fr-FR" b="1" dirty="0">
                <a:solidFill>
                  <a:srgbClr val="0A3952"/>
                </a:solidFill>
              </a:rPr>
              <a:t> des cheminots ? </a:t>
            </a:r>
          </a:p>
          <a:p>
            <a:pPr marL="0" indent="0" algn="just">
              <a:buNone/>
            </a:pPr>
            <a:br>
              <a:rPr lang="fr-FR" dirty="0"/>
            </a:br>
            <a:br>
              <a:rPr lang="fr-FR" dirty="0"/>
            </a:br>
            <a:endParaRPr lang="fr-FR" dirty="0"/>
          </a:p>
          <a:p>
            <a:endParaRPr lang="fr-FR" dirty="0"/>
          </a:p>
        </p:txBody>
      </p:sp>
    </p:spTree>
    <p:extLst>
      <p:ext uri="{BB962C8B-B14F-4D97-AF65-F5344CB8AC3E}">
        <p14:creationId xmlns:p14="http://schemas.microsoft.com/office/powerpoint/2010/main" val="128833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646666-04D6-AA43-826A-ABC27D15C5BA}"/>
              </a:ext>
            </a:extLst>
          </p:cNvPr>
          <p:cNvSpPr>
            <a:spLocks noGrp="1"/>
          </p:cNvSpPr>
          <p:nvPr>
            <p:ph idx="1"/>
          </p:nvPr>
        </p:nvSpPr>
        <p:spPr>
          <a:xfrm>
            <a:off x="724396" y="546265"/>
            <a:ext cx="10629405" cy="5630699"/>
          </a:xfrm>
        </p:spPr>
        <p:txBody>
          <a:bodyPr>
            <a:normAutofit fontScale="70000" lnSpcReduction="20000"/>
          </a:bodyPr>
          <a:lstStyle/>
          <a:p>
            <a:pPr marL="0" indent="0" algn="just">
              <a:buNone/>
            </a:pPr>
            <a:r>
              <a:rPr lang="fr-FR" b="1" i="1" dirty="0">
                <a:solidFill>
                  <a:srgbClr val="0A3952"/>
                </a:solidFill>
              </a:rPr>
              <a:t>Etape 5 du scénario pédagogique : Comprendre pourquoi, malgré le paradoxe de l’action collective, les individus s’engagent-ils ? </a:t>
            </a:r>
          </a:p>
          <a:p>
            <a:pPr marL="0" indent="0" algn="just">
              <a:buNone/>
            </a:pPr>
            <a:endParaRPr lang="fr-FR" dirty="0">
              <a:solidFill>
                <a:srgbClr val="0A3952"/>
              </a:solidFill>
            </a:endParaRPr>
          </a:p>
          <a:p>
            <a:pPr marL="0" indent="0" algn="just">
              <a:buNone/>
            </a:pPr>
            <a:r>
              <a:rPr lang="fr-FR" dirty="0">
                <a:solidFill>
                  <a:srgbClr val="0A3952"/>
                </a:solidFill>
              </a:rPr>
              <a:t>Les </a:t>
            </a:r>
            <a:r>
              <a:rPr lang="fr-FR" dirty="0" err="1">
                <a:solidFill>
                  <a:srgbClr val="0A3952"/>
                </a:solidFill>
              </a:rPr>
              <a:t>intérêts</a:t>
            </a:r>
            <a:r>
              <a:rPr lang="fr-FR" dirty="0">
                <a:solidFill>
                  <a:srgbClr val="0A3952"/>
                </a:solidFill>
              </a:rPr>
              <a:t> individuels peuvent entrer en conflit avec les </a:t>
            </a:r>
            <a:r>
              <a:rPr lang="fr-FR" dirty="0" err="1">
                <a:solidFill>
                  <a:srgbClr val="0A3952"/>
                </a:solidFill>
              </a:rPr>
              <a:t>intérêts</a:t>
            </a:r>
            <a:r>
              <a:rPr lang="fr-FR" dirty="0">
                <a:solidFill>
                  <a:srgbClr val="0A3952"/>
                </a:solidFill>
              </a:rPr>
              <a:t> collectifs, et entraver le </a:t>
            </a:r>
            <a:r>
              <a:rPr lang="fr-FR" dirty="0" err="1">
                <a:solidFill>
                  <a:srgbClr val="0A3952"/>
                </a:solidFill>
              </a:rPr>
              <a:t>développement</a:t>
            </a:r>
            <a:r>
              <a:rPr lang="fr-FR" dirty="0">
                <a:solidFill>
                  <a:srgbClr val="0A3952"/>
                </a:solidFill>
              </a:rPr>
              <a:t> d’une mobilisation qui avait pourtant de grandes chances de </a:t>
            </a:r>
            <a:r>
              <a:rPr lang="fr-FR" dirty="0" err="1">
                <a:solidFill>
                  <a:srgbClr val="0A3952"/>
                </a:solidFill>
              </a:rPr>
              <a:t>succès</a:t>
            </a:r>
            <a:r>
              <a:rPr lang="fr-FR" dirty="0">
                <a:solidFill>
                  <a:srgbClr val="0A3952"/>
                </a:solidFill>
              </a:rPr>
              <a:t>. Toutefois, et en </a:t>
            </a:r>
            <a:r>
              <a:rPr lang="fr-FR" dirty="0" err="1">
                <a:solidFill>
                  <a:srgbClr val="0A3952"/>
                </a:solidFill>
              </a:rPr>
              <a:t>dépit</a:t>
            </a:r>
            <a:r>
              <a:rPr lang="fr-FR" dirty="0">
                <a:solidFill>
                  <a:srgbClr val="0A3952"/>
                </a:solidFill>
              </a:rPr>
              <a:t> de cet obstacle que </a:t>
            </a:r>
            <a:r>
              <a:rPr lang="fr-FR" dirty="0" err="1">
                <a:solidFill>
                  <a:srgbClr val="0A3952"/>
                </a:solidFill>
              </a:rPr>
              <a:t>représente</a:t>
            </a:r>
            <a:r>
              <a:rPr lang="fr-FR" dirty="0">
                <a:solidFill>
                  <a:srgbClr val="0A3952"/>
                </a:solidFill>
              </a:rPr>
              <a:t> le </a:t>
            </a:r>
            <a:r>
              <a:rPr lang="fr-FR" dirty="0" err="1">
                <a:solidFill>
                  <a:srgbClr val="0A3952"/>
                </a:solidFill>
              </a:rPr>
              <a:t>coût</a:t>
            </a:r>
            <a:r>
              <a:rPr lang="fr-FR" dirty="0">
                <a:solidFill>
                  <a:srgbClr val="0A3952"/>
                </a:solidFill>
              </a:rPr>
              <a:t> individuel de l’engagement, des mouvements sociaux apparaissent bel et bien. Une </a:t>
            </a:r>
            <a:r>
              <a:rPr lang="fr-FR" dirty="0" err="1">
                <a:solidFill>
                  <a:srgbClr val="0A3952"/>
                </a:solidFill>
              </a:rPr>
              <a:t>première</a:t>
            </a:r>
            <a:r>
              <a:rPr lang="fr-FR" dirty="0">
                <a:solidFill>
                  <a:srgbClr val="0A3952"/>
                </a:solidFill>
              </a:rPr>
              <a:t> explication est </a:t>
            </a:r>
            <a:r>
              <a:rPr lang="fr-FR" dirty="0" err="1">
                <a:solidFill>
                  <a:srgbClr val="0A3952"/>
                </a:solidFill>
              </a:rPr>
              <a:t>proposée</a:t>
            </a:r>
            <a:r>
              <a:rPr lang="fr-FR" dirty="0">
                <a:solidFill>
                  <a:srgbClr val="0A3952"/>
                </a:solidFill>
              </a:rPr>
              <a:t> par </a:t>
            </a:r>
            <a:r>
              <a:rPr lang="fr-FR" dirty="0" err="1">
                <a:solidFill>
                  <a:srgbClr val="0A3952"/>
                </a:solidFill>
              </a:rPr>
              <a:t>Olson</a:t>
            </a:r>
            <a:r>
              <a:rPr lang="fr-FR" dirty="0">
                <a:solidFill>
                  <a:srgbClr val="0A3952"/>
                </a:solidFill>
              </a:rPr>
              <a:t> selon une distinction entre petits et grands groupes. La taille </a:t>
            </a:r>
            <a:r>
              <a:rPr lang="fr-FR" dirty="0" err="1">
                <a:solidFill>
                  <a:srgbClr val="0A3952"/>
                </a:solidFill>
              </a:rPr>
              <a:t>réduite</a:t>
            </a:r>
            <a:r>
              <a:rPr lang="fr-FR" dirty="0">
                <a:solidFill>
                  <a:srgbClr val="0A3952"/>
                </a:solidFill>
              </a:rPr>
              <a:t> des premiers permet un </a:t>
            </a:r>
            <a:r>
              <a:rPr lang="fr-FR" dirty="0" err="1">
                <a:solidFill>
                  <a:srgbClr val="0A3952"/>
                </a:solidFill>
              </a:rPr>
              <a:t>contrôle</a:t>
            </a:r>
            <a:r>
              <a:rPr lang="fr-FR" dirty="0">
                <a:solidFill>
                  <a:srgbClr val="0A3952"/>
                </a:solidFill>
              </a:rPr>
              <a:t> mutuel de leurs membres qui pare aux </a:t>
            </a:r>
            <a:r>
              <a:rPr lang="fr-FR" dirty="0" err="1">
                <a:solidFill>
                  <a:srgbClr val="0A3952"/>
                </a:solidFill>
              </a:rPr>
              <a:t>défections</a:t>
            </a:r>
            <a:r>
              <a:rPr lang="fr-FR" dirty="0">
                <a:solidFill>
                  <a:srgbClr val="0A3952"/>
                </a:solidFill>
              </a:rPr>
              <a:t> : tout « passager clandestin » est </a:t>
            </a:r>
            <a:r>
              <a:rPr lang="fr-FR" dirty="0" err="1">
                <a:solidFill>
                  <a:srgbClr val="0A3952"/>
                </a:solidFill>
              </a:rPr>
              <a:t>immédiatement</a:t>
            </a:r>
            <a:r>
              <a:rPr lang="fr-FR" dirty="0">
                <a:solidFill>
                  <a:srgbClr val="0A3952"/>
                </a:solidFill>
              </a:rPr>
              <a:t> </a:t>
            </a:r>
            <a:r>
              <a:rPr lang="fr-FR" dirty="0" err="1">
                <a:solidFill>
                  <a:srgbClr val="0A3952"/>
                </a:solidFill>
              </a:rPr>
              <a:t>repérable</a:t>
            </a:r>
            <a:r>
              <a:rPr lang="fr-FR" dirty="0">
                <a:solidFill>
                  <a:srgbClr val="0A3952"/>
                </a:solidFill>
              </a:rPr>
              <a:t>, alors qu’il a beaucoup plus de chances de passer </a:t>
            </a:r>
            <a:r>
              <a:rPr lang="fr-FR" dirty="0" err="1">
                <a:solidFill>
                  <a:srgbClr val="0A3952"/>
                </a:solidFill>
              </a:rPr>
              <a:t>inaperçu</a:t>
            </a:r>
            <a:r>
              <a:rPr lang="fr-FR" dirty="0">
                <a:solidFill>
                  <a:srgbClr val="0A3952"/>
                </a:solidFill>
              </a:rPr>
              <a:t> dans un grand groupe. Mais la principale explication </a:t>
            </a:r>
            <a:r>
              <a:rPr lang="fr-FR" dirty="0" err="1">
                <a:solidFill>
                  <a:srgbClr val="0A3952"/>
                </a:solidFill>
              </a:rPr>
              <a:t>réside</a:t>
            </a:r>
            <a:r>
              <a:rPr lang="fr-FR" dirty="0">
                <a:solidFill>
                  <a:srgbClr val="0A3952"/>
                </a:solidFill>
              </a:rPr>
              <a:t> dans la </a:t>
            </a:r>
            <a:r>
              <a:rPr lang="fr-FR" dirty="0" err="1">
                <a:solidFill>
                  <a:srgbClr val="0A3952"/>
                </a:solidFill>
              </a:rPr>
              <a:t>capacite</a:t>
            </a:r>
            <a:r>
              <a:rPr lang="fr-FR" dirty="0">
                <a:solidFill>
                  <a:srgbClr val="0A3952"/>
                </a:solidFill>
              </a:rPr>
              <a:t>́ de certains groupes à proposer des incitations </a:t>
            </a:r>
            <a:r>
              <a:rPr lang="fr-FR" dirty="0" err="1">
                <a:solidFill>
                  <a:srgbClr val="0A3952"/>
                </a:solidFill>
              </a:rPr>
              <a:t>sélectives</a:t>
            </a:r>
            <a:r>
              <a:rPr lang="fr-FR" dirty="0">
                <a:solidFill>
                  <a:srgbClr val="0A3952"/>
                </a:solidFill>
              </a:rPr>
              <a:t> dont la valeur compense le </a:t>
            </a:r>
            <a:r>
              <a:rPr lang="fr-FR" dirty="0" err="1">
                <a:solidFill>
                  <a:srgbClr val="0A3952"/>
                </a:solidFill>
              </a:rPr>
              <a:t>coût</a:t>
            </a:r>
            <a:r>
              <a:rPr lang="fr-FR" dirty="0">
                <a:solidFill>
                  <a:srgbClr val="0A3952"/>
                </a:solidFill>
              </a:rPr>
              <a:t> de l’engagement. Ces incitations sont des </a:t>
            </a:r>
            <a:r>
              <a:rPr lang="fr-FR" dirty="0" err="1">
                <a:solidFill>
                  <a:srgbClr val="0A3952"/>
                </a:solidFill>
              </a:rPr>
              <a:t>rétributions</a:t>
            </a:r>
            <a:r>
              <a:rPr lang="fr-FR" dirty="0">
                <a:solidFill>
                  <a:srgbClr val="0A3952"/>
                </a:solidFill>
              </a:rPr>
              <a:t> individuelles de l’engagement, des </a:t>
            </a:r>
            <a:r>
              <a:rPr lang="fr-FR" dirty="0" err="1">
                <a:solidFill>
                  <a:srgbClr val="0A3952"/>
                </a:solidFill>
              </a:rPr>
              <a:t>bénéfices</a:t>
            </a:r>
            <a:r>
              <a:rPr lang="fr-FR" dirty="0">
                <a:solidFill>
                  <a:srgbClr val="0A3952"/>
                </a:solidFill>
              </a:rPr>
              <a:t> (</a:t>
            </a:r>
            <a:r>
              <a:rPr lang="fr-FR" dirty="0" err="1">
                <a:solidFill>
                  <a:srgbClr val="0A3952"/>
                </a:solidFill>
              </a:rPr>
              <a:t>différents</a:t>
            </a:r>
            <a:r>
              <a:rPr lang="fr-FR" dirty="0">
                <a:solidFill>
                  <a:srgbClr val="0A3952"/>
                </a:solidFill>
              </a:rPr>
              <a:t> du bien collectif) que l’on fait miroiter ou que l’on offre au militant potentiel en </a:t>
            </a:r>
            <a:r>
              <a:rPr lang="fr-FR" dirty="0" err="1">
                <a:solidFill>
                  <a:srgbClr val="0A3952"/>
                </a:solidFill>
              </a:rPr>
              <a:t>échange</a:t>
            </a:r>
            <a:r>
              <a:rPr lang="fr-FR" dirty="0">
                <a:solidFill>
                  <a:srgbClr val="0A3952"/>
                </a:solidFill>
              </a:rPr>
              <a:t> de son engagement. </a:t>
            </a:r>
            <a:r>
              <a:rPr lang="fr-FR" dirty="0" err="1">
                <a:solidFill>
                  <a:srgbClr val="0A3952"/>
                </a:solidFill>
              </a:rPr>
              <a:t>Olson</a:t>
            </a:r>
            <a:r>
              <a:rPr lang="fr-FR" dirty="0">
                <a:solidFill>
                  <a:srgbClr val="0A3952"/>
                </a:solidFill>
              </a:rPr>
              <a:t> donne pour exemple de telles incitations </a:t>
            </a:r>
            <a:r>
              <a:rPr lang="fr-FR" dirty="0" err="1">
                <a:solidFill>
                  <a:srgbClr val="0A3952"/>
                </a:solidFill>
              </a:rPr>
              <a:t>sélectives</a:t>
            </a:r>
            <a:r>
              <a:rPr lang="fr-FR" dirty="0">
                <a:solidFill>
                  <a:srgbClr val="0A3952"/>
                </a:solidFill>
              </a:rPr>
              <a:t> les mutuelles que les syndicats </a:t>
            </a:r>
            <a:r>
              <a:rPr lang="fr-FR" dirty="0" err="1">
                <a:solidFill>
                  <a:srgbClr val="0A3952"/>
                </a:solidFill>
              </a:rPr>
              <a:t>américains</a:t>
            </a:r>
            <a:r>
              <a:rPr lang="fr-FR" dirty="0">
                <a:solidFill>
                  <a:srgbClr val="0A3952"/>
                </a:solidFill>
              </a:rPr>
              <a:t> offrent à leurs </a:t>
            </a:r>
            <a:r>
              <a:rPr lang="fr-FR" dirty="0" err="1">
                <a:solidFill>
                  <a:srgbClr val="0A3952"/>
                </a:solidFill>
              </a:rPr>
              <a:t>adhérents</a:t>
            </a:r>
            <a:r>
              <a:rPr lang="fr-FR" dirty="0">
                <a:solidFill>
                  <a:srgbClr val="0A3952"/>
                </a:solidFill>
              </a:rPr>
              <a:t>, ou l’influence qu’ils exercent en faveur de leur avancement. Ces incitations </a:t>
            </a:r>
            <a:r>
              <a:rPr lang="fr-FR" dirty="0" err="1">
                <a:solidFill>
                  <a:srgbClr val="0A3952"/>
                </a:solidFill>
              </a:rPr>
              <a:t>sélectives</a:t>
            </a:r>
            <a:r>
              <a:rPr lang="fr-FR" dirty="0">
                <a:solidFill>
                  <a:srgbClr val="0A3952"/>
                </a:solidFill>
              </a:rPr>
              <a:t> sont positives, au sens où elles </a:t>
            </a:r>
            <a:r>
              <a:rPr lang="fr-FR" dirty="0" err="1">
                <a:solidFill>
                  <a:srgbClr val="0A3952"/>
                </a:solidFill>
              </a:rPr>
              <a:t>représentent</a:t>
            </a:r>
            <a:r>
              <a:rPr lang="fr-FR" dirty="0">
                <a:solidFill>
                  <a:srgbClr val="0A3952"/>
                </a:solidFill>
              </a:rPr>
              <a:t> un avantage personnel pour celui qui en </a:t>
            </a:r>
            <a:r>
              <a:rPr lang="fr-FR" dirty="0" err="1">
                <a:solidFill>
                  <a:srgbClr val="0A3952"/>
                </a:solidFill>
              </a:rPr>
              <a:t>bénéficie</a:t>
            </a:r>
            <a:r>
              <a:rPr lang="fr-FR" dirty="0">
                <a:solidFill>
                  <a:srgbClr val="0A3952"/>
                </a:solidFill>
              </a:rPr>
              <a:t>. Mais d’autres formes d’incitations, dites </a:t>
            </a:r>
            <a:r>
              <a:rPr lang="fr-FR" dirty="0" err="1">
                <a:solidFill>
                  <a:srgbClr val="0A3952"/>
                </a:solidFill>
              </a:rPr>
              <a:t>négatives</a:t>
            </a:r>
            <a:r>
              <a:rPr lang="fr-FR" dirty="0">
                <a:solidFill>
                  <a:srgbClr val="0A3952"/>
                </a:solidFill>
              </a:rPr>
              <a:t>, peuvent aussi dissuader un individu d’adopter la </a:t>
            </a:r>
            <a:r>
              <a:rPr lang="fr-FR" dirty="0" err="1">
                <a:solidFill>
                  <a:srgbClr val="0A3952"/>
                </a:solidFill>
              </a:rPr>
              <a:t>stratégie</a:t>
            </a:r>
            <a:r>
              <a:rPr lang="fr-FR" dirty="0">
                <a:solidFill>
                  <a:srgbClr val="0A3952"/>
                </a:solidFill>
              </a:rPr>
              <a:t> du passager clandestin et le conduire à se mobiliser ; il s’agit cette fois de contraintes, pouvant prendre la forme de sanctions, de pressions psychologiques, voire de </a:t>
            </a:r>
            <a:r>
              <a:rPr lang="fr-FR" dirty="0" err="1">
                <a:solidFill>
                  <a:srgbClr val="0A3952"/>
                </a:solidFill>
              </a:rPr>
              <a:t>brutalités</a:t>
            </a:r>
            <a:r>
              <a:rPr lang="fr-FR" dirty="0">
                <a:solidFill>
                  <a:srgbClr val="0A3952"/>
                </a:solidFill>
              </a:rPr>
              <a:t> à l’</a:t>
            </a:r>
            <a:r>
              <a:rPr lang="fr-FR" dirty="0" err="1">
                <a:solidFill>
                  <a:srgbClr val="0A3952"/>
                </a:solidFill>
              </a:rPr>
              <a:t>égard</a:t>
            </a:r>
            <a:r>
              <a:rPr lang="fr-FR" dirty="0">
                <a:solidFill>
                  <a:srgbClr val="0A3952"/>
                </a:solidFill>
              </a:rPr>
              <a:t> des individus qui </a:t>
            </a:r>
            <a:r>
              <a:rPr lang="fr-FR" dirty="0" err="1">
                <a:solidFill>
                  <a:srgbClr val="0A3952"/>
                </a:solidFill>
              </a:rPr>
              <a:t>renâcleraient</a:t>
            </a:r>
            <a:r>
              <a:rPr lang="fr-FR" dirty="0">
                <a:solidFill>
                  <a:srgbClr val="0A3952"/>
                </a:solidFill>
              </a:rPr>
              <a:t> à s’engager (en termes </a:t>
            </a:r>
            <a:r>
              <a:rPr lang="fr-FR" dirty="0" err="1">
                <a:solidFill>
                  <a:srgbClr val="0A3952"/>
                </a:solidFill>
              </a:rPr>
              <a:t>économiques</a:t>
            </a:r>
            <a:r>
              <a:rPr lang="fr-FR" dirty="0">
                <a:solidFill>
                  <a:srgbClr val="0A3952"/>
                </a:solidFill>
              </a:rPr>
              <a:t>, le </a:t>
            </a:r>
            <a:r>
              <a:rPr lang="fr-FR" dirty="0" err="1">
                <a:solidFill>
                  <a:srgbClr val="0A3952"/>
                </a:solidFill>
              </a:rPr>
              <a:t>coût</a:t>
            </a:r>
            <a:r>
              <a:rPr lang="fr-FR" dirty="0">
                <a:solidFill>
                  <a:srgbClr val="0A3952"/>
                </a:solidFill>
              </a:rPr>
              <a:t> de l’engagement est alors moindre que celui du non-engagement). </a:t>
            </a:r>
          </a:p>
          <a:p>
            <a:pPr marL="0" indent="0">
              <a:buNone/>
            </a:pPr>
            <a:endParaRPr lang="fr-FR" b="1" dirty="0">
              <a:solidFill>
                <a:srgbClr val="0070C0"/>
              </a:solidFill>
            </a:endParaRPr>
          </a:p>
          <a:p>
            <a:pPr marL="0" indent="0" algn="r">
              <a:buNone/>
            </a:pPr>
            <a:r>
              <a:rPr lang="fr-FR" b="1" dirty="0">
                <a:solidFill>
                  <a:srgbClr val="0A3952"/>
                </a:solidFill>
              </a:rPr>
              <a:t>MATHIEU Lilian, </a:t>
            </a:r>
            <a:r>
              <a:rPr lang="fr-FR" b="1" i="1" dirty="0">
                <a:solidFill>
                  <a:srgbClr val="0A3952"/>
                </a:solidFill>
              </a:rPr>
              <a:t>Comment lutter ? Sociologie et mouvements sociaux</a:t>
            </a:r>
            <a:r>
              <a:rPr lang="fr-FR" b="1" dirty="0">
                <a:solidFill>
                  <a:srgbClr val="0A3952"/>
                </a:solidFill>
              </a:rPr>
              <a:t>, Textuel, 2004, pp. 45-47. </a:t>
            </a:r>
          </a:p>
          <a:p>
            <a:pPr marL="0" indent="0">
              <a:buNone/>
            </a:pPr>
            <a:endParaRPr lang="fr-FR" dirty="0"/>
          </a:p>
        </p:txBody>
      </p:sp>
    </p:spTree>
    <p:extLst>
      <p:ext uri="{BB962C8B-B14F-4D97-AF65-F5344CB8AC3E}">
        <p14:creationId xmlns:p14="http://schemas.microsoft.com/office/powerpoint/2010/main" val="26177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5000" b="-15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1A262-7E8F-D942-8395-CB346B8D504B}"/>
              </a:ext>
            </a:extLst>
          </p:cNvPr>
          <p:cNvSpPr/>
          <p:nvPr/>
        </p:nvSpPr>
        <p:spPr>
          <a:xfrm>
            <a:off x="902526" y="570016"/>
            <a:ext cx="10485911" cy="646331"/>
          </a:xfrm>
          <a:prstGeom prst="rect">
            <a:avLst/>
          </a:prstGeom>
        </p:spPr>
        <p:txBody>
          <a:bodyPr wrap="square">
            <a:spAutoFit/>
          </a:bodyPr>
          <a:lstStyle/>
          <a:p>
            <a:pPr algn="just"/>
            <a:br>
              <a:rPr lang="fr-FR" dirty="0"/>
            </a:br>
            <a:endParaRPr lang="fr-FR" dirty="0"/>
          </a:p>
        </p:txBody>
      </p:sp>
      <p:sp>
        <p:nvSpPr>
          <p:cNvPr id="8" name="ZoneTexte 7">
            <a:extLst>
              <a:ext uri="{FF2B5EF4-FFF2-40B4-BE49-F238E27FC236}">
                <a16:creationId xmlns:a16="http://schemas.microsoft.com/office/drawing/2014/main" id="{215187D4-E33D-A34C-9497-9B6435AC8130}"/>
              </a:ext>
            </a:extLst>
          </p:cNvPr>
          <p:cNvSpPr txBox="1"/>
          <p:nvPr/>
        </p:nvSpPr>
        <p:spPr>
          <a:xfrm>
            <a:off x="757236" y="893181"/>
            <a:ext cx="11172825" cy="5232202"/>
          </a:xfrm>
          <a:prstGeom prst="rect">
            <a:avLst/>
          </a:prstGeom>
          <a:noFill/>
        </p:spPr>
        <p:txBody>
          <a:bodyPr wrap="square" rtlCol="0">
            <a:spAutoFit/>
          </a:bodyPr>
          <a:lstStyle/>
          <a:p>
            <a:r>
              <a:rPr lang="fr-FR" sz="2800" b="1" dirty="0">
                <a:solidFill>
                  <a:srgbClr val="0A3952"/>
                </a:solidFill>
              </a:rPr>
              <a:t>- Question 1 : Pourquoi la taille des groupes est-elle déterminante?</a:t>
            </a:r>
          </a:p>
          <a:p>
            <a:endParaRPr lang="fr-FR" sz="2800" b="1" dirty="0">
              <a:solidFill>
                <a:srgbClr val="0A3952"/>
              </a:solidFill>
            </a:endParaRPr>
          </a:p>
          <a:p>
            <a:endParaRPr lang="fr-FR" sz="2800" b="1" dirty="0">
              <a:solidFill>
                <a:srgbClr val="0A3952"/>
              </a:solidFill>
            </a:endParaRPr>
          </a:p>
          <a:p>
            <a:r>
              <a:rPr lang="fr-FR" sz="2800" b="1" dirty="0">
                <a:solidFill>
                  <a:srgbClr val="0A3952"/>
                </a:solidFill>
              </a:rPr>
              <a:t>- Question 2 : Pourquoi les incitations s électives poussent-elles les individus à s’engager ? </a:t>
            </a:r>
          </a:p>
          <a:p>
            <a:endParaRPr lang="fr-FR" sz="2800" b="1" dirty="0">
              <a:solidFill>
                <a:srgbClr val="0A3952"/>
              </a:solidFill>
            </a:endParaRPr>
          </a:p>
          <a:p>
            <a:endParaRPr lang="fr-FR" sz="2800" b="1" dirty="0">
              <a:solidFill>
                <a:srgbClr val="0A3952"/>
              </a:solidFill>
            </a:endParaRPr>
          </a:p>
          <a:p>
            <a:r>
              <a:rPr lang="fr-FR" sz="2800" b="1" dirty="0">
                <a:solidFill>
                  <a:srgbClr val="0A3952"/>
                </a:solidFill>
              </a:rPr>
              <a:t>- Question 3 : En prenant des exemples, distinguez une incitation positive d’une incitation négative </a:t>
            </a:r>
          </a:p>
          <a:p>
            <a:endParaRPr lang="fr-FR" sz="2800" b="1" dirty="0">
              <a:solidFill>
                <a:srgbClr val="0A3952"/>
              </a:solidFill>
            </a:endParaRPr>
          </a:p>
          <a:p>
            <a:endParaRPr lang="fr-FR" dirty="0"/>
          </a:p>
          <a:p>
            <a:endParaRPr lang="fr-FR" dirty="0"/>
          </a:p>
          <a:p>
            <a:r>
              <a:rPr lang="fr-FR" dirty="0"/>
              <a:t> </a:t>
            </a:r>
          </a:p>
        </p:txBody>
      </p:sp>
    </p:spTree>
    <p:extLst>
      <p:ext uri="{BB962C8B-B14F-4D97-AF65-F5344CB8AC3E}">
        <p14:creationId xmlns:p14="http://schemas.microsoft.com/office/powerpoint/2010/main" val="23485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A90241-9B35-D546-9E4A-8B9646E425F4}"/>
              </a:ext>
            </a:extLst>
          </p:cNvPr>
          <p:cNvSpPr>
            <a:spLocks noGrp="1"/>
          </p:cNvSpPr>
          <p:nvPr>
            <p:ph idx="1"/>
          </p:nvPr>
        </p:nvSpPr>
        <p:spPr>
          <a:xfrm>
            <a:off x="838200" y="795647"/>
            <a:ext cx="10515600" cy="5381316"/>
          </a:xfrm>
        </p:spPr>
        <p:txBody>
          <a:bodyPr>
            <a:normAutofit fontScale="40000" lnSpcReduction="20000"/>
          </a:bodyPr>
          <a:lstStyle/>
          <a:p>
            <a:pPr marL="0" indent="0">
              <a:buNone/>
            </a:pPr>
            <a:r>
              <a:rPr lang="fr-FR" sz="7400" dirty="0"/>
              <a:t>A partir de l’exemple de la marche pour la journée des droits des femmes  et de l’extrait de D. </a:t>
            </a:r>
            <a:r>
              <a:rPr lang="fr-FR" sz="7400" dirty="0" err="1"/>
              <a:t>Gaxie</a:t>
            </a:r>
            <a:r>
              <a:rPr lang="fr-FR" sz="7400" dirty="0"/>
              <a:t>, </a:t>
            </a:r>
          </a:p>
          <a:p>
            <a:pPr marL="0" indent="0">
              <a:buNone/>
            </a:pPr>
            <a:endParaRPr lang="fr-FR" sz="7400" dirty="0"/>
          </a:p>
          <a:p>
            <a:pPr marL="0" indent="0">
              <a:buNone/>
            </a:pPr>
            <a:r>
              <a:rPr lang="fr-FR" sz="7400" dirty="0">
                <a:hlinkClick r:id="rId3"/>
              </a:rPr>
              <a:t>https://www.youtube.com/watch?v=Fn7HasXZir8</a:t>
            </a:r>
            <a:endParaRPr lang="fr-FR" sz="7400" dirty="0"/>
          </a:p>
          <a:p>
            <a:pPr marL="0" indent="0">
              <a:buNone/>
            </a:pPr>
            <a:endParaRPr lang="fr-FR" sz="7400" dirty="0"/>
          </a:p>
          <a:p>
            <a:pPr marL="0" indent="0">
              <a:buNone/>
            </a:pPr>
            <a:r>
              <a:rPr lang="fr-FR" sz="7400" dirty="0">
                <a:hlinkClick r:id="rId4"/>
              </a:rPr>
              <a:t>https://www.youtube.com/watch?v=sPPvrrBoVPQ&amp;t=2s</a:t>
            </a:r>
            <a:endParaRPr lang="fr-FR" sz="7400" dirty="0"/>
          </a:p>
          <a:p>
            <a:pPr marL="0" indent="0">
              <a:buNone/>
            </a:pPr>
            <a:endParaRPr lang="fr-FR" sz="7400" dirty="0"/>
          </a:p>
          <a:p>
            <a:pPr marL="0" indent="0">
              <a:buNone/>
            </a:pPr>
            <a:endParaRPr lang="fr-FR" sz="7400" dirty="0"/>
          </a:p>
          <a:p>
            <a:pPr marL="0" indent="0" algn="just">
              <a:buNone/>
            </a:pPr>
            <a:br>
              <a:rPr lang="fr-FR" sz="7400" dirty="0"/>
            </a:br>
            <a:br>
              <a:rPr lang="fr-FR" sz="3600" dirty="0"/>
            </a:br>
            <a:endParaRPr lang="fr-FR" sz="3600" dirty="0"/>
          </a:p>
          <a:p>
            <a:pPr marL="0" indent="0" algn="just">
              <a:buNone/>
            </a:pPr>
            <a:br>
              <a:rPr lang="fr-FR" sz="3300" dirty="0"/>
            </a:br>
            <a:br>
              <a:rPr lang="fr-FR" sz="3300" dirty="0"/>
            </a:br>
            <a:endParaRPr lang="fr-FR" sz="3300" dirty="0"/>
          </a:p>
          <a:p>
            <a:pPr marL="0" indent="0">
              <a:buNone/>
            </a:pPr>
            <a:br>
              <a:rPr lang="fr-FR" dirty="0"/>
            </a:br>
            <a:br>
              <a:rPr lang="fr-FR" dirty="0"/>
            </a:br>
            <a:endParaRPr lang="fr-FR" dirty="0"/>
          </a:p>
          <a:p>
            <a:endParaRPr lang="fr-FR" dirty="0"/>
          </a:p>
        </p:txBody>
      </p:sp>
    </p:spTree>
    <p:extLst>
      <p:ext uri="{BB962C8B-B14F-4D97-AF65-F5344CB8AC3E}">
        <p14:creationId xmlns:p14="http://schemas.microsoft.com/office/powerpoint/2010/main" val="343146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A90241-9B35-D546-9E4A-8B9646E425F4}"/>
              </a:ext>
            </a:extLst>
          </p:cNvPr>
          <p:cNvSpPr>
            <a:spLocks noGrp="1"/>
          </p:cNvSpPr>
          <p:nvPr>
            <p:ph idx="1"/>
          </p:nvPr>
        </p:nvSpPr>
        <p:spPr>
          <a:xfrm>
            <a:off x="838200" y="795647"/>
            <a:ext cx="10515600" cy="5381316"/>
          </a:xfrm>
        </p:spPr>
        <p:txBody>
          <a:bodyPr>
            <a:normAutofit fontScale="25000" lnSpcReduction="20000"/>
          </a:bodyPr>
          <a:lstStyle/>
          <a:p>
            <a:pPr marL="0" indent="0" algn="just">
              <a:buNone/>
            </a:pPr>
            <a:r>
              <a:rPr lang="fr-FR" sz="9600" b="1" dirty="0"/>
              <a:t>L</a:t>
            </a:r>
            <a:r>
              <a:rPr lang="fr-FR" sz="8800" b="1" dirty="0"/>
              <a:t>es rétributions symboliques du militantisme</a:t>
            </a:r>
          </a:p>
          <a:p>
            <a:pPr marL="0" indent="0" algn="just">
              <a:buNone/>
            </a:pPr>
            <a:r>
              <a:rPr lang="fr-FR" sz="8800" dirty="0"/>
              <a:t>Les militants retirent bel et bien diverses satisfactions de leur engagement ou, pour mieux dire, comme des rétributions, de l'implication dans les activités d'un mouvement collectif.</a:t>
            </a:r>
          </a:p>
          <a:p>
            <a:pPr marL="0" indent="0" algn="just">
              <a:buNone/>
            </a:pPr>
            <a:r>
              <a:rPr lang="fr-FR" sz="8800" dirty="0"/>
              <a:t>Ces incitations « non-officielles » existent pour les dirigeants, qui trouvent dans l'occupation de positions de pouvoir dans l'État ou dans leur organisation, des sources de revenu, des avantages matériels, […] et/ou diverses gratifications symboliques comme le prestige, la notoriété, l'honneur et le pouvoir. […]</a:t>
            </a:r>
          </a:p>
          <a:p>
            <a:pPr marL="0" indent="0" algn="just">
              <a:buNone/>
            </a:pPr>
            <a:r>
              <a:rPr lang="fr-FR" sz="8800" dirty="0"/>
              <a:t>Même si les « simples militants » n'ont pas accès à de tels profits de pouvoir, leur engagement leur procure malgré tout diverses satisfactions qui contribuent elles aussi à soutenir, voire à renforcer, leurs dispositions à l'investissement dans l'action collective. Le sentiment de ne pas subir, d'agir en faveur d'une juste cause, de transformer ou de pouvoir transformer la réalité, parfois de faire l'histoire, donne ou conforte des raisons de militer. […] Pour les plus investis, le militantisme est encore un espace de sociabilité, d'intégration, d'amitié, parfois de vie amoureuse, de convivialité et de loisir. Il peut avoir un parfum d'aventure rompant les routines de la vie courante. Il donne par exemple quelques frissons quand il faut coller des affiches de nuit sous la menace de groupes adverses ou, dans un autre domaine, quand des bénévoles doivent assurer une mission dans des pays en proie à la guerre civile.</a:t>
            </a:r>
          </a:p>
          <a:p>
            <a:pPr marL="0" indent="0" algn="r">
              <a:buNone/>
            </a:pPr>
            <a:r>
              <a:rPr lang="fr-FR" sz="4400" dirty="0"/>
              <a:t>Daniel </a:t>
            </a:r>
            <a:r>
              <a:rPr lang="fr-FR" sz="4400" dirty="0" err="1"/>
              <a:t>Gaxie</a:t>
            </a:r>
            <a:r>
              <a:rPr lang="fr-FR" sz="4400" dirty="0"/>
              <a:t>, « Les rétributions du militantisme », </a:t>
            </a:r>
            <a:r>
              <a:rPr lang="fr-FR" sz="4400" i="1" dirty="0" err="1"/>
              <a:t>Politika</a:t>
            </a:r>
            <a:r>
              <a:rPr lang="fr-FR" sz="4400" dirty="0"/>
              <a:t>, novembre 2017.</a:t>
            </a:r>
          </a:p>
          <a:p>
            <a:pPr marL="0" indent="0" algn="just">
              <a:buNone/>
            </a:pPr>
            <a:br>
              <a:rPr lang="fr-FR" sz="4400" dirty="0"/>
            </a:br>
            <a:br>
              <a:rPr lang="fr-FR" sz="3600" dirty="0"/>
            </a:br>
            <a:endParaRPr lang="fr-FR" sz="3600" dirty="0"/>
          </a:p>
          <a:p>
            <a:pPr marL="0" indent="0" algn="just">
              <a:buNone/>
            </a:pPr>
            <a:br>
              <a:rPr lang="fr-FR" sz="3300" dirty="0"/>
            </a:br>
            <a:br>
              <a:rPr lang="fr-FR" sz="3300" dirty="0"/>
            </a:br>
            <a:endParaRPr lang="fr-FR" sz="3300" dirty="0"/>
          </a:p>
          <a:p>
            <a:pPr marL="0" indent="0">
              <a:buNone/>
            </a:pPr>
            <a:br>
              <a:rPr lang="fr-FR" dirty="0"/>
            </a:br>
            <a:br>
              <a:rPr lang="fr-FR" dirty="0"/>
            </a:br>
            <a:endParaRPr lang="fr-FR" dirty="0"/>
          </a:p>
          <a:p>
            <a:endParaRPr lang="fr-FR" dirty="0"/>
          </a:p>
        </p:txBody>
      </p:sp>
    </p:spTree>
    <p:extLst>
      <p:ext uri="{BB962C8B-B14F-4D97-AF65-F5344CB8AC3E}">
        <p14:creationId xmlns:p14="http://schemas.microsoft.com/office/powerpoint/2010/main" val="386391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D147ED-5CF6-1643-9BF7-C26F14313C11}"/>
              </a:ext>
            </a:extLst>
          </p:cNvPr>
          <p:cNvSpPr>
            <a:spLocks noGrp="1" noChangeAspect="1"/>
          </p:cNvSpPr>
          <p:nvPr>
            <p:ph idx="1"/>
          </p:nvPr>
        </p:nvSpPr>
        <p:spPr>
          <a:xfrm>
            <a:off x="771900" y="439387"/>
            <a:ext cx="10822349" cy="5842659"/>
          </a:xfrm>
        </p:spPr>
        <p:txBody>
          <a:bodyPr>
            <a:normAutofit fontScale="25000" lnSpcReduction="20000"/>
          </a:bodyPr>
          <a:lstStyle/>
          <a:p>
            <a:pPr marL="0" indent="0">
              <a:buNone/>
            </a:pPr>
            <a:br>
              <a:rPr lang="fr-FR" dirty="0"/>
            </a:br>
            <a:endParaRPr lang="fr-FR" dirty="0"/>
          </a:p>
          <a:p>
            <a:pPr marL="0" indent="0" algn="ctr">
              <a:buNone/>
            </a:pPr>
            <a:r>
              <a:rPr lang="fr-FR" sz="14400" b="1" dirty="0">
                <a:solidFill>
                  <a:srgbClr val="0A3952"/>
                </a:solidFill>
              </a:rPr>
              <a:t>Activité 1 : L'engagement politique des jeunes</a:t>
            </a:r>
          </a:p>
          <a:p>
            <a:pPr marL="0" indent="0">
              <a:buNone/>
            </a:pPr>
            <a:endParaRPr lang="fr-FR" sz="9800" dirty="0">
              <a:solidFill>
                <a:srgbClr val="0A3952"/>
              </a:solidFill>
            </a:endParaRPr>
          </a:p>
          <a:p>
            <a:pPr marL="0" indent="0" algn="just">
              <a:buNone/>
            </a:pPr>
            <a:r>
              <a:rPr lang="fr-FR" sz="9800" b="1" dirty="0">
                <a:solidFill>
                  <a:srgbClr val="0A3952"/>
                </a:solidFill>
              </a:rPr>
              <a:t>Vidéo interactive créée à l’aide de l’exerciseur H5P (pouvant être effectué dans Moodle)</a:t>
            </a:r>
          </a:p>
          <a:p>
            <a:pPr marL="0" indent="0">
              <a:buNone/>
            </a:pPr>
            <a:endParaRPr lang="fr-FR" sz="8000" dirty="0">
              <a:solidFill>
                <a:srgbClr val="0A3952"/>
              </a:solidFill>
            </a:endParaRPr>
          </a:p>
          <a:p>
            <a:pPr algn="just"/>
            <a:r>
              <a:rPr lang="fr-FR" sz="8000" b="1" dirty="0">
                <a:solidFill>
                  <a:srgbClr val="0A3952"/>
                </a:solidFill>
              </a:rPr>
              <a:t>Une activité de sensibilisation qui permet d'interroger la spécificité de l'engagement politique des jeunes</a:t>
            </a:r>
          </a:p>
          <a:p>
            <a:pPr algn="just"/>
            <a:r>
              <a:rPr lang="fr-FR" sz="8000" b="1" dirty="0">
                <a:solidFill>
                  <a:srgbClr val="0A3952"/>
                </a:solidFill>
              </a:rPr>
              <a:t>L'entretien soulève les questionnements sur les notions attendues, sur le renouvellement des répertoires d'action et suggère une réflexion que les engagements conventionnels et non conventionnels</a:t>
            </a:r>
          </a:p>
          <a:p>
            <a:pPr marL="0" indent="0" algn="just">
              <a:buNone/>
            </a:pPr>
            <a:endParaRPr lang="fr-FR" sz="8000" b="1" dirty="0">
              <a:solidFill>
                <a:srgbClr val="0A3952"/>
              </a:solidFill>
            </a:endParaRPr>
          </a:p>
          <a:p>
            <a:pPr marL="0" indent="0" algn="just">
              <a:buNone/>
            </a:pPr>
            <a:r>
              <a:rPr lang="fr-FR" sz="8000" b="1" dirty="0">
                <a:solidFill>
                  <a:srgbClr val="0A3952"/>
                </a:solidFill>
              </a:rPr>
              <a:t>Utilisation pédagogique conseillée</a:t>
            </a:r>
          </a:p>
          <a:p>
            <a:pPr algn="just"/>
            <a:r>
              <a:rPr lang="fr-FR" sz="8000" b="1" dirty="0">
                <a:solidFill>
                  <a:srgbClr val="0A3952"/>
                </a:solidFill>
              </a:rPr>
              <a:t>Les élèves peuvent travailler en autonomie, répondre à leur rythme aux questions qui n’ont pas un objectif de vérification de connaissances mais de suggestions de pistes de réflexion sur les notions attendues dans ce questionnement.</a:t>
            </a:r>
          </a:p>
          <a:p>
            <a:pPr algn="just"/>
            <a:r>
              <a:rPr lang="fr-FR" sz="8000" b="1" dirty="0">
                <a:solidFill>
                  <a:srgbClr val="0A3952"/>
                </a:solidFill>
              </a:rPr>
              <a:t>L’enseignant peut demander aux élèves de noter également des questions que le documentaire soulève pour chacun d’eux afin de mener une discussion collective et alimenter la construction de la séquence</a:t>
            </a:r>
          </a:p>
          <a:p>
            <a:pPr marL="0" indent="0" algn="just">
              <a:buNone/>
            </a:pPr>
            <a:br>
              <a:rPr lang="fr-FR" sz="8000" dirty="0"/>
            </a:br>
            <a:br>
              <a:rPr lang="fr-FR" sz="8000" dirty="0"/>
            </a:br>
            <a:endParaRPr lang="fr-FR" sz="8000" dirty="0"/>
          </a:p>
          <a:p>
            <a:pPr marL="0" indent="0">
              <a:buNone/>
            </a:pPr>
            <a:br>
              <a:rPr lang="fr-FR" sz="8000" dirty="0"/>
            </a:br>
            <a:endParaRPr lang="fr-FR" sz="8000" dirty="0"/>
          </a:p>
          <a:p>
            <a:endParaRPr lang="fr-FR" dirty="0"/>
          </a:p>
        </p:txBody>
      </p:sp>
    </p:spTree>
    <p:extLst>
      <p:ext uri="{BB962C8B-B14F-4D97-AF65-F5344CB8AC3E}">
        <p14:creationId xmlns:p14="http://schemas.microsoft.com/office/powerpoint/2010/main" val="327275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A90241-9B35-D546-9E4A-8B9646E425F4}"/>
              </a:ext>
            </a:extLst>
          </p:cNvPr>
          <p:cNvSpPr>
            <a:spLocks noGrp="1"/>
          </p:cNvSpPr>
          <p:nvPr>
            <p:ph idx="1"/>
          </p:nvPr>
        </p:nvSpPr>
        <p:spPr>
          <a:xfrm>
            <a:off x="838200" y="795647"/>
            <a:ext cx="10515600" cy="5381316"/>
          </a:xfrm>
        </p:spPr>
        <p:txBody>
          <a:bodyPr>
            <a:normAutofit fontScale="47500" lnSpcReduction="20000"/>
          </a:bodyPr>
          <a:lstStyle/>
          <a:p>
            <a:pPr marL="0" indent="0">
              <a:buNone/>
            </a:pPr>
            <a:endParaRPr lang="fr-FR" sz="4400" dirty="0"/>
          </a:p>
          <a:p>
            <a:pPr marL="0" indent="0" algn="just">
              <a:buNone/>
            </a:pPr>
            <a:r>
              <a:rPr lang="fr-FR" sz="6000" b="1" dirty="0">
                <a:solidFill>
                  <a:srgbClr val="0A3952"/>
                </a:solidFill>
              </a:rPr>
              <a:t>Rétributions symboliques : recensons ce que peut apporter une mobilisation dans un domaine autre que financier</a:t>
            </a:r>
          </a:p>
          <a:p>
            <a:pPr marL="0" indent="0" algn="just">
              <a:buNone/>
            </a:pPr>
            <a:br>
              <a:rPr lang="fr-FR" sz="4400" dirty="0"/>
            </a:br>
            <a:endParaRPr lang="fr-FR" sz="4400" dirty="0"/>
          </a:p>
          <a:p>
            <a:pPr marL="0" indent="0">
              <a:buNone/>
            </a:pPr>
            <a:endParaRPr lang="fr-FR" sz="4400" dirty="0"/>
          </a:p>
          <a:p>
            <a:pPr marL="0" indent="0">
              <a:buNone/>
            </a:pPr>
            <a:r>
              <a:rPr lang="fr-FR" sz="4400" b="1" dirty="0">
                <a:solidFill>
                  <a:srgbClr val="142542"/>
                </a:solidFill>
                <a:latin typeface="Wingdings" pitchFamily="2" charset="2"/>
              </a:rPr>
              <a:t></a:t>
            </a:r>
            <a:endParaRPr lang="fr-FR" sz="4400" b="1" dirty="0">
              <a:solidFill>
                <a:srgbClr val="142542"/>
              </a:solidFill>
            </a:endParaRPr>
          </a:p>
          <a:p>
            <a:pPr marL="0" indent="0">
              <a:buNone/>
            </a:pPr>
            <a:r>
              <a:rPr lang="fr-FR" sz="4400" b="1" dirty="0">
                <a:solidFill>
                  <a:srgbClr val="142542"/>
                </a:solidFill>
                <a:latin typeface="Wingdings" pitchFamily="2" charset="2"/>
              </a:rPr>
              <a:t></a:t>
            </a:r>
            <a:endParaRPr lang="fr-FR" sz="4400" b="1" dirty="0">
              <a:solidFill>
                <a:srgbClr val="142542"/>
              </a:solidFill>
            </a:endParaRPr>
          </a:p>
          <a:p>
            <a:pPr marL="0" indent="0" algn="just">
              <a:buNone/>
            </a:pPr>
            <a:r>
              <a:rPr lang="fr-FR" sz="4400" b="1" dirty="0">
                <a:solidFill>
                  <a:srgbClr val="142542"/>
                </a:solidFill>
                <a:latin typeface="Wingdings" pitchFamily="2" charset="2"/>
              </a:rPr>
              <a:t> </a:t>
            </a:r>
            <a:endParaRPr lang="fr-FR" sz="4400" b="1" dirty="0">
              <a:solidFill>
                <a:srgbClr val="142542"/>
              </a:solidFill>
            </a:endParaRPr>
          </a:p>
          <a:p>
            <a:pPr marL="0" indent="0" algn="just">
              <a:buNone/>
            </a:pPr>
            <a:r>
              <a:rPr lang="fr-FR" sz="4400" b="1" dirty="0">
                <a:solidFill>
                  <a:srgbClr val="142542"/>
                </a:solidFill>
                <a:latin typeface="Wingdings" pitchFamily="2" charset="2"/>
              </a:rPr>
              <a:t> </a:t>
            </a:r>
          </a:p>
          <a:p>
            <a:pPr marL="0" indent="0" algn="just">
              <a:buNone/>
            </a:pPr>
            <a:br>
              <a:rPr lang="fr-FR" sz="4400" dirty="0"/>
            </a:br>
            <a:br>
              <a:rPr lang="fr-FR" sz="3600" dirty="0"/>
            </a:br>
            <a:endParaRPr lang="fr-FR" sz="3600" dirty="0"/>
          </a:p>
          <a:p>
            <a:pPr marL="0" indent="0" algn="just">
              <a:buNone/>
            </a:pPr>
            <a:br>
              <a:rPr lang="fr-FR" sz="3300" dirty="0"/>
            </a:br>
            <a:br>
              <a:rPr lang="fr-FR" sz="3300" dirty="0"/>
            </a:br>
            <a:endParaRPr lang="fr-FR" sz="3300" dirty="0"/>
          </a:p>
          <a:p>
            <a:pPr marL="0" indent="0">
              <a:buNone/>
            </a:pPr>
            <a:br>
              <a:rPr lang="fr-FR" dirty="0"/>
            </a:br>
            <a:br>
              <a:rPr lang="fr-FR" dirty="0"/>
            </a:br>
            <a:endParaRPr lang="fr-FR" dirty="0"/>
          </a:p>
          <a:p>
            <a:endParaRPr lang="fr-FR" dirty="0"/>
          </a:p>
        </p:txBody>
      </p:sp>
    </p:spTree>
    <p:extLst>
      <p:ext uri="{BB962C8B-B14F-4D97-AF65-F5344CB8AC3E}">
        <p14:creationId xmlns:p14="http://schemas.microsoft.com/office/powerpoint/2010/main" val="133895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A90241-9B35-D546-9E4A-8B9646E425F4}"/>
              </a:ext>
            </a:extLst>
          </p:cNvPr>
          <p:cNvSpPr>
            <a:spLocks noGrp="1"/>
          </p:cNvSpPr>
          <p:nvPr>
            <p:ph idx="1"/>
          </p:nvPr>
        </p:nvSpPr>
        <p:spPr>
          <a:xfrm>
            <a:off x="838200" y="795647"/>
            <a:ext cx="10515600" cy="5381316"/>
          </a:xfrm>
        </p:spPr>
        <p:txBody>
          <a:bodyPr>
            <a:normAutofit fontScale="47500" lnSpcReduction="20000"/>
          </a:bodyPr>
          <a:lstStyle/>
          <a:p>
            <a:pPr marL="0" indent="0">
              <a:buNone/>
            </a:pPr>
            <a:endParaRPr lang="fr-FR" sz="4400" dirty="0"/>
          </a:p>
          <a:p>
            <a:pPr marL="0" indent="0" algn="just">
              <a:buNone/>
            </a:pPr>
            <a:r>
              <a:rPr lang="fr-FR" sz="6000" b="1" dirty="0">
                <a:solidFill>
                  <a:srgbClr val="0A3952"/>
                </a:solidFill>
              </a:rPr>
              <a:t>Rétributions symboliques : recensons ce que peut apporter une mobilisation dans un domaine autre que financier</a:t>
            </a:r>
          </a:p>
          <a:p>
            <a:pPr marL="0" indent="0" algn="just">
              <a:buNone/>
            </a:pPr>
            <a:endParaRPr lang="fr-FR" sz="4400" dirty="0"/>
          </a:p>
          <a:p>
            <a:pPr marL="0" indent="0">
              <a:buNone/>
            </a:pPr>
            <a:endParaRPr lang="fr-FR" sz="4400" dirty="0"/>
          </a:p>
          <a:p>
            <a:pPr marL="0" indent="0">
              <a:buNone/>
            </a:pPr>
            <a:r>
              <a:rPr lang="fr-FR" sz="4400" b="1" dirty="0">
                <a:solidFill>
                  <a:srgbClr val="142542"/>
                </a:solidFill>
                <a:latin typeface="Wingdings" pitchFamily="2" charset="2"/>
              </a:rPr>
              <a:t> </a:t>
            </a:r>
            <a:r>
              <a:rPr lang="fr-FR" sz="4400" b="1" dirty="0">
                <a:solidFill>
                  <a:srgbClr val="142542"/>
                </a:solidFill>
              </a:rPr>
              <a:t>Prestige, notoriété, honneur et pouvoir</a:t>
            </a:r>
          </a:p>
          <a:p>
            <a:pPr marL="0" indent="0">
              <a:buNone/>
            </a:pPr>
            <a:r>
              <a:rPr lang="fr-FR" sz="4400" b="1" dirty="0">
                <a:solidFill>
                  <a:srgbClr val="142542"/>
                </a:solidFill>
                <a:latin typeface="Wingdings" pitchFamily="2" charset="2"/>
              </a:rPr>
              <a:t> </a:t>
            </a:r>
            <a:r>
              <a:rPr lang="fr-FR" sz="4400" b="1" dirty="0">
                <a:solidFill>
                  <a:srgbClr val="142542"/>
                </a:solidFill>
              </a:rPr>
              <a:t>Sentiment de ne pas subir et d’agir</a:t>
            </a:r>
          </a:p>
          <a:p>
            <a:pPr marL="0" indent="0" algn="just">
              <a:buNone/>
            </a:pPr>
            <a:r>
              <a:rPr lang="fr-FR" sz="4400" b="1" dirty="0">
                <a:solidFill>
                  <a:srgbClr val="142542"/>
                </a:solidFill>
                <a:latin typeface="Wingdings" pitchFamily="2" charset="2"/>
              </a:rPr>
              <a:t> </a:t>
            </a:r>
            <a:r>
              <a:rPr lang="fr-FR" sz="4400" b="1" dirty="0">
                <a:solidFill>
                  <a:srgbClr val="142542"/>
                </a:solidFill>
              </a:rPr>
              <a:t>Sociabilité, amabilité, intégration à un collectif et convivialité </a:t>
            </a:r>
          </a:p>
          <a:p>
            <a:pPr marL="0" indent="0" algn="just">
              <a:buNone/>
            </a:pPr>
            <a:r>
              <a:rPr lang="fr-FR" sz="4400" b="1" dirty="0">
                <a:solidFill>
                  <a:srgbClr val="142542"/>
                </a:solidFill>
                <a:latin typeface="Wingdings" pitchFamily="2" charset="2"/>
              </a:rPr>
              <a:t> </a:t>
            </a:r>
            <a:r>
              <a:rPr lang="fr-FR" sz="4400" b="1" dirty="0">
                <a:solidFill>
                  <a:srgbClr val="142542"/>
                </a:solidFill>
              </a:rPr>
              <a:t>Sentiment d’utilité et rompre la monotonie</a:t>
            </a:r>
          </a:p>
          <a:p>
            <a:pPr marL="0" indent="0" algn="just">
              <a:buNone/>
            </a:pPr>
            <a:br>
              <a:rPr lang="fr-FR" sz="4400" b="1" dirty="0"/>
            </a:br>
            <a:br>
              <a:rPr lang="fr-FR" sz="3600" dirty="0"/>
            </a:br>
            <a:endParaRPr lang="fr-FR" sz="3600" dirty="0"/>
          </a:p>
          <a:p>
            <a:pPr marL="0" indent="0" algn="just">
              <a:buNone/>
            </a:pPr>
            <a:br>
              <a:rPr lang="fr-FR" sz="3300" dirty="0"/>
            </a:br>
            <a:br>
              <a:rPr lang="fr-FR" sz="3300" dirty="0"/>
            </a:br>
            <a:endParaRPr lang="fr-FR" sz="3300" dirty="0"/>
          </a:p>
          <a:p>
            <a:pPr marL="0" indent="0">
              <a:buNone/>
            </a:pPr>
            <a:br>
              <a:rPr lang="fr-FR" dirty="0"/>
            </a:br>
            <a:br>
              <a:rPr lang="fr-FR" dirty="0"/>
            </a:br>
            <a:endParaRPr lang="fr-FR" dirty="0"/>
          </a:p>
          <a:p>
            <a:endParaRPr lang="fr-FR" dirty="0"/>
          </a:p>
        </p:txBody>
      </p:sp>
    </p:spTree>
    <p:extLst>
      <p:ext uri="{BB962C8B-B14F-4D97-AF65-F5344CB8AC3E}">
        <p14:creationId xmlns:p14="http://schemas.microsoft.com/office/powerpoint/2010/main" val="122901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CB02786-261E-2544-9F21-779E2062014E}"/>
              </a:ext>
            </a:extLst>
          </p:cNvPr>
          <p:cNvPicPr>
            <a:picLocks noGrp="1" noChangeAspect="1"/>
          </p:cNvPicPr>
          <p:nvPr>
            <p:ph idx="1"/>
          </p:nvPr>
        </p:nvPicPr>
        <p:blipFill>
          <a:blip r:embed="rId2"/>
          <a:stretch>
            <a:fillRect/>
          </a:stretch>
        </p:blipFill>
        <p:spPr>
          <a:xfrm>
            <a:off x="1305620" y="163079"/>
            <a:ext cx="9168416" cy="6212296"/>
          </a:xfrm>
        </p:spPr>
      </p:pic>
      <p:sp>
        <p:nvSpPr>
          <p:cNvPr id="2" name="ZoneTexte 1">
            <a:extLst>
              <a:ext uri="{FF2B5EF4-FFF2-40B4-BE49-F238E27FC236}">
                <a16:creationId xmlns:a16="http://schemas.microsoft.com/office/drawing/2014/main" id="{63072A37-E9C8-EB48-B51E-5E3BAA139D6B}"/>
              </a:ext>
            </a:extLst>
          </p:cNvPr>
          <p:cNvSpPr txBox="1"/>
          <p:nvPr/>
        </p:nvSpPr>
        <p:spPr>
          <a:xfrm>
            <a:off x="3360717" y="6375375"/>
            <a:ext cx="10483115" cy="369332"/>
          </a:xfrm>
          <a:prstGeom prst="rect">
            <a:avLst/>
          </a:prstGeom>
          <a:noFill/>
        </p:spPr>
        <p:txBody>
          <a:bodyPr wrap="square" rtlCol="0">
            <a:spAutoFit/>
          </a:bodyPr>
          <a:lstStyle/>
          <a:p>
            <a:r>
              <a:rPr lang="fr-FR" dirty="0"/>
              <a:t>Document fourni à l’épreuve de dossier pédagogique au Capes SES, 2021</a:t>
            </a:r>
          </a:p>
        </p:txBody>
      </p:sp>
    </p:spTree>
    <p:extLst>
      <p:ext uri="{BB962C8B-B14F-4D97-AF65-F5344CB8AC3E}">
        <p14:creationId xmlns:p14="http://schemas.microsoft.com/office/powerpoint/2010/main" val="2357068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FCB93-9F01-2642-BFC2-DDDA7CDB5A79}"/>
              </a:ext>
            </a:extLst>
          </p:cNvPr>
          <p:cNvSpPr>
            <a:spLocks noGrp="1"/>
          </p:cNvSpPr>
          <p:nvPr>
            <p:ph type="title"/>
          </p:nvPr>
        </p:nvSpPr>
        <p:spPr/>
        <p:txBody>
          <a:bodyPr>
            <a:normAutofit/>
          </a:bodyPr>
          <a:lstStyle/>
          <a:p>
            <a:pPr algn="ctr"/>
            <a:r>
              <a:rPr lang="fr-FR" sz="3600" dirty="0"/>
              <a:t>Disparition des corps intermédiaires : structure des opportunités politiques? </a:t>
            </a:r>
          </a:p>
        </p:txBody>
      </p:sp>
      <p:pic>
        <p:nvPicPr>
          <p:cNvPr id="5" name="Espace réservé du contenu 4">
            <a:extLst>
              <a:ext uri="{FF2B5EF4-FFF2-40B4-BE49-F238E27FC236}">
                <a16:creationId xmlns:a16="http://schemas.microsoft.com/office/drawing/2014/main" id="{694182D3-67F6-1845-A645-EE170D31592A}"/>
              </a:ext>
            </a:extLst>
          </p:cNvPr>
          <p:cNvPicPr>
            <a:picLocks noGrp="1" noChangeAspect="1"/>
          </p:cNvPicPr>
          <p:nvPr>
            <p:ph idx="1"/>
          </p:nvPr>
        </p:nvPicPr>
        <p:blipFill>
          <a:blip r:embed="rId2"/>
          <a:stretch>
            <a:fillRect/>
          </a:stretch>
        </p:blipFill>
        <p:spPr>
          <a:xfrm>
            <a:off x="1808132" y="1690690"/>
            <a:ext cx="8202767" cy="4942296"/>
          </a:xfrm>
        </p:spPr>
      </p:pic>
    </p:spTree>
    <p:extLst>
      <p:ext uri="{BB962C8B-B14F-4D97-AF65-F5344CB8AC3E}">
        <p14:creationId xmlns:p14="http://schemas.microsoft.com/office/powerpoint/2010/main" val="2798619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A58AF2-1E7D-784C-A259-93D56B58F2AE}"/>
              </a:ext>
            </a:extLst>
          </p:cNvPr>
          <p:cNvSpPr>
            <a:spLocks noGrp="1"/>
          </p:cNvSpPr>
          <p:nvPr>
            <p:ph idx="1"/>
          </p:nvPr>
        </p:nvSpPr>
        <p:spPr/>
        <p:txBody>
          <a:bodyPr/>
          <a:lstStyle/>
          <a:p>
            <a:pPr marL="0" indent="0" algn="ctr">
              <a:buNone/>
            </a:pPr>
            <a:r>
              <a:rPr lang="fr-FR" dirty="0">
                <a:solidFill>
                  <a:srgbClr val="142542"/>
                </a:solidFill>
              </a:rPr>
              <a:t>La </a:t>
            </a:r>
            <a:r>
              <a:rPr lang="fr-FR" b="1" dirty="0">
                <a:solidFill>
                  <a:srgbClr val="142542"/>
                </a:solidFill>
              </a:rPr>
              <a:t>structure des opportunités politiques </a:t>
            </a:r>
            <a:r>
              <a:rPr lang="fr-FR" dirty="0">
                <a:solidFill>
                  <a:srgbClr val="142542"/>
                </a:solidFill>
              </a:rPr>
              <a:t>peut être très diversifiée. </a:t>
            </a:r>
          </a:p>
          <a:p>
            <a:pPr marL="0" indent="0" algn="ctr">
              <a:buNone/>
            </a:pPr>
            <a:endParaRPr lang="fr-FR" dirty="0">
              <a:solidFill>
                <a:srgbClr val="142542"/>
              </a:solidFill>
            </a:endParaRPr>
          </a:p>
          <a:p>
            <a:pPr marL="0" indent="0" algn="just">
              <a:buNone/>
            </a:pPr>
            <a:r>
              <a:rPr lang="fr-FR" b="1" dirty="0">
                <a:solidFill>
                  <a:srgbClr val="142542"/>
                </a:solidFill>
              </a:rPr>
              <a:t>Il s’agit des conditions contextuelles et indicateurs données aux acteurs politiques qui jouent favorablement ou défavorablement à la naissance ou au renforcement de l’engagement politique. </a:t>
            </a:r>
          </a:p>
        </p:txBody>
      </p:sp>
    </p:spTree>
    <p:extLst>
      <p:ext uri="{BB962C8B-B14F-4D97-AF65-F5344CB8AC3E}">
        <p14:creationId xmlns:p14="http://schemas.microsoft.com/office/powerpoint/2010/main" val="660028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178145E-FEA3-C147-9E96-B5B5FE50D284}"/>
              </a:ext>
            </a:extLst>
          </p:cNvPr>
          <p:cNvPicPr>
            <a:picLocks noGrp="1"/>
          </p:cNvPicPr>
          <p:nvPr>
            <p:ph idx="1"/>
          </p:nvPr>
        </p:nvPicPr>
        <p:blipFill>
          <a:blip r:embed="rId2"/>
          <a:stretch>
            <a:fillRect/>
          </a:stretch>
        </p:blipFill>
        <p:spPr>
          <a:xfrm>
            <a:off x="688769" y="1080655"/>
            <a:ext cx="9964144" cy="5096308"/>
          </a:xfrm>
          <a:prstGeom prst="rect">
            <a:avLst/>
          </a:prstGeom>
        </p:spPr>
      </p:pic>
      <p:sp>
        <p:nvSpPr>
          <p:cNvPr id="5" name="ZoneTexte 4">
            <a:extLst>
              <a:ext uri="{FF2B5EF4-FFF2-40B4-BE49-F238E27FC236}">
                <a16:creationId xmlns:a16="http://schemas.microsoft.com/office/drawing/2014/main" id="{94BD0012-E5EE-3344-89EC-DCF4A774E4E2}"/>
              </a:ext>
            </a:extLst>
          </p:cNvPr>
          <p:cNvSpPr txBox="1"/>
          <p:nvPr/>
        </p:nvSpPr>
        <p:spPr>
          <a:xfrm flipH="1">
            <a:off x="8360228" y="6176963"/>
            <a:ext cx="2743199" cy="369332"/>
          </a:xfrm>
          <a:prstGeom prst="rect">
            <a:avLst/>
          </a:prstGeom>
          <a:noFill/>
        </p:spPr>
        <p:txBody>
          <a:bodyPr wrap="square" rtlCol="0">
            <a:spAutoFit/>
          </a:bodyPr>
          <a:lstStyle/>
          <a:p>
            <a:r>
              <a:rPr lang="fr-FR" dirty="0"/>
              <a:t>Source : Hachette, 2020</a:t>
            </a:r>
          </a:p>
        </p:txBody>
      </p:sp>
    </p:spTree>
    <p:extLst>
      <p:ext uri="{BB962C8B-B14F-4D97-AF65-F5344CB8AC3E}">
        <p14:creationId xmlns:p14="http://schemas.microsoft.com/office/powerpoint/2010/main" val="2535518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5000" b="-15000"/>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A6D7016D-66B7-724D-9567-980561A7490E}"/>
              </a:ext>
            </a:extLst>
          </p:cNvPr>
          <p:cNvSpPr>
            <a:spLocks noGrp="1"/>
          </p:cNvSpPr>
          <p:nvPr>
            <p:ph idx="1"/>
          </p:nvPr>
        </p:nvSpPr>
        <p:spPr>
          <a:xfrm>
            <a:off x="724395" y="1009403"/>
            <a:ext cx="10629405" cy="5167560"/>
          </a:xfrm>
        </p:spPr>
        <p:txBody>
          <a:bodyPr>
            <a:normAutofit fontScale="92500" lnSpcReduction="20000"/>
          </a:bodyPr>
          <a:lstStyle/>
          <a:p>
            <a:pPr marL="0" indent="0" algn="just">
              <a:buNone/>
            </a:pPr>
            <a:r>
              <a:rPr lang="fr-FR" b="1" i="1" dirty="0">
                <a:solidFill>
                  <a:srgbClr val="0A3952"/>
                </a:solidFill>
              </a:rPr>
              <a:t>Etape 6 du scénario pédagogique : Exercices d'auto-évaluation proposé par le groupe numérique de l'académie de Poitiers</a:t>
            </a:r>
            <a:endParaRPr lang="fr-FR" dirty="0">
              <a:solidFill>
                <a:srgbClr val="0A3952"/>
              </a:solidFill>
            </a:endParaRPr>
          </a:p>
          <a:p>
            <a:r>
              <a:rPr lang="fr-FR" b="1" i="1" dirty="0">
                <a:hlinkClick r:id="rId3"/>
              </a:rPr>
              <a:t>http://ww2.ac-poitiers.fr/ses/spip.php?article485</a:t>
            </a:r>
            <a:endParaRPr lang="fr-FR" dirty="0"/>
          </a:p>
          <a:p>
            <a:pPr marL="0" indent="0" algn="r">
              <a:buNone/>
            </a:pPr>
            <a:r>
              <a:rPr lang="fr-FR" dirty="0"/>
              <a:t>publié le 01/12/2020</a:t>
            </a:r>
          </a:p>
          <a:p>
            <a:pPr marL="0" indent="0">
              <a:buNone/>
            </a:pPr>
            <a:br>
              <a:rPr lang="fr-FR" dirty="0"/>
            </a:br>
            <a:endParaRPr lang="fr-FR" dirty="0"/>
          </a:p>
          <a:p>
            <a:pPr marL="0" indent="0">
              <a:buNone/>
            </a:pPr>
            <a:r>
              <a:rPr lang="fr-FR" dirty="0"/>
              <a:t>Exercice 1</a:t>
            </a:r>
          </a:p>
          <a:p>
            <a:r>
              <a:rPr lang="fr-FR" dirty="0"/>
              <a:t>Faites glisser les cases grises et placez-les au bon endroit dans le schéma.</a:t>
            </a:r>
          </a:p>
          <a:p>
            <a:pPr marL="0" indent="0">
              <a:buNone/>
            </a:pPr>
            <a:r>
              <a:rPr lang="fr-FR" dirty="0"/>
              <a:t>Exercice 2</a:t>
            </a:r>
          </a:p>
          <a:p>
            <a:r>
              <a:rPr lang="fr-FR" dirty="0"/>
              <a:t>Faites glisser les propositions dans la bonne colonne, puis appuyez sur le bouton bleu pour valider.</a:t>
            </a:r>
          </a:p>
          <a:p>
            <a:pPr marL="0" indent="0">
              <a:buNone/>
            </a:pPr>
            <a:br>
              <a:rPr lang="fr-FR" dirty="0"/>
            </a:br>
            <a:endParaRPr lang="fr-FR" dirty="0"/>
          </a:p>
          <a:p>
            <a:endParaRPr lang="fr-FR" dirty="0"/>
          </a:p>
        </p:txBody>
      </p:sp>
    </p:spTree>
    <p:extLst>
      <p:ext uri="{BB962C8B-B14F-4D97-AF65-F5344CB8AC3E}">
        <p14:creationId xmlns:p14="http://schemas.microsoft.com/office/powerpoint/2010/main" val="50533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5000" b="-15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A26D4-960D-A144-A385-04E75F2F51CF}"/>
              </a:ext>
            </a:extLst>
          </p:cNvPr>
          <p:cNvSpPr>
            <a:spLocks noGrp="1"/>
          </p:cNvSpPr>
          <p:nvPr>
            <p:ph type="title"/>
          </p:nvPr>
        </p:nvSpPr>
        <p:spPr>
          <a:xfrm>
            <a:off x="838200" y="123230"/>
            <a:ext cx="10515600" cy="2156591"/>
          </a:xfrm>
        </p:spPr>
        <p:txBody>
          <a:bodyPr>
            <a:normAutofit fontScale="90000"/>
          </a:bodyPr>
          <a:lstStyle/>
          <a:p>
            <a:pPr algn="ctr"/>
            <a:br>
              <a:rPr lang="fr-FR" sz="2200" b="1" dirty="0">
                <a:solidFill>
                  <a:srgbClr val="0A3952"/>
                </a:solidFill>
                <a:latin typeface="+mn-lt"/>
                <a:ea typeface="+mn-ea"/>
                <a:cs typeface="+mn-cs"/>
              </a:rPr>
            </a:br>
            <a:br>
              <a:rPr lang="fr-FR" b="1" dirty="0">
                <a:solidFill>
                  <a:srgbClr val="0A3952"/>
                </a:solidFill>
                <a:latin typeface="+mn-lt"/>
                <a:ea typeface="+mn-ea"/>
                <a:cs typeface="+mn-cs"/>
              </a:rPr>
            </a:br>
            <a:r>
              <a:rPr lang="fr-FR" sz="4000" b="1" dirty="0">
                <a:solidFill>
                  <a:srgbClr val="0A3952"/>
                </a:solidFill>
                <a:latin typeface="+mn-lt"/>
                <a:ea typeface="+mn-ea"/>
                <a:cs typeface="+mn-cs"/>
              </a:rPr>
              <a:t>Sensibilisation</a:t>
            </a:r>
            <a:r>
              <a:rPr lang="fr-FR" sz="3100" b="1" dirty="0">
                <a:solidFill>
                  <a:srgbClr val="0A3952"/>
                </a:solidFill>
                <a:latin typeface="+mn-lt"/>
                <a:ea typeface="+mn-ea"/>
                <a:cs typeface="+mn-cs"/>
              </a:rPr>
              <a:t> </a:t>
            </a:r>
            <a:br>
              <a:rPr lang="fr-FR" sz="2200" b="1" dirty="0">
                <a:solidFill>
                  <a:srgbClr val="0A3952"/>
                </a:solidFill>
                <a:latin typeface="+mn-lt"/>
                <a:ea typeface="+mn-ea"/>
                <a:cs typeface="+mn-cs"/>
              </a:rPr>
            </a:br>
            <a:br>
              <a:rPr lang="fr-FR" sz="2200" dirty="0"/>
            </a:br>
            <a:br>
              <a:rPr lang="fr-FR" sz="2400" dirty="0"/>
            </a:br>
            <a:br>
              <a:rPr lang="fr-FR" sz="1000" dirty="0"/>
            </a:br>
            <a:br>
              <a:rPr lang="fr-FR" sz="1000" dirty="0"/>
            </a:br>
            <a:br>
              <a:rPr lang="fr-FR" sz="1000" dirty="0"/>
            </a:br>
            <a:endParaRPr lang="fr-FR" sz="1000" dirty="0"/>
          </a:p>
        </p:txBody>
      </p:sp>
      <p:sp>
        <p:nvSpPr>
          <p:cNvPr id="4" name="Espace réservé du contenu 3">
            <a:extLst>
              <a:ext uri="{FF2B5EF4-FFF2-40B4-BE49-F238E27FC236}">
                <a16:creationId xmlns:a16="http://schemas.microsoft.com/office/drawing/2014/main" id="{58F7DC99-C9ED-9D4A-83CA-5D6664BE6C0D}"/>
              </a:ext>
            </a:extLst>
          </p:cNvPr>
          <p:cNvSpPr>
            <a:spLocks noGrp="1"/>
          </p:cNvSpPr>
          <p:nvPr>
            <p:ph idx="1"/>
          </p:nvPr>
        </p:nvSpPr>
        <p:spPr/>
        <p:txBody>
          <a:bodyPr/>
          <a:lstStyle/>
          <a:p>
            <a:pPr marL="0" indent="0">
              <a:buNone/>
            </a:pPr>
            <a:br>
              <a:rPr lang="fr-FR" dirty="0"/>
            </a:br>
            <a:endParaRPr lang="fr-FR" dirty="0"/>
          </a:p>
          <a:p>
            <a:pPr marL="0" indent="0">
              <a:buNone/>
            </a:pPr>
            <a:r>
              <a:rPr lang="fr-FR" b="1" dirty="0">
                <a:solidFill>
                  <a:srgbClr val="0A3952"/>
                </a:solidFill>
              </a:rPr>
              <a:t>➜ </a:t>
            </a:r>
            <a:r>
              <a:rPr lang="fr-FR" b="1" dirty="0"/>
              <a:t> </a:t>
            </a:r>
            <a:r>
              <a:rPr lang="fr-FR" sz="2400" dirty="0">
                <a:hlinkClick r:id="rId3"/>
              </a:rPr>
              <a:t>https://magistere.education.fr/ac-poitiers/mod/hvp/view.php?id=275889</a:t>
            </a:r>
            <a:endParaRPr lang="fr-FR" sz="2400" dirty="0"/>
          </a:p>
          <a:p>
            <a:pPr marL="0" indent="0">
              <a:buNone/>
            </a:pPr>
            <a:br>
              <a:rPr lang="fr-FR" dirty="0"/>
            </a:br>
            <a:endParaRPr lang="fr-FR" dirty="0"/>
          </a:p>
          <a:p>
            <a:endParaRPr lang="fr-FR" dirty="0"/>
          </a:p>
        </p:txBody>
      </p:sp>
      <p:pic>
        <p:nvPicPr>
          <p:cNvPr id="1028" name="Picture 4" descr="page2image29784320">
            <a:extLst>
              <a:ext uri="{FF2B5EF4-FFF2-40B4-BE49-F238E27FC236}">
                <a16:creationId xmlns:a16="http://schemas.microsoft.com/office/drawing/2014/main" id="{0B489EDE-2C7F-0242-91D1-A368CEEF8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8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image29783744">
            <a:extLst>
              <a:ext uri="{FF2B5EF4-FFF2-40B4-BE49-F238E27FC236}">
                <a16:creationId xmlns:a16="http://schemas.microsoft.com/office/drawing/2014/main" id="{1C26820D-1136-1A44-9642-3DD10F8FE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78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image29784320">
            <a:extLst>
              <a:ext uri="{FF2B5EF4-FFF2-40B4-BE49-F238E27FC236}">
                <a16:creationId xmlns:a16="http://schemas.microsoft.com/office/drawing/2014/main" id="{A8F4C434-07BC-E345-B7D2-8325E9546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8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2image29783744">
            <a:extLst>
              <a:ext uri="{FF2B5EF4-FFF2-40B4-BE49-F238E27FC236}">
                <a16:creationId xmlns:a16="http://schemas.microsoft.com/office/drawing/2014/main" id="{EE009FA2-6067-354C-A082-36C3F05A1F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78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207370-1021-1340-A864-4CE26424D6DA}"/>
              </a:ext>
            </a:extLst>
          </p:cNvPr>
          <p:cNvSpPr>
            <a:spLocks noGrp="1"/>
          </p:cNvSpPr>
          <p:nvPr>
            <p:ph idx="1"/>
          </p:nvPr>
        </p:nvSpPr>
        <p:spPr>
          <a:xfrm>
            <a:off x="719447" y="183861"/>
            <a:ext cx="10515600" cy="5998833"/>
          </a:xfrm>
        </p:spPr>
        <p:txBody>
          <a:bodyPr>
            <a:normAutofit/>
          </a:bodyPr>
          <a:lstStyle/>
          <a:p>
            <a:pPr marL="0" indent="0">
              <a:buNone/>
            </a:pPr>
            <a:endParaRPr lang="fr-FR" dirty="0"/>
          </a:p>
          <a:p>
            <a:pPr marL="0" indent="0" algn="just">
              <a:buNone/>
            </a:pPr>
            <a:r>
              <a:rPr lang="fr-FR" dirty="0"/>
              <a:t>Fiche de préparation pas à pas de l'Activité H5P interactive à partir de la vidéo </a:t>
            </a:r>
          </a:p>
          <a:p>
            <a:pPr marL="0" indent="0" algn="just">
              <a:buNone/>
            </a:pPr>
            <a:r>
              <a:rPr lang="fr-FR" b="1" dirty="0">
                <a:hlinkClick r:id="rId3"/>
              </a:rPr>
              <a:t>https://www.youtube.com/watch?v=I-fkKEtqnsE&amp;t=130s</a:t>
            </a:r>
            <a:endParaRPr lang="fr-FR" b="1" dirty="0"/>
          </a:p>
          <a:p>
            <a:pPr marL="0" indent="0" algn="just">
              <a:buNone/>
            </a:pPr>
            <a:endParaRPr lang="fr-FR" b="1" dirty="0"/>
          </a:p>
          <a:p>
            <a:pPr marL="0" indent="0" algn="just">
              <a:buNone/>
            </a:pPr>
            <a:endParaRPr lang="fr-FR" b="1" dirty="0"/>
          </a:p>
          <a:p>
            <a:pPr algn="just"/>
            <a:r>
              <a:rPr lang="fr-FR" dirty="0"/>
              <a:t>Entretien avec Claire </a:t>
            </a:r>
            <a:r>
              <a:rPr lang="fr-FR" dirty="0" err="1"/>
              <a:t>Thoury</a:t>
            </a:r>
            <a:r>
              <a:rPr lang="fr-FR" dirty="0"/>
              <a:t> (déléguée générale d'</a:t>
            </a:r>
            <a:r>
              <a:rPr lang="fr-FR" dirty="0" err="1"/>
              <a:t>animafac</a:t>
            </a:r>
            <a:r>
              <a:rPr lang="fr-FR" dirty="0"/>
              <a:t>, association d'étudiants, docteure en sociologie politique)</a:t>
            </a:r>
          </a:p>
          <a:p>
            <a:pPr algn="just"/>
            <a:r>
              <a:rPr lang="fr-FR" dirty="0"/>
              <a:t>Un découpage du début jusqu'à la 10min27 secondes (</a:t>
            </a:r>
            <a:r>
              <a:rPr lang="fr-FR" b="1" dirty="0"/>
              <a:t>à faire sur </a:t>
            </a:r>
            <a:r>
              <a:rPr lang="fr-FR" b="1" dirty="0" err="1"/>
              <a:t>france</a:t>
            </a:r>
            <a:r>
              <a:rPr lang="fr-FR" b="1" dirty="0"/>
              <a:t> </a:t>
            </a:r>
            <a:r>
              <a:rPr lang="fr-FR" b="1" dirty="0" err="1"/>
              <a:t>tv.slash</a:t>
            </a:r>
            <a:r>
              <a:rPr lang="fr-FR" b="1" dirty="0"/>
              <a:t>)</a:t>
            </a:r>
          </a:p>
          <a:p>
            <a:endParaRPr lang="fr-FR" dirty="0"/>
          </a:p>
        </p:txBody>
      </p:sp>
    </p:spTree>
    <p:extLst>
      <p:ext uri="{BB962C8B-B14F-4D97-AF65-F5344CB8AC3E}">
        <p14:creationId xmlns:p14="http://schemas.microsoft.com/office/powerpoint/2010/main" val="326950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CCCD17-7F85-A447-A992-8194D796BC65}"/>
              </a:ext>
            </a:extLst>
          </p:cNvPr>
          <p:cNvSpPr>
            <a:spLocks noGrp="1"/>
          </p:cNvSpPr>
          <p:nvPr>
            <p:ph idx="1"/>
          </p:nvPr>
        </p:nvSpPr>
        <p:spPr/>
        <p:txBody>
          <a:bodyPr>
            <a:normAutofit/>
          </a:bodyPr>
          <a:lstStyle/>
          <a:p>
            <a:pPr marL="0" indent="0" algn="ctr">
              <a:buNone/>
            </a:pPr>
            <a:r>
              <a:rPr lang="fr-FR" sz="3200" b="1" dirty="0">
                <a:solidFill>
                  <a:srgbClr val="0A3952"/>
                </a:solidFill>
              </a:rPr>
              <a:t>Pour construire une vidéo </a:t>
            </a:r>
            <a:r>
              <a:rPr lang="fr-FR" sz="3200" b="1" dirty="0" err="1">
                <a:solidFill>
                  <a:srgbClr val="0A3952"/>
                </a:solidFill>
              </a:rPr>
              <a:t>intéractive</a:t>
            </a:r>
            <a:r>
              <a:rPr lang="fr-FR" sz="3200" b="1" dirty="0">
                <a:solidFill>
                  <a:srgbClr val="0A3952"/>
                </a:solidFill>
              </a:rPr>
              <a:t> sur H5P</a:t>
            </a:r>
          </a:p>
          <a:p>
            <a:pPr marL="0" indent="0" algn="ctr">
              <a:buNone/>
            </a:pPr>
            <a:r>
              <a:rPr lang="fr-FR" sz="3200" b="1" u="sng" dirty="0">
                <a:solidFill>
                  <a:srgbClr val="0A3952"/>
                </a:solidFill>
                <a:hlinkClick r:id="rId2">
                  <a:extLst>
                    <a:ext uri="{A12FA001-AC4F-418D-AE19-62706E023703}">
                      <ahyp:hlinkClr xmlns:ahyp="http://schemas.microsoft.com/office/drawing/2018/hyperlinkcolor" val="tx"/>
                    </a:ext>
                  </a:extLst>
                </a:hlinkClick>
              </a:rPr>
              <a:t>Tutoriel</a:t>
            </a:r>
          </a:p>
          <a:p>
            <a:pPr marL="0" indent="0" algn="ctr">
              <a:buNone/>
            </a:pPr>
            <a:endParaRPr lang="fr-FR" sz="3600" b="1" u="sng" dirty="0">
              <a:solidFill>
                <a:srgbClr val="0A3952"/>
              </a:solidFill>
              <a:hlinkClick r:id="rId2">
                <a:extLst>
                  <a:ext uri="{A12FA001-AC4F-418D-AE19-62706E023703}">
                    <ahyp:hlinkClr xmlns:ahyp="http://schemas.microsoft.com/office/drawing/2018/hyperlinkcolor" val="tx"/>
                  </a:ext>
                </a:extLst>
              </a:hlinkClick>
            </a:endParaRPr>
          </a:p>
          <a:p>
            <a:pPr marL="0" indent="0" algn="ctr">
              <a:buNone/>
            </a:pPr>
            <a:r>
              <a:rPr lang="fr-FR" sz="3600" dirty="0">
                <a:solidFill>
                  <a:srgbClr val="0A3952"/>
                </a:solidFill>
                <a:hlinkClick r:id="rId3"/>
              </a:rPr>
              <a:t>https://www.youtube.com/watch?v=057rqs4Sfl8</a:t>
            </a:r>
            <a:endParaRPr lang="fr-FR" sz="3600" dirty="0">
              <a:solidFill>
                <a:srgbClr val="0A3952"/>
              </a:solidFill>
            </a:endParaRPr>
          </a:p>
          <a:p>
            <a:pPr marL="0" indent="0" algn="ctr">
              <a:buNone/>
            </a:pPr>
            <a:endParaRPr lang="fr-FR" sz="3600" dirty="0">
              <a:solidFill>
                <a:srgbClr val="0A3952"/>
              </a:solidFill>
            </a:endParaRPr>
          </a:p>
        </p:txBody>
      </p:sp>
    </p:spTree>
    <p:extLst>
      <p:ext uri="{BB962C8B-B14F-4D97-AF65-F5344CB8AC3E}">
        <p14:creationId xmlns:p14="http://schemas.microsoft.com/office/powerpoint/2010/main" val="2178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23CB58-4A45-944C-8764-C3EAC68790B1}"/>
              </a:ext>
            </a:extLst>
          </p:cNvPr>
          <p:cNvSpPr>
            <a:spLocks noGrp="1"/>
          </p:cNvSpPr>
          <p:nvPr>
            <p:ph idx="1"/>
          </p:nvPr>
        </p:nvSpPr>
        <p:spPr>
          <a:xfrm>
            <a:off x="475014" y="439389"/>
            <a:ext cx="11033167" cy="5701951"/>
          </a:xfrm>
        </p:spPr>
        <p:txBody>
          <a:bodyPr>
            <a:normAutofit/>
          </a:bodyPr>
          <a:lstStyle/>
          <a:p>
            <a:pPr marL="0" indent="0" algn="just">
              <a:buNone/>
            </a:pPr>
            <a:endParaRPr lang="fr-FR" dirty="0"/>
          </a:p>
          <a:p>
            <a:pPr marL="0" indent="0" algn="just">
              <a:buNone/>
            </a:pPr>
            <a:endParaRPr lang="fr-FR" sz="2400" dirty="0"/>
          </a:p>
          <a:p>
            <a:endParaRPr lang="fr-FR" dirty="0"/>
          </a:p>
        </p:txBody>
      </p:sp>
      <p:pic>
        <p:nvPicPr>
          <p:cNvPr id="4" name="Image 3">
            <a:extLst>
              <a:ext uri="{FF2B5EF4-FFF2-40B4-BE49-F238E27FC236}">
                <a16:creationId xmlns:a16="http://schemas.microsoft.com/office/drawing/2014/main" id="{14055A19-9BFF-D540-B1AF-A5FB11B8A611}"/>
              </a:ext>
            </a:extLst>
          </p:cNvPr>
          <p:cNvPicPr>
            <a:picLocks noChangeAspect="1"/>
          </p:cNvPicPr>
          <p:nvPr/>
        </p:nvPicPr>
        <p:blipFill>
          <a:blip r:embed="rId3"/>
          <a:stretch>
            <a:fillRect/>
          </a:stretch>
        </p:blipFill>
        <p:spPr>
          <a:xfrm>
            <a:off x="1289050" y="110595"/>
            <a:ext cx="9066233" cy="6359537"/>
          </a:xfrm>
          <a:prstGeom prst="rect">
            <a:avLst/>
          </a:prstGeom>
        </p:spPr>
      </p:pic>
    </p:spTree>
    <p:extLst>
      <p:ext uri="{BB962C8B-B14F-4D97-AF65-F5344CB8AC3E}">
        <p14:creationId xmlns:p14="http://schemas.microsoft.com/office/powerpoint/2010/main" val="361782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5000" b="-15000"/>
          </a:stretch>
        </a:blip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F05F70B-96DC-D24D-8C3E-63381D324C59}"/>
              </a:ext>
            </a:extLst>
          </p:cNvPr>
          <p:cNvPicPr>
            <a:picLocks noGrp="1" noChangeAspect="1"/>
          </p:cNvPicPr>
          <p:nvPr>
            <p:ph idx="1"/>
          </p:nvPr>
        </p:nvPicPr>
        <p:blipFill>
          <a:blip r:embed="rId3"/>
          <a:stretch>
            <a:fillRect/>
          </a:stretch>
        </p:blipFill>
        <p:spPr>
          <a:xfrm>
            <a:off x="1258783" y="253835"/>
            <a:ext cx="9132125" cy="6405758"/>
          </a:xfrm>
        </p:spPr>
      </p:pic>
    </p:spTree>
    <p:extLst>
      <p:ext uri="{BB962C8B-B14F-4D97-AF65-F5344CB8AC3E}">
        <p14:creationId xmlns:p14="http://schemas.microsoft.com/office/powerpoint/2010/main" val="222989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5000" b="-15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F62BD-7183-6F41-8081-0BE50062A84A}"/>
              </a:ext>
            </a:extLst>
          </p:cNvPr>
          <p:cNvSpPr>
            <a:spLocks noGrp="1"/>
          </p:cNvSpPr>
          <p:nvPr>
            <p:ph idx="1"/>
          </p:nvPr>
        </p:nvSpPr>
        <p:spPr>
          <a:xfrm>
            <a:off x="831273" y="391887"/>
            <a:ext cx="10458203" cy="5785077"/>
          </a:xfrm>
        </p:spPr>
        <p:txBody>
          <a:bodyPr/>
          <a:lstStyle/>
          <a:p>
            <a:pPr marL="0" indent="0">
              <a:buNone/>
            </a:pPr>
            <a:endParaRPr lang="fr-FR" sz="2400" b="1" dirty="0">
              <a:solidFill>
                <a:srgbClr val="0A3952"/>
              </a:solidFill>
            </a:endParaRPr>
          </a:p>
          <a:p>
            <a:pPr marL="0" indent="0">
              <a:buNone/>
            </a:pPr>
            <a:endParaRPr lang="fr-FR" dirty="0"/>
          </a:p>
        </p:txBody>
      </p:sp>
      <p:pic>
        <p:nvPicPr>
          <p:cNvPr id="4" name="Image 3">
            <a:extLst>
              <a:ext uri="{FF2B5EF4-FFF2-40B4-BE49-F238E27FC236}">
                <a16:creationId xmlns:a16="http://schemas.microsoft.com/office/drawing/2014/main" id="{B13BD0AA-FA53-AD47-B7B6-AD70BC1C808B}"/>
              </a:ext>
            </a:extLst>
          </p:cNvPr>
          <p:cNvPicPr>
            <a:picLocks noChangeAspect="1"/>
          </p:cNvPicPr>
          <p:nvPr/>
        </p:nvPicPr>
        <p:blipFill>
          <a:blip r:embed="rId3"/>
          <a:stretch>
            <a:fillRect/>
          </a:stretch>
        </p:blipFill>
        <p:spPr>
          <a:xfrm>
            <a:off x="1413165" y="142138"/>
            <a:ext cx="8847116" cy="6450828"/>
          </a:xfrm>
          <a:prstGeom prst="rect">
            <a:avLst/>
          </a:prstGeom>
        </p:spPr>
      </p:pic>
    </p:spTree>
    <p:extLst>
      <p:ext uri="{BB962C8B-B14F-4D97-AF65-F5344CB8AC3E}">
        <p14:creationId xmlns:p14="http://schemas.microsoft.com/office/powerpoint/2010/main" val="31162457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6798</TotalTime>
  <Words>1880</Words>
  <Application>Microsoft Macintosh PowerPoint</Application>
  <PresentationFormat>Grand écran</PresentationFormat>
  <Paragraphs>176</Paragraphs>
  <Slides>36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Wingdings</vt:lpstr>
      <vt:lpstr>Thème Office</vt:lpstr>
      <vt:lpstr>                  L'ENGAGEMENT POLITIQUE DANS LES SOCIETES DEMOCRATIQUES  Terminale Programme 2020 </vt:lpstr>
      <vt:lpstr>Programme  </vt:lpstr>
      <vt:lpstr>Présentation PowerPoint</vt:lpstr>
      <vt:lpstr>  Sensibilisation       </vt:lpstr>
      <vt:lpstr>Présentation PowerPoint</vt:lpstr>
      <vt:lpstr>Présentation PowerPoint</vt:lpstr>
      <vt:lpstr>Présentation PowerPoint</vt:lpstr>
      <vt:lpstr>Présentation PowerPoint</vt:lpstr>
      <vt:lpstr>Présentation PowerPoint</vt:lpstr>
      <vt:lpstr>Pour vous entraîner….</vt:lpstr>
      <vt:lpstr>Pour vous entraîner….</vt:lpstr>
      <vt:lpstr>Bilan des formes d’engagement politique</vt:lpstr>
      <vt:lpstr>Présentation PowerPoint</vt:lpstr>
      <vt:lpstr>Objectif 2   scénario pédagogique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Disparition des corps intermédiaires : structure des opportunités politiques? </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Comment un marché concurrentiel fonctionne-t-il ?  </dc:title>
  <dc:creator>selvame Calviac</dc:creator>
  <cp:lastModifiedBy>selvame Calviac</cp:lastModifiedBy>
  <cp:revision>178</cp:revision>
  <dcterms:created xsi:type="dcterms:W3CDTF">2020-06-26T05:19:23Z</dcterms:created>
  <dcterms:modified xsi:type="dcterms:W3CDTF">2021-04-07T12:52:33Z</dcterms:modified>
</cp:coreProperties>
</file>