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80" r:id="rId4"/>
    <p:sldId id="271" r:id="rId5"/>
    <p:sldId id="272" r:id="rId6"/>
    <p:sldId id="273" r:id="rId7"/>
    <p:sldId id="270" r:id="rId8"/>
    <p:sldId id="274" r:id="rId9"/>
    <p:sldId id="281" r:id="rId10"/>
    <p:sldId id="282" r:id="rId11"/>
    <p:sldId id="277" r:id="rId12"/>
    <p:sldId id="275" r:id="rId13"/>
    <p:sldId id="276" r:id="rId14"/>
    <p:sldId id="278" r:id="rId15"/>
    <p:sldId id="27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ril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33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05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21/06/2019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joi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r_gySOlNJrw" TargetMode="External"/><Relationship Id="rId1" Type="http://schemas.openxmlformats.org/officeDocument/2006/relationships/video" Target="https://www.youtube.com/embed/wFn5GxEMlO0" TargetMode="Externa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r_gySOlNJrw" TargetMode="External"/><Relationship Id="rId4" Type="http://schemas.openxmlformats.org/officeDocument/2006/relationships/hyperlink" Target="https://www.youtube.com/watch?v=wFn5GxEMlO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780" y="-13241"/>
            <a:ext cx="914778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 DE PREMIERE 2019 - </a:t>
            </a:r>
            <a:r>
              <a:rPr lang="fr-F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 Science Politique</a:t>
            </a:r>
          </a:p>
          <a:p>
            <a:pPr algn="ctr"/>
            <a:endParaRPr lang="fr-FR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 DE SCENARIO PÉDAGOGIQUE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60541"/>
              </p:ext>
            </p:extLst>
          </p:nvPr>
        </p:nvGraphicFramePr>
        <p:xfrm>
          <a:off x="429650" y="1844824"/>
          <a:ext cx="828092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2150"/>
                <a:gridCol w="59387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Questionnement 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u="none" strike="noStrike" kern="1200" baseline="0" dirty="0" smtClean="0"/>
                        <a:t>Comment se forme et s’exprime l’opinion publique ? </a:t>
                      </a:r>
                      <a:endParaRPr lang="fr-FR" sz="32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97038"/>
              </p:ext>
            </p:extLst>
          </p:nvPr>
        </p:nvGraphicFramePr>
        <p:xfrm>
          <a:off x="429650" y="3356992"/>
          <a:ext cx="8280920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Objectifs d’apprentissage (items)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u="none" strike="noStrike" kern="1200" baseline="0" dirty="0" smtClean="0"/>
                        <a:t>- </a:t>
                      </a:r>
                      <a:r>
                        <a:rPr lang="fr-FR" sz="2800" b="1" u="none" strike="noStrike" kern="1200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sz="2800" b="1" u="none" strike="noStrike" kern="1200" baseline="30000" dirty="0" smtClean="0">
                          <a:solidFill>
                            <a:srgbClr val="FF0000"/>
                          </a:solidFill>
                        </a:rPr>
                        <a:t>ème</a:t>
                      </a:r>
                      <a:r>
                        <a:rPr lang="fr-FR" sz="2800" b="1" u="none" strike="noStrike" kern="1200" baseline="0" dirty="0" smtClean="0">
                          <a:solidFill>
                            <a:srgbClr val="FF0000"/>
                          </a:solidFill>
                        </a:rPr>
                        <a:t>  item </a:t>
                      </a:r>
                      <a:r>
                        <a:rPr lang="fr-FR" sz="2800" u="none" strike="noStrike" kern="1200" baseline="0" dirty="0" smtClean="0"/>
                        <a:t>: Comprendre les principes et les techniques des sondages, et les débats relatifs à leur interprétation de l’opinion publique.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7544" y="6188417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nouveaux programmes en SES – Académie de Poitiers, 11-14 Juin 2019</a:t>
            </a:r>
          </a:p>
          <a:p>
            <a:pPr algn="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Pascal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Fuzat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Cyril Brochard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6552728" cy="55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66447"/>
            <a:ext cx="5114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3780" y="-13241"/>
            <a:ext cx="914778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1"/>
                </a:solidFill>
              </a:rPr>
              <a:t>II – </a:t>
            </a:r>
            <a:r>
              <a:rPr lang="fr-FR" sz="2400" b="1" u="sng" dirty="0" smtClean="0">
                <a:solidFill>
                  <a:schemeClr val="bg1"/>
                </a:solidFill>
              </a:rPr>
              <a:t>LES SONDAGES : MESURE OU CONSTRUCTION DE L’OPINION PUBLIQUE ?</a:t>
            </a:r>
            <a:endParaRPr lang="fr-FR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5573" y="817756"/>
            <a:ext cx="898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Etude des limites méthodologiques à partir des documents suivants, à traiter collectivement, avec projection au tableau et prise de notes des élèves.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79785" y="1464087"/>
            <a:ext cx="405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La prise en compte des marges d’erreurs</a:t>
            </a:r>
            <a:endParaRPr 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5508104" y="6453336"/>
            <a:ext cx="348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Source : Bordas</a:t>
            </a:r>
            <a:r>
              <a:rPr lang="fr-FR" sz="1400" dirty="0"/>
              <a:t>, Manuel </a:t>
            </a:r>
            <a:r>
              <a:rPr lang="fr-FR" sz="1400" dirty="0" smtClean="0"/>
              <a:t>SES 1</a:t>
            </a:r>
            <a:r>
              <a:rPr lang="fr-FR" sz="1400" baseline="30000" dirty="0" smtClean="0"/>
              <a:t>ère</a:t>
            </a:r>
            <a:r>
              <a:rPr lang="fr-FR" sz="1400" dirty="0"/>
              <a:t>, 2019, </a:t>
            </a:r>
            <a:r>
              <a:rPr lang="fr-FR" sz="1400" dirty="0" smtClean="0"/>
              <a:t>p183.</a:t>
            </a:r>
            <a:endParaRPr lang="fr-FR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3419"/>
            <a:ext cx="7920880" cy="4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3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3780" y="-13241"/>
            <a:ext cx="914778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1"/>
                </a:solidFill>
              </a:rPr>
              <a:t>II – </a:t>
            </a:r>
            <a:r>
              <a:rPr lang="fr-FR" sz="2400" b="1" u="sng" dirty="0" smtClean="0">
                <a:solidFill>
                  <a:schemeClr val="bg1"/>
                </a:solidFill>
              </a:rPr>
              <a:t>LES SONDAGES : MESURE OU CONSTRUCTION DE L’OPINION PUBLIQUE ?</a:t>
            </a:r>
            <a:endParaRPr lang="fr-FR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35696" y="9807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L’évolution des intentions de vote à la Présidentielle de 2017.</a:t>
            </a:r>
            <a:endParaRPr 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5292080" y="6021288"/>
            <a:ext cx="348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Source : Bordas</a:t>
            </a:r>
            <a:r>
              <a:rPr lang="fr-FR" sz="1400" dirty="0"/>
              <a:t>, Manuel </a:t>
            </a:r>
            <a:r>
              <a:rPr lang="fr-FR" sz="1400" dirty="0" smtClean="0"/>
              <a:t>SES 1</a:t>
            </a:r>
            <a:r>
              <a:rPr lang="fr-FR" sz="1400" baseline="30000" dirty="0" smtClean="0"/>
              <a:t>ère</a:t>
            </a:r>
            <a:r>
              <a:rPr lang="fr-FR" sz="1400" dirty="0"/>
              <a:t>, 2019, </a:t>
            </a:r>
            <a:r>
              <a:rPr lang="fr-FR" sz="1400" dirty="0" smtClean="0"/>
              <a:t>p183.</a:t>
            </a:r>
            <a:endParaRPr lang="fr-FR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2" y="1350060"/>
            <a:ext cx="8532179" cy="45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8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3780" y="-13241"/>
            <a:ext cx="914778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1"/>
                </a:solidFill>
              </a:rPr>
              <a:t>II – </a:t>
            </a:r>
            <a:r>
              <a:rPr lang="fr-FR" sz="2400" b="1" u="sng" dirty="0" smtClean="0">
                <a:solidFill>
                  <a:schemeClr val="bg1"/>
                </a:solidFill>
              </a:rPr>
              <a:t>LES SONDAGES : MESURE OU CONSTRUCTION DE L’OPINION PUBLIQUE ?</a:t>
            </a:r>
            <a:endParaRPr lang="fr-FR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35696" y="9807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Les sondages produisent-ils de l’opinion publique ?</a:t>
            </a: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0110" y="6192062"/>
            <a:ext cx="4169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Source : Lelivrescolaire,fr, </a:t>
            </a:r>
            <a:r>
              <a:rPr lang="fr-FR" sz="1400" dirty="0"/>
              <a:t>Manuel </a:t>
            </a:r>
            <a:r>
              <a:rPr lang="fr-FR" sz="1400" dirty="0" smtClean="0"/>
              <a:t> SES 1</a:t>
            </a:r>
            <a:r>
              <a:rPr lang="fr-FR" sz="1400" baseline="30000" dirty="0" smtClean="0"/>
              <a:t>ère</a:t>
            </a:r>
            <a:r>
              <a:rPr lang="fr-FR" sz="1400" dirty="0"/>
              <a:t>, 2019, </a:t>
            </a:r>
            <a:r>
              <a:rPr lang="fr-FR" sz="1400" dirty="0" smtClean="0"/>
              <a:t>p221.</a:t>
            </a:r>
            <a:endParaRPr lang="fr-FR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7" y="1350060"/>
            <a:ext cx="8789233" cy="481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3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3780" y="-13241"/>
            <a:ext cx="914778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1"/>
                </a:solidFill>
              </a:rPr>
              <a:t>II – </a:t>
            </a:r>
            <a:r>
              <a:rPr lang="fr-FR" sz="2400" b="1" u="sng" dirty="0" smtClean="0">
                <a:solidFill>
                  <a:schemeClr val="bg1"/>
                </a:solidFill>
              </a:rPr>
              <a:t>LES SONDAGES : MESURE OU CONSTRUCTION DE L’OPINION PUBLIQUE ?</a:t>
            </a:r>
            <a:endParaRPr lang="fr-FR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908720"/>
            <a:ext cx="87767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classe et par groupe (3/4) 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Répondez de façon rédigée à la question suivante :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/>
              <a:t>	</a:t>
            </a:r>
            <a:r>
              <a:rPr lang="fr-FR" sz="2000" b="1" dirty="0" smtClean="0">
                <a:solidFill>
                  <a:srgbClr val="3333FF"/>
                </a:solidFill>
              </a:rPr>
              <a:t>Comment les sondages participent-ils à la construction de l’opinion 	publique ?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Vous veillerez à utiliser tous les mots ou expressions suivants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Biais liés à la formulation des questions, marge d’erreur.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Bourdieu : Tout le monde a une opinion, opinions équivalentes, questions consensuelles.</a:t>
            </a:r>
          </a:p>
        </p:txBody>
      </p:sp>
    </p:spTree>
    <p:extLst>
      <p:ext uri="{BB962C8B-B14F-4D97-AF65-F5344CB8AC3E}">
        <p14:creationId xmlns:p14="http://schemas.microsoft.com/office/powerpoint/2010/main" val="42417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914778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1"/>
                </a:solidFill>
              </a:rPr>
              <a:t>BILAN – TES QUIZIZZ : </a:t>
            </a:r>
            <a:r>
              <a:rPr lang="fr-FR" sz="2400" b="1" u="sng" dirty="0" smtClean="0">
                <a:solidFill>
                  <a:schemeClr val="bg1"/>
                </a:solidFill>
              </a:rPr>
              <a:t>LES SONDAGES : MESURE OU CONSTRUCTION DE L’OPINION PUBLIQUE ?</a:t>
            </a:r>
            <a:endParaRPr lang="fr-FR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5513" y="1196752"/>
            <a:ext cx="8776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</a:t>
            </a:r>
            <a:r>
              <a:rPr lang="fr-FR" dirty="0"/>
              <a:t>cela, il </a:t>
            </a:r>
            <a:r>
              <a:rPr lang="fr-FR" dirty="0" smtClean="0"/>
              <a:t>faut se </a:t>
            </a:r>
            <a:r>
              <a:rPr lang="fr-FR" dirty="0"/>
              <a:t>rendre sur l’application </a:t>
            </a:r>
            <a:r>
              <a:rPr lang="fr-FR" dirty="0" err="1"/>
              <a:t>quizizz</a:t>
            </a:r>
            <a:r>
              <a:rPr lang="fr-FR" dirty="0"/>
              <a:t> </a:t>
            </a:r>
            <a:r>
              <a:rPr lang="fr-FR" dirty="0" smtClean="0"/>
              <a:t>; entrer </a:t>
            </a:r>
            <a:r>
              <a:rPr lang="fr-FR" dirty="0"/>
              <a:t>le code du jeu </a:t>
            </a:r>
            <a:r>
              <a:rPr lang="fr-FR" dirty="0" smtClean="0"/>
              <a:t>; puis </a:t>
            </a:r>
            <a:r>
              <a:rPr lang="fr-FR" dirty="0"/>
              <a:t>entrer votre </a:t>
            </a:r>
            <a:r>
              <a:rPr lang="fr-FR" dirty="0" smtClean="0"/>
              <a:t>prénom (ou pseudo).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Chaque </a:t>
            </a:r>
            <a:r>
              <a:rPr lang="fr-FR" dirty="0"/>
              <a:t>joueur propose une ou plusieurs réponses, valide et voit les réponses bonnes ou fausses immédiatement.</a:t>
            </a:r>
          </a:p>
          <a:p>
            <a:r>
              <a:rPr lang="fr-FR" dirty="0"/>
              <a:t>​</a:t>
            </a:r>
          </a:p>
          <a:p>
            <a:r>
              <a:rPr lang="fr-FR" dirty="0"/>
              <a:t>Chaque joueur voit son classement évoluer en direct au fur et à mesure du jeu.</a:t>
            </a:r>
          </a:p>
          <a:p>
            <a:r>
              <a:rPr lang="fr-FR" dirty="0"/>
              <a:t>​</a:t>
            </a:r>
          </a:p>
          <a:p>
            <a:r>
              <a:rPr lang="fr-FR" dirty="0"/>
              <a:t>​Accès à l'application </a:t>
            </a:r>
            <a:r>
              <a:rPr lang="fr-FR" dirty="0" err="1">
                <a:hlinkClick r:id="rId2"/>
              </a:rPr>
              <a:t>Quizizz</a:t>
            </a:r>
            <a:r>
              <a:rPr lang="fr-FR" dirty="0"/>
              <a:t> (https://quizizz.com/join)</a:t>
            </a:r>
          </a:p>
          <a:p>
            <a:r>
              <a:rPr lang="fr-FR" dirty="0"/>
              <a:t>​  </a:t>
            </a:r>
            <a:br>
              <a:rPr lang="fr-FR" dirty="0"/>
            </a:br>
            <a:r>
              <a:rPr lang="fr-FR" dirty="0" smtClean="0"/>
              <a:t>Lien </a:t>
            </a:r>
            <a:r>
              <a:rPr lang="fr-FR" dirty="0"/>
              <a:t>d'accès : </a:t>
            </a:r>
            <a:r>
              <a:rPr lang="fr-FR" b="1" dirty="0">
                <a:solidFill>
                  <a:srgbClr val="FF0000"/>
                </a:solidFill>
              </a:rPr>
              <a:t>https://quizizz.com/admin/quiz/5cf3ca415308ab001af0e641</a:t>
            </a:r>
          </a:p>
        </p:txBody>
      </p:sp>
    </p:spTree>
    <p:extLst>
      <p:ext uri="{BB962C8B-B14F-4D97-AF65-F5344CB8AC3E}">
        <p14:creationId xmlns:p14="http://schemas.microsoft.com/office/powerpoint/2010/main" val="18776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3780" y="-13241"/>
            <a:ext cx="9147780" cy="12618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COMMENT SE FORME ET S’EXPRIME L’OPINION PUBLIQUE ? </a:t>
            </a: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2</a:t>
            </a:r>
            <a:r>
              <a:rPr lang="fr-FR" sz="24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2400" b="1" dirty="0" smtClean="0">
                <a:solidFill>
                  <a:srgbClr val="FF0000"/>
                </a:solidFill>
              </a:rPr>
              <a:t>  </a:t>
            </a:r>
            <a:r>
              <a:rPr lang="fr-FR" sz="2400" b="1" dirty="0">
                <a:solidFill>
                  <a:srgbClr val="FF0000"/>
                </a:solidFill>
              </a:rPr>
              <a:t>item </a:t>
            </a:r>
            <a:r>
              <a:rPr lang="fr-FR" sz="2400" b="1" dirty="0" smtClean="0">
                <a:solidFill>
                  <a:srgbClr val="FF0000"/>
                </a:solidFill>
              </a:rPr>
              <a:t>: </a:t>
            </a:r>
            <a:r>
              <a:rPr lang="fr-FR" sz="2400" dirty="0" smtClean="0">
                <a:solidFill>
                  <a:schemeClr val="bg1"/>
                </a:solidFill>
              </a:rPr>
              <a:t>Comprendre </a:t>
            </a:r>
            <a:r>
              <a:rPr lang="fr-FR" sz="2400" dirty="0">
                <a:solidFill>
                  <a:schemeClr val="bg1"/>
                </a:solidFill>
              </a:rPr>
              <a:t>les principes et les techniques des sondages, et les débats relatifs à leur interprétation de l’opinion publique.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15783"/>
              </p:ext>
            </p:extLst>
          </p:nvPr>
        </p:nvGraphicFramePr>
        <p:xfrm>
          <a:off x="395536" y="1484784"/>
          <a:ext cx="8534838" cy="3084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4352"/>
                <a:gridCol w="1929616"/>
                <a:gridCol w="6120870"/>
              </a:tblGrid>
              <a:tr h="1296594">
                <a:tc rowSpan="3"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OBJECTIFS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vert="wordArtVert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Savoirs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b="0" u="none" strike="noStrike" kern="1200" baseline="0" dirty="0" smtClean="0"/>
                        <a:t>- Construction des sondages.</a:t>
                      </a:r>
                    </a:p>
                    <a:p>
                      <a:pPr algn="just"/>
                      <a:r>
                        <a:rPr lang="fr-FR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Sondages : mesure / construction OP 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62703">
                <a:tc vMerge="1"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Savoir-Faire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Collecte et traitement de l’information.</a:t>
                      </a:r>
                    </a:p>
                    <a:p>
                      <a:pPr algn="just"/>
                      <a:r>
                        <a:rPr lang="fr-FR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Proportion, pourcentage de répartition.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65039">
                <a:tc vMerge="1"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Prérequis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Etre capable de définir la notion d’opinion publique.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-3960" y="-13320"/>
            <a:ext cx="9147600" cy="456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</a:rPr>
              <a:t>I - </a:t>
            </a:r>
            <a:r>
              <a:rPr lang="fr-FR" sz="2400" b="1" u="sng" strike="noStrike" spc="-1">
                <a:solidFill>
                  <a:srgbClr val="FFFFFF"/>
                </a:solidFill>
                <a:uFillTx/>
                <a:latin typeface="Calibri"/>
              </a:rPr>
              <a:t>LES PRINCIPES ET LES TECHNIQUES DES SONDAGES.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" y="780501"/>
            <a:ext cx="6730207" cy="60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442800"/>
            <a:ext cx="69127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SENSIBILISATION : opinion publique et mariage pour tous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04248" y="1484784"/>
            <a:ext cx="2160240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Questions : </a:t>
            </a:r>
            <a:endParaRPr lang="fr-FR" b="1" dirty="0" smtClean="0"/>
          </a:p>
          <a:p>
            <a:endParaRPr lang="fr-FR" dirty="0"/>
          </a:p>
          <a:p>
            <a:pPr lvl="0" algn="ctr"/>
            <a:r>
              <a:rPr lang="fr-FR" dirty="0" smtClean="0"/>
              <a:t>1- A </a:t>
            </a:r>
            <a:r>
              <a:rPr lang="fr-FR" dirty="0"/>
              <a:t>partir des différents </a:t>
            </a:r>
            <a:r>
              <a:rPr lang="fr-FR" dirty="0" smtClean="0"/>
              <a:t>titres </a:t>
            </a:r>
            <a:r>
              <a:rPr lang="fr-FR" smtClean="0"/>
              <a:t>des documents, </a:t>
            </a:r>
            <a:r>
              <a:rPr lang="fr-FR" dirty="0" smtClean="0"/>
              <a:t>montrez que l’opinion publique </a:t>
            </a:r>
            <a:r>
              <a:rPr lang="fr-FR" smtClean="0"/>
              <a:t>a évolué.</a:t>
            </a:r>
            <a:endParaRPr lang="fr-FR" dirty="0" smtClean="0"/>
          </a:p>
          <a:p>
            <a:pPr lvl="0" algn="ctr"/>
            <a:endParaRPr lang="fr-FR" dirty="0"/>
          </a:p>
          <a:p>
            <a:pPr lvl="0" algn="ctr"/>
            <a:r>
              <a:rPr lang="fr-FR" dirty="0" smtClean="0"/>
              <a:t>2- Quelles </a:t>
            </a:r>
            <a:r>
              <a:rPr lang="fr-FR" dirty="0"/>
              <a:t>hypothèses peut-on avancer pour expliquer ces différences ? </a:t>
            </a:r>
            <a:endParaRPr lang="fr-FR" dirty="0" smtClean="0"/>
          </a:p>
          <a:p>
            <a:pPr lvl="0"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83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780" y="-13241"/>
            <a:ext cx="91477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I - </a:t>
            </a:r>
            <a:r>
              <a:rPr lang="fr-FR" sz="2400" b="1" u="sng" dirty="0" smtClean="0">
                <a:solidFill>
                  <a:schemeClr val="bg1"/>
                </a:solidFill>
              </a:rPr>
              <a:t>LES PRINCIPES ET LES TECHNIQUES DES SONDAGES.</a:t>
            </a:r>
            <a:endParaRPr lang="fr-FR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195736" y="2199222"/>
            <a:ext cx="2830216" cy="11521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CONSTRUCTION SONDAGES D’OPINION</a:t>
            </a:r>
            <a:endParaRPr lang="fr-FR" sz="2000" b="1" dirty="0"/>
          </a:p>
        </p:txBody>
      </p:sp>
      <p:sp>
        <p:nvSpPr>
          <p:cNvPr id="4" name="Pensées 3"/>
          <p:cNvSpPr/>
          <p:nvPr/>
        </p:nvSpPr>
        <p:spPr>
          <a:xfrm>
            <a:off x="166667" y="1976468"/>
            <a:ext cx="1584176" cy="792088"/>
          </a:xfrm>
          <a:prstGeom prst="cloudCallout">
            <a:avLst>
              <a:gd name="adj1" fmla="val 75477"/>
              <a:gd name="adj2" fmla="val 5105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Qui ?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Résultat de recherche d'images pour &quot;instituts sondages fran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8" y="548681"/>
            <a:ext cx="1558058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ensées 9"/>
          <p:cNvSpPr/>
          <p:nvPr/>
        </p:nvSpPr>
        <p:spPr>
          <a:xfrm>
            <a:off x="2267744" y="635292"/>
            <a:ext cx="2016224" cy="978903"/>
          </a:xfrm>
          <a:prstGeom prst="cloudCallout">
            <a:avLst>
              <a:gd name="adj1" fmla="val 7102"/>
              <a:gd name="adj2" fmla="val 10575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Objectifs?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2" name="Légende à une bordure 3 11"/>
          <p:cNvSpPr/>
          <p:nvPr/>
        </p:nvSpPr>
        <p:spPr>
          <a:xfrm>
            <a:off x="5796136" y="829865"/>
            <a:ext cx="3326068" cy="641836"/>
          </a:xfrm>
          <a:prstGeom prst="accentCallout3">
            <a:avLst>
              <a:gd name="adj1" fmla="val 44926"/>
              <a:gd name="adj2" fmla="val -5895"/>
              <a:gd name="adj3" fmla="val 36744"/>
              <a:gd name="adj4" fmla="val -15039"/>
              <a:gd name="adj5" fmla="val 35550"/>
              <a:gd name="adj6" fmla="val -24359"/>
              <a:gd name="adj7" fmla="val 20501"/>
              <a:gd name="adj8" fmla="val -4167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Faire ressortir l’opinion publique.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(Débat sur interprétation OP 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II)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" name="Pensées 13"/>
          <p:cNvSpPr/>
          <p:nvPr/>
        </p:nvSpPr>
        <p:spPr>
          <a:xfrm>
            <a:off x="2041670" y="4102136"/>
            <a:ext cx="2160240" cy="792088"/>
          </a:xfrm>
          <a:prstGeom prst="cloudCallout">
            <a:avLst>
              <a:gd name="adj1" fmla="val 8561"/>
              <a:gd name="adj2" fmla="val -13784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Comment ?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5" name="Légende à une bordure 3 14"/>
          <p:cNvSpPr/>
          <p:nvPr/>
        </p:nvSpPr>
        <p:spPr>
          <a:xfrm>
            <a:off x="569240" y="4027177"/>
            <a:ext cx="779029" cy="612068"/>
          </a:xfrm>
          <a:prstGeom prst="accentCallout3">
            <a:avLst>
              <a:gd name="adj1" fmla="val 49016"/>
              <a:gd name="adj2" fmla="val 100901"/>
              <a:gd name="adj3" fmla="val 79153"/>
              <a:gd name="adj4" fmla="val 127535"/>
              <a:gd name="adj5" fmla="val 95796"/>
              <a:gd name="adj6" fmla="val 150628"/>
              <a:gd name="adj7" fmla="val 98672"/>
              <a:gd name="adj8" fmla="val 200064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8" y="3194937"/>
            <a:ext cx="1154818" cy="140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égende à une bordure 3 18"/>
          <p:cNvSpPr/>
          <p:nvPr/>
        </p:nvSpPr>
        <p:spPr>
          <a:xfrm>
            <a:off x="5803474" y="3645024"/>
            <a:ext cx="779029" cy="1249200"/>
          </a:xfrm>
          <a:prstGeom prst="accentCallout3">
            <a:avLst>
              <a:gd name="adj1" fmla="val 56465"/>
              <a:gd name="adj2" fmla="val -83548"/>
              <a:gd name="adj3" fmla="val 81115"/>
              <a:gd name="adj4" fmla="val -123987"/>
              <a:gd name="adj5" fmla="val 88136"/>
              <a:gd name="adj6" fmla="val -154247"/>
              <a:gd name="adj7" fmla="val 82612"/>
              <a:gd name="adj8" fmla="val -242005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24" y="4408170"/>
            <a:ext cx="3911976" cy="247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95" y="2166454"/>
            <a:ext cx="3882105" cy="20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égende à une bordure 3 21"/>
          <p:cNvSpPr/>
          <p:nvPr/>
        </p:nvSpPr>
        <p:spPr>
          <a:xfrm rot="5400000">
            <a:off x="2632746" y="4835636"/>
            <a:ext cx="316594" cy="1910694"/>
          </a:xfrm>
          <a:prstGeom prst="accentCallout3">
            <a:avLst>
              <a:gd name="adj1" fmla="val 48094"/>
              <a:gd name="adj2" fmla="val -107561"/>
              <a:gd name="adj3" fmla="val 46163"/>
              <a:gd name="adj4" fmla="val -146167"/>
              <a:gd name="adj5" fmla="val 46201"/>
              <a:gd name="adj6" fmla="val -156269"/>
              <a:gd name="adj7" fmla="val 44187"/>
              <a:gd name="adj8" fmla="val -24108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3082" name="Picture 10" descr="Résultat de recherche d'images pour &quot;sondage telephon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5" y="5395398"/>
            <a:ext cx="1202218" cy="13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86" y="5644304"/>
            <a:ext cx="1666218" cy="109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67" y="5554675"/>
            <a:ext cx="1648085" cy="12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2" grpId="0" animBg="1"/>
      <p:bldP spid="14" grpId="0" animBg="1"/>
      <p:bldP spid="15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780" y="-13241"/>
            <a:ext cx="91477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I - </a:t>
            </a:r>
            <a:r>
              <a:rPr lang="fr-FR" sz="2400" b="1" u="sng" dirty="0" smtClean="0">
                <a:solidFill>
                  <a:schemeClr val="bg1"/>
                </a:solidFill>
              </a:rPr>
              <a:t>LES PRINCIPES ET LES TECHNIQUES DES SONDAGES.</a:t>
            </a:r>
            <a:endParaRPr lang="fr-FR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Résultat de recherche d'images pour &quot;instituts sondages fran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5575" y="456659"/>
            <a:ext cx="877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le cadre d’une approche en pédagogie inversée, les élèves visionnent en dehors du cours les deux vidéos suivantes :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26" y="1282947"/>
            <a:ext cx="2055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Méthode d’échantillonnage : </a:t>
            </a:r>
            <a:r>
              <a:rPr lang="fr-FR" dirty="0">
                <a:hlinkClick r:id="rId4"/>
              </a:rPr>
              <a:t>https://www.youtube.com/watch?v=wFn5GxEMlO0</a:t>
            </a:r>
            <a:r>
              <a:rPr lang="fr-FR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9714" y="1140993"/>
            <a:ext cx="1907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Echantillonnage par quotas : </a:t>
            </a:r>
            <a:r>
              <a:rPr lang="fr-FR" dirty="0">
                <a:hlinkClick r:id="rId5"/>
              </a:rPr>
              <a:t>https://www.youtube.com/watch?v=r_gySOlNJrw</a:t>
            </a:r>
            <a:r>
              <a:rPr lang="fr-FR" dirty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926" y="2852936"/>
            <a:ext cx="9122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Questions posées sur les vidéos </a:t>
            </a:r>
            <a:r>
              <a:rPr lang="fr-FR" dirty="0"/>
              <a:t> </a:t>
            </a:r>
            <a:r>
              <a:rPr lang="fr-FR" dirty="0" smtClean="0"/>
              <a:t>(ces questions sont traitées en dehors de la classe)</a:t>
            </a:r>
          </a:p>
          <a:p>
            <a:endParaRPr lang="fr-FR" dirty="0" smtClean="0"/>
          </a:p>
          <a:p>
            <a:r>
              <a:rPr lang="fr-FR" b="1" u="sng" dirty="0" smtClean="0"/>
              <a:t>Vidéo 1 (3’51) </a:t>
            </a:r>
            <a:r>
              <a:rPr lang="fr-FR" dirty="0" smtClean="0"/>
              <a:t>: Méthode </a:t>
            </a:r>
            <a:r>
              <a:rPr lang="fr-FR" dirty="0"/>
              <a:t>d’échantillonnage :</a:t>
            </a:r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smtClean="0"/>
              <a:t>Qu’est-ce </a:t>
            </a:r>
            <a:r>
              <a:rPr lang="fr-FR" dirty="0"/>
              <a:t>qu’une méthode d’échantillonnage </a:t>
            </a:r>
            <a:r>
              <a:rPr lang="fr-FR" dirty="0" smtClean="0"/>
              <a:t>?</a:t>
            </a:r>
          </a:p>
          <a:p>
            <a:pPr marL="342900" indent="-342900">
              <a:buAutoNum type="arabicParenR"/>
            </a:pPr>
            <a:r>
              <a:rPr lang="fr-FR" dirty="0"/>
              <a:t>Quelles sont les deux grandes méthodes d’échantillonnage ? Comment peut-on les définir </a:t>
            </a:r>
            <a:r>
              <a:rPr lang="fr-FR" dirty="0" smtClean="0"/>
              <a:t>?</a:t>
            </a:r>
          </a:p>
          <a:p>
            <a:pPr marL="342900" indent="-342900">
              <a:buAutoNum type="arabicParenR"/>
            </a:pPr>
            <a:r>
              <a:rPr lang="fr-FR" dirty="0"/>
              <a:t>Quels sont les avantages et inconvénients de chacune des deux méthodes ?</a:t>
            </a:r>
            <a:endParaRPr lang="fr-FR" dirty="0" smtClean="0"/>
          </a:p>
          <a:p>
            <a:endParaRPr lang="fr-FR" dirty="0"/>
          </a:p>
          <a:p>
            <a:r>
              <a:rPr lang="fr-FR" b="1" u="sng" dirty="0"/>
              <a:t>Vidéo </a:t>
            </a:r>
            <a:r>
              <a:rPr lang="fr-FR" b="1" u="sng" dirty="0" smtClean="0"/>
              <a:t>2 (4’49) </a:t>
            </a:r>
            <a:r>
              <a:rPr lang="fr-FR" dirty="0" smtClean="0"/>
              <a:t>: </a:t>
            </a:r>
            <a:r>
              <a:rPr lang="fr-FR" dirty="0"/>
              <a:t>Echantillonnage par quotas : </a:t>
            </a:r>
            <a:endParaRPr lang="fr-FR" dirty="0" smtClean="0"/>
          </a:p>
          <a:p>
            <a:r>
              <a:rPr lang="fr-FR" dirty="0"/>
              <a:t>4</a:t>
            </a:r>
            <a:r>
              <a:rPr lang="fr-FR" dirty="0" smtClean="0"/>
              <a:t>) Qu’est-ce </a:t>
            </a:r>
            <a:r>
              <a:rPr lang="fr-FR" dirty="0"/>
              <a:t>qu’un échantillonnage par quotas </a:t>
            </a:r>
            <a:r>
              <a:rPr lang="fr-FR" dirty="0" smtClean="0"/>
              <a:t>?</a:t>
            </a:r>
          </a:p>
          <a:p>
            <a:r>
              <a:rPr lang="fr-FR" dirty="0" smtClean="0"/>
              <a:t>5) </a:t>
            </a:r>
            <a:r>
              <a:rPr lang="fr-FR" dirty="0"/>
              <a:t>Réalisez votre propre échantillonnage (en complétant le </a:t>
            </a:r>
            <a:r>
              <a:rPr lang="fr-FR" dirty="0" smtClean="0"/>
              <a:t>schéma, sur diapo suivante), </a:t>
            </a:r>
            <a:r>
              <a:rPr lang="fr-FR" dirty="0"/>
              <a:t>en repérant avec des flèches les individus choisis</a:t>
            </a:r>
            <a:r>
              <a:rPr lang="fr-FR" dirty="0" smtClean="0"/>
              <a:t>.</a:t>
            </a:r>
          </a:p>
          <a:p>
            <a:r>
              <a:rPr lang="fr-FR" dirty="0" smtClean="0"/>
              <a:t>6) </a:t>
            </a:r>
            <a:r>
              <a:rPr lang="fr-FR" dirty="0"/>
              <a:t>Quelle limite, liée à l’usage de la méthode des quotas, venez-vous de faire ressortir </a:t>
            </a:r>
            <a:r>
              <a:rPr lang="fr-FR" dirty="0" smtClean="0"/>
              <a:t>?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3" name="wFn5GxEMlO0"/>
          <p:cNvPicPr>
            <a:picLocks noRot="1" noChangeAspect="1"/>
          </p:cNvPicPr>
          <p:nvPr>
            <a:videoFile r:link="rId1"/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2267744" y="1503525"/>
            <a:ext cx="1956814" cy="11007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r_gySOlNJrw"/>
          <p:cNvPicPr>
            <a:picLocks noRot="1" noChangeAspect="1"/>
          </p:cNvPicPr>
          <p:nvPr>
            <a:videoFile r:link="rId2"/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lum bright="40000" contrast="20000"/>
          </a:blip>
          <a:stretch>
            <a:fillRect/>
          </a:stretch>
        </p:blipFill>
        <p:spPr>
          <a:xfrm>
            <a:off x="6732240" y="1471354"/>
            <a:ext cx="1956468" cy="110051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76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780" y="-13241"/>
            <a:ext cx="91477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I - </a:t>
            </a:r>
            <a:r>
              <a:rPr lang="fr-FR" sz="2400" b="1" u="sng" dirty="0" smtClean="0">
                <a:solidFill>
                  <a:schemeClr val="bg1"/>
                </a:solidFill>
              </a:rPr>
              <a:t>LES PRINCIPES ET LES TECHNIQUES DES SONDAGES.</a:t>
            </a:r>
            <a:endParaRPr lang="fr-FR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1733" y="3789040"/>
            <a:ext cx="87767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classe et par groupe (3/4) 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Répondez de façon rédigée à la question suivante :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/>
              <a:t>	</a:t>
            </a:r>
            <a:r>
              <a:rPr lang="fr-FR" sz="2000" b="1" dirty="0" smtClean="0">
                <a:solidFill>
                  <a:srgbClr val="3333FF"/>
                </a:solidFill>
              </a:rPr>
              <a:t>En quoi le choix de la méthode d’échantillonnage est-il essentiel à la 	qualité du sondage réalisé ?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Vous veillerez à utiliser tous les mots ou expressions suivants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Sondage,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Méthode d’échantillonnage, échantillonnage aléatoire, échantillonnage par quotas.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9710" y="548680"/>
            <a:ext cx="72008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780" y="-13241"/>
            <a:ext cx="914778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1"/>
                </a:solidFill>
              </a:rPr>
              <a:t>II – </a:t>
            </a:r>
            <a:r>
              <a:rPr lang="fr-FR" sz="2400" b="1" u="sng" dirty="0" smtClean="0">
                <a:solidFill>
                  <a:schemeClr val="bg1"/>
                </a:solidFill>
              </a:rPr>
              <a:t>LES SONDAGES : MESURE OU CONSTRUCTION DE L’OPINION PUBLIQUE ?</a:t>
            </a:r>
            <a:endParaRPr lang="fr-FR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82498" y="894115"/>
            <a:ext cx="2939292" cy="12961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b="1" dirty="0" smtClean="0"/>
              <a:t>LIMITES </a:t>
            </a:r>
            <a:r>
              <a:rPr lang="fr-FR" sz="2100" b="1" dirty="0" smtClean="0"/>
              <a:t>DES SONDAGES POUR SAISIR OP</a:t>
            </a:r>
            <a:endParaRPr lang="fr-FR" sz="2100" b="1" dirty="0"/>
          </a:p>
        </p:txBody>
      </p:sp>
      <p:sp>
        <p:nvSpPr>
          <p:cNvPr id="4" name="Pensées 3"/>
          <p:cNvSpPr/>
          <p:nvPr/>
        </p:nvSpPr>
        <p:spPr>
          <a:xfrm>
            <a:off x="0" y="3068960"/>
            <a:ext cx="3121790" cy="792088"/>
          </a:xfrm>
          <a:prstGeom prst="cloudCallout">
            <a:avLst>
              <a:gd name="adj1" fmla="val 5786"/>
              <a:gd name="adj2" fmla="val -15733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00" b="1" dirty="0" smtClean="0">
                <a:solidFill>
                  <a:schemeClr val="tx1"/>
                </a:solidFill>
              </a:rPr>
              <a:t>Méthodologiques</a:t>
            </a:r>
            <a:endParaRPr lang="fr-FR" sz="1900" b="1" dirty="0">
              <a:solidFill>
                <a:schemeClr val="tx1"/>
              </a:solidFill>
            </a:endParaRPr>
          </a:p>
        </p:txBody>
      </p:sp>
      <p:sp>
        <p:nvSpPr>
          <p:cNvPr id="6" name="Pensées 5"/>
          <p:cNvSpPr/>
          <p:nvPr/>
        </p:nvSpPr>
        <p:spPr>
          <a:xfrm>
            <a:off x="4563749" y="980728"/>
            <a:ext cx="2684202" cy="849491"/>
          </a:xfrm>
          <a:prstGeom prst="cloudCallout">
            <a:avLst>
              <a:gd name="adj1" fmla="val -103604"/>
              <a:gd name="adj2" fmla="val 84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Interprétation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" name="Légende à une bordure 3 6"/>
          <p:cNvSpPr/>
          <p:nvPr/>
        </p:nvSpPr>
        <p:spPr>
          <a:xfrm rot="16200000">
            <a:off x="312055" y="4639245"/>
            <a:ext cx="779029" cy="612068"/>
          </a:xfrm>
          <a:prstGeom prst="accentCallout3">
            <a:avLst>
              <a:gd name="adj1" fmla="val 49016"/>
              <a:gd name="adj2" fmla="val 100901"/>
              <a:gd name="adj3" fmla="val 79153"/>
              <a:gd name="adj4" fmla="val 127535"/>
              <a:gd name="adj5" fmla="val 95796"/>
              <a:gd name="adj6" fmla="val 150628"/>
              <a:gd name="adj7" fmla="val 98672"/>
              <a:gd name="adj8" fmla="val 200064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9" name="Légende à une bordure 3 8"/>
          <p:cNvSpPr/>
          <p:nvPr/>
        </p:nvSpPr>
        <p:spPr>
          <a:xfrm rot="10800000" flipV="1">
            <a:off x="2166262" y="4555764"/>
            <a:ext cx="779029" cy="612068"/>
          </a:xfrm>
          <a:prstGeom prst="accentCallout3">
            <a:avLst>
              <a:gd name="adj1" fmla="val 31554"/>
              <a:gd name="adj2" fmla="val 42975"/>
              <a:gd name="adj3" fmla="val 3485"/>
              <a:gd name="adj4" fmla="val 100096"/>
              <a:gd name="adj5" fmla="val -40018"/>
              <a:gd name="adj6" fmla="val 123189"/>
              <a:gd name="adj7" fmla="val -124451"/>
              <a:gd name="adj8" fmla="val 154333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7324"/>
            <a:ext cx="1733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" y="4653136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Formulation des questions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6516216" cy="257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633611" y="392083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Marge d’erreur</a:t>
            </a:r>
            <a:endParaRPr lang="fr-FR" dirty="0"/>
          </a:p>
        </p:txBody>
      </p:sp>
      <p:pic>
        <p:nvPicPr>
          <p:cNvPr id="1030" name="Picture 6" descr="Résultat de recherche d'images pour &quot;bourdieu et critique sondage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18973"/>
            <a:ext cx="2206251" cy="12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égende à une bordure 3 16"/>
          <p:cNvSpPr/>
          <p:nvPr/>
        </p:nvSpPr>
        <p:spPr>
          <a:xfrm rot="16200000">
            <a:off x="4867641" y="2648384"/>
            <a:ext cx="779029" cy="612068"/>
          </a:xfrm>
          <a:prstGeom prst="accentCallout3">
            <a:avLst>
              <a:gd name="adj1" fmla="val 64537"/>
              <a:gd name="adj2" fmla="val 145108"/>
              <a:gd name="adj3" fmla="val 81093"/>
              <a:gd name="adj4" fmla="val 158022"/>
              <a:gd name="adj5" fmla="val 95796"/>
              <a:gd name="adj6" fmla="val 175018"/>
              <a:gd name="adj7" fmla="val 98672"/>
              <a:gd name="adj8" fmla="val 200064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62259"/>
            <a:ext cx="1287236" cy="130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égende à une bordure 3 18"/>
          <p:cNvSpPr/>
          <p:nvPr/>
        </p:nvSpPr>
        <p:spPr>
          <a:xfrm rot="5400000" flipH="1">
            <a:off x="6484154" y="2400053"/>
            <a:ext cx="779029" cy="1072545"/>
          </a:xfrm>
          <a:prstGeom prst="accentCallout3">
            <a:avLst>
              <a:gd name="adj1" fmla="val 1649"/>
              <a:gd name="adj2" fmla="val 145108"/>
              <a:gd name="adj3" fmla="val 42045"/>
              <a:gd name="adj4" fmla="val 168693"/>
              <a:gd name="adj5" fmla="val 69761"/>
              <a:gd name="adj6" fmla="val 181115"/>
              <a:gd name="adj7" fmla="val 98672"/>
              <a:gd name="adj8" fmla="val 200064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71404" y="2236323"/>
            <a:ext cx="1640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Commentaires des médias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9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5" grpId="0"/>
      <p:bldP spid="15" grpId="0"/>
      <p:bldP spid="17" grpId="0" animBg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3780" y="-13241"/>
            <a:ext cx="914778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1"/>
                </a:solidFill>
              </a:rPr>
              <a:t>II – </a:t>
            </a:r>
            <a:r>
              <a:rPr lang="fr-FR" sz="2400" b="1" u="sng" dirty="0" smtClean="0">
                <a:solidFill>
                  <a:schemeClr val="bg1"/>
                </a:solidFill>
              </a:rPr>
              <a:t>LES SONDAGES : MESURE OU CONSTRUCTION DE L’OPINION PUBLIQUE ?</a:t>
            </a:r>
            <a:endParaRPr lang="fr-FR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5573" y="817756"/>
            <a:ext cx="898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Etude des limites méthodologiques à partir des documents suivants, à traiter collectivement, avec projection au tableau et prise de notes des élèves.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5572" y="1514872"/>
            <a:ext cx="891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Montrer à travers quelques exemples, que les questions posées peuvent influencer les réponses aux sondages.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01724" y="6282865"/>
            <a:ext cx="3743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Source : Hachette, </a:t>
            </a:r>
            <a:r>
              <a:rPr lang="fr-FR" sz="1400" dirty="0"/>
              <a:t>Manuel </a:t>
            </a:r>
            <a:r>
              <a:rPr lang="fr-FR" sz="1400" dirty="0" smtClean="0"/>
              <a:t>SES - 1</a:t>
            </a:r>
            <a:r>
              <a:rPr lang="fr-FR" sz="1400" baseline="30000" dirty="0" smtClean="0"/>
              <a:t>ère</a:t>
            </a:r>
            <a:r>
              <a:rPr lang="fr-FR" sz="1400" dirty="0"/>
              <a:t>, 2019, </a:t>
            </a:r>
            <a:r>
              <a:rPr lang="fr-FR" sz="1400" dirty="0" smtClean="0"/>
              <a:t>p179.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55573" y="2182519"/>
            <a:ext cx="89178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Voici cinq questions qui ont été posées aux Français lors de sondages contradictoires sur le nucléaire </a:t>
            </a:r>
            <a:r>
              <a:rPr lang="fr-FR" dirty="0" smtClean="0"/>
              <a:t>:</a:t>
            </a:r>
          </a:p>
          <a:p>
            <a:pPr marL="342900" indent="-342900">
              <a:buAutoNum type="arabicParenR"/>
            </a:pPr>
            <a:r>
              <a:rPr lang="fr-FR" sz="1600" dirty="0" smtClean="0"/>
              <a:t>Etes-vous tout à fait favorable, plutôt favorable, plutôt pas favorable, pas du tout favorable à la demande des écologistes d’abandonner la production du nucléaire en France ? (SOFRES, mars 2011).</a:t>
            </a:r>
          </a:p>
          <a:p>
            <a:pPr marL="342900" indent="-342900">
              <a:buAutoNum type="arabicParenR"/>
            </a:pPr>
            <a:endParaRPr lang="fr-FR" sz="1600" dirty="0" smtClean="0"/>
          </a:p>
          <a:p>
            <a:pPr marL="342900" indent="-342900">
              <a:buAutoNum type="arabicParenR"/>
            </a:pPr>
            <a:r>
              <a:rPr lang="fr-FR" sz="1600" dirty="0" smtClean="0"/>
              <a:t> Souhaitez-vous que la France poursuive son programme nucléaire et construise de nouvelles centrales, arrête progressivement sur 25 ou 30 ans son programme nucléaire ou arrête rapidement son programme nucléaire ? (IFOP, mars 2011).</a:t>
            </a:r>
          </a:p>
          <a:p>
            <a:pPr marL="342900" indent="-342900">
              <a:buAutoNum type="arabicParenR"/>
            </a:pPr>
            <a:endParaRPr lang="fr-FR" sz="1600" dirty="0" smtClean="0"/>
          </a:p>
          <a:p>
            <a:pPr marL="342900" indent="-342900">
              <a:buAutoNum type="arabicParenR"/>
            </a:pPr>
            <a:r>
              <a:rPr lang="fr-FR" sz="1600" dirty="0" smtClean="0"/>
              <a:t>Etes-vous pour ou contre l’arrêt des centrales nucléaires en France (IFOP, avril 2016).</a:t>
            </a:r>
          </a:p>
          <a:p>
            <a:pPr marL="342900" indent="-342900">
              <a:buAutoNum type="arabicParenR"/>
            </a:pPr>
            <a:endParaRPr lang="fr-FR" sz="1600" dirty="0" smtClean="0"/>
          </a:p>
          <a:p>
            <a:pPr marL="342900" indent="-342900">
              <a:buAutoNum type="arabicParenR"/>
            </a:pPr>
            <a:r>
              <a:rPr lang="fr-FR" sz="1600" dirty="0" smtClean="0"/>
              <a:t>Etes-vous tout à fait, plutôt pas ou pas du tout d’accord avec l’idée que le système énergétique actuel repose trop sur le nucléaire en France ? (Harris interactive, décembre 2017).</a:t>
            </a:r>
          </a:p>
          <a:p>
            <a:pPr marL="342900" indent="-342900">
              <a:buAutoNum type="arabicParenR"/>
            </a:pPr>
            <a:endParaRPr lang="fr-FR" sz="1600" dirty="0" smtClean="0"/>
          </a:p>
          <a:p>
            <a:pPr marL="342900" indent="-342900">
              <a:buAutoNum type="arabicParenR"/>
            </a:pPr>
            <a:r>
              <a:rPr lang="fr-FR" sz="1600" dirty="0" smtClean="0"/>
              <a:t>Etes-vous tout à fait favorable, plutôt favorable, plutôt opposé ou tout à fait opposé à la production d ’énergie par des centrales nucléaires ? (Odoxa, octobre 2018).</a:t>
            </a:r>
          </a:p>
        </p:txBody>
      </p:sp>
    </p:spTree>
    <p:extLst>
      <p:ext uri="{BB962C8B-B14F-4D97-AF65-F5344CB8AC3E}">
        <p14:creationId xmlns:p14="http://schemas.microsoft.com/office/powerpoint/2010/main" val="34579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34481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3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722</Words>
  <Application>Microsoft Office PowerPoint</Application>
  <PresentationFormat>Affichage à l'écran (4:3)</PresentationFormat>
  <Paragraphs>106</Paragraphs>
  <Slides>15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</dc:creator>
  <cp:lastModifiedBy>Cyril</cp:lastModifiedBy>
  <cp:revision>88</cp:revision>
  <dcterms:created xsi:type="dcterms:W3CDTF">2019-04-30T09:48:56Z</dcterms:created>
  <dcterms:modified xsi:type="dcterms:W3CDTF">2019-06-21T12:52:23Z</dcterms:modified>
</cp:coreProperties>
</file>