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8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20"/>
    <p:restoredTop sz="94595"/>
  </p:normalViewPr>
  <p:slideViewPr>
    <p:cSldViewPr snapToGrid="0" snapToObjects="1">
      <p:cViewPr varScale="1">
        <p:scale>
          <a:sx n="71" d="100"/>
          <a:sy n="71" d="100"/>
        </p:scale>
        <p:origin x="17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thieu.annie/Desktop/A-Mathieu-IPR-PVS-Internats_source_constat17+EP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thieu.annie/Desktop/A-Mathieu-IPR-PVS-Internats_source_constat17+EP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thieu.annie/Desktop/A-Mathieu-IPR-PVS-Internats_source_constat17+EP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Répartition départementale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des internes Rentrée 2017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6325459317585"/>
          <c:y val="0.141572984380537"/>
          <c:w val="0.708460104986876"/>
          <c:h val="0.846427843472971"/>
        </c:manualLayout>
      </c:layout>
      <c:pieChart>
        <c:varyColors val="1"/>
        <c:ser>
          <c:idx val="0"/>
          <c:order val="0"/>
          <c:tx>
            <c:strRef>
              <c:f>'DPT et Acad'!$D$3</c:f>
              <c:strCache>
                <c:ptCount val="1"/>
                <c:pt idx="0">
                  <c:v>Effectif internes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'DPT et Acad'!$A$4:$A$7</c:f>
              <c:strCache>
                <c:ptCount val="4"/>
                <c:pt idx="0">
                  <c:v>Charente</c:v>
                </c:pt>
                <c:pt idx="1">
                  <c:v>Charente-maritime</c:v>
                </c:pt>
                <c:pt idx="2">
                  <c:v>Deux-Sèvres</c:v>
                </c:pt>
                <c:pt idx="3">
                  <c:v>Vienne</c:v>
                </c:pt>
              </c:strCache>
            </c:strRef>
          </c:cat>
          <c:val>
            <c:numRef>
              <c:f>'DPT et Acad'!$D$4:$D$7</c:f>
              <c:numCache>
                <c:formatCode>#,##0</c:formatCode>
                <c:ptCount val="4"/>
                <c:pt idx="0">
                  <c:v>2311.0</c:v>
                </c:pt>
                <c:pt idx="1">
                  <c:v>3313.0</c:v>
                </c:pt>
                <c:pt idx="2">
                  <c:v>1431.0</c:v>
                </c:pt>
                <c:pt idx="3">
                  <c:v>2496.0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Part des élèves internes sur la totalité des élèves scolarisés
Rentrée 2017</a:t>
            </a:r>
          </a:p>
        </c:rich>
      </c:tx>
      <c:layout>
        <c:manualLayout>
          <c:xMode val="edge"/>
          <c:yMode val="edge"/>
          <c:x val="0.167683613771524"/>
          <c:y val="0.015910898965791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103729752227573"/>
          <c:y val="0.153341288782816"/>
          <c:w val="0.982930571538166"/>
          <c:h val="0.75270266037747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'DPT et Acad'!$E$3</c:f>
              <c:strCache>
                <c:ptCount val="1"/>
                <c:pt idx="0">
                  <c:v>Part des élèves internes sur la totalité des élèves scolarisés_x000d_Rentrée 2017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spPr>
                <a:solidFill>
                  <a:srgbClr val="00B0F0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FFFF00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FF0000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FFC000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/>
              </a:solidFill>
              <a:ln>
                <a:noFill/>
              </a:ln>
            </c:spPr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'DPT et Acad'!$A$4:$A$8</c:f>
              <c:strCache>
                <c:ptCount val="5"/>
                <c:pt idx="0">
                  <c:v>Charente</c:v>
                </c:pt>
                <c:pt idx="1">
                  <c:v>Charente-maritime</c:v>
                </c:pt>
                <c:pt idx="2">
                  <c:v>Deux-Sèvres</c:v>
                </c:pt>
                <c:pt idx="3">
                  <c:v>Vienne</c:v>
                </c:pt>
                <c:pt idx="4">
                  <c:v>Académie</c:v>
                </c:pt>
              </c:strCache>
            </c:strRef>
          </c:cat>
          <c:val>
            <c:numRef>
              <c:f>'DPT et Acad'!$E$4:$E$8</c:f>
              <c:numCache>
                <c:formatCode>0.00%</c:formatCode>
                <c:ptCount val="5"/>
                <c:pt idx="0">
                  <c:v>0.101860014104372</c:v>
                </c:pt>
                <c:pt idx="1">
                  <c:v>0.0732300347030348</c:v>
                </c:pt>
                <c:pt idx="2">
                  <c:v>0.0589179841897233</c:v>
                </c:pt>
                <c:pt idx="3">
                  <c:v>0.0837246746276667</c:v>
                </c:pt>
                <c:pt idx="4">
                  <c:v>0.078268280490703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3531872"/>
        <c:axId val="-2003529552"/>
      </c:barChart>
      <c:catAx>
        <c:axId val="-200353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-2003529552"/>
        <c:crosses val="autoZero"/>
        <c:auto val="1"/>
        <c:lblAlgn val="ctr"/>
        <c:lblOffset val="100"/>
        <c:noMultiLvlLbl val="0"/>
      </c:catAx>
      <c:valAx>
        <c:axId val="-20035295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-20035318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Part des élèves internes dans les EPLE scolarisant des internes
Rentrée 2017</a:t>
            </a:r>
          </a:p>
        </c:rich>
      </c:tx>
      <c:layout>
        <c:manualLayout>
          <c:xMode val="edge"/>
          <c:yMode val="edge"/>
          <c:x val="0.167683613771524"/>
          <c:y val="0.015910898965791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103729752227573"/>
          <c:y val="0.153341288782816"/>
          <c:w val="0.982930571538166"/>
          <c:h val="0.75270266037747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'DPT et Acad'!$F$3</c:f>
              <c:strCache>
                <c:ptCount val="1"/>
                <c:pt idx="0">
                  <c:v>Part des élèves internes dans les EPLE scolarisant des internes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spPr>
                <a:solidFill>
                  <a:srgbClr val="00B0F0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FFFF00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FF0000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FFC000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/>
              </a:solidFill>
              <a:ln>
                <a:noFill/>
              </a:ln>
            </c:spPr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'DPT et Acad'!$A$4:$A$8</c:f>
              <c:strCache>
                <c:ptCount val="5"/>
                <c:pt idx="0">
                  <c:v>Charente</c:v>
                </c:pt>
                <c:pt idx="1">
                  <c:v>Charente-maritime</c:v>
                </c:pt>
                <c:pt idx="2">
                  <c:v>Deux-Sèvres</c:v>
                </c:pt>
                <c:pt idx="3">
                  <c:v>Vienne</c:v>
                </c:pt>
                <c:pt idx="4">
                  <c:v>Académie</c:v>
                </c:pt>
              </c:strCache>
            </c:strRef>
          </c:cat>
          <c:val>
            <c:numRef>
              <c:f>'DPT et Acad'!$F$4:$F$8</c:f>
              <c:numCache>
                <c:formatCode>0.00%</c:formatCode>
                <c:ptCount val="5"/>
                <c:pt idx="0">
                  <c:v>0.214996743883152</c:v>
                </c:pt>
                <c:pt idx="1">
                  <c:v>0.153578713146672</c:v>
                </c:pt>
                <c:pt idx="2">
                  <c:v>0.132585935328454</c:v>
                </c:pt>
                <c:pt idx="3">
                  <c:v>0.175960521677829</c:v>
                </c:pt>
                <c:pt idx="4">
                  <c:v>0.166687027696818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3504944"/>
        <c:axId val="-2003502624"/>
      </c:barChart>
      <c:catAx>
        <c:axId val="-200350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-2003502624"/>
        <c:crosses val="autoZero"/>
        <c:auto val="1"/>
        <c:lblAlgn val="ctr"/>
        <c:lblOffset val="100"/>
        <c:noMultiLvlLbl val="0"/>
      </c:catAx>
      <c:valAx>
        <c:axId val="-20035026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-20035049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22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37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33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99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2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4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26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29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64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3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84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CCC4-6EE6-EE4E-9C9F-4A81A47FC7C7}" type="datetimeFigureOut">
              <a:rPr lang="fr-FR" smtClean="0"/>
              <a:t>28/01/2018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8253B-91A8-4E4A-9B4E-CED3AE853C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40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internats de l’académie de Poitiers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20 octobre 2017</a:t>
            </a:r>
            <a:endParaRPr lang="fr-FR" dirty="0"/>
          </a:p>
          <a:p>
            <a:r>
              <a:rPr lang="fr-FR" dirty="0" smtClean="0"/>
              <a:t>Point de situation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0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76" y="209083"/>
            <a:ext cx="5701553" cy="65300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9083"/>
            <a:ext cx="34544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4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-1045028"/>
            <a:ext cx="6455863" cy="91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-412332"/>
            <a:ext cx="5139897" cy="7270332"/>
          </a:xfrm>
        </p:spPr>
      </p:pic>
    </p:spTree>
    <p:extLst>
      <p:ext uri="{BB962C8B-B14F-4D97-AF65-F5344CB8AC3E}">
        <p14:creationId xmlns:p14="http://schemas.microsoft.com/office/powerpoint/2010/main" val="2523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6" y="-350306"/>
            <a:ext cx="5919216" cy="77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48" y="-731520"/>
            <a:ext cx="10729378" cy="83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0" y="-649922"/>
            <a:ext cx="10496693" cy="85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4" y="-648521"/>
            <a:ext cx="6821424" cy="96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1569015275"/>
              </p:ext>
            </p:extLst>
          </p:nvPr>
        </p:nvGraphicFramePr>
        <p:xfrm>
          <a:off x="4333811" y="3602036"/>
          <a:ext cx="3932365" cy="325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13944"/>
              </p:ext>
            </p:extLst>
          </p:nvPr>
        </p:nvGraphicFramePr>
        <p:xfrm>
          <a:off x="621792" y="563561"/>
          <a:ext cx="10844784" cy="2946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3304"/>
                <a:gridCol w="1676943"/>
                <a:gridCol w="2001969"/>
                <a:gridCol w="1431996"/>
                <a:gridCol w="1767622"/>
                <a:gridCol w="1802950"/>
              </a:tblGrid>
              <a:tr h="1194566">
                <a:tc>
                  <a:txBody>
                    <a:bodyPr/>
                    <a:lstStyle/>
                    <a:p>
                      <a:pPr marL="9271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Département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Totalité des élèves scolarisés dans le département 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Totalité des élèves scolarisés dans les EPLE scolarisant des internes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Effectif internes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Part des élèves internes sur la totalité des élèves scolarisés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Rentrée 2017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Part des élèves internes dans les EPLE scolarisant des internes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</a:tr>
              <a:tr h="345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Charente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22 688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10 749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2 311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10,19%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21,50%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</a:tr>
              <a:tr h="345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Charente-maritime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45 241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21 572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3 313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7,32%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15,36%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</a:tr>
              <a:tr h="345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Deux-Sèvres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24 288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10 793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1 431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5,89%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13,26%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</a:tr>
              <a:tr h="345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Vienne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29 812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14 185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2 496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8,37%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17,60%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</a:tr>
              <a:tr h="371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Académie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122 029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57 299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9 551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7,83%</a:t>
                      </a:r>
                      <a:endParaRPr lang="fr-FR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16,67%</a:t>
                      </a:r>
                      <a:endParaRPr lang="fr-FR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37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8368" y="475487"/>
            <a:ext cx="13120414" cy="5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1824025770"/>
              </p:ext>
            </p:extLst>
          </p:nvPr>
        </p:nvGraphicFramePr>
        <p:xfrm>
          <a:off x="658368" y="147181"/>
          <a:ext cx="5797296" cy="309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8368" y="3015487"/>
            <a:ext cx="13120414" cy="5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236661517"/>
              </p:ext>
            </p:extLst>
          </p:nvPr>
        </p:nvGraphicFramePr>
        <p:xfrm>
          <a:off x="4944173" y="3237412"/>
          <a:ext cx="6650419" cy="319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6432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118</Words>
  <Application>Microsoft Macintosh PowerPoint</Application>
  <PresentationFormat>Grand écran</PresentationFormat>
  <Paragraphs>43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Times New Roman</vt:lpstr>
      <vt:lpstr>Arial</vt:lpstr>
      <vt:lpstr>Thème Office</vt:lpstr>
      <vt:lpstr>Les internats de l’académie de Poitiers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11</cp:revision>
  <dcterms:created xsi:type="dcterms:W3CDTF">2017-10-18T15:09:10Z</dcterms:created>
  <dcterms:modified xsi:type="dcterms:W3CDTF">2018-01-28T18:37:16Z</dcterms:modified>
</cp:coreProperties>
</file>