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7"/>
  </p:notesMasterIdLst>
  <p:sldIdLst>
    <p:sldId id="269" r:id="rId2"/>
    <p:sldId id="301" r:id="rId3"/>
    <p:sldId id="270" r:id="rId4"/>
    <p:sldId id="302" r:id="rId5"/>
    <p:sldId id="284" r:id="rId6"/>
    <p:sldId id="300" r:id="rId7"/>
    <p:sldId id="303" r:id="rId8"/>
    <p:sldId id="278" r:id="rId9"/>
    <p:sldId id="279" r:id="rId10"/>
    <p:sldId id="258" r:id="rId11"/>
    <p:sldId id="275" r:id="rId12"/>
    <p:sldId id="304" r:id="rId13"/>
    <p:sldId id="305" r:id="rId14"/>
    <p:sldId id="306" r:id="rId15"/>
    <p:sldId id="299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28F"/>
    <a:srgbClr val="F10FBB"/>
    <a:srgbClr val="139FE8"/>
    <a:srgbClr val="38A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48B13F-05AC-42E4-92DC-67BFE5D62100}">
  <a:tblStyle styleId="{D148B13F-05AC-42E4-92DC-67BFE5D621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70026" autoAdjust="0"/>
  </p:normalViewPr>
  <p:slideViewPr>
    <p:cSldViewPr snapToGrid="0">
      <p:cViewPr varScale="1">
        <p:scale>
          <a:sx n="47" d="100"/>
          <a:sy n="47" d="100"/>
        </p:scale>
        <p:origin x="19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45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00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57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baseline="0" dirty="0" smtClean="0"/>
              <a:t>.</a:t>
            </a:r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81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Données / « </a:t>
            </a:r>
            <a:r>
              <a:rPr lang="fr-FR" dirty="0" err="1" smtClean="0"/>
              <a:t>big</a:t>
            </a:r>
            <a:r>
              <a:rPr lang="fr-FR" dirty="0" smtClean="0"/>
              <a:t> data » </a:t>
            </a:r>
            <a:r>
              <a:rPr lang="fr-FR" dirty="0" smtClean="0">
                <a:sym typeface="Wingdings" panose="05000000000000000000" pitchFamily="2" charset="2"/>
              </a:rPr>
              <a:t> informations</a:t>
            </a:r>
            <a:r>
              <a:rPr lang="fr-FR" baseline="0" dirty="0" smtClean="0">
                <a:sym typeface="Wingdings" panose="05000000000000000000" pitchFamily="2" charset="2"/>
              </a:rPr>
              <a:t> captées + traces laissées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Ces données = traitées  </a:t>
            </a:r>
            <a:r>
              <a:rPr lang="fr-FR" baseline="0" dirty="0" err="1" smtClean="0">
                <a:sym typeface="Wingdings" panose="05000000000000000000" pitchFamily="2" charset="2"/>
              </a:rPr>
              <a:t>ds</a:t>
            </a:r>
            <a:r>
              <a:rPr lang="fr-FR" baseline="0" dirty="0" smtClean="0">
                <a:sym typeface="Wingdings" panose="05000000000000000000" pitchFamily="2" charset="2"/>
              </a:rPr>
              <a:t> un objectif plus ou moins louable (Amazon, Facebook… vs. </a:t>
            </a:r>
            <a:r>
              <a:rPr lang="fr-FR" baseline="0" dirty="0" err="1" smtClean="0">
                <a:sym typeface="Wingdings" panose="05000000000000000000" pitchFamily="2" charset="2"/>
              </a:rPr>
              <a:t>Qwant</a:t>
            </a:r>
            <a:r>
              <a:rPr lang="fr-FR" baseline="0" dirty="0" smtClean="0">
                <a:sym typeface="Wingdings" panose="05000000000000000000" pitchFamily="2" charset="2"/>
              </a:rPr>
              <a:t> (?)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Enjeu majeur = assurer la protection des citoyens, et en particulier des élèves  discernement dans les usages &amp; assurer un cadre, une assise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04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 exemples : les projets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eFRAN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&gt;&gt; Association </a:t>
            </a:r>
            <a:r>
              <a:rPr lang="fr-FR" baseline="0" dirty="0" err="1" smtClean="0"/>
              <a:t>Twictée</a:t>
            </a:r>
            <a:r>
              <a:rPr lang="fr-FR" baseline="0" dirty="0" smtClean="0"/>
              <a:t> ! + laboratoires CIRCEFT &amp; CHART (U-PEC) </a:t>
            </a:r>
            <a:r>
              <a:rPr lang="fr-FR" baseline="0" dirty="0" smtClean="0">
                <a:sym typeface="Wingdings" panose="05000000000000000000" pitchFamily="2" charset="2"/>
              </a:rPr>
              <a:t> études sur acquisition orthographe et construction de communautés apprenantes  livrable : parcours </a:t>
            </a:r>
            <a:r>
              <a:rPr lang="fr-FR" baseline="0" dirty="0" err="1" smtClean="0">
                <a:sym typeface="Wingdings" panose="05000000000000000000" pitchFamily="2" charset="2"/>
              </a:rPr>
              <a:t>m@gistère</a:t>
            </a:r>
            <a:r>
              <a:rPr lang="fr-FR" baseline="0" dirty="0" smtClean="0">
                <a:sym typeface="Wingdings" panose="05000000000000000000" pitchFamily="2" charset="2"/>
              </a:rPr>
              <a:t>.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&gt;&gt; LUDO / jeu </a:t>
            </a:r>
            <a:r>
              <a:rPr lang="fr-FR" baseline="0" dirty="0" err="1" smtClean="0">
                <a:sym typeface="Wingdings" panose="05000000000000000000" pitchFamily="2" charset="2"/>
              </a:rPr>
              <a:t>Kalulu</a:t>
            </a:r>
            <a:r>
              <a:rPr lang="fr-FR" baseline="0" dirty="0" smtClean="0">
                <a:sym typeface="Wingdings" panose="05000000000000000000" pitchFamily="2" charset="2"/>
              </a:rPr>
              <a:t>  INSERM + entreprise </a:t>
            </a:r>
            <a:r>
              <a:rPr lang="fr-FR" baseline="0" dirty="0" err="1" smtClean="0">
                <a:sym typeface="Wingdings" panose="05000000000000000000" pitchFamily="2" charset="2"/>
              </a:rPr>
              <a:t>Manzalab</a:t>
            </a:r>
            <a:r>
              <a:rPr lang="fr-FR" baseline="0" dirty="0" smtClean="0">
                <a:sym typeface="Wingdings" panose="05000000000000000000" pitchFamily="2" charset="2"/>
              </a:rPr>
              <a:t> (2 millions d’€ levés par fonds </a:t>
            </a:r>
            <a:r>
              <a:rPr lang="fr-FR" baseline="0" dirty="0" err="1" smtClean="0">
                <a:sym typeface="Wingdings" panose="05000000000000000000" pitchFamily="2" charset="2"/>
              </a:rPr>
              <a:t>Educapital</a:t>
            </a:r>
            <a:r>
              <a:rPr lang="fr-FR" baseline="0" dirty="0" smtClean="0">
                <a:sym typeface="Wingdings" panose="05000000000000000000" pitchFamily="2" charset="2"/>
              </a:rPr>
              <a:t>)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&gt;&gt; DYSAPP/ </a:t>
            </a:r>
            <a:r>
              <a:rPr lang="fr-FR" baseline="0" dirty="0" err="1" smtClean="0">
                <a:sym typeface="Wingdings" panose="05000000000000000000" pitchFamily="2" charset="2"/>
              </a:rPr>
              <a:t>Brûme</a:t>
            </a:r>
            <a:r>
              <a:rPr lang="fr-FR" baseline="0" dirty="0" smtClean="0">
                <a:sym typeface="Wingdings" panose="05000000000000000000" pitchFamily="2" charset="2"/>
              </a:rPr>
              <a:t>  CERCA + CNAM + entreprise </a:t>
            </a:r>
            <a:r>
              <a:rPr lang="fr-FR" baseline="0" dirty="0" err="1" smtClean="0">
                <a:sym typeface="Wingdings" panose="05000000000000000000" pitchFamily="2" charset="2"/>
              </a:rPr>
              <a:t>Tralalère</a:t>
            </a:r>
            <a:r>
              <a:rPr lang="fr-FR" baseline="0" dirty="0" smtClean="0">
                <a:sym typeface="Wingdings" panose="05000000000000000000" pitchFamily="2" charset="2"/>
              </a:rPr>
              <a:t>  avec des difficultés autour des terrains d’étude.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64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dirty="0" smtClean="0"/>
              <a:t>Prise de parole du ministre le 22/08/2018 (LUDOVIA)</a:t>
            </a:r>
          </a:p>
          <a:p>
            <a:pPr marL="171450" lvl="0" indent="-17145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baseline="0" dirty="0" smtClean="0"/>
              <a:t>L’enjeu des données personnelles : au cœur du système éducatif.</a:t>
            </a:r>
          </a:p>
          <a:p>
            <a:pPr marL="171450" lvl="0" indent="-17145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baseline="0" dirty="0" smtClean="0"/>
              <a:t>Un enjeu double :</a:t>
            </a:r>
          </a:p>
          <a:p>
            <a:pPr marL="0" lvl="0" indent="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fr-FR" baseline="0" dirty="0" smtClean="0"/>
              <a:t>	assurer la protection des données personnelles (avec différents moyens pour y parvenir)</a:t>
            </a:r>
          </a:p>
          <a:p>
            <a:pPr marL="0" lvl="0" indent="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fr-FR" baseline="0" dirty="0" smtClean="0"/>
              <a:t>	faire preuve d’ambition sur l’administration de ces données et leur utilité.</a:t>
            </a:r>
          </a:p>
          <a:p>
            <a:pPr marL="0" lvl="0" indent="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fr-FR" baseline="0" dirty="0" smtClean="0"/>
              <a:t>	&gt;&gt; maître mot du discernement + cadre de confiance.</a:t>
            </a:r>
          </a:p>
          <a:p>
            <a:pPr marL="0" lvl="0" indent="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fr-FR" baseline="0" dirty="0" smtClean="0"/>
          </a:p>
          <a:p>
            <a:pPr marL="0" lvl="0" indent="0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fr-FR" baseline="0" dirty="0" smtClean="0"/>
              <a:t>Ce qui invite à un état des lieux de ce qui existe en académie :</a:t>
            </a:r>
            <a:endParaRPr lang="fr-FR" dirty="0" smtClean="0"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0c5c2503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dirty="0" smtClean="0"/>
              <a:t>PROTECTION </a:t>
            </a:r>
            <a:r>
              <a:rPr lang="fr-FR" dirty="0" smtClean="0">
                <a:sym typeface="Wingdings" panose="05000000000000000000" pitchFamily="2" charset="2"/>
              </a:rPr>
              <a:t> un cadre règlementaire</a:t>
            </a:r>
            <a:r>
              <a:rPr lang="fr-FR" baseline="0" dirty="0" smtClean="0">
                <a:sym typeface="Wingdings" panose="05000000000000000000" pitchFamily="2" charset="2"/>
              </a:rPr>
              <a:t> qui doit se construire et se créer… et une opportunité de formation !</a:t>
            </a:r>
            <a:br>
              <a:rPr lang="fr-FR" baseline="0" dirty="0" smtClean="0">
                <a:sym typeface="Wingdings" panose="05000000000000000000" pitchFamily="2" charset="2"/>
              </a:rPr>
            </a:br>
            <a:r>
              <a:rPr lang="fr-FR" baseline="0" dirty="0" smtClean="0">
                <a:sym typeface="Wingdings" panose="05000000000000000000" pitchFamily="2" charset="2"/>
              </a:rPr>
              <a:t>… AMBITION  derrière open data, derrière IA, ce sont aussi des opportunités fortes de développement professionnel… </a:t>
            </a:r>
          </a:p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baseline="0" dirty="0" smtClean="0">
                <a:sym typeface="Wingdings" panose="05000000000000000000" pitchFamily="2" charset="2"/>
              </a:rPr>
              <a:t>Zone grise  des arbitrages où des logiques d’usage se heurtent à une logique de protection.</a:t>
            </a:r>
            <a:endParaRPr dirty="0"/>
          </a:p>
        </p:txBody>
      </p:sp>
      <p:sp>
        <p:nvSpPr>
          <p:cNvPr id="52" name="Google Shape;52;g40c5c2503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25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https://app.integration.pix.fr/assessments/180216/challenges/receop4TZKvtjjG0V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17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 : https://magistere.education.fr/dgesco/pluginfile.php/517711/mod_resource/content/13/InfographieLesDonn%C3%A9esScolaire.pdf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contenu texte">
  <p:cSld name="page de contenu tex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04863" y="0"/>
            <a:ext cx="7881937" cy="12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04863" y="1471083"/>
            <a:ext cx="7881937" cy="459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A1E5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1FA1E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contenu avec texte et graphique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04863" y="0"/>
            <a:ext cx="7881937" cy="12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05400" y="1476296"/>
            <a:ext cx="7881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A1E5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1FA1E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sommaire">
  <p:cSld name="page sommair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04863" y="0"/>
            <a:ext cx="7881937" cy="12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04863" y="1469378"/>
            <a:ext cx="7881937" cy="43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1FA1E5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1FA1E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677333" y="1494531"/>
            <a:ext cx="7923066" cy="323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1FA1E5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1FA1E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7333" y="5367338"/>
            <a:ext cx="7923066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1FA1E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1FA1E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1FA1E5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3988" y="6500813"/>
            <a:ext cx="100647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6AFDBAA-41E3-46F5-83D2-AB7A44F23869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18575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04863" y="0"/>
            <a:ext cx="7881937" cy="12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rgbClr val="1FA1E5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rgbClr val="1FA1E5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698500" y="1295400"/>
            <a:ext cx="7173913" cy="0"/>
          </a:xfrm>
          <a:prstGeom prst="straightConnector1">
            <a:avLst/>
          </a:prstGeom>
          <a:noFill/>
          <a:ln w="57150" cap="rnd" cmpd="sng">
            <a:solidFill>
              <a:srgbClr val="139F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 rot="10800000" flipH="1">
            <a:off x="7872413" y="873125"/>
            <a:ext cx="642937" cy="419100"/>
          </a:xfrm>
          <a:prstGeom prst="straightConnector1">
            <a:avLst/>
          </a:prstGeom>
          <a:noFill/>
          <a:ln w="57150" cap="rnd" cmpd="sng">
            <a:solidFill>
              <a:srgbClr val="139F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1"/>
          <p:cNvCxnSpPr/>
          <p:nvPr/>
        </p:nvCxnSpPr>
        <p:spPr>
          <a:xfrm rot="10800000">
            <a:off x="698500" y="0"/>
            <a:ext cx="0" cy="1287463"/>
          </a:xfrm>
          <a:prstGeom prst="straightConnector1">
            <a:avLst/>
          </a:prstGeom>
          <a:noFill/>
          <a:ln w="57150" cap="rnd" cmpd="sng">
            <a:solidFill>
              <a:srgbClr val="139FE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0050" y="6086914"/>
            <a:ext cx="1857374" cy="77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04337" y="123030"/>
            <a:ext cx="488750" cy="6397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gistere.education.fr/dgesco/course/view.php?id=1425&amp;section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3332" y="1590495"/>
            <a:ext cx="7881937" cy="2864943"/>
          </a:xfrm>
        </p:spPr>
        <p:txBody>
          <a:bodyPr/>
          <a:lstStyle/>
          <a:p>
            <a:pPr marL="101600" indent="0" algn="ctr">
              <a:buNone/>
            </a:pPr>
            <a:r>
              <a:rPr lang="fr-FR" sz="4000" b="1" dirty="0" smtClean="0">
                <a:solidFill>
                  <a:srgbClr val="0070C0"/>
                </a:solidFill>
              </a:rPr>
              <a:t>Numérique éducatif</a:t>
            </a:r>
          </a:p>
          <a:p>
            <a:pPr marL="101600" indent="0" algn="ctr">
              <a:buNone/>
            </a:pPr>
            <a:endParaRPr lang="fr-FR" sz="4000" b="1" dirty="0">
              <a:solidFill>
                <a:srgbClr val="0070C0"/>
              </a:solidFill>
            </a:endParaRPr>
          </a:p>
          <a:p>
            <a:pPr marL="101600" indent="0" algn="ctr">
              <a:buNone/>
            </a:pPr>
            <a:r>
              <a:rPr lang="fr-FR" dirty="0" smtClean="0">
                <a:solidFill>
                  <a:srgbClr val="0070C0"/>
                </a:solidFill>
              </a:rPr>
              <a:t>--- </a:t>
            </a:r>
          </a:p>
          <a:p>
            <a:pPr marL="101600" indent="0" algn="ctr">
              <a:buNone/>
            </a:pP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CLG Georges Texier</a:t>
            </a:r>
            <a:endParaRPr lang="fr-FR" dirty="0" smtClean="0">
              <a:solidFill>
                <a:srgbClr val="0070C0"/>
              </a:solidFill>
            </a:endParaRPr>
          </a:p>
          <a:p>
            <a:pPr marL="101600" indent="0" algn="ctr">
              <a:buNone/>
            </a:pPr>
            <a:r>
              <a:rPr lang="fr-FR" dirty="0" smtClean="0">
                <a:solidFill>
                  <a:srgbClr val="0070C0"/>
                </a:solidFill>
              </a:rPr>
              <a:t>16 octobre </a:t>
            </a:r>
            <a:r>
              <a:rPr lang="fr-FR" dirty="0" smtClean="0">
                <a:solidFill>
                  <a:srgbClr val="0070C0"/>
                </a:solidFill>
              </a:rPr>
              <a:t>2018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4455438"/>
            <a:ext cx="1642872" cy="22585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7" b="23651"/>
          <a:stretch/>
        </p:blipFill>
        <p:spPr>
          <a:xfrm>
            <a:off x="6392989" y="5152102"/>
            <a:ext cx="2454572" cy="1418897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/>
          <a:lstStyle/>
          <a:p>
            <a:pPr marL="101600" algn="ctr">
              <a:spcBef>
                <a:spcPts val="400"/>
              </a:spcBef>
              <a:buClr>
                <a:srgbClr val="1FA1E5"/>
              </a:buClr>
              <a:buSzPts val="2000"/>
            </a:pPr>
            <a:r>
              <a:rPr lang="fr-FR" sz="4000" b="1" dirty="0" smtClean="0">
                <a:solidFill>
                  <a:srgbClr val="0070C0"/>
                </a:solidFill>
              </a:rPr>
              <a:t>GTA</a:t>
            </a:r>
            <a:endParaRPr lang="fr-FR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2657"/>
            <a:ext cx="8991600" cy="4755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08773" y="69692"/>
            <a:ext cx="8004162" cy="82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Numérique éducatif et données : perspectives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805400" y="1476296"/>
            <a:ext cx="7881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81" y="1319016"/>
            <a:ext cx="3534162" cy="14256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05400" y="1319016"/>
            <a:ext cx="7881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1778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 smtClean="0"/>
          </a:p>
          <a:p>
            <a:pPr marL="1778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Font typeface="Arial"/>
              <a:buChar char="■"/>
            </a:pPr>
            <a:endParaRPr lang="fr-FR" dirty="0" smtClean="0"/>
          </a:p>
          <a:p>
            <a:pPr marL="1778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Font typeface="Arial"/>
              <a:buChar char="■"/>
            </a:pPr>
            <a:r>
              <a:rPr lang="fr-FR" dirty="0" smtClean="0"/>
              <a:t> </a:t>
            </a:r>
            <a:r>
              <a:rPr lang="fr-FR" b="1" dirty="0" smtClean="0"/>
              <a:t>DPO national</a:t>
            </a:r>
            <a:br>
              <a:rPr lang="fr-FR" b="1" dirty="0" smtClean="0"/>
            </a:br>
            <a:r>
              <a:rPr lang="fr-FR" b="1" dirty="0" smtClean="0"/>
              <a:t>	&gt;&gt; académique</a:t>
            </a:r>
            <a:endParaRPr b="1" dirty="0"/>
          </a:p>
          <a:p>
            <a:pPr marL="177800" marR="0" lvl="0" indent="-50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Font typeface="Arial"/>
              <a:buNone/>
            </a:pPr>
            <a:endParaRPr sz="2000" b="1" i="0" u="none" strike="noStrike" cap="none" dirty="0" smtClean="0">
              <a:solidFill>
                <a:srgbClr val="1FA1E5"/>
              </a:solidFill>
              <a:sym typeface="Calibri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Font typeface="Arial"/>
              <a:buChar char="■"/>
            </a:pPr>
            <a:r>
              <a:rPr lang="fr-FR" b="1" dirty="0" smtClean="0"/>
              <a:t> </a:t>
            </a:r>
            <a:r>
              <a:rPr lang="fr-FR" b="1" dirty="0" smtClean="0">
                <a:hlinkClick r:id="rId4"/>
              </a:rPr>
              <a:t>Parcours </a:t>
            </a:r>
            <a:r>
              <a:rPr lang="fr-FR" b="1" dirty="0" err="1">
                <a:hlinkClick r:id="rId4"/>
              </a:rPr>
              <a:t>M@gistère</a:t>
            </a:r>
            <a:r>
              <a:rPr lang="fr-FR" b="1" dirty="0"/>
              <a:t> </a:t>
            </a:r>
            <a:endParaRPr lang="fr-FR" b="1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None/>
            </a:pPr>
            <a:r>
              <a:rPr lang="fr-FR" b="1" dirty="0"/>
              <a:t>	</a:t>
            </a:r>
            <a:r>
              <a:rPr lang="fr-FR" b="1" dirty="0" smtClean="0"/>
              <a:t>&gt;&gt; les données à caractère</a:t>
            </a:r>
            <a:br>
              <a:rPr lang="fr-FR" b="1" dirty="0" smtClean="0"/>
            </a:br>
            <a:r>
              <a:rPr lang="fr-FR" b="1" dirty="0" smtClean="0"/>
              <a:t>	personnel au cœur des</a:t>
            </a:r>
            <a:br>
              <a:rPr lang="fr-FR" b="1" dirty="0" smtClean="0"/>
            </a:br>
            <a:r>
              <a:rPr lang="fr-FR" b="1" dirty="0" smtClean="0"/>
              <a:t>	établissements</a:t>
            </a:r>
            <a:endParaRPr b="1" dirty="0" smtClean="0"/>
          </a:p>
          <a:p>
            <a:pPr marL="177800" marR="0" lvl="0" indent="-50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Font typeface="Arial"/>
              <a:buNone/>
            </a:pPr>
            <a:endParaRPr sz="2000" b="1" i="0" u="none" strike="noStrike" cap="none" dirty="0" smtClean="0">
              <a:solidFill>
                <a:srgbClr val="1FA1E5"/>
              </a:solidFill>
              <a:sym typeface="Calibri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A1E5"/>
              </a:buClr>
              <a:buSzPts val="2000"/>
              <a:buFont typeface="Arial"/>
              <a:buChar char="■"/>
            </a:pPr>
            <a:r>
              <a:rPr lang="fr-FR" b="1" dirty="0" smtClean="0"/>
              <a:t> Comité </a:t>
            </a:r>
            <a:r>
              <a:rPr lang="fr-FR" b="1" dirty="0"/>
              <a:t>d’éthique</a:t>
            </a:r>
            <a:r>
              <a:rPr lang="fr-FR" sz="2000" b="1" i="0" u="none" strike="noStrike" cap="none" dirty="0">
                <a:solidFill>
                  <a:srgbClr val="1FA1E5"/>
                </a:solidFill>
                <a:sym typeface="Calibri"/>
              </a:rPr>
              <a:t> </a:t>
            </a:r>
            <a:endParaRPr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08773" y="69692"/>
            <a:ext cx="8004162" cy="82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Numérique éducatif et données : perspectives</a:t>
            </a:r>
          </a:p>
        </p:txBody>
      </p:sp>
      <p:sp>
        <p:nvSpPr>
          <p:cNvPr id="3" name="Organigramme : Données 2"/>
          <p:cNvSpPr/>
          <p:nvPr/>
        </p:nvSpPr>
        <p:spPr>
          <a:xfrm rot="971209">
            <a:off x="5141780" y="1556335"/>
            <a:ext cx="66725" cy="4366019"/>
          </a:xfrm>
          <a:prstGeom prst="flowChartInputOutput">
            <a:avLst/>
          </a:prstGeom>
          <a:solidFill>
            <a:srgbClr val="BA228F"/>
          </a:solidFill>
          <a:ln>
            <a:solidFill>
              <a:srgbClr val="BA2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73927" y="3536792"/>
            <a:ext cx="3770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rgbClr val="F41092"/>
                </a:solidFill>
                <a:sym typeface="Wingdings" panose="05000000000000000000" pitchFamily="2" charset="2"/>
              </a:rPr>
              <a:t> 25 mai 2018 :	RGPD</a:t>
            </a:r>
          </a:p>
          <a:p>
            <a:endParaRPr lang="fr-FR" sz="1800" b="1" dirty="0">
              <a:solidFill>
                <a:srgbClr val="F41092"/>
              </a:solidFill>
              <a:sym typeface="Wingdings" panose="05000000000000000000" pitchFamily="2" charset="2"/>
            </a:endParaRPr>
          </a:p>
          <a:p>
            <a:r>
              <a:rPr lang="fr-FR" sz="1800" b="1" dirty="0" smtClean="0">
                <a:solidFill>
                  <a:srgbClr val="F41092"/>
                </a:solidFill>
                <a:sym typeface="Wingdings" panose="05000000000000000000" pitchFamily="2" charset="2"/>
              </a:rPr>
              <a:t> 20 juin 2018 : loi relative à la protection des données personnelles</a:t>
            </a:r>
          </a:p>
          <a:p>
            <a:endParaRPr lang="fr-FR" sz="1800" b="1" dirty="0" smtClean="0">
              <a:solidFill>
                <a:srgbClr val="F41092"/>
              </a:solidFill>
            </a:endParaRPr>
          </a:p>
          <a:p>
            <a:r>
              <a:rPr lang="fr-FR" sz="1800" b="1" dirty="0" smtClean="0">
                <a:solidFill>
                  <a:srgbClr val="F41092"/>
                </a:solidFill>
                <a:sym typeface="Wingdings" panose="05000000000000000000" pitchFamily="2" charset="2"/>
              </a:rPr>
              <a:t> Quelles solutions concrètes ? </a:t>
            </a:r>
            <a:endParaRPr lang="fr-FR" sz="1800" b="1" dirty="0" smtClean="0">
              <a:solidFill>
                <a:srgbClr val="F41092"/>
              </a:solidFill>
            </a:endParaRPr>
          </a:p>
          <a:p>
            <a:endParaRPr lang="fr-FR" sz="1800" dirty="0">
              <a:solidFill>
                <a:srgbClr val="F41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08773" y="69692"/>
            <a:ext cx="8004162" cy="82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Numérique éducatif et données : perspectives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57" y="3029429"/>
            <a:ext cx="2857143" cy="3828571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4319037" y="1384853"/>
            <a:ext cx="2650044" cy="259742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002060"/>
                </a:solidFill>
              </a:rPr>
              <a:t>ASSOCIER</a:t>
            </a:r>
            <a:br>
              <a:rPr lang="fr-FR" sz="1600" b="1" dirty="0" smtClean="0">
                <a:solidFill>
                  <a:srgbClr val="002060"/>
                </a:solidFill>
              </a:rPr>
            </a:br>
            <a:r>
              <a:rPr lang="fr-FR" sz="1600" b="1" dirty="0" smtClean="0">
                <a:solidFill>
                  <a:srgbClr val="002060"/>
                </a:solidFill>
              </a:rPr>
              <a:t>LES PARENTS</a:t>
            </a:r>
            <a:endParaRPr lang="fr-FR" sz="1600" b="1" dirty="0">
              <a:solidFill>
                <a:srgbClr val="00206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44" y="3448476"/>
            <a:ext cx="2857143" cy="3409524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36872" y="1384853"/>
            <a:ext cx="2650044" cy="2597426"/>
          </a:xfrm>
          <a:prstGeom prst="ellipse">
            <a:avLst/>
          </a:prstGeom>
          <a:noFill/>
          <a:ln>
            <a:solidFill>
              <a:srgbClr val="BA2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BA228F"/>
                </a:solidFill>
              </a:rPr>
              <a:t>PARTAGER</a:t>
            </a:r>
            <a:br>
              <a:rPr lang="fr-FR" sz="1600" b="1" dirty="0" smtClean="0">
                <a:solidFill>
                  <a:srgbClr val="BA228F"/>
                </a:solidFill>
              </a:rPr>
            </a:br>
            <a:r>
              <a:rPr lang="fr-FR" sz="1600" b="1" dirty="0" smtClean="0">
                <a:solidFill>
                  <a:srgbClr val="BA228F"/>
                </a:solidFill>
              </a:rPr>
              <a:t>L’INFORMATION</a:t>
            </a:r>
            <a:endParaRPr lang="fr-FR" sz="1600" b="1" dirty="0">
              <a:solidFill>
                <a:srgbClr val="BA22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2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t="10226" r="1957" b="6413"/>
          <a:stretch/>
        </p:blipFill>
        <p:spPr>
          <a:xfrm>
            <a:off x="17602" y="1557234"/>
            <a:ext cx="9126398" cy="436484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808773" y="69692"/>
            <a:ext cx="8004162" cy="82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Numérique éducatif et données : perspectives</a:t>
            </a:r>
          </a:p>
        </p:txBody>
      </p:sp>
    </p:spTree>
    <p:extLst>
      <p:ext uri="{BB962C8B-B14F-4D97-AF65-F5344CB8AC3E}">
        <p14:creationId xmlns:p14="http://schemas.microsoft.com/office/powerpoint/2010/main" val="51793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3760" t="13188" r="16168" b="12560"/>
          <a:stretch/>
        </p:blipFill>
        <p:spPr>
          <a:xfrm>
            <a:off x="1194248" y="1742273"/>
            <a:ext cx="7103165" cy="423380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08773" y="69692"/>
            <a:ext cx="8004162" cy="82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Numérique éducatif et données : perspectives</a:t>
            </a:r>
          </a:p>
        </p:txBody>
      </p:sp>
    </p:spTree>
    <p:extLst>
      <p:ext uri="{BB962C8B-B14F-4D97-AF65-F5344CB8AC3E}">
        <p14:creationId xmlns:p14="http://schemas.microsoft.com/office/powerpoint/2010/main" val="391794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42;p7"/>
          <p:cNvCxnSpPr/>
          <p:nvPr/>
        </p:nvCxnSpPr>
        <p:spPr>
          <a:xfrm flipH="1">
            <a:off x="677333" y="1983511"/>
            <a:ext cx="18348" cy="2313186"/>
          </a:xfrm>
          <a:prstGeom prst="straightConnector1">
            <a:avLst/>
          </a:prstGeom>
          <a:noFill/>
          <a:ln w="41275" cap="flat" cmpd="sng">
            <a:solidFill>
              <a:srgbClr val="1FA1E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791" y="1478031"/>
            <a:ext cx="6057900" cy="467231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808773" y="69692"/>
            <a:ext cx="8004162" cy="82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Numérique éducatif et données : perspectives</a:t>
            </a:r>
          </a:p>
        </p:txBody>
      </p:sp>
    </p:spTree>
    <p:extLst>
      <p:ext uri="{BB962C8B-B14F-4D97-AF65-F5344CB8AC3E}">
        <p14:creationId xmlns:p14="http://schemas.microsoft.com/office/powerpoint/2010/main" val="16385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24665" y="2024902"/>
            <a:ext cx="7090535" cy="282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69850" indent="0">
              <a:buNone/>
              <a:defRPr/>
            </a:pPr>
            <a:r>
              <a:rPr lang="fr-FR" altLang="fr-FR" sz="2200" dirty="0" smtClean="0">
                <a:solidFill>
                  <a:schemeClr val="tx1"/>
                </a:solidFill>
              </a:rPr>
              <a:t>« Considérer le numérique comme un </a:t>
            </a:r>
            <a:r>
              <a:rPr lang="fr-FR" altLang="fr-FR" sz="2200" b="1" dirty="0" smtClean="0">
                <a:solidFill>
                  <a:schemeClr val="tx1"/>
                </a:solidFill>
              </a:rPr>
              <a:t>outil</a:t>
            </a:r>
            <a:r>
              <a:rPr lang="fr-FR" altLang="fr-FR" sz="2200" dirty="0" smtClean="0">
                <a:solidFill>
                  <a:schemeClr val="tx1"/>
                </a:solidFill>
              </a:rPr>
              <a:t>,</a:t>
            </a:r>
          </a:p>
          <a:p>
            <a:pPr marL="69850" indent="0">
              <a:buNone/>
              <a:defRPr/>
            </a:pPr>
            <a:r>
              <a:rPr lang="fr-FR" altLang="fr-FR" sz="2200" dirty="0" smtClean="0">
                <a:solidFill>
                  <a:schemeClr val="tx1"/>
                </a:solidFill>
              </a:rPr>
              <a:t/>
            </a:r>
            <a:br>
              <a:rPr lang="fr-FR" altLang="fr-FR" sz="2200" dirty="0" smtClean="0">
                <a:solidFill>
                  <a:schemeClr val="tx1"/>
                </a:solidFill>
              </a:rPr>
            </a:br>
            <a:r>
              <a:rPr lang="fr-FR" altLang="fr-FR" sz="2200" dirty="0" smtClean="0">
                <a:solidFill>
                  <a:schemeClr val="tx1"/>
                </a:solidFill>
              </a:rPr>
              <a:t>alors qu’il est d’abord le </a:t>
            </a:r>
            <a:r>
              <a:rPr lang="fr-FR" altLang="fr-FR" sz="2200" b="1" dirty="0" smtClean="0">
                <a:solidFill>
                  <a:schemeClr val="tx1"/>
                </a:solidFill>
              </a:rPr>
              <a:t>contexte </a:t>
            </a:r>
            <a:r>
              <a:rPr lang="fr-FR" altLang="fr-FR" sz="2200" dirty="0" smtClean="0">
                <a:solidFill>
                  <a:schemeClr val="tx1"/>
                </a:solidFill>
              </a:rPr>
              <a:t>dans lequel nous évoluons aujourd’hui,</a:t>
            </a:r>
          </a:p>
          <a:p>
            <a:pPr marL="69850" indent="0">
              <a:buNone/>
              <a:defRPr/>
            </a:pPr>
            <a:r>
              <a:rPr lang="fr-FR" altLang="fr-FR" sz="2200" dirty="0" smtClean="0">
                <a:solidFill>
                  <a:schemeClr val="tx1"/>
                </a:solidFill>
              </a:rPr>
              <a:t/>
            </a:r>
            <a:br>
              <a:rPr lang="fr-FR" altLang="fr-FR" sz="2200" dirty="0" smtClean="0">
                <a:solidFill>
                  <a:schemeClr val="tx1"/>
                </a:solidFill>
              </a:rPr>
            </a:br>
            <a:r>
              <a:rPr lang="fr-FR" altLang="fr-FR" sz="2200" dirty="0" smtClean="0">
                <a:solidFill>
                  <a:schemeClr val="tx1"/>
                </a:solidFill>
              </a:rPr>
              <a:t>c’est sous-estimer les incidences de cet environnement sur nos activités ».</a:t>
            </a:r>
          </a:p>
        </p:txBody>
      </p:sp>
      <p:pic>
        <p:nvPicPr>
          <p:cNvPr id="5" name="Picture 2" descr="https://harreypotter.files.wordpress.com/2013/01/cbt-services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6430"/>
          <a:stretch>
            <a:fillRect/>
          </a:stretch>
        </p:blipFill>
        <p:spPr bwMode="auto">
          <a:xfrm>
            <a:off x="6854066" y="1432506"/>
            <a:ext cx="20701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94486" y="198281"/>
            <a:ext cx="8004162" cy="828574"/>
          </a:xfrm>
        </p:spPr>
        <p:txBody>
          <a:bodyPr/>
          <a:lstStyle/>
          <a:p>
            <a:r>
              <a:rPr lang="fr-FR" dirty="0" smtClean="0"/>
              <a:t>Numérique, enseignement, éducation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743200" y="4734581"/>
            <a:ext cx="6180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indent="0" algn="r">
              <a:buFont typeface="Wingdings 2" pitchFamily="18" charset="2"/>
              <a:buNone/>
              <a:defRPr/>
            </a:pPr>
            <a:r>
              <a:rPr lang="fr-FR" altLang="fr-FR" sz="2000" dirty="0">
                <a:solidFill>
                  <a:schemeClr val="tx1"/>
                </a:solidFill>
              </a:rPr>
              <a:t>Michel Reverchon-Billot</a:t>
            </a:r>
          </a:p>
          <a:p>
            <a:pPr marL="69850" indent="0" algn="r">
              <a:buFont typeface="Wingdings 2" pitchFamily="18" charset="2"/>
              <a:buNone/>
              <a:defRPr/>
            </a:pPr>
            <a:r>
              <a:rPr lang="fr-FR" altLang="fr-FR" sz="2000" dirty="0">
                <a:solidFill>
                  <a:schemeClr val="tx1"/>
                </a:solidFill>
              </a:rPr>
              <a:t>Inspecteur Général de l’Education Nationale</a:t>
            </a:r>
          </a:p>
        </p:txBody>
      </p:sp>
    </p:spTree>
    <p:extLst>
      <p:ext uri="{BB962C8B-B14F-4D97-AF65-F5344CB8AC3E}">
        <p14:creationId xmlns:p14="http://schemas.microsoft.com/office/powerpoint/2010/main" val="36018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quere\Pictures\Sample Pictures\wikipedi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434650"/>
            <a:ext cx="7623175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794486" y="198281"/>
            <a:ext cx="8004162" cy="828574"/>
          </a:xfrm>
        </p:spPr>
        <p:txBody>
          <a:bodyPr/>
          <a:lstStyle/>
          <a:p>
            <a:r>
              <a:rPr lang="fr-FR" dirty="0" smtClean="0"/>
              <a:t>Numérique, enseignement, éducation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6296" t="19562" r="26385" b="9346"/>
          <a:stretch/>
        </p:blipFill>
        <p:spPr>
          <a:xfrm>
            <a:off x="2193011" y="1436677"/>
            <a:ext cx="5105640" cy="4314765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94486" y="198281"/>
            <a:ext cx="8004162" cy="828574"/>
          </a:xfrm>
        </p:spPr>
        <p:txBody>
          <a:bodyPr/>
          <a:lstStyle/>
          <a:p>
            <a:r>
              <a:rPr lang="fr-FR" dirty="0" smtClean="0"/>
              <a:t>Numérique, enseignement, éducation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208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04863" y="0"/>
            <a:ext cx="7881937" cy="128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Feuille de route nationale </a:t>
            </a:r>
            <a:r>
              <a:rPr lang="fr-FR" dirty="0" smtClean="0"/>
              <a:t>– académie</a:t>
            </a:r>
            <a:endParaRPr sz="300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792" y="1562880"/>
            <a:ext cx="80456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Clr>
                <a:srgbClr val="1FA1E5"/>
              </a:buClr>
              <a:buSzPts val="2000"/>
              <a:buFont typeface="Arial"/>
              <a:buChar char="■"/>
              <a:defRPr/>
            </a:pPr>
            <a:r>
              <a:rPr lang="fr-FR" altLang="fr-FR" sz="2000" b="1" dirty="0" smtClean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Placer </a:t>
            </a:r>
            <a:r>
              <a:rPr lang="fr-FR" altLang="fr-FR" sz="2000" b="1" dirty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les données scolaires au cœur de la stratégie </a:t>
            </a:r>
            <a:r>
              <a:rPr lang="fr-FR" altLang="fr-FR" sz="2000" b="1" dirty="0" smtClean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numérique</a:t>
            </a:r>
          </a:p>
          <a:p>
            <a:pPr>
              <a:buClr>
                <a:srgbClr val="1FA1E5"/>
              </a:buClr>
              <a:buSzPts val="2000"/>
              <a:defRPr/>
            </a:pPr>
            <a:endParaRPr lang="fr-FR" altLang="fr-FR" sz="2000" dirty="0" smtClean="0">
              <a:solidFill>
                <a:srgbClr val="1FA1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1FA1E5"/>
              </a:buClr>
              <a:buSzPts val="2000"/>
              <a:defRPr/>
            </a:pPr>
            <a:endParaRPr lang="fr-FR" altLang="fr-FR" sz="2000" dirty="0">
              <a:solidFill>
                <a:srgbClr val="1FA1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indent="-177800">
              <a:buClr>
                <a:srgbClr val="1FA1E5"/>
              </a:buClr>
              <a:buSzPts val="2000"/>
              <a:buFont typeface="Arial"/>
              <a:buChar char="■"/>
              <a:defRPr/>
            </a:pPr>
            <a:r>
              <a:rPr lang="fr-FR" sz="2000" b="1" dirty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Enseigner au </a:t>
            </a:r>
            <a:r>
              <a:rPr lang="fr-FR" sz="2000" b="1" dirty="0" err="1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XXIè</a:t>
            </a:r>
            <a:r>
              <a:rPr lang="fr-FR" sz="2000" b="1" dirty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 siècle avec le </a:t>
            </a:r>
            <a:r>
              <a:rPr lang="fr-FR" sz="2000" b="1" dirty="0" smtClean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numérique</a:t>
            </a:r>
          </a:p>
          <a:p>
            <a:pPr>
              <a:buClr>
                <a:srgbClr val="1FA1E5"/>
              </a:buClr>
              <a:buSzPts val="2000"/>
              <a:defRPr/>
            </a:pPr>
            <a:endParaRPr lang="fr-FR" sz="2000" dirty="0" smtClean="0">
              <a:solidFill>
                <a:srgbClr val="BA22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1FA1E5"/>
              </a:buClr>
              <a:buSzPts val="2000"/>
              <a:defRPr/>
            </a:pPr>
            <a:endParaRPr lang="fr-FR" sz="2000" dirty="0">
              <a:solidFill>
                <a:srgbClr val="BA22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indent="-177800">
              <a:buClr>
                <a:srgbClr val="1FA1E5"/>
              </a:buClr>
              <a:buSzPts val="2000"/>
              <a:buFont typeface="Arial"/>
              <a:buChar char="■"/>
              <a:defRPr/>
            </a:pPr>
            <a:r>
              <a:rPr lang="fr-FR" sz="2000" b="1" dirty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Accompagner et renforcer le développement professionnel des </a:t>
            </a:r>
            <a:r>
              <a:rPr lang="fr-FR" sz="2000" b="1" dirty="0" smtClean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professeurs</a:t>
            </a:r>
          </a:p>
          <a:p>
            <a:pPr marL="177800" indent="-177800">
              <a:buClr>
                <a:srgbClr val="1FA1E5"/>
              </a:buClr>
              <a:buSzPts val="2000"/>
              <a:buFont typeface="Arial"/>
              <a:buChar char="■"/>
              <a:defRPr/>
            </a:pPr>
            <a:endParaRPr lang="fr-FR" sz="2000" b="1" dirty="0" smtClean="0">
              <a:solidFill>
                <a:srgbClr val="1FA1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indent="-177800">
              <a:buClr>
                <a:srgbClr val="1FA1E5"/>
              </a:buClr>
              <a:buSzPts val="2000"/>
              <a:buFont typeface="Arial"/>
              <a:buChar char="■"/>
              <a:defRPr/>
            </a:pPr>
            <a:endParaRPr lang="fr-FR" sz="2000" b="1" dirty="0">
              <a:solidFill>
                <a:srgbClr val="1FA1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indent="-177800">
              <a:buClr>
                <a:srgbClr val="1FA1E5"/>
              </a:buClr>
              <a:buSzPts val="2000"/>
              <a:buFont typeface="Arial"/>
              <a:buChar char="■"/>
              <a:defRPr/>
            </a:pPr>
            <a:r>
              <a:rPr lang="fr-FR" sz="2000" b="1" dirty="0" smtClean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 Développer </a:t>
            </a:r>
            <a:r>
              <a:rPr lang="fr-FR" sz="2000" b="1" dirty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les compétences numériques des élèves</a:t>
            </a:r>
          </a:p>
          <a:p>
            <a:pPr marL="177800" indent="-177800">
              <a:buClr>
                <a:srgbClr val="1FA1E5"/>
              </a:buClr>
              <a:buSzPts val="2000"/>
              <a:buFont typeface="Arial"/>
              <a:buChar char="■"/>
              <a:defRPr/>
            </a:pPr>
            <a:endParaRPr lang="fr-FR" sz="2000" b="1" dirty="0" smtClean="0">
              <a:solidFill>
                <a:srgbClr val="1FA1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indent="-177800">
              <a:buClr>
                <a:srgbClr val="1FA1E5"/>
              </a:buClr>
              <a:buSzPts val="2000"/>
              <a:buFont typeface="Arial"/>
              <a:buChar char="■"/>
              <a:defRPr/>
            </a:pPr>
            <a:endParaRPr lang="fr-FR" sz="2000" b="1" dirty="0" smtClean="0">
              <a:solidFill>
                <a:srgbClr val="1FA1E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indent="-177800">
              <a:buClr>
                <a:srgbClr val="1FA1E5"/>
              </a:buClr>
              <a:buSzPts val="2000"/>
              <a:buFont typeface="Arial"/>
              <a:buChar char="■"/>
              <a:defRPr/>
            </a:pPr>
            <a:r>
              <a:rPr lang="fr-FR" sz="2000" b="1" dirty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Créer de nouveaux liens avec les acteurs et les partenaires</a:t>
            </a:r>
            <a:br>
              <a:rPr lang="fr-FR" sz="2000" b="1" dirty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000" b="1" dirty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2000" b="1" dirty="0" smtClean="0">
                <a:solidFill>
                  <a:srgbClr val="1FA1E5"/>
                </a:solidFill>
                <a:latin typeface="Calibri"/>
                <a:ea typeface="Calibri"/>
                <a:cs typeface="Calibri"/>
                <a:sym typeface="Calibri"/>
              </a:rPr>
              <a:t>l’Ecole</a:t>
            </a:r>
            <a:endParaRPr lang="fr-FR" sz="2000" dirty="0">
              <a:solidFill>
                <a:srgbClr val="1FA1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90" y="4920201"/>
            <a:ext cx="1597571" cy="15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1351916"/>
            <a:ext cx="6486843" cy="486513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94486" y="198281"/>
            <a:ext cx="8004162" cy="828574"/>
          </a:xfrm>
        </p:spPr>
        <p:txBody>
          <a:bodyPr/>
          <a:lstStyle/>
          <a:p>
            <a:r>
              <a:rPr lang="fr-FR" dirty="0" smtClean="0"/>
              <a:t>Numérique, enseignement, éducation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36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b="12051"/>
          <a:stretch/>
        </p:blipFill>
        <p:spPr>
          <a:xfrm>
            <a:off x="0" y="1551530"/>
            <a:ext cx="9144000" cy="441195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94486" y="198281"/>
            <a:ext cx="8004162" cy="828574"/>
          </a:xfrm>
        </p:spPr>
        <p:txBody>
          <a:bodyPr/>
          <a:lstStyle/>
          <a:p>
            <a:r>
              <a:rPr lang="fr-FR" dirty="0" smtClean="0"/>
              <a:t>Numérique, enseignement, éducation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29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4" y="1444914"/>
            <a:ext cx="6315391" cy="47302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75951" y="1724144"/>
            <a:ext cx="1696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 smtClean="0">
                <a:solidFill>
                  <a:srgbClr val="F41092"/>
                </a:solidFill>
              </a:rPr>
              <a:t>DONNEES</a:t>
            </a:r>
            <a:endParaRPr lang="fr-FR" sz="2400" dirty="0">
              <a:solidFill>
                <a:srgbClr val="F4109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5815" y="2705706"/>
            <a:ext cx="1975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 smtClean="0">
                <a:solidFill>
                  <a:srgbClr val="F41092"/>
                </a:solidFill>
              </a:rPr>
              <a:t>INTELLIGENCE</a:t>
            </a:r>
            <a:br>
              <a:rPr lang="fr-FR" altLang="fr-FR" sz="2400" b="1" dirty="0" smtClean="0">
                <a:solidFill>
                  <a:srgbClr val="F41092"/>
                </a:solidFill>
              </a:rPr>
            </a:br>
            <a:r>
              <a:rPr lang="fr-FR" altLang="fr-FR" sz="2400" b="1" dirty="0" smtClean="0">
                <a:solidFill>
                  <a:srgbClr val="F41092"/>
                </a:solidFill>
              </a:rPr>
              <a:t>ARTIFICIELLE</a:t>
            </a:r>
            <a:endParaRPr lang="fr-FR" sz="2400" dirty="0">
              <a:solidFill>
                <a:srgbClr val="F4109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5693" y="4056600"/>
            <a:ext cx="15650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 smtClean="0">
                <a:solidFill>
                  <a:srgbClr val="F41092"/>
                </a:solidFill>
              </a:rPr>
              <a:t>LEARNING</a:t>
            </a:r>
            <a:br>
              <a:rPr lang="fr-FR" altLang="fr-FR" sz="2400" b="1" dirty="0" smtClean="0">
                <a:solidFill>
                  <a:srgbClr val="F41092"/>
                </a:solidFill>
              </a:rPr>
            </a:br>
            <a:r>
              <a:rPr lang="fr-FR" altLang="fr-FR" sz="2400" b="1" dirty="0" smtClean="0">
                <a:solidFill>
                  <a:srgbClr val="F41092"/>
                </a:solidFill>
              </a:rPr>
              <a:t>ANALYTICS</a:t>
            </a:r>
            <a:endParaRPr lang="fr-FR" sz="2400" dirty="0">
              <a:solidFill>
                <a:srgbClr val="F4109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5354" y="5192111"/>
            <a:ext cx="2095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41092"/>
                </a:solidFill>
              </a:rPr>
              <a:t>ADAPTIVE</a:t>
            </a:r>
            <a:br>
              <a:rPr lang="fr-FR" sz="2400" b="1" dirty="0" smtClean="0">
                <a:solidFill>
                  <a:srgbClr val="F41092"/>
                </a:solidFill>
              </a:rPr>
            </a:br>
            <a:r>
              <a:rPr lang="fr-FR" sz="2400" b="1" dirty="0" smtClean="0">
                <a:solidFill>
                  <a:srgbClr val="F41092"/>
                </a:solidFill>
              </a:rPr>
              <a:t>LEARNING</a:t>
            </a:r>
            <a:endParaRPr lang="fr-FR" sz="2400" dirty="0">
              <a:solidFill>
                <a:srgbClr val="F41092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08773" y="69692"/>
            <a:ext cx="8004162" cy="82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buSzPts val="1400"/>
              <a:buNone/>
              <a:defRPr sz="3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Numérique éducatif et données : perspectives</a:t>
            </a:r>
          </a:p>
        </p:txBody>
      </p:sp>
    </p:spTree>
    <p:extLst>
      <p:ext uri="{BB962C8B-B14F-4D97-AF65-F5344CB8AC3E}">
        <p14:creationId xmlns:p14="http://schemas.microsoft.com/office/powerpoint/2010/main" val="33538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>
            <a:extLst>
              <a:ext uri="{FF2B5EF4-FFF2-40B4-BE49-F238E27FC236}">
                <a16:creationId xmlns:a16="http://schemas.microsoft.com/office/drawing/2014/main" id="{183CE05A-0252-4F15-9B44-93A2A6007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3" b="35456"/>
          <a:stretch/>
        </p:blipFill>
        <p:spPr bwMode="auto">
          <a:xfrm>
            <a:off x="210952" y="1382526"/>
            <a:ext cx="4362550" cy="119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MANZA15\Dropbox (Manzalab)\ELAN\4 - Jeux\Art\ELAN_Savant_00.png">
            <a:extLst>
              <a:ext uri="{FF2B5EF4-FFF2-40B4-BE49-F238E27FC236}">
                <a16:creationId xmlns:a16="http://schemas.microsoft.com/office/drawing/2014/main" id="{99940587-4AE8-41BF-887D-324AC0811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9421" t="9903" r="18219" b="14608"/>
          <a:stretch/>
        </p:blipFill>
        <p:spPr bwMode="auto">
          <a:xfrm>
            <a:off x="6018264" y="3430943"/>
            <a:ext cx="1213082" cy="1468468"/>
          </a:xfrm>
          <a:prstGeom prst="rect">
            <a:avLst/>
          </a:prstGeom>
          <a:noFill/>
        </p:spPr>
      </p:pic>
      <p:pic>
        <p:nvPicPr>
          <p:cNvPr id="17" name="Picture 6" descr="Résultat de recherche d'images pour &quot;kalulu inserm&quot;">
            <a:extLst>
              <a:ext uri="{FF2B5EF4-FFF2-40B4-BE49-F238E27FC236}">
                <a16:creationId xmlns:a16="http://schemas.microsoft.com/office/drawing/2014/main" id="{8656AB92-7199-4AFE-AEB4-BD3F856A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60" y="4337181"/>
            <a:ext cx="1257715" cy="125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73" y="4799802"/>
            <a:ext cx="2773680" cy="1919907"/>
          </a:xfrm>
          <a:prstGeom prst="rect">
            <a:avLst/>
          </a:prstGeom>
        </p:spPr>
      </p:pic>
      <p:sp>
        <p:nvSpPr>
          <p:cNvPr id="19" name="Flèche : courbe vers la gauche 1">
            <a:extLst>
              <a:ext uri="{FF2B5EF4-FFF2-40B4-BE49-F238E27FC236}">
                <a16:creationId xmlns:a16="http://schemas.microsoft.com/office/drawing/2014/main" id="{A66F636A-1B07-4E9E-85AD-802EA6E78746}"/>
              </a:ext>
            </a:extLst>
          </p:cNvPr>
          <p:cNvSpPr/>
          <p:nvPr/>
        </p:nvSpPr>
        <p:spPr>
          <a:xfrm rot="3058550">
            <a:off x="5587897" y="1150958"/>
            <a:ext cx="2009016" cy="6358926"/>
          </a:xfrm>
          <a:prstGeom prst="curvedLeftArrow">
            <a:avLst>
              <a:gd name="adj1" fmla="val 8561"/>
              <a:gd name="adj2" fmla="val 21017"/>
              <a:gd name="adj3" fmla="val 30315"/>
            </a:avLst>
          </a:prstGeom>
          <a:solidFill>
            <a:srgbClr val="F41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47133" y="2517501"/>
            <a:ext cx="2127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400" b="1" dirty="0" smtClean="0">
                <a:solidFill>
                  <a:srgbClr val="F41092"/>
                </a:solidFill>
              </a:rPr>
              <a:t>Apprentissages</a:t>
            </a:r>
            <a:br>
              <a:rPr lang="fr-FR" altLang="fr-FR" sz="2400" b="1" dirty="0" smtClean="0">
                <a:solidFill>
                  <a:srgbClr val="F41092"/>
                </a:solidFill>
              </a:rPr>
            </a:br>
            <a:r>
              <a:rPr lang="fr-FR" altLang="fr-FR" sz="2400" b="1" dirty="0" smtClean="0">
                <a:solidFill>
                  <a:srgbClr val="F41092"/>
                </a:solidFill>
              </a:rPr>
              <a:t>fondamentaux</a:t>
            </a:r>
            <a:endParaRPr lang="fr-FR" sz="2400" dirty="0">
              <a:solidFill>
                <a:srgbClr val="F4109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92713" y="3458589"/>
            <a:ext cx="2029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400" b="1" dirty="0" smtClean="0">
                <a:solidFill>
                  <a:srgbClr val="F41092"/>
                </a:solidFill>
              </a:rPr>
              <a:t>Ecole inclusive</a:t>
            </a:r>
            <a:endParaRPr lang="fr-FR" sz="2400" dirty="0">
              <a:solidFill>
                <a:srgbClr val="F4109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2000" y="3978646"/>
            <a:ext cx="1508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400" b="1" dirty="0" smtClean="0">
                <a:solidFill>
                  <a:srgbClr val="F41092"/>
                </a:solidFill>
              </a:rPr>
              <a:t>Formation</a:t>
            </a:r>
            <a:endParaRPr lang="fr-FR" sz="2400" dirty="0">
              <a:solidFill>
                <a:srgbClr val="F41092"/>
              </a:solidFill>
            </a:endParaRP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/>
          <a:lstStyle/>
          <a:p>
            <a:r>
              <a:rPr lang="fr-FR" dirty="0" smtClean="0"/>
              <a:t>Innovation, recherche et partenariats 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65" y="4799802"/>
            <a:ext cx="675609" cy="6756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7049" y="1383068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ges de contenus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</TotalTime>
  <Words>295</Words>
  <Application>Microsoft Office PowerPoint</Application>
  <PresentationFormat>Affichage à l'écran (4:3)</PresentationFormat>
  <Paragraphs>89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2</vt:lpstr>
      <vt:lpstr>pages de contenus</vt:lpstr>
      <vt:lpstr>GTA</vt:lpstr>
      <vt:lpstr>Numérique, enseignement, éducation</vt:lpstr>
      <vt:lpstr>Numérique, enseignement, éducation</vt:lpstr>
      <vt:lpstr>Numérique, enseignement, éducation</vt:lpstr>
      <vt:lpstr>Feuille de route nationale – académie</vt:lpstr>
      <vt:lpstr>Numérique, enseignement, éducation</vt:lpstr>
      <vt:lpstr>Numérique, enseignement, éducation</vt:lpstr>
      <vt:lpstr>Présentation PowerPoint</vt:lpstr>
      <vt:lpstr>Innovation, recherche et partenariats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DANE – RENTREE 2018</dc:title>
  <dc:creator>dquere</dc:creator>
  <cp:lastModifiedBy>jmichelin</cp:lastModifiedBy>
  <cp:revision>55</cp:revision>
  <dcterms:modified xsi:type="dcterms:W3CDTF">2018-10-12T08:26:33Z</dcterms:modified>
</cp:coreProperties>
</file>