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56" r:id="rId3"/>
    <p:sldId id="458" r:id="rId4"/>
    <p:sldId id="427" r:id="rId5"/>
    <p:sldId id="438" r:id="rId6"/>
    <p:sldId id="440" r:id="rId7"/>
    <p:sldId id="459" r:id="rId8"/>
    <p:sldId id="441" r:id="rId9"/>
    <p:sldId id="460" r:id="rId10"/>
    <p:sldId id="447" r:id="rId11"/>
    <p:sldId id="449" r:id="rId12"/>
    <p:sldId id="439" r:id="rId13"/>
    <p:sldId id="448" r:id="rId14"/>
    <p:sldId id="442" r:id="rId15"/>
    <p:sldId id="457" r:id="rId16"/>
    <p:sldId id="450" r:id="rId17"/>
    <p:sldId id="451" r:id="rId18"/>
    <p:sldId id="437" r:id="rId19"/>
    <p:sldId id="428" r:id="rId20"/>
    <p:sldId id="429" r:id="rId21"/>
    <p:sldId id="461" r:id="rId22"/>
    <p:sldId id="432" r:id="rId23"/>
    <p:sldId id="433" r:id="rId24"/>
    <p:sldId id="452" r:id="rId25"/>
    <p:sldId id="453" r:id="rId26"/>
    <p:sldId id="454" r:id="rId27"/>
    <p:sldId id="435" r:id="rId28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5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9A35"/>
    <a:srgbClr val="666633"/>
    <a:srgbClr val="FF0000"/>
    <a:srgbClr val="FFCC66"/>
    <a:srgbClr val="FFFF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552" autoAdjust="0"/>
  </p:normalViewPr>
  <p:slideViewPr>
    <p:cSldViewPr>
      <p:cViewPr varScale="1">
        <p:scale>
          <a:sx n="72" d="100"/>
          <a:sy n="72" d="100"/>
        </p:scale>
        <p:origin x="1440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83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48995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48995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48995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4876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BAC5ED-9BDE-45C5-8937-05A1F25C13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624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27" tIns="45213" rIns="90427" bIns="4521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27" tIns="45213" rIns="90427" bIns="4521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27" tIns="45213" rIns="90427" bIns="4521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27" tIns="45213" rIns="90427" bIns="4521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0" y="0"/>
            <a:ext cx="29352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27" tIns="45213" rIns="90427" bIns="4521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840163" y="0"/>
            <a:ext cx="29352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27" tIns="45213" rIns="90427" bIns="4521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7238"/>
            <a:ext cx="4935537" cy="37020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692650"/>
            <a:ext cx="4959350" cy="446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280" tIns="46440" rIns="892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0" y="9463088"/>
            <a:ext cx="29352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27" tIns="45213" rIns="90427" bIns="4521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40163" y="9463088"/>
            <a:ext cx="2927350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280" tIns="46440" rIns="89280" bIns="46440" numCol="1" anchor="b" anchorCtr="0" compatLnSpc="1">
            <a:prstTxWarp prst="textNoShape">
              <a:avLst/>
            </a:prstTxWarp>
          </a:bodyPr>
          <a:lstStyle>
            <a:lvl1pPr algn="r" defTabSz="448765" eaLnBrk="1" hangingPunct="1">
              <a:buSzPct val="100000"/>
              <a:tabLst>
                <a:tab pos="722925" algn="l"/>
                <a:tab pos="1447381" algn="l"/>
                <a:tab pos="2170306" algn="l"/>
                <a:tab pos="289476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FFB48E-045A-411A-A0B6-ABE973B375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91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809AD38-6107-44E1-B483-B7C711D2BAD7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40163" y="9463088"/>
            <a:ext cx="2933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280" tIns="46440" rIns="89280" bIns="46440" anchor="b"/>
          <a:lstStyle>
            <a:lvl1pPr defTabSz="454025"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54025"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54025"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54025"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54025"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6100" algn="l"/>
                <a:tab pos="2270125" algn="l"/>
                <a:tab pos="2724150" algn="l"/>
                <a:tab pos="3178175" algn="l"/>
                <a:tab pos="3632200" algn="l"/>
                <a:tab pos="4087813" algn="l"/>
                <a:tab pos="4541838" algn="l"/>
                <a:tab pos="4995863" algn="l"/>
                <a:tab pos="5449888" algn="l"/>
                <a:tab pos="5903913" algn="l"/>
                <a:tab pos="6357938" algn="l"/>
                <a:tab pos="6813550" algn="l"/>
                <a:tab pos="7267575" algn="l"/>
                <a:tab pos="7721600" algn="l"/>
                <a:tab pos="8175625" algn="l"/>
                <a:tab pos="8629650" algn="l"/>
                <a:tab pos="9083675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SzPct val="100000"/>
            </a:pPr>
            <a:fld id="{CE7F10BA-AC16-47E0-B793-DBAAECFBC186}" type="slidenum">
              <a:rPr lang="fr-FR" altLang="fr-FR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buSzPct val="100000"/>
              </a:pPr>
              <a:t>1</a:t>
            </a:fld>
            <a:endParaRPr lang="fr-FR" altLang="fr-FR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1887" cy="3708400"/>
          </a:xfrm>
          <a:solidFill>
            <a:srgbClr val="FFFFFF"/>
          </a:solidFill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5700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6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DC2BFAC-EA80-4B48-8B42-4F5F64C47437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10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1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DC2BFAC-EA80-4B48-8B42-4F5F64C47437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11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4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12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9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31C7C55-7D7D-46CB-BA93-84C0CAAC64A8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13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6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14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0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15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085EEFD-E0CF-45E7-A332-7DA11B916EED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16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15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17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59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18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04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822D0B5-8443-4D09-A87D-381A63C7F6D2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19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2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37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F7856E0-C3AB-4672-B985-48B76D69C3D5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20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63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21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95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1B8DB0D-9E84-4240-A0DE-77B7211984A5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22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3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23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75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24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55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25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96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26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50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27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4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3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1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4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9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5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0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6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7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7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1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C4CF71D-979A-41D1-AC2F-AE19C814009A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8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8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defTabSz="447675"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BD523C-E9B2-4124-BE75-588E38B64403}" type="slidenum">
              <a:rPr lang="fr-FR" altLang="fr-FR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9</a:t>
            </a:fld>
            <a:endParaRPr lang="fr-FR" altLang="fr-FR" sz="12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7238"/>
            <a:ext cx="4940300" cy="3706812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2650"/>
            <a:ext cx="4964113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6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316913" y="6553200"/>
            <a:ext cx="503237" cy="260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51F052-920D-4380-8166-1DF081E5B1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54445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8900"/>
            <a:ext cx="7156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7709" tIns="0" rIns="37709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600200"/>
            <a:ext cx="76866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7709" tIns="0" rIns="37709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057400" y="6569075"/>
            <a:ext cx="977900" cy="212725"/>
          </a:xfrm>
          <a:prstGeom prst="rect">
            <a:avLst/>
          </a:prstGeom>
          <a:solidFill>
            <a:srgbClr val="8FC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02663" y="6569075"/>
            <a:ext cx="179387" cy="211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79EB8A-3361-4A0B-B27F-2525C6C1ED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000000"/>
          </a:solidFill>
          <a:latin typeface="+mj-lt"/>
          <a:ea typeface="+mj-ea"/>
          <a:cs typeface="+mj-cs"/>
        </a:defRPr>
      </a:lvl1pPr>
      <a:lvl2pPr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000000"/>
          </a:solidFill>
          <a:latin typeface="Arial" charset="0"/>
          <a:cs typeface="Times New Roman" charset="0"/>
        </a:defRPr>
      </a:lvl2pPr>
      <a:lvl3pPr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000000"/>
          </a:solidFill>
          <a:latin typeface="Arial" charset="0"/>
          <a:cs typeface="Times New Roman" charset="0"/>
        </a:defRPr>
      </a:lvl3pPr>
      <a:lvl4pPr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000000"/>
          </a:solidFill>
          <a:latin typeface="Arial" charset="0"/>
          <a:cs typeface="Times New Roman" charset="0"/>
        </a:defRPr>
      </a:lvl4pPr>
      <a:lvl5pPr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000000"/>
          </a:solidFill>
          <a:latin typeface="Arial" charset="0"/>
          <a:cs typeface="Times New Roman" charset="0"/>
        </a:defRPr>
      </a:lvl5pPr>
      <a:lvl6pPr marL="2611438" indent="-238125"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cs typeface="Times New Roman" charset="0"/>
        </a:defRPr>
      </a:lvl6pPr>
      <a:lvl7pPr marL="3068638" indent="-238125"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cs typeface="Times New Roman" charset="0"/>
        </a:defRPr>
      </a:lvl7pPr>
      <a:lvl8pPr marL="3525838" indent="-238125"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cs typeface="Times New Roman" charset="0"/>
        </a:defRPr>
      </a:lvl8pPr>
      <a:lvl9pPr marL="3983038" indent="-238125" algn="l" defTabSz="469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cs typeface="Times New Roman" charset="0"/>
        </a:defRPr>
      </a:lvl9pPr>
    </p:titleStyle>
    <p:bodyStyle>
      <a:lvl1pPr marL="358775" indent="-358775" algn="l" defTabSz="469900" rtl="0" eaLnBrk="0" fontAlgn="base" hangingPunct="0">
        <a:spcBef>
          <a:spcPts val="1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9A35"/>
          </a:solidFill>
          <a:latin typeface="+mn-lt"/>
          <a:ea typeface="+mn-ea"/>
          <a:cs typeface="+mn-cs"/>
        </a:defRPr>
      </a:lvl1pPr>
      <a:lvl2pPr marL="777875" indent="-298450" algn="l" defTabSz="469900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+mn-lt"/>
          <a:cs typeface="+mn-cs"/>
        </a:defRPr>
      </a:lvl2pPr>
      <a:lvl3pPr marL="1196975" indent="-239713" algn="l" defTabSz="469900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cs typeface="+mn-cs"/>
        </a:defRPr>
      </a:lvl3pPr>
      <a:lvl4pPr marL="1676400" indent="-239713" algn="l" defTabSz="469900" rtl="0" eaLnBrk="0" fontAlgn="base" hangingPunct="0">
        <a:spcBef>
          <a:spcPts val="3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>
          <a:solidFill>
            <a:srgbClr val="000000"/>
          </a:solidFill>
          <a:latin typeface="+mn-lt"/>
          <a:cs typeface="+mn-cs"/>
        </a:defRPr>
      </a:lvl4pPr>
      <a:lvl5pPr marL="2154238" indent="-238125" algn="l" defTabSz="469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00">
          <a:solidFill>
            <a:srgbClr val="000000"/>
          </a:solidFill>
          <a:latin typeface="+mn-lt"/>
          <a:cs typeface="+mn-cs"/>
        </a:defRPr>
      </a:lvl5pPr>
      <a:lvl6pPr marL="2611438" indent="-238125" algn="l" defTabSz="469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cs typeface="+mn-cs"/>
        </a:defRPr>
      </a:lvl6pPr>
      <a:lvl7pPr marL="3068638" indent="-238125" algn="l" defTabSz="469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cs typeface="+mn-cs"/>
        </a:defRPr>
      </a:lvl7pPr>
      <a:lvl8pPr marL="3525838" indent="-238125" algn="l" defTabSz="469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cs typeface="+mn-cs"/>
        </a:defRPr>
      </a:lvl8pPr>
      <a:lvl9pPr marL="3983038" indent="-238125" algn="l" defTabSz="469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9750" y="3500438"/>
            <a:ext cx="2663825" cy="1296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z="150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395536" y="44450"/>
            <a:ext cx="8748464" cy="2520950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r-FR" altLang="fr-FR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 de formation ECORCE</a:t>
            </a:r>
            <a:endParaRPr lang="fr-FR" altLang="fr-FR" sz="2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fr-FR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Alimentation, agriculture, biodiversité.</a:t>
            </a:r>
            <a:br>
              <a:rPr lang="fr-FR" altLang="fr-FR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j’agis sur mon territoire</a:t>
            </a:r>
            <a:br>
              <a:rPr lang="fr-FR" altLang="fr-FR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lorsque je mange ?</a:t>
            </a:r>
            <a:endParaRPr lang="fr-FR" altLang="fr-FR" sz="2400" b="1" kern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fr-FR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Saint-Maixent </a:t>
            </a:r>
            <a:r>
              <a:rPr lang="fr-FR" altLang="fr-FR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fr-FR" altLang="fr-FR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novembre </a:t>
            </a:r>
            <a:r>
              <a:rPr lang="fr-FR" altLang="fr-FR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fr-FR" altLang="fr-FR" sz="2000" b="1" kern="0" dirty="0" smtClean="0">
              <a:solidFill>
                <a:schemeClr val="tx1"/>
              </a:solidFill>
            </a:endParaRPr>
          </a:p>
        </p:txBody>
      </p:sp>
      <p:pic>
        <p:nvPicPr>
          <p:cNvPr id="5124" name="Picture 17" descr="W:\1.RESSOURCES\COMMUNICATION\COM EXTERNE\Com institutionnelle\Identité Visuelle 2011\NOUVEAU LOGO\Echelon départemental\logo_CA_Deux_Sevres_H_72 DPI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8"/>
          <a:stretch>
            <a:fillRect/>
          </a:stretch>
        </p:blipFill>
        <p:spPr bwMode="auto">
          <a:xfrm>
            <a:off x="249238" y="2565400"/>
            <a:ext cx="29781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Les gains de productivité agricole ne profitent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pas aux agriculteurs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…</a:t>
            </a:r>
            <a:endParaRPr lang="fr-FR" altLang="fr-FR" sz="28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9219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E92BFE-FAF5-44C7-B275-59E2C7B516EC}" type="slidenum">
              <a:rPr lang="fr-FR" altLang="fr-FR" smtClean="0">
                <a:solidFill>
                  <a:srgbClr val="000000"/>
                </a:solidFill>
              </a:rPr>
              <a:pPr/>
              <a:t>10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9220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7" y="1125538"/>
            <a:ext cx="7777435" cy="52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78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115889"/>
            <a:ext cx="86042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… </a:t>
            </a: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Ni aux consommateurs</a:t>
            </a:r>
          </a:p>
        </p:txBody>
      </p:sp>
      <p:sp>
        <p:nvSpPr>
          <p:cNvPr id="9219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E92BFE-FAF5-44C7-B275-59E2C7B516EC}" type="slidenum">
              <a:rPr lang="fr-FR" altLang="fr-FR" smtClean="0">
                <a:solidFill>
                  <a:srgbClr val="000000"/>
                </a:solidFill>
              </a:rPr>
              <a:pPr/>
              <a:t>11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9220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48244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428466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06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16632"/>
            <a:ext cx="8604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Une très mauvaise répartition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de la valeur ajoutée</a:t>
            </a:r>
            <a:endParaRPr lang="fr-FR" altLang="fr-FR" sz="2800" b="1" i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12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4925" y="1125538"/>
            <a:ext cx="8991600" cy="5256212"/>
            <a:chOff x="34925" y="1125538"/>
            <a:chExt cx="8991600" cy="5256212"/>
          </a:xfrm>
        </p:grpSpPr>
        <p:pic>
          <p:nvPicPr>
            <p:cNvPr id="16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1125538"/>
              <a:ext cx="8991600" cy="525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181" y="3861048"/>
              <a:ext cx="1858963" cy="157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necteur droit avec flèche 5"/>
            <p:cNvCxnSpPr>
              <a:cxnSpLocks noChangeShapeType="1"/>
            </p:cNvCxnSpPr>
            <p:nvPr/>
          </p:nvCxnSpPr>
          <p:spPr bwMode="auto">
            <a:xfrm flipH="1" flipV="1">
              <a:off x="2195513" y="4149725"/>
              <a:ext cx="3856037" cy="719138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Connecteur droit avec flèche 9"/>
            <p:cNvCxnSpPr>
              <a:cxnSpLocks noChangeShapeType="1"/>
            </p:cNvCxnSpPr>
            <p:nvPr/>
          </p:nvCxnSpPr>
          <p:spPr bwMode="auto">
            <a:xfrm flipH="1" flipV="1">
              <a:off x="3635375" y="3644900"/>
              <a:ext cx="2416175" cy="72072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avec flèche 11"/>
            <p:cNvCxnSpPr>
              <a:cxnSpLocks noChangeShapeType="1"/>
            </p:cNvCxnSpPr>
            <p:nvPr/>
          </p:nvCxnSpPr>
          <p:spPr bwMode="auto">
            <a:xfrm flipH="1" flipV="1">
              <a:off x="5076825" y="3219450"/>
              <a:ext cx="1366838" cy="93027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1220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Des revenus plus volatils et dépendants </a:t>
            </a:r>
            <a:b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</a:b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des aides de la PAC</a:t>
            </a:r>
          </a:p>
        </p:txBody>
      </p:sp>
      <p:sp>
        <p:nvSpPr>
          <p:cNvPr id="11267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E07275-2701-45FB-A69A-C8D803C81976}" type="slidenum">
              <a:rPr lang="fr-FR" altLang="fr-FR" smtClean="0">
                <a:solidFill>
                  <a:srgbClr val="000000"/>
                </a:solidFill>
              </a:rPr>
              <a:pPr/>
              <a:t>13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11268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125538"/>
            <a:ext cx="471011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40846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345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7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La poursuite des tendances actuelles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Est-elle possible ?</a:t>
            </a:r>
            <a:endParaRPr lang="fr-FR" altLang="fr-FR" sz="2800" b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14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44008" y="1106491"/>
            <a:ext cx="4392042" cy="5364153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Agriculture = 75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 smtClean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25538"/>
            <a:ext cx="8793163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84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15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021" y="5315136"/>
            <a:ext cx="9144000" cy="504056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kern="0" dirty="0" smtClean="0">
                <a:solidFill>
                  <a:srgbClr val="0070C0"/>
                </a:solidFill>
              </a:rPr>
              <a:t>UN CONTEXTE EN PLEINE MUTATION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0312"/>
            <a:ext cx="3525218" cy="398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1388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0083"/>
            <a:ext cx="3657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94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15888"/>
            <a:ext cx="88201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Un contexte en pleine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mutation : côté production,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des injonctions contradictoires</a:t>
            </a:r>
            <a:endParaRPr lang="fr-FR" altLang="fr-FR" sz="28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71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D1A19D-EBA0-4C4E-9D8A-8D1CA6C08C7D}" type="slidenum">
              <a:rPr lang="fr-FR" altLang="fr-FR" smtClean="0">
                <a:solidFill>
                  <a:srgbClr val="000000"/>
                </a:solidFill>
              </a:rPr>
              <a:pPr/>
              <a:t>16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1340768"/>
            <a:ext cx="8604250" cy="5212432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La main d’œuvre agricole est divisée par deux tous les vingt ans depuis la fin de la seconde guerre mondiale</a:t>
            </a: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Le libre-échange et la dérégulation des marchés européens provoquent une forte instabilité des prix depuis 10 </a:t>
            </a:r>
            <a:r>
              <a:rPr lang="fr-FR" sz="2000" b="1" kern="0" dirty="0" smtClean="0">
                <a:solidFill>
                  <a:srgbClr val="0070C0"/>
                </a:solidFill>
              </a:rPr>
              <a:t>ans (+ CETA, MERCOSUR, Australie/NZ à venir…)</a:t>
            </a:r>
            <a:endParaRPr lang="fr-FR" sz="2000" b="1" kern="0" dirty="0" smtClean="0">
              <a:solidFill>
                <a:srgbClr val="0070C0"/>
              </a:solidFill>
            </a:endParaRP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Les aides PAC ont baissé de -13 % en cinq ans, et devraient continuer de baisser avec la PAC </a:t>
            </a:r>
            <a:r>
              <a:rPr lang="fr-FR" sz="2000" b="1" kern="0" dirty="0" smtClean="0">
                <a:solidFill>
                  <a:srgbClr val="0070C0"/>
                </a:solidFill>
              </a:rPr>
              <a:t>post-2020 (</a:t>
            </a:r>
            <a:r>
              <a:rPr lang="fr-FR" sz="2000" b="1" kern="0" dirty="0" err="1" smtClean="0">
                <a:solidFill>
                  <a:srgbClr val="0070C0"/>
                </a:solidFill>
              </a:rPr>
              <a:t>Brexit</a:t>
            </a:r>
            <a:r>
              <a:rPr lang="fr-FR" sz="2000" b="1" kern="0" dirty="0" smtClean="0">
                <a:solidFill>
                  <a:srgbClr val="0070C0"/>
                </a:solidFill>
              </a:rPr>
              <a:t>…)</a:t>
            </a:r>
            <a:endParaRPr lang="fr-FR" sz="2000" b="1" kern="0" dirty="0" smtClean="0">
              <a:solidFill>
                <a:srgbClr val="0070C0"/>
              </a:solidFill>
            </a:endParaRP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Les </a:t>
            </a:r>
            <a:r>
              <a:rPr lang="fr-FR" sz="2000" b="1" kern="0" dirty="0" smtClean="0">
                <a:solidFill>
                  <a:srgbClr val="0070C0"/>
                </a:solidFill>
              </a:rPr>
              <a:t>attentes sociétales en termes d’environnement et de qualité sont de plus en plus prégnantes, particulièrement dans les zones péri-urbaines</a:t>
            </a: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Le réchauffement climatique impacte et impactera fortement la production </a:t>
            </a:r>
            <a:r>
              <a:rPr lang="fr-FR" sz="2000" b="1" kern="0" dirty="0" smtClean="0">
                <a:solidFill>
                  <a:srgbClr val="0070C0"/>
                </a:solidFill>
              </a:rPr>
              <a:t>agricole : adaptation (assolements, races…) et solution (stockage carbone</a:t>
            </a:r>
            <a:r>
              <a:rPr lang="fr-FR" sz="2000" b="1" kern="0" smtClean="0">
                <a:solidFill>
                  <a:srgbClr val="0070C0"/>
                </a:solidFill>
              </a:rPr>
              <a:t>, biodiversité…)</a:t>
            </a:r>
            <a:endParaRPr lang="fr-FR" sz="2000" b="1" kern="0" dirty="0" smtClean="0">
              <a:solidFill>
                <a:srgbClr val="0070C0"/>
              </a:solidFill>
            </a:endParaRP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2000" b="1" kern="0" dirty="0" smtClean="0">
              <a:solidFill>
                <a:srgbClr val="0070C0"/>
              </a:solidFill>
            </a:endParaRP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20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7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Un contexte en pleine mutation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côté consommation, le siècle des villes</a:t>
            </a:r>
            <a:endParaRPr lang="fr-FR" altLang="fr-FR" sz="28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17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356100" y="1123950"/>
            <a:ext cx="467995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49263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49263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49263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49263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En 2030, la population urbaine sera de 5 milliards d’habitants sur un total de 8,5 milliards d’humains (60 %)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i="1" dirty="0">
                <a:solidFill>
                  <a:srgbClr val="0070C0"/>
                </a:solidFill>
                <a:latin typeface="Verdana" panose="020B0604030504040204" pitchFamily="34" charset="0"/>
              </a:rPr>
              <a:t>NB : 50 % en </a:t>
            </a:r>
            <a:r>
              <a:rPr lang="fr-FR" altLang="fr-FR" sz="1800" b="1" i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2012</a:t>
            </a:r>
            <a:endParaRPr lang="fr-FR" altLang="fr-FR" sz="1800" b="1" i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Les trois-quarts de la population mondiale habitent dans 4.200 villes de plus de 100.000 habitants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fr-FR" altLang="fr-FR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40 % de la population mondiale habitent dans moins de 1.000 villes de plus de 1 million d’habitants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1 personne sur 8 habite dans une des 28 mégapoles de plus de 10 millions d’habitants dans le monde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En 2030, 750 villes assureront </a:t>
            </a:r>
            <a:r>
              <a:rPr lang="fr-FR" altLang="fr-FR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plus de 60 </a:t>
            </a:r>
            <a:r>
              <a:rPr lang="fr-FR" altLang="fr-FR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% du PIB mondial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25538"/>
            <a:ext cx="41132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5" y="3627329"/>
            <a:ext cx="4137158" cy="275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64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7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Un véritable choc démographique</a:t>
            </a:r>
            <a:b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</a:br>
            <a:r>
              <a:rPr lang="fr-FR" altLang="fr-FR" sz="2400" b="1" i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Le tiers des agriculteurs a plus de 55 ans </a:t>
            </a:r>
            <a:endParaRPr lang="fr-FR" altLang="fr-FR" sz="2800" b="1" i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18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02363" y="1700213"/>
            <a:ext cx="2833687" cy="4176712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-70 exploitations par an entre 2010 et 2014 (-1,3 %/an)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-140 </a:t>
            </a:r>
            <a:r>
              <a:rPr lang="fr-FR" sz="2000" b="1" kern="0" dirty="0">
                <a:solidFill>
                  <a:srgbClr val="0070C0"/>
                </a:solidFill>
              </a:rPr>
              <a:t>exploitations par an entre </a:t>
            </a:r>
            <a:r>
              <a:rPr lang="fr-FR" sz="2000" b="1" kern="0" dirty="0" smtClean="0">
                <a:solidFill>
                  <a:srgbClr val="0070C0"/>
                </a:solidFill>
              </a:rPr>
              <a:t>2015 </a:t>
            </a:r>
            <a:r>
              <a:rPr lang="fr-FR" sz="2000" b="1" kern="0" dirty="0">
                <a:solidFill>
                  <a:srgbClr val="0070C0"/>
                </a:solidFill>
              </a:rPr>
              <a:t>et </a:t>
            </a:r>
            <a:r>
              <a:rPr lang="fr-FR" sz="2000" b="1" kern="0" dirty="0" smtClean="0">
                <a:solidFill>
                  <a:srgbClr val="0070C0"/>
                </a:solidFill>
              </a:rPr>
              <a:t>2017 (-2,7 </a:t>
            </a:r>
            <a:r>
              <a:rPr lang="fr-FR" sz="2000" b="1" kern="0" dirty="0">
                <a:solidFill>
                  <a:srgbClr val="0070C0"/>
                </a:solidFill>
              </a:rPr>
              <a:t>%/an</a:t>
            </a:r>
            <a:r>
              <a:rPr lang="fr-FR" sz="2000" b="1" kern="0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2000" b="1" kern="0" dirty="0" smtClean="0">
                <a:solidFill>
                  <a:srgbClr val="0070C0"/>
                </a:solidFill>
              </a:rPr>
              <a:t>A partir de 2019-2020, le nombre de départs potentiels augmente de 50 à 100 par an</a:t>
            </a:r>
            <a:br>
              <a:rPr lang="fr-FR" sz="2000" b="1" kern="0" dirty="0" smtClean="0">
                <a:solidFill>
                  <a:srgbClr val="0070C0"/>
                </a:solidFill>
              </a:rPr>
            </a:br>
            <a:r>
              <a:rPr lang="fr-FR" sz="20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-200 à -250 exploitations par an</a:t>
            </a:r>
            <a:endParaRPr lang="fr-FR" sz="2000" b="1" kern="0" dirty="0">
              <a:solidFill>
                <a:srgbClr val="FF0000"/>
              </a:solidFill>
            </a:endParaRP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20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2000" b="1" kern="0" dirty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20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2000" b="1" kern="0" dirty="0" smtClean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2000" b="1" kern="0" dirty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2000" b="1" kern="0" dirty="0" smtClean="0"/>
          </a:p>
        </p:txBody>
      </p:sp>
      <p:pic>
        <p:nvPicPr>
          <p:cNvPr id="46085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59769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323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Projection à l’horizon 2030 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un agrandissement inéluctable</a:t>
            </a:r>
          </a:p>
        </p:txBody>
      </p:sp>
      <p:sp>
        <p:nvSpPr>
          <p:cNvPr id="4813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56D8BA-4E8A-48B9-B0EE-72D8A8F42BF7}" type="slidenum">
              <a:rPr lang="fr-FR" altLang="fr-FR" smtClean="0">
                <a:solidFill>
                  <a:srgbClr val="000000"/>
                </a:solidFill>
              </a:rPr>
              <a:pPr/>
              <a:t>19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038" y="4148138"/>
            <a:ext cx="9063037" cy="2233612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20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Selon </a:t>
            </a:r>
            <a:r>
              <a:rPr lang="fr-FR" sz="20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le scénario, le nombre d’exploitations des Deux-Sèvres passerait sous la barre des 3.000 en 2027 (</a:t>
            </a:r>
            <a:r>
              <a:rPr lang="fr-FR" sz="20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S0 = 100 JA/AN), </a:t>
            </a:r>
            <a:r>
              <a:rPr lang="fr-FR" sz="20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2028 (</a:t>
            </a:r>
            <a:r>
              <a:rPr lang="fr-FR" sz="20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S1 = 125 JA/AN) </a:t>
            </a:r>
            <a:r>
              <a:rPr lang="fr-FR" sz="20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ou 2030 (</a:t>
            </a:r>
            <a:r>
              <a:rPr lang="fr-FR" sz="20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S2 = 150 JA/AN)</a:t>
            </a:r>
            <a:endParaRPr lang="fr-FR" sz="20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>
                <a:solidFill>
                  <a:srgbClr val="FF0000"/>
                </a:solidFill>
              </a:rPr>
              <a:t>L</a:t>
            </a:r>
            <a:r>
              <a:rPr lang="fr-FR" sz="1800" b="1" kern="0" dirty="0" smtClean="0">
                <a:solidFill>
                  <a:srgbClr val="FF0000"/>
                </a:solidFill>
              </a:rPr>
              <a:t>a </a:t>
            </a:r>
            <a:r>
              <a:rPr lang="fr-FR" sz="1800" b="1" kern="0" dirty="0">
                <a:solidFill>
                  <a:srgbClr val="FF0000"/>
                </a:solidFill>
              </a:rPr>
              <a:t>SAU par exploitation, actuellement de 100 ha, passerait à plus de 200 ha (S0), 180 ha (S1) ou 160 ha (S2). Donc, quel que soit le scénario, les enjeux liés à une capitalisation qui s’accélère seront des enjeux à traiter en priorité (transmission, financement des investissements, formation, gestion du foncier, du travail…)</a:t>
            </a:r>
            <a:endParaRPr lang="fr-FR" sz="1800" b="1" kern="0" dirty="0" smtClean="0">
              <a:solidFill>
                <a:srgbClr val="FF0000"/>
              </a:solidFill>
            </a:endParaRPr>
          </a:p>
        </p:txBody>
      </p:sp>
      <p:pic>
        <p:nvPicPr>
          <p:cNvPr id="48133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5"/>
          <a:stretch>
            <a:fillRect/>
          </a:stretch>
        </p:blipFill>
        <p:spPr bwMode="auto">
          <a:xfrm>
            <a:off x="46038" y="1268413"/>
            <a:ext cx="90630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004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9388" y="115889"/>
            <a:ext cx="8604250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Plan de l’intervention</a:t>
            </a:r>
            <a:endParaRPr lang="fr-FR" altLang="fr-FR" sz="28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59632" y="1412776"/>
            <a:ext cx="6552728" cy="4924400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400" b="1" kern="0" dirty="0" smtClean="0">
                <a:solidFill>
                  <a:srgbClr val="0070C0"/>
                </a:solidFill>
              </a:rPr>
              <a:t>La </a:t>
            </a:r>
            <a:r>
              <a:rPr lang="fr-FR" sz="2400" b="1" kern="0" dirty="0" smtClean="0">
                <a:solidFill>
                  <a:srgbClr val="0070C0"/>
                </a:solidFill>
              </a:rPr>
              <a:t>situation actuelle de l’agriculture des </a:t>
            </a:r>
            <a:r>
              <a:rPr lang="fr-FR" sz="2400" b="1" kern="0" dirty="0">
                <a:solidFill>
                  <a:srgbClr val="0070C0"/>
                </a:solidFill>
              </a:rPr>
              <a:t>D</a:t>
            </a:r>
            <a:r>
              <a:rPr lang="fr-FR" sz="2400" b="1" kern="0" dirty="0" smtClean="0">
                <a:solidFill>
                  <a:srgbClr val="0070C0"/>
                </a:solidFill>
              </a:rPr>
              <a:t>eux-Sèvres</a:t>
            </a: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400" b="1" kern="0" dirty="0" smtClean="0">
                <a:solidFill>
                  <a:srgbClr val="0070C0"/>
                </a:solidFill>
              </a:rPr>
              <a:t>La différenciation des systèmes de production agricoles</a:t>
            </a: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400" b="1" kern="0" dirty="0" smtClean="0">
                <a:solidFill>
                  <a:srgbClr val="0070C0"/>
                </a:solidFill>
              </a:rPr>
              <a:t>De la fourche à la fourchette : un bilan des dernières décennies</a:t>
            </a: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400" b="1" kern="0" dirty="0" smtClean="0">
                <a:solidFill>
                  <a:srgbClr val="0070C0"/>
                </a:solidFill>
              </a:rPr>
              <a:t>Un contexte en pleine mutation</a:t>
            </a: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sz="2400" b="1" kern="0" dirty="0" smtClean="0">
                <a:solidFill>
                  <a:srgbClr val="0070C0"/>
                </a:solidFill>
              </a:rPr>
              <a:t>Agir ou subir ? Pour une agriculture viable, vivable et durable</a:t>
            </a:r>
            <a:endParaRPr lang="fr-FR" sz="2400" b="1" kern="0" dirty="0" smtClean="0">
              <a:solidFill>
                <a:srgbClr val="0070C0"/>
              </a:solidFill>
            </a:endParaRPr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2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55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Les aides PAC favorisent les stratégies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d’agrandissement des exploitations</a:t>
            </a:r>
          </a:p>
        </p:txBody>
      </p:sp>
      <p:sp>
        <p:nvSpPr>
          <p:cNvPr id="50179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7B8E09-4346-4334-87F7-971EB9AF8797}" type="slidenum">
              <a:rPr lang="fr-FR" altLang="fr-FR" smtClean="0">
                <a:solidFill>
                  <a:srgbClr val="000000"/>
                </a:solidFill>
              </a:rPr>
              <a:pPr/>
              <a:t>20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732588" y="1125538"/>
            <a:ext cx="2411412" cy="5256212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L</a:t>
            </a:r>
            <a:r>
              <a:rPr lang="fr-FR" sz="18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es </a:t>
            </a:r>
            <a:r>
              <a:rPr lang="fr-FR" sz="18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aides par exploitation, </a:t>
            </a:r>
            <a:r>
              <a:rPr lang="fr-FR" sz="18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(30.000 € en 2017), </a:t>
            </a:r>
            <a:r>
              <a:rPr lang="fr-FR" sz="18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passeront </a:t>
            </a:r>
            <a:r>
              <a:rPr lang="fr-FR" sz="18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en 2030 à 44.000 </a:t>
            </a:r>
            <a:r>
              <a:rPr lang="fr-FR" sz="18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€ (</a:t>
            </a:r>
            <a:r>
              <a:rPr lang="fr-FR" sz="18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S0 = +50 %), </a:t>
            </a:r>
            <a:r>
              <a:rPr lang="fr-FR" sz="18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39.000 € (</a:t>
            </a:r>
            <a:r>
              <a:rPr lang="fr-FR" sz="18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S1 = +30 %) </a:t>
            </a:r>
            <a:r>
              <a:rPr lang="fr-FR" sz="1800" b="1" kern="0" dirty="0">
                <a:solidFill>
                  <a:srgbClr val="0070C0"/>
                </a:solidFill>
                <a:sym typeface="Wingdings" panose="05000000000000000000" pitchFamily="2" charset="2"/>
              </a:rPr>
              <a:t>ou 35.000 € (</a:t>
            </a:r>
            <a:r>
              <a:rPr lang="fr-FR" sz="1800" b="1" kern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S2 = +15  %)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C’est </a:t>
            </a:r>
            <a:r>
              <a:rPr lang="fr-FR" sz="18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une puissante incitation à l’agrandissement des structures </a:t>
            </a:r>
            <a:r>
              <a:rPr lang="fr-FR" sz="18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foncières : une politique d’installation-transmission volontariste ne suffit pas</a:t>
            </a:r>
            <a:endParaRPr lang="fr-FR" sz="1800" b="1" kern="0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2000" b="1" kern="0" dirty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20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2000" b="1" kern="0" dirty="0" smtClean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2000" b="1" kern="0" dirty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2000" b="1" kern="0" dirty="0" smtClean="0"/>
          </a:p>
        </p:txBody>
      </p:sp>
      <p:pic>
        <p:nvPicPr>
          <p:cNvPr id="50181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503363"/>
            <a:ext cx="65643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44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21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57192"/>
            <a:ext cx="9144000" cy="792088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kern="0" dirty="0" smtClean="0">
                <a:solidFill>
                  <a:srgbClr val="0070C0"/>
                </a:solidFill>
              </a:rPr>
              <a:t>AGIR OU SUBIR ? POUR UNE AGRICULTURE</a:t>
            </a:r>
          </a:p>
          <a:p>
            <a:pPr algn="ctr">
              <a:buFontTx/>
              <a:buNone/>
            </a:pPr>
            <a:r>
              <a:rPr lang="fr-FR" altLang="fr-FR" sz="2400" b="1" kern="0" dirty="0" smtClean="0">
                <a:solidFill>
                  <a:srgbClr val="0070C0"/>
                </a:solidFill>
              </a:rPr>
              <a:t>VIABLE, VIVABLE ET DURABLE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04913"/>
            <a:ext cx="27114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9" y="3070901"/>
            <a:ext cx="24876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77" y="1086269"/>
            <a:ext cx="28511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7" y="178219"/>
            <a:ext cx="37782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2" y="3000794"/>
            <a:ext cx="16144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15" y="2938882"/>
            <a:ext cx="19589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52" y="149644"/>
            <a:ext cx="40909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2" y="1767307"/>
            <a:ext cx="38227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05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Des perspectives démographiques excellentes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pour l’agriculture locale</a:t>
            </a:r>
          </a:p>
        </p:txBody>
      </p:sp>
      <p:sp>
        <p:nvSpPr>
          <p:cNvPr id="5632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288CBA-5A41-4387-9639-E1F7650279F1}" type="slidenum">
              <a:rPr lang="fr-FR" altLang="fr-FR" smtClean="0">
                <a:solidFill>
                  <a:srgbClr val="000000"/>
                </a:solidFill>
              </a:rPr>
              <a:pPr/>
              <a:t>22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6324" name="Titre 1"/>
          <p:cNvSpPr txBox="1">
            <a:spLocks/>
          </p:cNvSpPr>
          <p:nvPr/>
        </p:nvSpPr>
        <p:spPr bwMode="auto">
          <a:xfrm>
            <a:off x="4949825" y="2349500"/>
            <a:ext cx="4103688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 sz="1600" b="1" dirty="0">
                <a:solidFill>
                  <a:srgbClr val="009A35"/>
                </a:solidFill>
                <a:latin typeface="Verdana" panose="020B0604030504040204" pitchFamily="34" charset="0"/>
              </a:rPr>
              <a:t>Population Nouvelle-Aquitaine 2025 = 6,3 millions d’habitants</a:t>
            </a:r>
            <a:br>
              <a:rPr lang="fr-FR" altLang="fr-FR" sz="1600" b="1" dirty="0">
                <a:solidFill>
                  <a:srgbClr val="009A35"/>
                </a:solidFill>
                <a:latin typeface="Verdana" panose="020B0604030504040204" pitchFamily="34" charset="0"/>
              </a:rPr>
            </a:br>
            <a:endParaRPr lang="fr-FR" altLang="fr-FR" sz="1600" b="1" dirty="0">
              <a:solidFill>
                <a:srgbClr val="009A35"/>
              </a:solidFill>
              <a:latin typeface="Verdana" panose="020B0604030504040204" pitchFamily="34" charset="0"/>
            </a:endParaRPr>
          </a:p>
          <a:p>
            <a:r>
              <a:rPr lang="fr-FR" altLang="fr-FR" sz="1600" b="1" dirty="0">
                <a:solidFill>
                  <a:srgbClr val="009A35"/>
                </a:solidFill>
                <a:latin typeface="Verdana" panose="020B0604030504040204" pitchFamily="34" charset="0"/>
              </a:rPr>
              <a:t>Soit +400.000 = +6,8 %</a:t>
            </a:r>
          </a:p>
          <a:p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    - Dont +500.000 dans 25 AU</a:t>
            </a:r>
          </a:p>
          <a:p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    - Dont -100.000 dans rural</a:t>
            </a:r>
          </a:p>
          <a:p>
            <a:endParaRPr lang="fr-FR" altLang="fr-FR" sz="16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/>
            <a:r>
              <a:rPr lang="fr-FR" altLang="fr-FR" sz="1600" b="1" dirty="0">
                <a:solidFill>
                  <a:schemeClr val="tx1"/>
                </a:solidFill>
                <a:latin typeface="Verdana" panose="020B0604030504040204" pitchFamily="34" charset="0"/>
              </a:rPr>
              <a:t>2025-2030</a:t>
            </a:r>
          </a:p>
          <a:p>
            <a:pPr algn="ctr"/>
            <a:r>
              <a:rPr lang="fr-FR" altLang="fr-FR" sz="1600" b="1" dirty="0">
                <a:solidFill>
                  <a:schemeClr val="tx1"/>
                </a:solidFill>
                <a:latin typeface="Verdana" panose="020B0604030504040204" pitchFamily="34" charset="0"/>
              </a:rPr>
              <a:t>Bordeaux = +250.000 habitants</a:t>
            </a:r>
            <a:br>
              <a:rPr lang="fr-FR" altLang="fr-FR" sz="1600" b="1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fr-FR" altLang="fr-FR" sz="1600" b="1" dirty="0">
                <a:solidFill>
                  <a:schemeClr val="tx1"/>
                </a:solidFill>
                <a:latin typeface="Verdana" panose="020B0604030504040204" pitchFamily="34" charset="0"/>
              </a:rPr>
              <a:t>Nantes = +60.000 habitants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68413"/>
            <a:ext cx="48958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96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tx1"/>
                </a:solidFill>
                <a:ea typeface="Microsoft YaHei" panose="020B0503020204020204" pitchFamily="34" charset="-122"/>
              </a:rPr>
              <a:t>Des populations urbaines à fort pouvoir d’achat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b="1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23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5837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5313"/>
            <a:ext cx="682466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33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La segmentation des marchés est en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cours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dans </a:t>
            </a: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un foisonnement d’initiatives</a:t>
            </a:r>
            <a:endParaRPr lang="fr-FR" altLang="fr-FR" sz="28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24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3950"/>
            <a:ext cx="208756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97325"/>
            <a:ext cx="31607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730625"/>
            <a:ext cx="231933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5900"/>
            <a:ext cx="18732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125538"/>
            <a:ext cx="19335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365625"/>
            <a:ext cx="35877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301875"/>
            <a:ext cx="26177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95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Les circuits courts se développent, se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diversifient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et </a:t>
            </a: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pénètrent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(lentement) les </a:t>
            </a: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aires urbaines</a:t>
            </a:r>
            <a:endParaRPr lang="fr-FR" altLang="fr-FR" sz="28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25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67361"/>
            <a:ext cx="31702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486049"/>
            <a:ext cx="28336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195911"/>
            <a:ext cx="29495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722836"/>
            <a:ext cx="19446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3197225" y="1052736"/>
            <a:ext cx="51863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FR" dirty="0" smtClean="0">
                <a:latin typeface="+mj-lt"/>
              </a:rPr>
              <a:t>En 2010, 10.000 exploitations de la région (22 % du total) vend tout ou partie de sa production en circuits courts (en direct ou avec un seul intermédiaire) : les canaux se </a:t>
            </a:r>
            <a:r>
              <a:rPr lang="fr-FR" dirty="0" smtClean="0">
                <a:latin typeface="+mj-lt"/>
              </a:rPr>
              <a:t>diversifient et se spécialisent (logistique « du dernier km »).</a:t>
            </a: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431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Les circuits de distribution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alimentaire </a:t>
            </a: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en 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place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se </a:t>
            </a:r>
            <a:r>
              <a:rPr lang="fr-FR" altLang="fr-FR" sz="2800" b="1" dirty="0">
                <a:solidFill>
                  <a:schemeClr val="tx1"/>
                </a:solidFill>
                <a:ea typeface="Microsoft YaHei" panose="020B0503020204020204" pitchFamily="34" charset="-122"/>
              </a:rPr>
              <a:t>diversifient également</a:t>
            </a:r>
            <a:endParaRPr lang="fr-FR" altLang="fr-FR" sz="28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26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317182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62488"/>
            <a:ext cx="2320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4675"/>
            <a:ext cx="248126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668713"/>
            <a:ext cx="42021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296988"/>
            <a:ext cx="320516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579813"/>
            <a:ext cx="305117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45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27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39552" y="116632"/>
            <a:ext cx="7795618" cy="792088"/>
          </a:xfrm>
          <a:prstGeom prst="rect">
            <a:avLst/>
          </a:prstGeom>
        </p:spPr>
        <p:txBody>
          <a:bodyPr/>
          <a:lstStyle>
            <a:lvl1pPr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2pPr>
            <a:lvl3pPr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3pPr>
            <a:lvl4pPr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4pPr>
            <a:lvl5pPr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5pPr>
            <a:lvl6pPr marL="2611438" indent="-238125"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6pPr>
            <a:lvl7pPr marL="3068638" indent="-238125"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7pPr>
            <a:lvl8pPr marL="3525838" indent="-238125"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8pPr>
            <a:lvl9pPr marL="3983038" indent="-238125" algn="l" defTabSz="4699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00">
                <a:solidFill>
                  <a:srgbClr val="000000"/>
                </a:solidFill>
                <a:latin typeface="Arial" charset="0"/>
                <a:cs typeface="Times New Roman" charset="0"/>
              </a:defRPr>
            </a:lvl9pPr>
          </a:lstStyle>
          <a:p>
            <a:pPr algn="ctr">
              <a:defRPr/>
            </a:pPr>
            <a:r>
              <a:rPr lang="fr-FR" altLang="fr-FR" sz="2400" b="1" kern="1200" dirty="0" smtClean="0">
                <a:solidFill>
                  <a:srgbClr val="009900"/>
                </a:solidFill>
                <a:ea typeface="Microsoft YaHei" pitchFamily="34" charset="-122"/>
              </a:rPr>
              <a:t>Merci de votre attention</a:t>
            </a:r>
            <a:br>
              <a:rPr lang="fr-FR" altLang="fr-FR" sz="2400" b="1" kern="1200" dirty="0" smtClean="0">
                <a:solidFill>
                  <a:srgbClr val="009900"/>
                </a:solidFill>
                <a:ea typeface="Microsoft YaHei" pitchFamily="34" charset="-122"/>
              </a:rPr>
            </a:br>
            <a:r>
              <a:rPr lang="fr-FR" altLang="fr-FR" sz="2400" b="1" kern="1200" dirty="0" smtClean="0">
                <a:solidFill>
                  <a:srgbClr val="000099"/>
                </a:solidFill>
                <a:ea typeface="Microsoft YaHei" pitchFamily="34" charset="-122"/>
              </a:rPr>
              <a:t>frank.michel@deux-sevres.chambagri.fr</a:t>
            </a:r>
            <a:endParaRPr lang="fr-FR" altLang="fr-FR" sz="2400" b="1" kern="1200" dirty="0">
              <a:solidFill>
                <a:srgbClr val="000099"/>
              </a:solidFill>
              <a:ea typeface="Microsoft YaHei" pitchFamily="34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124744"/>
            <a:ext cx="9144000" cy="50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Les territoires ne sont pas </a:t>
            </a:r>
            <a:r>
              <a:rPr lang="fr-FR" altLang="fr-FR" sz="3200" b="1" dirty="0" err="1" smtClean="0">
                <a:solidFill>
                  <a:schemeClr val="tx1"/>
                </a:solidFill>
                <a:ea typeface="Microsoft YaHei" panose="020B0503020204020204" pitchFamily="34" charset="-122"/>
              </a:rPr>
              <a:t>délocalisables</a:t>
            </a:r>
            <a:endParaRPr lang="fr-FR" altLang="fr-FR" sz="3200" b="1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11560" y="1844552"/>
            <a:ext cx="8064896" cy="4465513"/>
            <a:chOff x="171450" y="965200"/>
            <a:chExt cx="9007475" cy="5776913"/>
          </a:xfrm>
        </p:grpSpPr>
        <p:pic>
          <p:nvPicPr>
            <p:cNvPr id="8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125538"/>
              <a:ext cx="3652837" cy="27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3370263"/>
              <a:ext cx="2816225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838" y="4691063"/>
              <a:ext cx="4100512" cy="205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3" y="3716338"/>
              <a:ext cx="4106862" cy="18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025" y="2420938"/>
              <a:ext cx="3033713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925" y="965200"/>
              <a:ext cx="3171825" cy="17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524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3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57192"/>
            <a:ext cx="9144000" cy="936104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kern="0" dirty="0" smtClean="0">
                <a:solidFill>
                  <a:srgbClr val="0070C0"/>
                </a:solidFill>
              </a:rPr>
              <a:t>LA SITUATION ACTUELLE DE L’AGRICULTURE</a:t>
            </a:r>
            <a:br>
              <a:rPr lang="fr-FR" altLang="fr-FR" sz="2400" b="1" kern="0" dirty="0" smtClean="0">
                <a:solidFill>
                  <a:srgbClr val="0070C0"/>
                </a:solidFill>
              </a:rPr>
            </a:br>
            <a:r>
              <a:rPr lang="fr-FR" altLang="fr-FR" sz="2400" b="1" kern="0" dirty="0" smtClean="0">
                <a:solidFill>
                  <a:srgbClr val="0070C0"/>
                </a:solidFill>
              </a:rPr>
              <a:t>DES DEUX-SEVRES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6632"/>
            <a:ext cx="3048668" cy="47255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62406"/>
            <a:ext cx="3140175" cy="24482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780928"/>
            <a:ext cx="4823645" cy="20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03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332657"/>
            <a:ext cx="86042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Les Deux-Sèvres : un département agricole</a:t>
            </a:r>
            <a:endParaRPr lang="fr-FR" altLang="fr-FR" sz="2800" b="1" i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44008" y="1106491"/>
            <a:ext cx="4392042" cy="5364153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Agriculture = 75 % du territoire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1 actif sur 6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6 000 exploitations – 9.000 actifs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dont 4 500 moyennes et grandes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/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35 % céréaliers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40 % polyculture-élevage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15 % éleveurs spécialisés (+HS)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5 % autres (</a:t>
            </a:r>
            <a:r>
              <a:rPr lang="fr-FR" sz="1800" b="1" kern="0" dirty="0" err="1" smtClean="0">
                <a:solidFill>
                  <a:srgbClr val="0070C0"/>
                </a:solidFill>
              </a:rPr>
              <a:t>arbo</a:t>
            </a:r>
            <a:r>
              <a:rPr lang="fr-FR" sz="1800" b="1" kern="0" dirty="0" smtClean="0">
                <a:solidFill>
                  <a:srgbClr val="0070C0"/>
                </a:solidFill>
              </a:rPr>
              <a:t>-maraîchage…)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SAU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42 % prairies (dont 1/3 PN)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55 % COP</a:t>
            </a:r>
            <a:br>
              <a:rPr lang="fr-FR" sz="1800" b="1" kern="0" dirty="0" smtClean="0">
                <a:solidFill>
                  <a:srgbClr val="0070C0"/>
                </a:solidFill>
              </a:rPr>
            </a:br>
            <a:r>
              <a:rPr lang="fr-FR" sz="1800" b="1" kern="0" dirty="0" smtClean="0">
                <a:solidFill>
                  <a:srgbClr val="0070C0"/>
                </a:solidFill>
              </a:rPr>
              <a:t>3% vergers, vignes, légumes…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2/3 des exploitations ont des terres en milieu urbain et péri-urbain, qui progressent de plusieurs centaines d’hectares par an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 smtClean="0"/>
          </a:p>
        </p:txBody>
      </p:sp>
      <p:pic>
        <p:nvPicPr>
          <p:cNvPr id="6" name="Picture 2" descr="W:\1.RESSOURCES\BASE DE DONNEES\Documentaire\Agriculture79\carte petites régions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" y="1057780"/>
            <a:ext cx="4577226" cy="54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28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15889"/>
            <a:ext cx="8604250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Une agriculture encore très diversifiée</a:t>
            </a:r>
            <a:endParaRPr lang="fr-FR" altLang="fr-FR" sz="2800" b="1" i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5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932040" y="1340767"/>
            <a:ext cx="4104010" cy="5129877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79 = « petite France agricole » (sauf légumes), avec d</a:t>
            </a:r>
            <a:r>
              <a:rPr lang="fr-FR" sz="1800" b="1" kern="0" dirty="0" smtClean="0">
                <a:solidFill>
                  <a:srgbClr val="0070C0"/>
                </a:solidFill>
              </a:rPr>
              <a:t>es exploitations encore nombreuses (politique JA)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Transition agro-écologique ?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1/4 des exploitations déjà dans des démarches SIQO (bio, labels…), circuits courts, diversification des productions et/ou des activités…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1/3 des installations en bio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1/4  des installations en vente directe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40 % des heures de formation professionnelle portent sur les changements de pratiques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9" y="1052736"/>
            <a:ext cx="4761781" cy="53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4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7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Une zone de production agricole pour 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Grand-Ouest et les grands centres urbains</a:t>
            </a:r>
            <a:endParaRPr lang="fr-FR" altLang="fr-FR" sz="2800" b="1" i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96136" y="1916832"/>
            <a:ext cx="3203848" cy="4176464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Les débouchés de l’agriculture des Deux-Sèvres :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>
                <a:solidFill>
                  <a:srgbClr val="0070C0"/>
                </a:solidFill>
              </a:rPr>
              <a:t>60 % Grand-Ouest</a:t>
            </a:r>
            <a:br>
              <a:rPr lang="fr-FR" sz="1800" b="1" kern="0" dirty="0">
                <a:solidFill>
                  <a:srgbClr val="0070C0"/>
                </a:solidFill>
              </a:rPr>
            </a:br>
            <a:r>
              <a:rPr lang="fr-FR" sz="1800" b="1" kern="0" dirty="0">
                <a:solidFill>
                  <a:srgbClr val="0070C0"/>
                </a:solidFill>
              </a:rPr>
              <a:t>25 % « banane bleue »</a:t>
            </a:r>
            <a:br>
              <a:rPr lang="fr-FR" sz="1800" b="1" kern="0" dirty="0">
                <a:solidFill>
                  <a:srgbClr val="0070C0"/>
                </a:solidFill>
              </a:rPr>
            </a:br>
            <a:r>
              <a:rPr lang="fr-FR" sz="1800" b="1" kern="0" dirty="0">
                <a:solidFill>
                  <a:srgbClr val="0070C0"/>
                </a:solidFill>
              </a:rPr>
              <a:t>15 % exportations (dont les ¾ sur l’UE)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La production du département permet de nourrir au moins 5 fois plus d’habitants (2 millions, pour 375 000 deux-sévriens)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96752"/>
            <a:ext cx="56635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65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57192"/>
            <a:ext cx="9144000" cy="792088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kern="0" dirty="0" smtClean="0">
                <a:solidFill>
                  <a:srgbClr val="0070C0"/>
                </a:solidFill>
              </a:rPr>
              <a:t>LA DIFFERENCIATION DES SYSTEMES</a:t>
            </a:r>
            <a:br>
              <a:rPr lang="fr-FR" altLang="fr-FR" sz="2400" b="1" kern="0" dirty="0" smtClean="0">
                <a:solidFill>
                  <a:srgbClr val="0070C0"/>
                </a:solidFill>
              </a:rPr>
            </a:br>
            <a:r>
              <a:rPr lang="fr-FR" altLang="fr-FR" sz="2400" b="1" kern="0" dirty="0" smtClean="0">
                <a:solidFill>
                  <a:srgbClr val="0070C0"/>
                </a:solidFill>
              </a:rPr>
              <a:t>DE PRODUCTION AGRICOLES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3960"/>
            <a:ext cx="331431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476672"/>
            <a:ext cx="4123923" cy="24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40224"/>
            <a:ext cx="4368546" cy="17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959041" cy="221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273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604250" cy="7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705" tIns="0" rIns="37705" bIns="0" anchor="b"/>
          <a:lstStyle>
            <a:lvl1pPr marL="595313" indent="-590550" defTabSz="469900">
              <a:spcBef>
                <a:spcPts val="1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2100">
                <a:solidFill>
                  <a:srgbClr val="009A35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77875" indent="-298450" defTabSz="469900">
              <a:spcBef>
                <a:spcPts val="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96975" indent="-239713" defTabSz="4699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76400" indent="-239713" defTabSz="469900"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54238" indent="-238125" defTabSz="469900">
              <a:spcBef>
                <a:spcPts val="2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114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686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258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983038" indent="-238125" defTabSz="46990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95313" algn="l"/>
                <a:tab pos="1063625" algn="l"/>
                <a:tab pos="1535113" algn="l"/>
                <a:tab pos="2005013" algn="l"/>
                <a:tab pos="2476500" algn="l"/>
                <a:tab pos="2944813" algn="l"/>
                <a:tab pos="3417888" algn="l"/>
                <a:tab pos="3887788" algn="l"/>
                <a:tab pos="4357688" algn="l"/>
                <a:tab pos="4829175" algn="l"/>
                <a:tab pos="5297488" algn="l"/>
                <a:tab pos="5770563" algn="l"/>
                <a:tab pos="6238875" algn="l"/>
                <a:tab pos="6710363" algn="l"/>
                <a:tab pos="7181850" algn="l"/>
                <a:tab pos="7651750" algn="l"/>
                <a:tab pos="8123238" algn="l"/>
                <a:tab pos="8591550" algn="l"/>
                <a:tab pos="9063038" algn="l"/>
                <a:tab pos="9534525" algn="l"/>
                <a:tab pos="10004425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Différenciation des systèmes de production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agricoles (cf. </a:t>
            </a:r>
            <a:r>
              <a:rPr lang="fr-FR" altLang="fr-FR" sz="2800" b="1" dirty="0" err="1" smtClean="0">
                <a:solidFill>
                  <a:schemeClr val="tx1"/>
                </a:solidFill>
                <a:ea typeface="Microsoft YaHei" panose="020B0503020204020204" pitchFamily="34" charset="-122"/>
              </a:rPr>
              <a:t>paper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 </a:t>
            </a:r>
            <a:r>
              <a:rPr lang="fr-FR" altLang="fr-FR" sz="2800" b="1" dirty="0" err="1" smtClean="0">
                <a:solidFill>
                  <a:schemeClr val="tx1"/>
                </a:solidFill>
                <a:ea typeface="Microsoft YaHei" panose="020B0503020204020204" pitchFamily="34" charset="-122"/>
              </a:rPr>
              <a:t>board</a:t>
            </a:r>
            <a:r>
              <a:rPr lang="fr-FR" altLang="fr-FR" sz="2800" b="1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)</a:t>
            </a:r>
            <a:endParaRPr lang="fr-FR" altLang="fr-FR" sz="2800" b="1" i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74436D-A77C-4383-B643-BB0B4A3E2D6F}" type="slidenum">
              <a:rPr lang="fr-FR" altLang="fr-FR" smtClean="0">
                <a:solidFill>
                  <a:srgbClr val="000000"/>
                </a:solidFill>
              </a:rPr>
              <a:pPr/>
              <a:t>8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44008" y="980728"/>
            <a:ext cx="4392042" cy="5412864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Années 50 : systèmes de polyculture-</a:t>
            </a:r>
            <a:r>
              <a:rPr lang="fr-FR" sz="1800" b="1" kern="0" dirty="0" err="1" smtClean="0">
                <a:solidFill>
                  <a:srgbClr val="0070C0"/>
                </a:solidFill>
              </a:rPr>
              <a:t>polyélevage</a:t>
            </a:r>
            <a:r>
              <a:rPr lang="fr-FR" sz="1800" b="1" kern="0" dirty="0" smtClean="0">
                <a:solidFill>
                  <a:srgbClr val="0070C0"/>
                </a:solidFill>
              </a:rPr>
              <a:t>, petites et grandes fermes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Années 60 : moteur et chimie + paquets techniques fourragers et d’élevage, début de spécialisation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Années 70-80 : spécialisation et paquets techniques : ensilage, stabulations libres, salles de traite, motorisation, packs </a:t>
            </a:r>
            <a:r>
              <a:rPr lang="fr-FR" sz="1800" b="1" kern="0" dirty="0" err="1" smtClean="0">
                <a:solidFill>
                  <a:srgbClr val="0070C0"/>
                </a:solidFill>
              </a:rPr>
              <a:t>engrais+phytos</a:t>
            </a:r>
            <a:r>
              <a:rPr lang="fr-FR" sz="1800" b="1" kern="0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Années 90 : aides PAC, agrandissements rapides (pré-retraite = 1/3 des exploitants en 3 ans), motorisation, recul de l’élevage</a:t>
            </a:r>
          </a:p>
          <a:p>
            <a:pPr marL="0" indent="0">
              <a:buClr>
                <a:srgbClr val="00B050"/>
              </a:buClr>
              <a:buSzPct val="150000"/>
              <a:defRPr/>
            </a:pPr>
            <a:r>
              <a:rPr lang="fr-FR" sz="1800" b="1" kern="0" dirty="0" smtClean="0">
                <a:solidFill>
                  <a:srgbClr val="0070C0"/>
                </a:solidFill>
              </a:rPr>
              <a:t>Années 2000-2010 : volatilité, (dérégulation), motorisation, robots de traite, agrandissements, recul de l’élevage…</a:t>
            </a:r>
            <a:endParaRPr lang="fr-FR" sz="1800" b="1" kern="0" dirty="0">
              <a:solidFill>
                <a:srgbClr val="0070C0"/>
              </a:solidFill>
            </a:endParaRPr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 marL="0" indent="0">
              <a:buClr>
                <a:srgbClr val="00B050"/>
              </a:buClr>
              <a:buSzPct val="150000"/>
              <a:defRPr/>
            </a:pPr>
            <a:endParaRPr lang="fr-FR" sz="1800" b="1" kern="0" dirty="0" smtClean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/>
          </a:p>
          <a:p>
            <a:pPr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fr-FR" sz="1800" b="1" kern="0" dirty="0" smtClean="0"/>
          </a:p>
        </p:txBody>
      </p:sp>
      <p:pic>
        <p:nvPicPr>
          <p:cNvPr id="6" name="Picture 2" descr="W:\1.RESSOURCES\BASE DE DONNEES\Documentaire\Agriculture79\carte petites régions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" y="1057780"/>
            <a:ext cx="4577226" cy="54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22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DF76E-64F4-40E6-8C28-FE72B5390959}" type="slidenum">
              <a:rPr lang="fr-FR" altLang="fr-FR" smtClean="0">
                <a:solidFill>
                  <a:srgbClr val="000000"/>
                </a:solidFill>
              </a:rPr>
              <a:pPr/>
              <a:t>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57192"/>
            <a:ext cx="9144000" cy="792088"/>
          </a:xfrm>
          <a:prstGeom prst="rect">
            <a:avLst/>
          </a:prstGeom>
        </p:spPr>
        <p:txBody>
          <a:bodyPr/>
          <a:lstStyle>
            <a:lvl1pPr marL="358775" indent="-358775" algn="l" defTabSz="469900" rtl="0" eaLnBrk="0" fontAlgn="base" hangingPunct="0">
              <a:spcBef>
                <a:spcPts val="1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9A35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469900" rtl="0" eaLnBrk="0" fontAlgn="base" hangingPunct="0">
              <a:spcBef>
                <a:spcPts val="4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+mn-lt"/>
                <a:cs typeface="+mn-cs"/>
              </a:defRPr>
            </a:lvl2pPr>
            <a:lvl3pPr marL="1196975" indent="-239713" algn="l" defTabSz="469900" rtl="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1676400" indent="-239713" algn="l" defTabSz="469900" rtl="0" eaLnBrk="0" fontAlgn="base" hangingPunct="0"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>
                <a:solidFill>
                  <a:srgbClr val="000000"/>
                </a:solidFill>
                <a:latin typeface="+mn-lt"/>
                <a:cs typeface="+mn-cs"/>
              </a:defRPr>
            </a:lvl4pPr>
            <a:lvl5pPr marL="21542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26114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30686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35258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3983038" indent="-238125" algn="l" defTabSz="4699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400" b="1" kern="0" dirty="0" smtClean="0">
                <a:solidFill>
                  <a:srgbClr val="0070C0"/>
                </a:solidFill>
              </a:rPr>
              <a:t>DE LA FOURCHE A LA FOURCHETTE :</a:t>
            </a:r>
          </a:p>
          <a:p>
            <a:pPr algn="ctr">
              <a:buFontTx/>
              <a:buNone/>
            </a:pPr>
            <a:r>
              <a:rPr lang="fr-FR" altLang="fr-FR" sz="2400" b="1" kern="0" dirty="0" smtClean="0">
                <a:solidFill>
                  <a:srgbClr val="0070C0"/>
                </a:solidFill>
              </a:rPr>
              <a:t>UN BILAN DES DERNIERES DECENNIES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0341"/>
            <a:ext cx="2738251" cy="19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0" y="260648"/>
            <a:ext cx="3728986" cy="20882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48" y="1980803"/>
            <a:ext cx="2638425" cy="1733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99" y="2273972"/>
            <a:ext cx="4632265" cy="14403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743" y="3356992"/>
            <a:ext cx="3308129" cy="1783795"/>
          </a:xfrm>
          <a:prstGeom prst="rect">
            <a:avLst/>
          </a:prstGeom>
        </p:spPr>
      </p:pic>
      <p:pic>
        <p:nvPicPr>
          <p:cNvPr id="1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82" y="1304764"/>
            <a:ext cx="2119243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2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9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9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20915</TotalTime>
  <Words>913</Words>
  <Application>Microsoft Office PowerPoint</Application>
  <PresentationFormat>Affichage à l'écran (4:3)</PresentationFormat>
  <Paragraphs>184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Microsoft YaHei</vt:lpstr>
      <vt:lpstr>Arial</vt:lpstr>
      <vt:lpstr>Times New Roman</vt:lpstr>
      <vt:lpstr>Verdana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patryo75n</dc:creator>
  <cp:lastModifiedBy>MICHEL Frank</cp:lastModifiedBy>
  <cp:revision>1187</cp:revision>
  <cp:lastPrinted>2019-11-05T10:32:37Z</cp:lastPrinted>
  <dcterms:created xsi:type="dcterms:W3CDTF">2011-10-25T16:57:42Z</dcterms:created>
  <dcterms:modified xsi:type="dcterms:W3CDTF">2019-11-05T10:57:16Z</dcterms:modified>
</cp:coreProperties>
</file>