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57" r:id="rId3"/>
    <p:sldId id="256" r:id="rId4"/>
    <p:sldId id="271" r:id="rId5"/>
    <p:sldId id="273" r:id="rId6"/>
    <p:sldId id="263" r:id="rId7"/>
    <p:sldId id="275" r:id="rId8"/>
    <p:sldId id="276" r:id="rId9"/>
    <p:sldId id="277" r:id="rId10"/>
    <p:sldId id="266" r:id="rId11"/>
    <p:sldId id="27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40" autoAdjust="0"/>
  </p:normalViewPr>
  <p:slideViewPr>
    <p:cSldViewPr>
      <p:cViewPr varScale="1">
        <p:scale>
          <a:sx n="105" d="100"/>
          <a:sy n="105" d="100"/>
        </p:scale>
        <p:origin x="-178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CE32-B8B8-4CEF-9B51-812BA26D40AF}" type="datetimeFigureOut">
              <a:rPr lang="fr-FR" smtClean="0"/>
              <a:pPr/>
              <a:t>09/11/2018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6F6FF-37D6-4FCA-B751-C1378418A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7655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875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599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061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601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74660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042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646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171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851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32764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94516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odeles-powerpoint.fr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747713" y="5876925"/>
            <a:ext cx="7169150" cy="277813"/>
          </a:xfrm>
          <a:prstGeom prst="rect">
            <a:avLst/>
          </a:pr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fr-FR" sz="1200" dirty="0" smtClean="0"/>
              <a:t>Pour plus de modèles : </a:t>
            </a:r>
            <a:r>
              <a:rPr lang="fr-FR" sz="1200" dirty="0" smtClean="0">
                <a:hlinkClick r:id="rId13"/>
              </a:rPr>
              <a:t>Modèles Powerpoint PPT gratuits</a:t>
            </a:r>
            <a:endParaRPr lang="fr-FR" sz="1200" dirty="0" smtClean="0"/>
          </a:p>
        </p:txBody>
      </p:sp>
      <p:pic>
        <p:nvPicPr>
          <p:cNvPr id="1027" name="Picture 14" descr="Imvcxage1qsazroiuds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323850" y="836613"/>
            <a:ext cx="8569325" cy="57610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7812088" y="630237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b="1" smtClean="0">
                <a:solidFill>
                  <a:srgbClr val="336699"/>
                </a:solidFill>
              </a:rPr>
              <a:t>Page </a:t>
            </a:r>
            <a:fld id="{AC100684-E3F4-44CA-B7AF-330A8F0D66E2}" type="slidenum">
              <a:rPr lang="fr-FR" altLang="fr-FR" b="1" smtClean="0">
                <a:solidFill>
                  <a:srgbClr val="336699"/>
                </a:solidFill>
              </a:rPr>
              <a:pPr eaLnBrk="1" hangingPunct="1">
                <a:defRPr/>
              </a:pPr>
              <a:t>‹N°›</a:t>
            </a:fld>
            <a:endParaRPr lang="fr-FR" altLang="fr-FR" b="1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n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656"/>
            <a:ext cx="9144000" cy="685334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sz="4000" dirty="0" smtClean="0"/>
              <a:t>LE BUDGET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2143108" y="1500174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Travaux :        2 250 €</a:t>
            </a:r>
          </a:p>
          <a:p>
            <a:r>
              <a:rPr lang="fr-FR" sz="3600" dirty="0" smtClean="0"/>
              <a:t>Informatique : 7 500 €</a:t>
            </a:r>
          </a:p>
          <a:p>
            <a:r>
              <a:rPr lang="fr-FR" sz="3600" dirty="0" smtClean="0"/>
              <a:t>Mobilier :       13 550 €</a:t>
            </a:r>
          </a:p>
          <a:p>
            <a:endParaRPr lang="fr-FR" sz="36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4500562" y="3286124"/>
            <a:ext cx="214314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857752" y="3357562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23 300 €</a:t>
            </a:r>
          </a:p>
          <a:p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2050" name="Picture 2" descr="RÃ©sultat de recherche d'images pour &quot;chaise node steelcase&quot;"/>
          <p:cNvPicPr>
            <a:picLocks noChangeAspect="1" noChangeArrowheads="1"/>
          </p:cNvPicPr>
          <p:nvPr/>
        </p:nvPicPr>
        <p:blipFill>
          <a:blip r:embed="rId2"/>
          <a:srcRect l="10971" t="22110" r="6114" b="7538"/>
          <a:stretch>
            <a:fillRect/>
          </a:stretch>
        </p:blipFill>
        <p:spPr bwMode="auto">
          <a:xfrm>
            <a:off x="7067195" y="285728"/>
            <a:ext cx="2076805" cy="2643206"/>
          </a:xfrm>
          <a:prstGeom prst="rect">
            <a:avLst/>
          </a:prstGeom>
          <a:noFill/>
        </p:spPr>
      </p:pic>
      <p:pic>
        <p:nvPicPr>
          <p:cNvPr id="2052" name="Picture 4" descr="RÃ©sultat de recherche d'images pour &quot;chaise steelcas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256"/>
            <a:ext cx="2428892" cy="2428892"/>
          </a:xfrm>
          <a:prstGeom prst="rect">
            <a:avLst/>
          </a:prstGeom>
          <a:noFill/>
        </p:spPr>
      </p:pic>
      <p:pic>
        <p:nvPicPr>
          <p:cNvPr id="2056" name="Picture 8" descr="RÃ©sultat de recherche d'images pour &quot;ordinateur portabl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14818"/>
            <a:ext cx="3000396" cy="2000264"/>
          </a:xfrm>
          <a:prstGeom prst="rect">
            <a:avLst/>
          </a:prstGeom>
          <a:noFill/>
        </p:spPr>
      </p:pic>
      <p:pic>
        <p:nvPicPr>
          <p:cNvPr id="2058" name="Picture 10" descr="RÃ©sultat de recherche d'images pour &quot;couleur verte et mauve&quot;"/>
          <p:cNvPicPr>
            <a:picLocks noChangeAspect="1" noChangeArrowheads="1"/>
          </p:cNvPicPr>
          <p:nvPr/>
        </p:nvPicPr>
        <p:blipFill>
          <a:blip r:embed="rId5"/>
          <a:srcRect l="50807" t="54546"/>
          <a:stretch>
            <a:fillRect/>
          </a:stretch>
        </p:blipFill>
        <p:spPr bwMode="auto">
          <a:xfrm rot="20453362">
            <a:off x="500034" y="857232"/>
            <a:ext cx="2106209" cy="690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316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412776"/>
            <a:ext cx="5904656" cy="778098"/>
          </a:xfrm>
        </p:spPr>
        <p:txBody>
          <a:bodyPr/>
          <a:lstStyle/>
          <a:p>
            <a:r>
              <a:rPr lang="fr-FR" sz="7200" dirty="0" smtClean="0"/>
              <a:t>MERCI DE VOTRE ATTENTION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xmlns="" val="68316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480720" cy="936104"/>
          </a:xfrm>
        </p:spPr>
        <p:txBody>
          <a:bodyPr/>
          <a:lstStyle/>
          <a:p>
            <a:r>
              <a:rPr lang="fr-FR" dirty="0" smtClean="0"/>
              <a:t>CONSTAT DE DEPART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3949899"/>
          </a:xfrm>
        </p:spPr>
        <p:txBody>
          <a:bodyPr/>
          <a:lstStyle/>
          <a:p>
            <a:r>
              <a:rPr lang="fr-FR" sz="2800" dirty="0" smtClean="0"/>
              <a:t>Difficultés à travailler avec la classe entière</a:t>
            </a:r>
          </a:p>
          <a:p>
            <a:pPr>
              <a:buNone/>
            </a:pPr>
            <a:r>
              <a:rPr lang="fr-FR" sz="2800" dirty="0" smtClean="0"/>
              <a:t> à 30 élèves</a:t>
            </a:r>
          </a:p>
          <a:p>
            <a:r>
              <a:rPr lang="fr-FR" sz="2800" dirty="0" smtClean="0"/>
              <a:t>Lassitude du face à face et des cours magistraux ! =&gt;« Ennui » des élèves… et du prof ! </a:t>
            </a:r>
          </a:p>
          <a:p>
            <a:r>
              <a:rPr lang="fr-FR" sz="2800" dirty="0" smtClean="0"/>
              <a:t>Nécessité  pour les élèves de se sentir plus impliqués</a:t>
            </a:r>
          </a:p>
          <a:p>
            <a:r>
              <a:rPr lang="fr-FR" sz="2800" dirty="0" smtClean="0"/>
              <a:t>Développer l’entraide pour progresser et se sentir valoriser</a:t>
            </a:r>
          </a:p>
          <a:p>
            <a:r>
              <a:rPr lang="fr-FR" sz="2800" dirty="0" smtClean="0"/>
              <a:t>Essayer d’autres pédagogies pour favoriser  l’autonomie des élèves</a:t>
            </a:r>
          </a:p>
          <a:p>
            <a:r>
              <a:rPr lang="fr-FR" sz="2800" dirty="0" smtClean="0"/>
              <a:t>Envie de relever un défi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23602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5085184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VISITE LEGT ANDRE THEURIET CIVRAY </a:t>
            </a:r>
            <a:br>
              <a:rPr lang="fr-FR" sz="2800" dirty="0" smtClean="0"/>
            </a:br>
            <a:r>
              <a:rPr lang="fr-FR" sz="2800" dirty="0" smtClean="0"/>
              <a:t>le 16/03/2018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116632"/>
            <a:ext cx="6400800" cy="720080"/>
          </a:xfrm>
        </p:spPr>
        <p:txBody>
          <a:bodyPr>
            <a:noAutofit/>
          </a:bodyPr>
          <a:lstStyle/>
          <a:p>
            <a:r>
              <a:rPr lang="fr-FR" sz="4400" dirty="0" smtClean="0">
                <a:solidFill>
                  <a:srgbClr val="7030A0"/>
                </a:solidFill>
              </a:rPr>
              <a:t>CLASSE DU FUTUR</a:t>
            </a:r>
            <a:endParaRPr lang="fr-FR" sz="4400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196752"/>
            <a:ext cx="5112568" cy="3837152"/>
          </a:xfrm>
          <a:prstGeom prst="rect">
            <a:avLst/>
          </a:prstGeom>
        </p:spPr>
      </p:pic>
      <p:pic>
        <p:nvPicPr>
          <p:cNvPr id="5" name="Image 4" descr="Capturecardie.JPG"/>
          <p:cNvPicPr>
            <a:picLocks noChangeAspect="1"/>
          </p:cNvPicPr>
          <p:nvPr/>
        </p:nvPicPr>
        <p:blipFill>
          <a:blip r:embed="rId3" cstate="print"/>
          <a:srcRect r="17073"/>
          <a:stretch>
            <a:fillRect/>
          </a:stretch>
        </p:blipFill>
        <p:spPr>
          <a:xfrm>
            <a:off x="611560" y="1268760"/>
            <a:ext cx="2448272" cy="7715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7544" y="2060848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Formation sur l’aménagement des espaces de travail. </a:t>
            </a:r>
          </a:p>
          <a:p>
            <a:r>
              <a:rPr lang="fr-FR" dirty="0" smtClean="0"/>
              <a:t>En quoi améliore-t-il les apprentissages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900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AppData\Local\Temp\WLMDSS.tmp\WLMCC83.tmp\img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29589" y="-137301"/>
            <a:ext cx="5625770" cy="72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75656" y="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1</a:t>
            </a:r>
            <a:r>
              <a:rPr lang="fr-FR" sz="4400" baseline="30000" dirty="0" smtClean="0"/>
              <a:t>er</a:t>
            </a:r>
            <a:r>
              <a:rPr lang="fr-FR" sz="4400" dirty="0" smtClean="0"/>
              <a:t> PLAN DU PROJET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xmlns="" val="32740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dirty="0" smtClean="0"/>
              <a:t>PLAN À L’ÉCHELLE</a:t>
            </a:r>
            <a:endParaRPr lang="fr-FR" dirty="0"/>
          </a:p>
        </p:txBody>
      </p:sp>
      <p:pic>
        <p:nvPicPr>
          <p:cNvPr id="6" name="Espace réservé du contenu 5" descr="classe futu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496944" cy="58689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92088"/>
          </a:xfrm>
        </p:spPr>
        <p:txBody>
          <a:bodyPr/>
          <a:lstStyle/>
          <a:p>
            <a:r>
              <a:rPr lang="fr-FR" dirty="0" smtClean="0"/>
              <a:t>AVANT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916832"/>
            <a:ext cx="5232581" cy="392443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23528" y="2852936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disposition de la salle change en fonction des enseignants : 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Disposition en rang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Disposition en 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455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2088"/>
          </a:xfrm>
        </p:spPr>
        <p:txBody>
          <a:bodyPr/>
          <a:lstStyle/>
          <a:p>
            <a:r>
              <a:rPr lang="fr-FR" dirty="0" smtClean="0"/>
              <a:t>APRÈS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908720"/>
            <a:ext cx="417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SALLE E7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Espace de travail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Espace de lecture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Espaces de travaux</a:t>
            </a:r>
          </a:p>
          <a:p>
            <a:pPr marL="342900" indent="-342900"/>
            <a:r>
              <a:rPr lang="fr-FR" sz="2000" dirty="0" smtClean="0"/>
              <a:t> de groupe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Murs d’expression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Salle d’une classe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Murs colorés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Mobiliers variés, </a:t>
            </a:r>
          </a:p>
          <a:p>
            <a:pPr marL="342900" indent="-342900"/>
            <a:r>
              <a:rPr lang="fr-FR" sz="2000" dirty="0" smtClean="0"/>
              <a:t>modulables et mobiles</a:t>
            </a:r>
            <a:endParaRPr lang="fr-FR" sz="2000" dirty="0"/>
          </a:p>
        </p:txBody>
      </p:sp>
      <p:pic>
        <p:nvPicPr>
          <p:cNvPr id="13" name="Image 12" descr="Captur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861048"/>
            <a:ext cx="1822158" cy="2746496"/>
          </a:xfrm>
          <a:prstGeom prst="rect">
            <a:avLst/>
          </a:prstGeom>
        </p:spPr>
      </p:pic>
      <p:pic>
        <p:nvPicPr>
          <p:cNvPr id="14" name="Image 13" descr="Capture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836712"/>
            <a:ext cx="3000441" cy="2155892"/>
          </a:xfrm>
          <a:prstGeom prst="rect">
            <a:avLst/>
          </a:prstGeom>
        </p:spPr>
      </p:pic>
      <p:pic>
        <p:nvPicPr>
          <p:cNvPr id="15" name="Image 14" descr="Capture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365104"/>
            <a:ext cx="4211960" cy="2151805"/>
          </a:xfrm>
          <a:prstGeom prst="rect">
            <a:avLst/>
          </a:prstGeom>
        </p:spPr>
      </p:pic>
      <p:pic>
        <p:nvPicPr>
          <p:cNvPr id="8" name="Image 7" descr="Capture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124744"/>
            <a:ext cx="2148873" cy="28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5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188641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7504" y="2420888"/>
            <a:ext cx="8928992" cy="4525963"/>
          </a:xfrm>
        </p:spPr>
        <p:txBody>
          <a:bodyPr/>
          <a:lstStyle/>
          <a:p>
            <a:r>
              <a:rPr lang="fr-FR" dirty="0" smtClean="0"/>
              <a:t>S’appuyer sur les neurosciences pour développer des pratiques pédagogiques</a:t>
            </a:r>
          </a:p>
          <a:p>
            <a:pPr>
              <a:buNone/>
            </a:pPr>
            <a:endParaRPr lang="fr-FR" sz="1600" dirty="0" smtClean="0"/>
          </a:p>
          <a:p>
            <a:r>
              <a:rPr lang="fr-FR" dirty="0" smtClean="0"/>
              <a:t>Mettre en avant le droit à l’erreur (élèves /prof)</a:t>
            </a:r>
          </a:p>
          <a:p>
            <a:pPr>
              <a:buNone/>
            </a:pPr>
            <a:endParaRPr lang="fr-FR" sz="1400" dirty="0" smtClean="0"/>
          </a:p>
          <a:p>
            <a:r>
              <a:rPr lang="fr-FR" dirty="0" smtClean="0"/>
              <a:t>Utiliser la répétition sous différentes formes (quizz, cartes…)pour réactiver la mémoire et faciliter les apprentissages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8316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Formation</a:t>
            </a:r>
            <a:endParaRPr lang="fr-FR" dirty="0"/>
          </a:p>
        </p:txBody>
      </p:sp>
      <p:pic>
        <p:nvPicPr>
          <p:cNvPr id="4" name="Espace réservé du contenu 3" descr="20180914_093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3717032"/>
            <a:ext cx="4282899" cy="2409131"/>
          </a:xfrm>
        </p:spPr>
      </p:pic>
      <p:pic>
        <p:nvPicPr>
          <p:cNvPr id="5" name="Image 4" descr="Cap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779912" cy="2544891"/>
          </a:xfrm>
          <a:prstGeom prst="rect">
            <a:avLst/>
          </a:prstGeom>
        </p:spPr>
      </p:pic>
      <p:pic>
        <p:nvPicPr>
          <p:cNvPr id="6" name="Image 5" descr="Capt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717032"/>
            <a:ext cx="3267075" cy="29908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0" y="908720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Participation à des </a:t>
            </a:r>
          </a:p>
          <a:p>
            <a:pPr algn="ctr"/>
            <a:r>
              <a:rPr lang="fr-FR" sz="2400" dirty="0" smtClean="0"/>
              <a:t>formations d’initiative locales FIL en collaboration CARDIE et DANE et l’ensemble de l’équipe pédagogique de la classe concernée.</a:t>
            </a:r>
            <a:endParaRPr lang="fr-F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bleu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Thèmebleu</Template>
  <TotalTime>932</TotalTime>
  <Words>190</Words>
  <Application>Microsoft Office PowerPoint</Application>
  <PresentationFormat>Affichage à l'écran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Thèmebleu</vt:lpstr>
      <vt:lpstr>Diapositive 1</vt:lpstr>
      <vt:lpstr>CONSTAT DE DEPART </vt:lpstr>
      <vt:lpstr>VISITE LEGT ANDRE THEURIET CIVRAY  le 16/03/2018</vt:lpstr>
      <vt:lpstr>Diapositive 4</vt:lpstr>
      <vt:lpstr>PLAN À L’ÉCHELLE</vt:lpstr>
      <vt:lpstr>AVANT</vt:lpstr>
      <vt:lpstr>APRÈS</vt:lpstr>
      <vt:lpstr>Diapositive 8</vt:lpstr>
      <vt:lpstr>Formation</vt:lpstr>
      <vt:lpstr>LE BUDGET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LEGT ANDRE THEURIET CIVRAY  le 16/03/2018</dc:title>
  <dc:creator>UTILISATEUR</dc:creator>
  <cp:lastModifiedBy>slaplagne</cp:lastModifiedBy>
  <cp:revision>87</cp:revision>
  <dcterms:created xsi:type="dcterms:W3CDTF">2018-03-21T10:28:12Z</dcterms:created>
  <dcterms:modified xsi:type="dcterms:W3CDTF">2018-11-09T11:04:07Z</dcterms:modified>
</cp:coreProperties>
</file>