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67" r:id="rId2"/>
    <p:sldId id="292" r:id="rId3"/>
    <p:sldId id="268" r:id="rId4"/>
    <p:sldId id="288" r:id="rId5"/>
    <p:sldId id="274" r:id="rId6"/>
    <p:sldId id="294" r:id="rId7"/>
    <p:sldId id="270" r:id="rId8"/>
    <p:sldId id="275" r:id="rId9"/>
    <p:sldId id="271" r:id="rId10"/>
    <p:sldId id="272" r:id="rId11"/>
    <p:sldId id="276" r:id="rId12"/>
    <p:sldId id="273"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03" autoAdjust="0"/>
    <p:restoredTop sz="72080" autoAdjust="0"/>
  </p:normalViewPr>
  <p:slideViewPr>
    <p:cSldViewPr snapToGrid="0" snapToObjects="1">
      <p:cViewPr varScale="1">
        <p:scale>
          <a:sx n="53" d="100"/>
          <a:sy n="53" d="100"/>
        </p:scale>
        <p:origin x="106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76C379-7726-2541-A842-A71DB126F32B}" type="datetimeFigureOut">
              <a:rPr lang="fr-FR" smtClean="0"/>
              <a:t>06/05/2019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Cliquez pour 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C9CB06-6ED8-084D-9887-5DEABB0C26EB}" type="slidenum">
              <a:rPr lang="fr-FR" smtClean="0"/>
              <a:t>‹N°›</a:t>
            </a:fld>
            <a:endParaRPr lang="fr-FR"/>
          </a:p>
        </p:txBody>
      </p:sp>
    </p:spTree>
    <p:extLst>
      <p:ext uri="{BB962C8B-B14F-4D97-AF65-F5344CB8AC3E}">
        <p14:creationId xmlns:p14="http://schemas.microsoft.com/office/powerpoint/2010/main" val="2645249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r>
              <a:rPr lang="fr-FR" dirty="0" smtClean="0"/>
              <a:t>D’après une présentation d’Anne BURBAN, Inspectrice Générale de l’Education</a:t>
            </a:r>
            <a:r>
              <a:rPr lang="fr-FR" baseline="0" dirty="0" smtClean="0"/>
              <a:t> Nationale du groupe des mathématiques.</a:t>
            </a:r>
            <a:endParaRPr lang="fr-FR" dirty="0"/>
          </a:p>
        </p:txBody>
      </p:sp>
      <p:sp>
        <p:nvSpPr>
          <p:cNvPr id="4" name="Espace réservé du numéro de diapositive 3"/>
          <p:cNvSpPr>
            <a:spLocks noGrp="1"/>
          </p:cNvSpPr>
          <p:nvPr>
            <p:ph type="sldNum" sz="quarter" idx="10"/>
          </p:nvPr>
        </p:nvSpPr>
        <p:spPr/>
        <p:txBody>
          <a:bodyPr/>
          <a:lstStyle/>
          <a:p>
            <a:fld id="{EC7038C5-26F6-9946-AFB9-922C0E1FAD1D}" type="slidenum">
              <a:rPr lang="fr-FR" smtClean="0"/>
              <a:t>1</a:t>
            </a:fld>
            <a:endParaRPr lang="fr-FR"/>
          </a:p>
        </p:txBody>
      </p:sp>
    </p:spTree>
    <p:extLst>
      <p:ext uri="{BB962C8B-B14F-4D97-AF65-F5344CB8AC3E}">
        <p14:creationId xmlns:p14="http://schemas.microsoft.com/office/powerpoint/2010/main" val="2220770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FR" sz="1200" b="0" i="0" u="none" strike="noStrike" kern="1200" baseline="0" dirty="0" smtClean="0">
                <a:solidFill>
                  <a:schemeClr val="tx1"/>
                </a:solidFill>
                <a:latin typeface="+mn-lt"/>
                <a:ea typeface="+mn-ea"/>
                <a:cs typeface="+mn-cs"/>
              </a:rPr>
              <a:t>Dénombrement à l’aide de tableaux dans le cas d’expériences à deux épreuves en troisième ; pas de représentations sous formes d’arbres.</a:t>
            </a:r>
          </a:p>
          <a:p>
            <a:pPr algn="just"/>
            <a:r>
              <a:rPr lang="fr-FR" sz="1200" b="0" i="0" u="none" strike="noStrike" kern="1200" baseline="0" dirty="0" smtClean="0">
                <a:solidFill>
                  <a:schemeClr val="tx1"/>
                </a:solidFill>
                <a:latin typeface="+mn-lt"/>
                <a:ea typeface="+mn-ea"/>
                <a:cs typeface="+mn-cs"/>
              </a:rPr>
              <a:t>En seconde, on utilise des arbres seulement pour dénombrer. On ne met pas de probabilité sur les branches.</a:t>
            </a:r>
          </a:p>
          <a:p>
            <a:pPr algn="just"/>
            <a:r>
              <a:rPr lang="fr-FR" sz="1200" b="0" i="0" u="none" strike="noStrike" kern="1200" baseline="0" dirty="0" smtClean="0">
                <a:solidFill>
                  <a:schemeClr val="tx1"/>
                </a:solidFill>
                <a:latin typeface="+mn-lt"/>
                <a:ea typeface="+mn-ea"/>
                <a:cs typeface="+mn-cs"/>
              </a:rPr>
              <a:t>C’est un changement qui doit permettre de redonner du sens.</a:t>
            </a:r>
          </a:p>
          <a:p>
            <a:pPr algn="just"/>
            <a:endParaRPr lang="fr-FR" sz="1200" b="0" i="0" u="none" strike="noStrike" kern="1200" baseline="0" dirty="0" smtClean="0">
              <a:solidFill>
                <a:schemeClr val="tx1"/>
              </a:solidFill>
              <a:latin typeface="+mn-lt"/>
              <a:ea typeface="+mn-ea"/>
              <a:cs typeface="+mn-cs"/>
            </a:endParaRPr>
          </a:p>
          <a:p>
            <a:pPr algn="just"/>
            <a:r>
              <a:rPr lang="fr-FR" sz="1200" b="0" i="0" u="none" strike="noStrike" kern="1200" baseline="0" dirty="0" smtClean="0">
                <a:solidFill>
                  <a:schemeClr val="tx1"/>
                </a:solidFill>
                <a:latin typeface="+mn-lt"/>
                <a:ea typeface="+mn-ea"/>
                <a:cs typeface="+mn-cs"/>
              </a:rPr>
              <a:t>En seconde on ne parle pas d’intervalle de fluctuation ni de confiance et donc, on ne prend donc pas de décision.</a:t>
            </a:r>
          </a:p>
        </p:txBody>
      </p:sp>
      <p:sp>
        <p:nvSpPr>
          <p:cNvPr id="4" name="Espace réservé du numéro de diapositive 3"/>
          <p:cNvSpPr>
            <a:spLocks noGrp="1"/>
          </p:cNvSpPr>
          <p:nvPr>
            <p:ph type="sldNum" sz="quarter" idx="10"/>
          </p:nvPr>
        </p:nvSpPr>
        <p:spPr/>
        <p:txBody>
          <a:bodyPr/>
          <a:lstStyle/>
          <a:p>
            <a:fld id="{CAC9CB06-6ED8-084D-9887-5DEABB0C26EB}" type="slidenum">
              <a:rPr lang="fr-FR" smtClean="0"/>
              <a:t>11</a:t>
            </a:fld>
            <a:endParaRPr lang="fr-FR"/>
          </a:p>
        </p:txBody>
      </p:sp>
    </p:spTree>
    <p:extLst>
      <p:ext uri="{BB962C8B-B14F-4D97-AF65-F5344CB8AC3E}">
        <p14:creationId xmlns:p14="http://schemas.microsoft.com/office/powerpoint/2010/main" val="704401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Au collège on utilise souvent une pédagogie de projet. On programme pour réaliser des jeux vidéos, des jolies figures ; les programmes ne sont pas toujours en lien avec les mathématiques.</a:t>
            </a:r>
          </a:p>
          <a:p>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Au lycée, on écrit des programmes exclusivement en lien avec les mathématiques et même, il s’agit de résoudre des problèmes de mathématiques.</a:t>
            </a:r>
          </a:p>
          <a:p>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On passe d’une syntaxe par brique (scratch qui n’est pas cité) à un langage textuel (Python qui est imposé).</a:t>
            </a:r>
          </a:p>
          <a:p>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La notion de fonction en seconde est très présente et le typage des données apparait.</a:t>
            </a:r>
            <a:endParaRPr lang="fr-FR" dirty="0"/>
          </a:p>
        </p:txBody>
      </p:sp>
      <p:sp>
        <p:nvSpPr>
          <p:cNvPr id="4" name="Espace réservé du numéro de diapositive 3"/>
          <p:cNvSpPr>
            <a:spLocks noGrp="1"/>
          </p:cNvSpPr>
          <p:nvPr>
            <p:ph type="sldNum" sz="quarter" idx="10"/>
          </p:nvPr>
        </p:nvSpPr>
        <p:spPr/>
        <p:txBody>
          <a:bodyPr/>
          <a:lstStyle/>
          <a:p>
            <a:fld id="{CAC9CB06-6ED8-084D-9887-5DEABB0C26EB}" type="slidenum">
              <a:rPr lang="fr-FR" smtClean="0"/>
              <a:t>12</a:t>
            </a:fld>
            <a:endParaRPr lang="fr-FR"/>
          </a:p>
        </p:txBody>
      </p:sp>
    </p:spTree>
    <p:extLst>
      <p:ext uri="{BB962C8B-B14F-4D97-AF65-F5344CB8AC3E}">
        <p14:creationId xmlns:p14="http://schemas.microsoft.com/office/powerpoint/2010/main" val="4101787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FR" dirty="0" smtClean="0"/>
              <a:t>Repères de progressivité devraient être publiés incessamment sous </a:t>
            </a:r>
            <a:r>
              <a:rPr lang="fr-FR" dirty="0" smtClean="0"/>
              <a:t>peu</a:t>
            </a:r>
            <a:r>
              <a:rPr lang="fr-FR" baseline="0" dirty="0" smtClean="0"/>
              <a:t> …</a:t>
            </a:r>
            <a:endParaRPr lang="fr-FR" dirty="0" smtClean="0"/>
          </a:p>
          <a:p>
            <a:pPr algn="just"/>
            <a:r>
              <a:rPr lang="fr-FR" dirty="0" smtClean="0"/>
              <a:t>Cohérence de l’écriture de ces textes avec le rapport VILLANI-TOROSSIAN.</a:t>
            </a:r>
          </a:p>
          <a:p>
            <a:pPr algn="just"/>
            <a:r>
              <a:rPr lang="fr-FR" dirty="0" smtClean="0"/>
              <a:t>Textes des programmes publiés sur le site académique.</a:t>
            </a:r>
          </a:p>
          <a:p>
            <a:endParaRPr lang="fr-FR" dirty="0"/>
          </a:p>
        </p:txBody>
      </p:sp>
      <p:sp>
        <p:nvSpPr>
          <p:cNvPr id="4" name="Espace réservé du numéro de diapositive 3"/>
          <p:cNvSpPr>
            <a:spLocks noGrp="1"/>
          </p:cNvSpPr>
          <p:nvPr>
            <p:ph type="sldNum" sz="quarter" idx="10"/>
          </p:nvPr>
        </p:nvSpPr>
        <p:spPr/>
        <p:txBody>
          <a:bodyPr/>
          <a:lstStyle/>
          <a:p>
            <a:fld id="{CAC9CB06-6ED8-084D-9887-5DEABB0C26EB}" type="slidenum">
              <a:rPr lang="fr-FR" smtClean="0"/>
              <a:t>3</a:t>
            </a:fld>
            <a:endParaRPr lang="fr-FR"/>
          </a:p>
        </p:txBody>
      </p:sp>
    </p:spTree>
    <p:extLst>
      <p:ext uri="{BB962C8B-B14F-4D97-AF65-F5344CB8AC3E}">
        <p14:creationId xmlns:p14="http://schemas.microsoft.com/office/powerpoint/2010/main" val="3602980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FR" dirty="0" smtClean="0"/>
              <a:t>Compétences : chercher,</a:t>
            </a:r>
            <a:r>
              <a:rPr lang="fr-FR" baseline="0" dirty="0" smtClean="0"/>
              <a:t> calculer, raisonner, représenter, modéliser et communiquer.</a:t>
            </a:r>
          </a:p>
          <a:p>
            <a:pPr algn="just"/>
            <a:r>
              <a:rPr lang="fr-FR" baseline="0" dirty="0" smtClean="0"/>
              <a:t>Equilibrer le temps de formation et d’évaluation.</a:t>
            </a:r>
          </a:p>
          <a:p>
            <a:pPr algn="just"/>
            <a:endParaRPr lang="fr-FR" baseline="0" dirty="0" smtClean="0"/>
          </a:p>
          <a:p>
            <a:pPr algn="just"/>
            <a:r>
              <a:rPr lang="fr-FR" sz="1200" b="0" i="0" u="none" strike="noStrike" kern="1200" baseline="0" dirty="0" smtClean="0">
                <a:solidFill>
                  <a:schemeClr val="tx1"/>
                </a:solidFill>
                <a:latin typeface="+mn-lt"/>
                <a:ea typeface="+mn-ea"/>
                <a:cs typeface="+mn-cs"/>
              </a:rPr>
              <a:t>La résolution de problèmes est un cadre privilégié pour développer, mobiliser et combiner plusieurs de ces compétences. Cependant, pour prendre des initiatives, imaginer des pistes de solution et s’y engager sans s’égarer, l’élève doit disposer d’automatismes. Ceux-ci facilitent en effet le travail intellectuel en libérant l’esprit des soucis de mise en </a:t>
            </a:r>
            <a:r>
              <a:rPr lang="fr-FR" sz="1200" b="0" i="0" u="none" strike="noStrike" kern="1200" baseline="0" dirty="0" smtClean="0">
                <a:solidFill>
                  <a:schemeClr val="tx1"/>
                </a:solidFill>
                <a:latin typeface="+mn-lt"/>
                <a:ea typeface="+mn-ea"/>
                <a:cs typeface="+mn-cs"/>
              </a:rPr>
              <a:t>œuvre </a:t>
            </a:r>
            <a:r>
              <a:rPr lang="fr-FR" sz="1200" b="0" i="0" u="none" strike="noStrike" kern="1200" baseline="0" dirty="0" smtClean="0">
                <a:solidFill>
                  <a:schemeClr val="tx1"/>
                </a:solidFill>
                <a:latin typeface="+mn-lt"/>
                <a:ea typeface="+mn-ea"/>
                <a:cs typeface="+mn-cs"/>
              </a:rPr>
              <a:t>technique et élargissent le champ des démarches susceptibles d’être engagées. L’acquisition de ces réflexes est favorisée par la mise en place d’activités rituelles, notamment de calcul (mental ou réfléchi, numérique ou littéral). Elle est menée conjointement avec la résolution de problèmes motivants et substantiels, afin de stabiliser connaissances, méthodes et stratégies. </a:t>
            </a:r>
            <a:endParaRPr lang="fr-FR" baseline="0" dirty="0" smtClean="0"/>
          </a:p>
          <a:p>
            <a:pPr algn="just"/>
            <a:endParaRPr lang="fr-FR" baseline="0" dirty="0" smtClean="0"/>
          </a:p>
          <a:p>
            <a:pPr marL="0" marR="0" lvl="0" indent="0" algn="just" defTabSz="914400" rtl="0" eaLnBrk="1" fontAlgn="auto" latinLnBrk="0" hangingPunct="1">
              <a:lnSpc>
                <a:spcPct val="100000"/>
              </a:lnSpc>
              <a:spcBef>
                <a:spcPts val="0"/>
              </a:spcBef>
              <a:spcAft>
                <a:spcPts val="0"/>
              </a:spcAft>
              <a:buClrTx/>
              <a:buSzTx/>
              <a:buFontTx/>
              <a:buNone/>
              <a:tabLst/>
              <a:defRPr/>
            </a:pPr>
            <a:r>
              <a:rPr lang="fr-FR" dirty="0" smtClean="0">
                <a:solidFill>
                  <a:srgbClr val="002060"/>
                </a:solidFill>
              </a:rPr>
              <a:t>Contrairement au programme du cycle 4, le programme de seconde n’identifie pas les connaissances et les procédures à avoir automatisé.</a:t>
            </a:r>
          </a:p>
          <a:p>
            <a:pPr algn="just"/>
            <a:r>
              <a:rPr lang="fr-FR" sz="1200" b="0" i="0" u="none" strike="noStrike" kern="1200" baseline="0" dirty="0" smtClean="0">
                <a:solidFill>
                  <a:schemeClr val="tx1"/>
                </a:solidFill>
                <a:latin typeface="+mn-lt"/>
                <a:ea typeface="+mn-ea"/>
                <a:cs typeface="+mn-cs"/>
              </a:rPr>
              <a:t>Exemple au cycle 4 : À l’issue d’activités rituelles de calcul et de verbalisation de procédures et la résolution de problèmes, menées tout au long du cycle, d’abord dans le cadre numérique, puis dans le cadre algébrique, les élèves doivent avoir mémorisé ou automatisé :  </a:t>
            </a:r>
          </a:p>
          <a:p>
            <a:pPr algn="just"/>
            <a:r>
              <a:rPr lang="fr-FR" sz="1200" b="0" i="0" u="none" strike="noStrike" kern="1200" baseline="0" dirty="0" smtClean="0">
                <a:solidFill>
                  <a:schemeClr val="tx1"/>
                </a:solidFill>
                <a:latin typeface="+mn-lt"/>
                <a:ea typeface="+mn-ea"/>
                <a:cs typeface="+mn-cs"/>
              </a:rPr>
              <a:t>les procédures de résolution d’équations du </a:t>
            </a:r>
            <a:r>
              <a:rPr lang="fr-FR" sz="1200" b="0" i="0" u="none" strike="noStrike" kern="1200" baseline="0" dirty="0" smtClean="0">
                <a:solidFill>
                  <a:schemeClr val="tx1"/>
                </a:solidFill>
                <a:latin typeface="+mn-lt"/>
                <a:ea typeface="+mn-ea"/>
                <a:cs typeface="+mn-cs"/>
              </a:rPr>
              <a:t>type 𝑎𝑥=</a:t>
            </a:r>
            <a:r>
              <a:rPr lang="fr-FR" sz="1200" b="0" i="0" u="none" strike="noStrike" kern="1200" baseline="0" dirty="0" smtClean="0">
                <a:solidFill>
                  <a:schemeClr val="tx1"/>
                </a:solidFill>
                <a:latin typeface="+mn-lt"/>
                <a:ea typeface="+mn-ea"/>
                <a:cs typeface="+mn-cs"/>
              </a:rPr>
              <a:t>𝑏 et 𝑎+𝑥=𝑏. </a:t>
            </a:r>
          </a:p>
          <a:p>
            <a:pPr algn="just"/>
            <a:endParaRPr lang="fr-FR" sz="1200" b="0" i="0" u="none" strike="noStrike" kern="1200" baseline="0" dirty="0" smtClean="0">
              <a:solidFill>
                <a:schemeClr val="tx1"/>
              </a:solidFill>
              <a:latin typeface="+mn-lt"/>
              <a:ea typeface="+mn-ea"/>
              <a:cs typeface="+mn-cs"/>
            </a:endParaRPr>
          </a:p>
          <a:p>
            <a:pPr algn="just"/>
            <a:r>
              <a:rPr lang="fr-FR" sz="1200" b="0" i="0" u="none" strike="noStrike" kern="1200" baseline="0" dirty="0" smtClean="0">
                <a:solidFill>
                  <a:schemeClr val="tx1"/>
                </a:solidFill>
                <a:latin typeface="+mn-lt"/>
                <a:ea typeface="+mn-ea"/>
                <a:cs typeface="+mn-cs"/>
              </a:rPr>
              <a:t>Disposer d’une trace de cours claire, explicite et structurée est une aide essentielle à l’apprentissage des mathématiques. Faisant suite aux étapes importantes de recherche, d’appropriation individuelle ou collective, la trace écrite récapitule de façon organisée les connaissances, les méthodes et les stratégies étudiées en classe. Explicitant les liens entre les différentes notions ainsi que leurs objectifs, éventuellement enrichie par des exemples ou des schémas, elle constitue pour l’élève une véritable référence vers laquelle il peut se tourner autant que de besoin. Sa consultation régulière (notamment au moment de la recherche d’exercices et de problèmes, sous la conduite du professeur ou en autonomie) favorise à la fois la mémorisation et le développement de compétences. Le professeur doit avoir le souci de la bonne qualité (mathématique et rédactionnelle) des traces écrites figurant au tableau et dans les cahiers d’élèves. En particulier, il est essentiel de bien distinguer le statut des énoncés (conjecture, définition, propriété - admise ou démontrée -, démonstration, théorème).</a:t>
            </a:r>
          </a:p>
          <a:p>
            <a:pPr algn="just"/>
            <a:endParaRPr lang="fr-FR" sz="1200" b="0" i="0" u="none" strike="noStrike" kern="1200" baseline="0" dirty="0" smtClean="0">
              <a:solidFill>
                <a:schemeClr val="tx1"/>
              </a:solidFill>
              <a:latin typeface="+mn-lt"/>
              <a:ea typeface="+mn-ea"/>
              <a:cs typeface="+mn-cs"/>
            </a:endParaRPr>
          </a:p>
          <a:p>
            <a:pPr algn="just"/>
            <a:r>
              <a:rPr lang="fr-FR" sz="1200" b="0" i="0" u="none" strike="noStrike" kern="1200" baseline="0" dirty="0" smtClean="0">
                <a:solidFill>
                  <a:schemeClr val="tx1"/>
                </a:solidFill>
                <a:latin typeface="+mn-lt"/>
                <a:ea typeface="+mn-ea"/>
                <a:cs typeface="+mn-cs"/>
              </a:rPr>
              <a:t>Si la classe est le lieu privilégié pour la mise en activité mathématique des élèves, les travaux hors du temps scolaire sont indispensables pour consolider les apprentissages. Fréquents, de longueur raisonnable et de nature variée, ces travaux sont essentiels à la formation des élèves. Individuels ou en groupe, évalués à l’écrit ou à l’oral, ces travaux sont conçus de façon à prendre en compte la diversité des élèves et permettent le développement des qualités d’initiatives, tout en assurant la stabilisation des connaissances et des compétences. </a:t>
            </a:r>
          </a:p>
          <a:p>
            <a:pPr algn="just"/>
            <a:endParaRPr lang="fr-FR" sz="1200" b="0" i="0" u="none" strike="noStrike" kern="1200" baseline="0" dirty="0" smtClean="0">
              <a:solidFill>
                <a:schemeClr val="tx1"/>
              </a:solidFill>
              <a:latin typeface="+mn-lt"/>
              <a:ea typeface="+mn-ea"/>
              <a:cs typeface="+mn-cs"/>
            </a:endParaRPr>
          </a:p>
          <a:p>
            <a:pPr algn="just"/>
            <a:r>
              <a:rPr lang="fr-FR" sz="1200" b="0" i="0" u="none" strike="noStrike" kern="1200" baseline="0" dirty="0" smtClean="0">
                <a:solidFill>
                  <a:schemeClr val="tx1"/>
                </a:solidFill>
                <a:latin typeface="+mn-lt"/>
                <a:ea typeface="+mn-ea"/>
                <a:cs typeface="+mn-cs"/>
              </a:rPr>
              <a:t>Le professeur veille à établir un équilibre entre divers temps de l’apprentissage : </a:t>
            </a:r>
          </a:p>
          <a:p>
            <a:pPr marL="171450" indent="-171450" algn="just">
              <a:buFont typeface="Arial" panose="020B0604020202020204" pitchFamily="34" charset="0"/>
              <a:buChar char="•"/>
            </a:pPr>
            <a:r>
              <a:rPr lang="fr-FR" sz="1200" b="0" i="0" u="none" strike="noStrike" kern="1200" baseline="0" dirty="0" smtClean="0">
                <a:solidFill>
                  <a:schemeClr val="tx1"/>
                </a:solidFill>
                <a:latin typeface="+mn-lt"/>
                <a:ea typeface="+mn-ea"/>
                <a:cs typeface="+mn-cs"/>
              </a:rPr>
              <a:t>les temps de recherche, d’activité, de manipulation ; </a:t>
            </a:r>
          </a:p>
          <a:p>
            <a:pPr marL="171450" indent="-171450" algn="just">
              <a:buFont typeface="Arial" panose="020B0604020202020204" pitchFamily="34" charset="0"/>
              <a:buChar char="•"/>
            </a:pPr>
            <a:r>
              <a:rPr lang="fr-FR" sz="1200" b="0" i="0" u="none" strike="noStrike" kern="1200" baseline="0" dirty="0" smtClean="0">
                <a:solidFill>
                  <a:schemeClr val="tx1"/>
                </a:solidFill>
                <a:latin typeface="+mn-lt"/>
                <a:ea typeface="+mn-ea"/>
                <a:cs typeface="+mn-cs"/>
              </a:rPr>
              <a:t>les temps de dialogue et d’échange, de verbalisation ; </a:t>
            </a:r>
          </a:p>
          <a:p>
            <a:pPr marL="171450" indent="-171450" algn="just">
              <a:buFont typeface="Arial" panose="020B0604020202020204" pitchFamily="34" charset="0"/>
              <a:buChar char="•"/>
            </a:pPr>
            <a:r>
              <a:rPr lang="fr-FR" sz="1200" b="0" i="0" u="none" strike="noStrike" kern="1200" baseline="0" dirty="0" smtClean="0">
                <a:solidFill>
                  <a:schemeClr val="tx1"/>
                </a:solidFill>
                <a:latin typeface="+mn-lt"/>
                <a:ea typeface="+mn-ea"/>
                <a:cs typeface="+mn-cs"/>
              </a:rPr>
              <a:t>les temps de cours, où le professeur expose avec précision, présente certaines démonstrations et permet aux élèves d’accéder à l’abstraction ; </a:t>
            </a:r>
          </a:p>
          <a:p>
            <a:pPr marL="171450" indent="-171450" algn="just">
              <a:buFont typeface="Arial" panose="020B0604020202020204" pitchFamily="34" charset="0"/>
              <a:buChar char="•"/>
            </a:pPr>
            <a:r>
              <a:rPr lang="fr-FR" sz="1200" b="0" i="0" u="none" strike="noStrike" kern="1200" baseline="0" dirty="0" smtClean="0">
                <a:solidFill>
                  <a:schemeClr val="tx1"/>
                </a:solidFill>
                <a:latin typeface="+mn-lt"/>
                <a:ea typeface="+mn-ea"/>
                <a:cs typeface="+mn-cs"/>
              </a:rPr>
              <a:t>les temps où sont présentés et discutés des exemples, pour vérifier la bonne compréhension de tous les élèves ; </a:t>
            </a:r>
          </a:p>
          <a:p>
            <a:pPr marL="171450" indent="-171450" algn="just">
              <a:buFont typeface="Arial" panose="020B0604020202020204" pitchFamily="34" charset="0"/>
              <a:buChar char="•"/>
            </a:pPr>
            <a:r>
              <a:rPr lang="fr-FR" sz="1200" b="0" i="0" u="none" strike="noStrike" kern="1200" baseline="0" dirty="0" smtClean="0">
                <a:solidFill>
                  <a:schemeClr val="tx1"/>
                </a:solidFill>
                <a:latin typeface="+mn-lt"/>
                <a:ea typeface="+mn-ea"/>
                <a:cs typeface="+mn-cs"/>
              </a:rPr>
              <a:t>les exercices et problèmes, allant progressivement de l’application la plus directe au thème d’étude ; </a:t>
            </a:r>
          </a:p>
          <a:p>
            <a:pPr marL="171450" indent="-171450" algn="just">
              <a:buFont typeface="Arial" panose="020B0604020202020204" pitchFamily="34" charset="0"/>
              <a:buChar char="•"/>
            </a:pPr>
            <a:r>
              <a:rPr lang="fr-FR" sz="1200" b="0" i="0" u="none" strike="noStrike" kern="1200" baseline="0" dirty="0" smtClean="0">
                <a:solidFill>
                  <a:schemeClr val="tx1"/>
                </a:solidFill>
                <a:latin typeface="+mn-lt"/>
                <a:ea typeface="+mn-ea"/>
                <a:cs typeface="+mn-cs"/>
              </a:rPr>
              <a:t>les rituels, afin de consolider les connaissances et les méthodes. </a:t>
            </a:r>
          </a:p>
          <a:p>
            <a:pPr algn="just"/>
            <a:endParaRPr lang="fr-FR" sz="1200" b="0" i="0" u="none" strike="noStrike" kern="1200" baseline="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CAC9CB06-6ED8-084D-9887-5DEABB0C26EB}" type="slidenum">
              <a:rPr lang="fr-FR" smtClean="0"/>
              <a:t>4</a:t>
            </a:fld>
            <a:endParaRPr lang="fr-FR"/>
          </a:p>
        </p:txBody>
      </p:sp>
    </p:spTree>
    <p:extLst>
      <p:ext uri="{BB962C8B-B14F-4D97-AF65-F5344CB8AC3E}">
        <p14:creationId xmlns:p14="http://schemas.microsoft.com/office/powerpoint/2010/main" val="2679981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FR" dirty="0" smtClean="0"/>
              <a:t>Mais mention dans</a:t>
            </a:r>
            <a:r>
              <a:rPr lang="fr-FR" baseline="0" dirty="0" smtClean="0"/>
              <a:t> vocabulaire ensembliste et logique de raisonnements par l’absurde ou par disjonctions de cas.</a:t>
            </a:r>
            <a:endParaRPr lang="fr-FR" dirty="0"/>
          </a:p>
        </p:txBody>
      </p:sp>
      <p:sp>
        <p:nvSpPr>
          <p:cNvPr id="4" name="Espace réservé du numéro de diapositive 3"/>
          <p:cNvSpPr>
            <a:spLocks noGrp="1"/>
          </p:cNvSpPr>
          <p:nvPr>
            <p:ph type="sldNum" sz="quarter" idx="10"/>
          </p:nvPr>
        </p:nvSpPr>
        <p:spPr/>
        <p:txBody>
          <a:bodyPr/>
          <a:lstStyle/>
          <a:p>
            <a:fld id="{CAC9CB06-6ED8-084D-9887-5DEABB0C26EB}" type="slidenum">
              <a:rPr lang="fr-FR" smtClean="0"/>
              <a:t>5</a:t>
            </a:fld>
            <a:endParaRPr lang="fr-FR"/>
          </a:p>
        </p:txBody>
      </p:sp>
    </p:spTree>
    <p:extLst>
      <p:ext uri="{BB962C8B-B14F-4D97-AF65-F5344CB8AC3E}">
        <p14:creationId xmlns:p14="http://schemas.microsoft.com/office/powerpoint/2010/main" val="2984260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FR" sz="1200" b="0" i="0" u="none" strike="noStrike" kern="1200" baseline="0" dirty="0" smtClean="0">
                <a:solidFill>
                  <a:schemeClr val="tx1"/>
                </a:solidFill>
                <a:latin typeface="+mn-lt"/>
                <a:ea typeface="+mn-ea"/>
                <a:cs typeface="+mn-cs"/>
              </a:rPr>
              <a:t>La racine carré est introduite à partir du théorème de Pythagore donc c’est un nombre (on se situe uniquement dans le champ</a:t>
            </a:r>
          </a:p>
          <a:p>
            <a:pPr algn="just"/>
            <a:r>
              <a:rPr lang="fr-FR" sz="1200" b="0" i="0" u="none" strike="noStrike" kern="1200" baseline="0" dirty="0" smtClean="0">
                <a:solidFill>
                  <a:schemeClr val="tx1"/>
                </a:solidFill>
                <a:latin typeface="+mn-lt"/>
                <a:ea typeface="+mn-ea"/>
                <a:cs typeface="+mn-cs"/>
              </a:rPr>
              <a:t>numérique) alors qu’en seconde on bascule dans le champ du calcul littéral avec un usage plus important et très différent.</a:t>
            </a:r>
          </a:p>
          <a:p>
            <a:pPr algn="just"/>
            <a:r>
              <a:rPr lang="fr-FR" sz="1200" b="0" i="0" u="none" strike="noStrike" kern="1200" baseline="0" dirty="0" smtClean="0">
                <a:solidFill>
                  <a:schemeClr val="tx1"/>
                </a:solidFill>
                <a:latin typeface="+mn-lt"/>
                <a:ea typeface="+mn-ea"/>
                <a:cs typeface="+mn-cs"/>
              </a:rPr>
              <a:t>De la même façon pour les puissances, au cycle 4 on n’a que les puissances de 10 (physique) alors qu’en seconde, il faut mettre en place toutes les relations.</a:t>
            </a:r>
          </a:p>
          <a:p>
            <a:pPr algn="just"/>
            <a:r>
              <a:rPr lang="fr-FR" sz="1200" b="0" i="0" u="none" strike="noStrike" kern="1200" baseline="0" dirty="0" smtClean="0">
                <a:solidFill>
                  <a:schemeClr val="tx1"/>
                </a:solidFill>
                <a:latin typeface="+mn-lt"/>
                <a:ea typeface="+mn-ea"/>
                <a:cs typeface="+mn-cs"/>
              </a:rPr>
              <a:t>La distributivité est au programme du cycle 4 (doit être automatisé) et on a uniquement la troisième identité remarquable dans un sens.</a:t>
            </a:r>
          </a:p>
          <a:p>
            <a:pPr algn="just"/>
            <a:r>
              <a:rPr lang="fr-FR" sz="1200" b="0" i="0" u="none" strike="noStrike" kern="1200" baseline="0" dirty="0" smtClean="0">
                <a:solidFill>
                  <a:schemeClr val="tx1"/>
                </a:solidFill>
                <a:latin typeface="+mn-lt"/>
                <a:ea typeface="+mn-ea"/>
                <a:cs typeface="+mn-cs"/>
              </a:rPr>
              <a:t>Les autres identités remarquables entrent naturellement dans la double distributivité dans le sens développement. Par contre la reconnaissance de la factorisation est un réel travail de la classe de seconde.</a:t>
            </a:r>
          </a:p>
          <a:p>
            <a:pPr algn="just"/>
            <a:r>
              <a:rPr lang="fr-FR" sz="1200" b="0" i="0" u="none" strike="noStrike" kern="1200" baseline="0" dirty="0" smtClean="0">
                <a:solidFill>
                  <a:schemeClr val="tx1"/>
                </a:solidFill>
                <a:latin typeface="+mn-lt"/>
                <a:ea typeface="+mn-ea"/>
                <a:cs typeface="+mn-cs"/>
              </a:rPr>
              <a:t>On a un travail sur l’ordre au cycle 4 mais plus d’inéquations du premier degré donc tout est à faire en seconde y compris un travail sur les inégalités (problème de signes, multiplier par </a:t>
            </a:r>
            <a:r>
              <a:rPr lang="fr-FR" sz="1200" b="0" i="0" u="none" strike="noStrike" kern="1200" baseline="0" dirty="0" smtClean="0">
                <a:solidFill>
                  <a:schemeClr val="tx1"/>
                </a:solidFill>
                <a:latin typeface="+mn-lt"/>
                <a:ea typeface="+mn-ea"/>
                <a:cs typeface="+mn-cs"/>
              </a:rPr>
              <a:t>un nombre </a:t>
            </a:r>
            <a:r>
              <a:rPr lang="fr-FR" sz="1200" b="0" i="0" u="none" strike="noStrike" kern="1200" baseline="0" dirty="0" smtClean="0">
                <a:solidFill>
                  <a:schemeClr val="tx1"/>
                </a:solidFill>
                <a:latin typeface="+mn-lt"/>
                <a:ea typeface="+mn-ea"/>
                <a:cs typeface="+mn-cs"/>
              </a:rPr>
              <a:t>positif, par un </a:t>
            </a:r>
            <a:r>
              <a:rPr lang="fr-FR" sz="1200" b="0" i="0" u="none" strike="noStrike" kern="1200" baseline="0" dirty="0" smtClean="0">
                <a:solidFill>
                  <a:schemeClr val="tx1"/>
                </a:solidFill>
                <a:latin typeface="+mn-lt"/>
                <a:ea typeface="+mn-ea"/>
                <a:cs typeface="+mn-cs"/>
              </a:rPr>
              <a:t>nombre négatif, ...).</a:t>
            </a:r>
            <a:endParaRPr lang="fr-FR" sz="1200" b="0" i="0" u="none" strike="noStrike" kern="1200" baseline="0" dirty="0" smtClean="0">
              <a:solidFill>
                <a:schemeClr val="tx1"/>
              </a:solidFill>
              <a:latin typeface="+mn-lt"/>
              <a:ea typeface="+mn-ea"/>
              <a:cs typeface="+mn-cs"/>
            </a:endParaRPr>
          </a:p>
          <a:p>
            <a:pPr algn="just"/>
            <a:r>
              <a:rPr lang="fr-FR" sz="1200" b="0" i="0" u="none" strike="noStrike" kern="1200" baseline="0" dirty="0" smtClean="0">
                <a:solidFill>
                  <a:schemeClr val="tx1"/>
                </a:solidFill>
                <a:latin typeface="+mn-lt"/>
                <a:ea typeface="+mn-ea"/>
                <a:cs typeface="+mn-cs"/>
              </a:rPr>
              <a:t>De même les systèmes de deux équations à deux inconnues sont en seconde en lien avec la géométrie.</a:t>
            </a:r>
            <a:endParaRPr lang="fr-FR" dirty="0"/>
          </a:p>
        </p:txBody>
      </p:sp>
      <p:sp>
        <p:nvSpPr>
          <p:cNvPr id="4" name="Espace réservé du numéro de diapositive 3"/>
          <p:cNvSpPr>
            <a:spLocks noGrp="1"/>
          </p:cNvSpPr>
          <p:nvPr>
            <p:ph type="sldNum" sz="quarter" idx="10"/>
          </p:nvPr>
        </p:nvSpPr>
        <p:spPr/>
        <p:txBody>
          <a:bodyPr/>
          <a:lstStyle/>
          <a:p>
            <a:fld id="{CAC9CB06-6ED8-084D-9887-5DEABB0C26EB}" type="slidenum">
              <a:rPr lang="fr-FR" smtClean="0"/>
              <a:t>6</a:t>
            </a:fld>
            <a:endParaRPr lang="fr-FR"/>
          </a:p>
        </p:txBody>
      </p:sp>
    </p:spTree>
    <p:extLst>
      <p:ext uri="{BB962C8B-B14F-4D97-AF65-F5344CB8AC3E}">
        <p14:creationId xmlns:p14="http://schemas.microsoft.com/office/powerpoint/2010/main" val="1092045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FR" sz="1200" b="0" i="0" u="none" strike="noStrike" kern="1200" baseline="0" dirty="0" smtClean="0">
                <a:solidFill>
                  <a:schemeClr val="tx1"/>
                </a:solidFill>
                <a:latin typeface="+mn-lt"/>
                <a:ea typeface="+mn-ea"/>
                <a:cs typeface="+mn-cs"/>
              </a:rPr>
              <a:t>Cycle 4 : Angles correspondants pour la démonstration de la somme des angles dans un triangle.</a:t>
            </a:r>
          </a:p>
          <a:p>
            <a:pPr algn="just"/>
            <a:endParaRPr lang="fr-FR" sz="1200" b="0" i="0" u="none" strike="noStrike" kern="1200" baseline="0" dirty="0" smtClean="0">
              <a:solidFill>
                <a:schemeClr val="tx1"/>
              </a:solidFill>
              <a:latin typeface="+mn-lt"/>
              <a:ea typeface="+mn-ea"/>
              <a:cs typeface="+mn-cs"/>
            </a:endParaRPr>
          </a:p>
          <a:p>
            <a:pPr algn="just"/>
            <a:r>
              <a:rPr lang="fr-FR" sz="1200" b="0" i="0" u="none" strike="noStrike" kern="1200" baseline="0" dirty="0" smtClean="0">
                <a:solidFill>
                  <a:schemeClr val="tx1"/>
                </a:solidFill>
                <a:latin typeface="+mn-lt"/>
                <a:ea typeface="+mn-ea"/>
                <a:cs typeface="+mn-cs"/>
              </a:rPr>
              <a:t>Cas d’égalité des triangles et triangles semblables dans le programme du cycle 4 à la demande de l’académie des sciences considéré comme faisant partie du patrimoine culturel mathématique de l’humanité mais aussi pour justifier que lorsque l’on construit un triangle en connaissant deux longueurs et un angles, tous les triangles construits sont isométriques.</a:t>
            </a:r>
          </a:p>
          <a:p>
            <a:pPr algn="just"/>
            <a:endParaRPr lang="fr-FR" sz="1200" b="0" i="0" u="none" strike="noStrike" kern="1200" baseline="0" dirty="0" smtClean="0">
              <a:solidFill>
                <a:schemeClr val="tx1"/>
              </a:solidFill>
              <a:latin typeface="+mn-lt"/>
              <a:ea typeface="+mn-ea"/>
              <a:cs typeface="+mn-cs"/>
            </a:endParaRPr>
          </a:p>
          <a:p>
            <a:pPr algn="just"/>
            <a:r>
              <a:rPr lang="fr-FR" sz="1200" b="0" i="0" u="none" strike="noStrike" kern="1200" baseline="0" dirty="0" smtClean="0">
                <a:solidFill>
                  <a:schemeClr val="tx1"/>
                </a:solidFill>
                <a:latin typeface="+mn-lt"/>
                <a:ea typeface="+mn-ea"/>
                <a:cs typeface="+mn-cs"/>
              </a:rPr>
              <a:t>Les lignes trigonométriques du cycle 4 se prolongent en seconde.</a:t>
            </a:r>
          </a:p>
          <a:p>
            <a:pPr algn="just"/>
            <a:endParaRPr lang="fr-FR" sz="1200" b="0" i="0" u="none" strike="noStrike" kern="1200" baseline="0" dirty="0" smtClean="0">
              <a:solidFill>
                <a:schemeClr val="tx1"/>
              </a:solidFill>
              <a:latin typeface="+mn-lt"/>
              <a:ea typeface="+mn-ea"/>
              <a:cs typeface="+mn-cs"/>
            </a:endParaRPr>
          </a:p>
          <a:p>
            <a:pPr algn="just"/>
            <a:r>
              <a:rPr lang="fr-FR" sz="1200" b="0" i="0" u="none" strike="noStrike" kern="1200" baseline="0" dirty="0" smtClean="0">
                <a:solidFill>
                  <a:schemeClr val="tx1"/>
                </a:solidFill>
                <a:latin typeface="+mn-lt"/>
                <a:ea typeface="+mn-ea"/>
                <a:cs typeface="+mn-cs"/>
              </a:rPr>
              <a:t>Par contre rupture entre les transformations (rotation, symétrie) et le programme de seconde</a:t>
            </a:r>
          </a:p>
          <a:p>
            <a:pPr algn="just"/>
            <a:r>
              <a:rPr lang="fr-FR" sz="1200" b="0" i="0" u="none" strike="noStrike" kern="1200" baseline="0" dirty="0" smtClean="0">
                <a:solidFill>
                  <a:schemeClr val="tx1"/>
                </a:solidFill>
                <a:latin typeface="+mn-lt"/>
                <a:ea typeface="+mn-ea"/>
                <a:cs typeface="+mn-cs"/>
              </a:rPr>
              <a:t>Y-a-t-il de réels apprentissages si on ne fait que des pavages sans poursuite au lycée?</a:t>
            </a:r>
          </a:p>
          <a:p>
            <a:pPr algn="just"/>
            <a:endParaRPr lang="fr-FR" sz="1200" b="0" i="0" u="none" strike="noStrike" kern="1200" baseline="0" dirty="0" smtClean="0">
              <a:solidFill>
                <a:schemeClr val="tx1"/>
              </a:solidFill>
              <a:latin typeface="+mn-lt"/>
              <a:ea typeface="+mn-ea"/>
              <a:cs typeface="+mn-cs"/>
            </a:endParaRPr>
          </a:p>
          <a:p>
            <a:pPr algn="just"/>
            <a:r>
              <a:rPr lang="fr-FR" sz="1200" b="0" i="0" u="none" strike="noStrike" kern="1200" baseline="0" dirty="0" smtClean="0">
                <a:solidFill>
                  <a:schemeClr val="tx1"/>
                </a:solidFill>
                <a:latin typeface="+mn-lt"/>
                <a:ea typeface="+mn-ea"/>
                <a:cs typeface="+mn-cs"/>
              </a:rPr>
              <a:t>En seconde, on définit un vecteur à partir d’une translation. On ajoute : direction, sens et norme (pour la physique) mais on se retrouve avec la physique à avoir des points de vue différents (force correspond à un vecteur qui s’applique en un point -&gt; représentant du vecteur au point d’application).</a:t>
            </a:r>
          </a:p>
          <a:p>
            <a:pPr algn="just"/>
            <a:r>
              <a:rPr lang="fr-FR" sz="1200" b="0" i="0" u="none" strike="noStrike" kern="1200" baseline="0" dirty="0" smtClean="0">
                <a:solidFill>
                  <a:schemeClr val="tx1"/>
                </a:solidFill>
                <a:latin typeface="+mn-lt"/>
                <a:ea typeface="+mn-ea"/>
                <a:cs typeface="+mn-cs"/>
              </a:rPr>
              <a:t>Il faut clarifier cela auprès des élèves afin de les aider.</a:t>
            </a:r>
          </a:p>
          <a:p>
            <a:pPr algn="just"/>
            <a:r>
              <a:rPr lang="fr-FR" sz="1200" b="0" i="0" u="none" strike="noStrike" kern="1200" baseline="0" dirty="0" smtClean="0">
                <a:solidFill>
                  <a:schemeClr val="tx1"/>
                </a:solidFill>
                <a:latin typeface="+mn-lt"/>
                <a:ea typeface="+mn-ea"/>
                <a:cs typeface="+mn-cs"/>
              </a:rPr>
              <a:t>On peut aller regarder le programme de mathématiques physique chimie de la voie technologique.</a:t>
            </a:r>
          </a:p>
          <a:p>
            <a:pPr algn="just"/>
            <a:endParaRPr lang="fr-FR" sz="1200" b="0" i="0" u="none" strike="noStrike" kern="1200" baseline="0" dirty="0" smtClean="0">
              <a:solidFill>
                <a:schemeClr val="tx1"/>
              </a:solidFill>
              <a:latin typeface="+mn-lt"/>
              <a:ea typeface="+mn-ea"/>
              <a:cs typeface="+mn-cs"/>
            </a:endParaRPr>
          </a:p>
          <a:p>
            <a:pPr algn="just"/>
            <a:r>
              <a:rPr lang="fr-FR" sz="1200" b="0" i="0" u="none" strike="noStrike" kern="1200" baseline="0" dirty="0" smtClean="0">
                <a:solidFill>
                  <a:schemeClr val="tx1"/>
                </a:solidFill>
                <a:latin typeface="+mn-lt"/>
                <a:ea typeface="+mn-ea"/>
                <a:cs typeface="+mn-cs"/>
              </a:rPr>
              <a:t>Le vocabulaire précis est introduit puisque les objets mathématiques manipulés ont un nom : déterminant de deux vecteurs que les élèves doivent connaître.</a:t>
            </a:r>
          </a:p>
          <a:p>
            <a:pPr algn="just"/>
            <a:r>
              <a:rPr lang="fr-FR" sz="1200" b="0" i="0" u="none" strike="noStrike" kern="1200" baseline="0" dirty="0" smtClean="0">
                <a:solidFill>
                  <a:schemeClr val="tx1"/>
                </a:solidFill>
                <a:latin typeface="+mn-lt"/>
                <a:ea typeface="+mn-ea"/>
                <a:cs typeface="+mn-cs"/>
              </a:rPr>
              <a:t>On manipule des équations cartésiennes de droites ce qui est plus efficace que la manipulation des représentations graphiques de fonctions affines.</a:t>
            </a:r>
            <a:endParaRPr lang="fr-FR" dirty="0"/>
          </a:p>
        </p:txBody>
      </p:sp>
      <p:sp>
        <p:nvSpPr>
          <p:cNvPr id="4" name="Espace réservé du numéro de diapositive 3"/>
          <p:cNvSpPr>
            <a:spLocks noGrp="1"/>
          </p:cNvSpPr>
          <p:nvPr>
            <p:ph type="sldNum" sz="quarter" idx="10"/>
          </p:nvPr>
        </p:nvSpPr>
        <p:spPr/>
        <p:txBody>
          <a:bodyPr/>
          <a:lstStyle/>
          <a:p>
            <a:fld id="{CAC9CB06-6ED8-084D-9887-5DEABB0C26EB}" type="slidenum">
              <a:rPr lang="fr-FR" smtClean="0"/>
              <a:t>7</a:t>
            </a:fld>
            <a:endParaRPr lang="fr-FR"/>
          </a:p>
        </p:txBody>
      </p:sp>
    </p:spTree>
    <p:extLst>
      <p:ext uri="{BB962C8B-B14F-4D97-AF65-F5344CB8AC3E}">
        <p14:creationId xmlns:p14="http://schemas.microsoft.com/office/powerpoint/2010/main" val="1952694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AC9CB06-6ED8-084D-9887-5DEABB0C26EB}" type="slidenum">
              <a:rPr lang="fr-FR" smtClean="0"/>
              <a:t>8</a:t>
            </a:fld>
            <a:endParaRPr lang="fr-FR"/>
          </a:p>
        </p:txBody>
      </p:sp>
    </p:spTree>
    <p:extLst>
      <p:ext uri="{BB962C8B-B14F-4D97-AF65-F5344CB8AC3E}">
        <p14:creationId xmlns:p14="http://schemas.microsoft.com/office/powerpoint/2010/main" val="3679589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FR" sz="1200" b="0" i="0" u="none" strike="noStrike" kern="1200" baseline="0" dirty="0" smtClean="0">
                <a:solidFill>
                  <a:schemeClr val="tx1"/>
                </a:solidFill>
                <a:latin typeface="+mn-lt"/>
                <a:ea typeface="+mn-ea"/>
                <a:cs typeface="+mn-cs"/>
              </a:rPr>
              <a:t>Le lien entre f(x) = y et le point M ( x ; f(x) ) n’est absolument pas présent au cycle 4 : il faut le travailler en seconde.</a:t>
            </a:r>
          </a:p>
          <a:p>
            <a:pPr algn="just"/>
            <a:r>
              <a:rPr lang="fr-FR" sz="1200" b="0" i="0" u="none" strike="noStrike" kern="1200" baseline="0" dirty="0" smtClean="0">
                <a:solidFill>
                  <a:schemeClr val="tx1"/>
                </a:solidFill>
                <a:latin typeface="+mn-lt"/>
                <a:ea typeface="+mn-ea"/>
                <a:cs typeface="+mn-cs"/>
              </a:rPr>
              <a:t>Il s’agit d’étudier un certain nombre de fonctions de référence.</a:t>
            </a:r>
          </a:p>
          <a:p>
            <a:pPr algn="just"/>
            <a:r>
              <a:rPr lang="fr-FR" sz="1200" b="0" i="0" u="none" strike="noStrike" kern="1200" baseline="0" dirty="0" smtClean="0">
                <a:solidFill>
                  <a:schemeClr val="tx1"/>
                </a:solidFill>
                <a:latin typeface="+mn-lt"/>
                <a:ea typeface="+mn-ea"/>
                <a:cs typeface="+mn-cs"/>
              </a:rPr>
              <a:t>Un travail sur les inégalités est pratiqué au travers de l’étude du sens de variation.</a:t>
            </a:r>
          </a:p>
          <a:p>
            <a:pPr algn="just"/>
            <a:r>
              <a:rPr lang="fr-FR" sz="1200" b="0" i="0" u="none" strike="noStrike" kern="1200" baseline="0" dirty="0" smtClean="0">
                <a:solidFill>
                  <a:schemeClr val="tx1"/>
                </a:solidFill>
                <a:latin typeface="+mn-lt"/>
                <a:ea typeface="+mn-ea"/>
                <a:cs typeface="+mn-cs"/>
              </a:rPr>
              <a:t>Il faudra sans doute envisager un travail filé sur les inéquations pour lesquelles il n’y a aucune anticipation au cycle 4.</a:t>
            </a:r>
          </a:p>
          <a:p>
            <a:pPr algn="just"/>
            <a:r>
              <a:rPr lang="fr-FR" sz="1200" b="0" i="0" u="none" strike="noStrike" kern="1200" baseline="0" dirty="0" smtClean="0">
                <a:solidFill>
                  <a:schemeClr val="tx1"/>
                </a:solidFill>
                <a:latin typeface="+mn-lt"/>
                <a:ea typeface="+mn-ea"/>
                <a:cs typeface="+mn-cs"/>
              </a:rPr>
              <a:t>Algorithme de balayage est juste pour la recherche d’un extremum si on prend 3 points.</a:t>
            </a:r>
          </a:p>
        </p:txBody>
      </p:sp>
      <p:sp>
        <p:nvSpPr>
          <p:cNvPr id="4" name="Espace réservé du numéro de diapositive 3"/>
          <p:cNvSpPr>
            <a:spLocks noGrp="1"/>
          </p:cNvSpPr>
          <p:nvPr>
            <p:ph type="sldNum" sz="quarter" idx="10"/>
          </p:nvPr>
        </p:nvSpPr>
        <p:spPr/>
        <p:txBody>
          <a:bodyPr/>
          <a:lstStyle/>
          <a:p>
            <a:fld id="{CAC9CB06-6ED8-084D-9887-5DEABB0C26EB}" type="slidenum">
              <a:rPr lang="fr-FR" smtClean="0"/>
              <a:t>9</a:t>
            </a:fld>
            <a:endParaRPr lang="fr-FR"/>
          </a:p>
        </p:txBody>
      </p:sp>
    </p:spTree>
    <p:extLst>
      <p:ext uri="{BB962C8B-B14F-4D97-AF65-F5344CB8AC3E}">
        <p14:creationId xmlns:p14="http://schemas.microsoft.com/office/powerpoint/2010/main" val="2389913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FR" sz="1200" b="0" i="0" u="none" strike="noStrike" kern="1200" baseline="0" dirty="0" smtClean="0">
                <a:solidFill>
                  <a:schemeClr val="tx1"/>
                </a:solidFill>
                <a:latin typeface="+mn-lt"/>
                <a:ea typeface="+mn-ea"/>
                <a:cs typeface="+mn-cs"/>
              </a:rPr>
              <a:t>Différence de vocabulaire entre le cycle 4 et la classe de seconde.</a:t>
            </a:r>
          </a:p>
          <a:p>
            <a:pPr algn="just"/>
            <a:r>
              <a:rPr lang="fr-FR" sz="1200" b="0" i="0" u="none" strike="noStrike" kern="1200" baseline="0" dirty="0" smtClean="0">
                <a:solidFill>
                  <a:schemeClr val="tx1"/>
                </a:solidFill>
                <a:latin typeface="+mn-lt"/>
                <a:ea typeface="+mn-ea"/>
                <a:cs typeface="+mn-cs"/>
              </a:rPr>
              <a:t>Notion de ratio au cycle 4, car c’est la façon de parler de proportions dans les pays anglo-saxons.</a:t>
            </a:r>
          </a:p>
          <a:p>
            <a:pPr algn="just"/>
            <a:r>
              <a:rPr lang="fr-FR" sz="1200" b="0" i="0" u="none" strike="noStrike" kern="1200" baseline="0" dirty="0" smtClean="0">
                <a:solidFill>
                  <a:schemeClr val="tx1"/>
                </a:solidFill>
                <a:latin typeface="+mn-lt"/>
                <a:ea typeface="+mn-ea"/>
                <a:cs typeface="+mn-cs"/>
              </a:rPr>
              <a:t>De plus, le ratio permet de parler en langage relativement naturel pour rendre visible le contenu de tableaux de </a:t>
            </a:r>
            <a:r>
              <a:rPr lang="fr-FR" sz="1200" b="0" i="0" u="none" strike="noStrike" kern="1200" baseline="0" dirty="0" smtClean="0">
                <a:solidFill>
                  <a:schemeClr val="tx1"/>
                </a:solidFill>
                <a:latin typeface="+mn-lt"/>
                <a:ea typeface="+mn-ea"/>
                <a:cs typeface="+mn-cs"/>
              </a:rPr>
              <a:t>proportionnalité</a:t>
            </a:r>
            <a:r>
              <a:rPr lang="fr-FR" sz="1200" b="0" i="0" u="none" strike="noStrike" kern="1200" baseline="0" dirty="0" smtClean="0">
                <a:solidFill>
                  <a:schemeClr val="tx1"/>
                </a:solidFill>
                <a:latin typeface="+mn-lt"/>
                <a:ea typeface="+mn-ea"/>
                <a:cs typeface="+mn-cs"/>
              </a:rPr>
              <a:t>. « Partager 2000 € dans un ratio 3 pour 4 » , permet un changement de registre en écriture mathématique.</a:t>
            </a:r>
          </a:p>
          <a:p>
            <a:pPr algn="just"/>
            <a:r>
              <a:rPr lang="fr-FR" sz="1200" b="0" i="0" u="none" strike="noStrike" kern="1200" baseline="0" dirty="0" smtClean="0">
                <a:solidFill>
                  <a:schemeClr val="tx1"/>
                </a:solidFill>
                <a:latin typeface="+mn-lt"/>
                <a:ea typeface="+mn-ea"/>
                <a:cs typeface="+mn-cs"/>
              </a:rPr>
              <a:t>En seconde cette formulation n’est pas reprise mais on peut l’utiliser.</a:t>
            </a:r>
          </a:p>
          <a:p>
            <a:pPr algn="just"/>
            <a:r>
              <a:rPr lang="fr-FR" sz="1200" b="0" i="0" u="none" strike="noStrike" kern="1200" baseline="0" dirty="0" smtClean="0">
                <a:solidFill>
                  <a:schemeClr val="tx1"/>
                </a:solidFill>
                <a:latin typeface="+mn-lt"/>
                <a:ea typeface="+mn-ea"/>
                <a:cs typeface="+mn-cs"/>
              </a:rPr>
              <a:t>On parle d’évolution successive, réciproque, relative, absolue (avant au programme de 1STMG).</a:t>
            </a:r>
          </a:p>
          <a:p>
            <a:pPr algn="just"/>
            <a:r>
              <a:rPr lang="fr-FR" sz="1200" b="0" i="0" u="none" strike="noStrike" kern="1200" baseline="0" dirty="0" smtClean="0">
                <a:solidFill>
                  <a:schemeClr val="tx1"/>
                </a:solidFill>
                <a:latin typeface="+mn-lt"/>
                <a:ea typeface="+mn-ea"/>
                <a:cs typeface="+mn-cs"/>
              </a:rPr>
              <a:t>Notions importantes pour tout citoyen qui seront probablement reprises dans l’enseignement scientifique de terminale.</a:t>
            </a:r>
          </a:p>
          <a:p>
            <a:pPr algn="just"/>
            <a:endParaRPr lang="fr-FR" sz="1200" b="0" i="0" u="none" strike="noStrike" kern="1200" baseline="0" dirty="0" smtClean="0">
              <a:solidFill>
                <a:schemeClr val="tx1"/>
              </a:solidFill>
              <a:latin typeface="+mn-lt"/>
              <a:ea typeface="+mn-ea"/>
              <a:cs typeface="+mn-cs"/>
            </a:endParaRPr>
          </a:p>
          <a:p>
            <a:pPr algn="just"/>
            <a:r>
              <a:rPr lang="fr-FR" sz="1200" b="0" i="0" u="none" strike="noStrike" kern="1200" baseline="0" dirty="0" smtClean="0">
                <a:solidFill>
                  <a:schemeClr val="tx1"/>
                </a:solidFill>
                <a:latin typeface="+mn-lt"/>
                <a:ea typeface="+mn-ea"/>
                <a:cs typeface="+mn-cs"/>
              </a:rPr>
              <a:t>Les statistiques sont uniquement descriptives et non </a:t>
            </a:r>
            <a:r>
              <a:rPr lang="fr-FR" sz="1200" b="0" i="0" u="none" strike="noStrike" kern="1200" baseline="0" dirty="0" err="1" smtClean="0">
                <a:solidFill>
                  <a:schemeClr val="tx1"/>
                </a:solidFill>
                <a:latin typeface="+mn-lt"/>
                <a:ea typeface="+mn-ea"/>
                <a:cs typeface="+mn-cs"/>
              </a:rPr>
              <a:t>inférentielles</a:t>
            </a:r>
            <a:r>
              <a:rPr lang="fr-FR" sz="1200" b="0" i="0" u="none" strike="noStrike" kern="1200" baseline="0" dirty="0" smtClean="0">
                <a:solidFill>
                  <a:schemeClr val="tx1"/>
                </a:solidFill>
                <a:latin typeface="+mn-lt"/>
                <a:ea typeface="+mn-ea"/>
                <a:cs typeface="+mn-cs"/>
              </a:rPr>
              <a:t>.</a:t>
            </a:r>
          </a:p>
          <a:p>
            <a:pPr algn="just"/>
            <a:r>
              <a:rPr lang="fr-FR" sz="1200" b="0" i="0" u="none" strike="noStrike" kern="1200" baseline="0" dirty="0" smtClean="0">
                <a:solidFill>
                  <a:schemeClr val="tx1"/>
                </a:solidFill>
                <a:latin typeface="+mn-lt"/>
                <a:ea typeface="+mn-ea"/>
                <a:cs typeface="+mn-cs"/>
              </a:rPr>
              <a:t>Importance de la vision géométrique (barycentre, moyenne pondérée) dans la formation du citoyen et pour les études supérieures : mettre en image des données importantes (</a:t>
            </a:r>
            <a:r>
              <a:rPr lang="fr-FR" sz="1200" b="0" i="0" u="none" strike="noStrike" kern="1200" baseline="0" dirty="0" err="1" smtClean="0">
                <a:solidFill>
                  <a:schemeClr val="tx1"/>
                </a:solidFill>
                <a:latin typeface="+mn-lt"/>
                <a:ea typeface="+mn-ea"/>
                <a:cs typeface="+mn-cs"/>
              </a:rPr>
              <a:t>big</a:t>
            </a:r>
            <a:r>
              <a:rPr lang="fr-FR" sz="1200" b="0" i="0" u="none" strike="noStrike" kern="1200" baseline="0" dirty="0" smtClean="0">
                <a:solidFill>
                  <a:schemeClr val="tx1"/>
                </a:solidFill>
                <a:latin typeface="+mn-lt"/>
                <a:ea typeface="+mn-ea"/>
                <a:cs typeface="+mn-cs"/>
              </a:rPr>
              <a:t> data, intelligence artificielle). </a:t>
            </a:r>
          </a:p>
          <a:p>
            <a:pPr algn="just"/>
            <a:r>
              <a:rPr lang="fr-FR" sz="1200" b="0" i="0" u="none" strike="noStrike" kern="1200" baseline="0" dirty="0" smtClean="0">
                <a:solidFill>
                  <a:schemeClr val="tx1"/>
                </a:solidFill>
                <a:latin typeface="+mn-lt"/>
                <a:ea typeface="+mn-ea"/>
                <a:cs typeface="+mn-cs"/>
              </a:rPr>
              <a:t>Écart </a:t>
            </a:r>
            <a:r>
              <a:rPr lang="fr-FR" sz="1200" b="0" i="0" u="none" strike="noStrike" kern="1200" baseline="0" dirty="0" err="1" smtClean="0">
                <a:solidFill>
                  <a:schemeClr val="tx1"/>
                </a:solidFill>
                <a:latin typeface="+mn-lt"/>
                <a:ea typeface="+mn-ea"/>
                <a:cs typeface="+mn-cs"/>
              </a:rPr>
              <a:t>inter-quartile</a:t>
            </a:r>
            <a:r>
              <a:rPr lang="fr-FR" sz="1200" b="0" i="0" u="none" strike="noStrike" kern="1200" baseline="0" dirty="0" smtClean="0">
                <a:solidFill>
                  <a:schemeClr val="tx1"/>
                </a:solidFill>
                <a:latin typeface="+mn-lt"/>
                <a:ea typeface="+mn-ea"/>
                <a:cs typeface="+mn-cs"/>
              </a:rPr>
              <a:t> donc quartiles.</a:t>
            </a:r>
          </a:p>
          <a:p>
            <a:pPr algn="just"/>
            <a:r>
              <a:rPr lang="fr-FR" sz="1200" b="0" i="0" u="none" strike="noStrike" kern="1200" baseline="0" dirty="0" smtClean="0">
                <a:solidFill>
                  <a:schemeClr val="tx1"/>
                </a:solidFill>
                <a:latin typeface="+mn-lt"/>
                <a:ea typeface="+mn-ea"/>
                <a:cs typeface="+mn-cs"/>
              </a:rPr>
              <a:t>ATTENTION : des différences entre programme de seconde et celui de 1G et 1Techno</a:t>
            </a:r>
          </a:p>
          <a:p>
            <a:pPr algn="just"/>
            <a:r>
              <a:rPr lang="fr-FR" sz="1200" b="0" i="0" u="none" strike="noStrike" kern="1200" baseline="0" dirty="0" smtClean="0">
                <a:solidFill>
                  <a:schemeClr val="tx1"/>
                </a:solidFill>
                <a:latin typeface="+mn-lt"/>
                <a:ea typeface="+mn-ea"/>
                <a:cs typeface="+mn-cs"/>
              </a:rPr>
              <a:t>Différence entre modèle et réalité (modèle= variable aléatoire avec une moyenne mu</a:t>
            </a:r>
          </a:p>
          <a:p>
            <a:pPr algn="just"/>
            <a:r>
              <a:rPr lang="fr-FR" sz="1200" b="0" i="0" u="none" strike="noStrike" kern="1200" baseline="0" dirty="0" smtClean="0">
                <a:solidFill>
                  <a:schemeClr val="tx1"/>
                </a:solidFill>
                <a:latin typeface="+mn-lt"/>
                <a:ea typeface="+mn-ea"/>
                <a:cs typeface="+mn-cs"/>
              </a:rPr>
              <a:t>et écart type sigma et pour une expérience on a une moyenne qui se nomme M et un</a:t>
            </a:r>
          </a:p>
          <a:p>
            <a:pPr algn="just"/>
            <a:r>
              <a:rPr lang="fr-FR" sz="1200" b="0" i="0" u="none" strike="noStrike" kern="1200" baseline="0" dirty="0" smtClean="0">
                <a:solidFill>
                  <a:schemeClr val="tx1"/>
                </a:solidFill>
                <a:latin typeface="+mn-lt"/>
                <a:ea typeface="+mn-ea"/>
                <a:cs typeface="+mn-cs"/>
              </a:rPr>
              <a:t>écart type s ne pas confondre les </a:t>
            </a:r>
            <a:r>
              <a:rPr lang="fr-FR" sz="1200" b="0" i="0" u="none" strike="noStrike" kern="1200" baseline="0" dirty="0" smtClean="0">
                <a:solidFill>
                  <a:schemeClr val="tx1"/>
                </a:solidFill>
                <a:latin typeface="+mn-lt"/>
                <a:ea typeface="+mn-ea"/>
                <a:cs typeface="+mn-cs"/>
              </a:rPr>
              <a:t>notations).</a:t>
            </a:r>
            <a:endParaRPr lang="fr-FR" sz="1200" b="0" i="0" u="none" strike="noStrike" kern="1200" baseline="0" dirty="0" smtClean="0">
              <a:solidFill>
                <a:schemeClr val="tx1"/>
              </a:solidFill>
              <a:latin typeface="+mn-lt"/>
              <a:ea typeface="+mn-ea"/>
              <a:cs typeface="+mn-cs"/>
            </a:endParaRPr>
          </a:p>
          <a:p>
            <a:pPr algn="just"/>
            <a:r>
              <a:rPr lang="fr-FR" sz="1200" b="0" i="0" u="none" strike="noStrike" kern="1200" baseline="0" dirty="0" smtClean="0">
                <a:solidFill>
                  <a:schemeClr val="tx1"/>
                </a:solidFill>
                <a:latin typeface="+mn-lt"/>
                <a:ea typeface="+mn-ea"/>
                <a:cs typeface="+mn-cs"/>
              </a:rPr>
              <a:t>Écart-type renseigne sur la dispersion autour de la moyenne.</a:t>
            </a:r>
          </a:p>
          <a:p>
            <a:pPr algn="just"/>
            <a:r>
              <a:rPr lang="fr-FR" sz="1200" b="0" i="0" u="none" strike="noStrike" kern="1200" baseline="0" dirty="0" smtClean="0">
                <a:solidFill>
                  <a:schemeClr val="tx1"/>
                </a:solidFill>
                <a:latin typeface="+mn-lt"/>
                <a:ea typeface="+mn-ea"/>
                <a:cs typeface="+mn-cs"/>
              </a:rPr>
              <a:t>En 1e il faut simuler N échantillon on simule une expérience de </a:t>
            </a:r>
            <a:r>
              <a:rPr lang="fr-FR" sz="1200" b="0" i="0" u="none" strike="noStrike" kern="1200" baseline="0" dirty="0" smtClean="0">
                <a:solidFill>
                  <a:schemeClr val="tx1"/>
                </a:solidFill>
                <a:latin typeface="+mn-lt"/>
                <a:ea typeface="+mn-ea"/>
                <a:cs typeface="+mn-cs"/>
              </a:rPr>
              <a:t>Bernoulli </a:t>
            </a:r>
            <a:r>
              <a:rPr lang="fr-FR" sz="1200" b="0" i="0" u="none" strike="noStrike" kern="1200" baseline="0" dirty="0" smtClean="0">
                <a:solidFill>
                  <a:schemeClr val="tx1"/>
                </a:solidFill>
                <a:latin typeface="+mn-lt"/>
                <a:ea typeface="+mn-ea"/>
                <a:cs typeface="+mn-cs"/>
              </a:rPr>
              <a:t>et on va</a:t>
            </a:r>
          </a:p>
          <a:p>
            <a:pPr algn="just"/>
            <a:r>
              <a:rPr lang="fr-FR" sz="1200" b="0" i="0" u="none" strike="noStrike" kern="1200" baseline="0" dirty="0" smtClean="0">
                <a:solidFill>
                  <a:schemeClr val="tx1"/>
                </a:solidFill>
                <a:latin typeface="+mn-lt"/>
                <a:ea typeface="+mn-ea"/>
                <a:cs typeface="+mn-cs"/>
              </a:rPr>
              <a:t>regarder la proportion de ces expériences.</a:t>
            </a:r>
          </a:p>
          <a:p>
            <a:pPr algn="just"/>
            <a:r>
              <a:rPr lang="fr-FR" sz="1200" b="0" i="0" u="none" strike="noStrike" kern="1200" baseline="0" dirty="0" smtClean="0">
                <a:solidFill>
                  <a:schemeClr val="tx1"/>
                </a:solidFill>
                <a:latin typeface="+mn-lt"/>
                <a:ea typeface="+mn-ea"/>
                <a:cs typeface="+mn-cs"/>
              </a:rPr>
              <a:t>En 1 techno on s’intéresse à M-S, M-2S et M-3S</a:t>
            </a:r>
            <a:r>
              <a:rPr lang="fr-FR" sz="1200" b="0" i="0" u="none" strike="noStrike" kern="1200" baseline="0" dirty="0" smtClean="0">
                <a:solidFill>
                  <a:schemeClr val="tx1"/>
                </a:solidFill>
                <a:latin typeface="+mn-lt"/>
                <a:ea typeface="+mn-ea"/>
                <a:cs typeface="+mn-cs"/>
              </a:rPr>
              <a:t>.</a:t>
            </a:r>
            <a:endParaRPr lang="fr-FR" sz="1200" b="0" i="0" u="none" strike="noStrike" kern="1200" baseline="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CAC9CB06-6ED8-084D-9887-5DEABB0C26EB}" type="slidenum">
              <a:rPr lang="fr-FR" smtClean="0"/>
              <a:t>10</a:t>
            </a:fld>
            <a:endParaRPr lang="fr-FR"/>
          </a:p>
        </p:txBody>
      </p:sp>
    </p:spTree>
    <p:extLst>
      <p:ext uri="{BB962C8B-B14F-4D97-AF65-F5344CB8AC3E}">
        <p14:creationId xmlns:p14="http://schemas.microsoft.com/office/powerpoint/2010/main" val="3377751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F66D6C-80EF-B144-BA43-0D8C9A035B8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2BFC97D-CAA4-3149-A76F-356B394462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64CE4B8D-B60D-DD47-A98B-DCE92FD24093}"/>
              </a:ext>
            </a:extLst>
          </p:cNvPr>
          <p:cNvSpPr>
            <a:spLocks noGrp="1"/>
          </p:cNvSpPr>
          <p:nvPr>
            <p:ph type="dt" sz="half" idx="10"/>
          </p:nvPr>
        </p:nvSpPr>
        <p:spPr/>
        <p:txBody>
          <a:bodyPr/>
          <a:lstStyle/>
          <a:p>
            <a:fld id="{FFDD552B-7629-484E-912C-3FE35A42FBE5}" type="datetimeFigureOut">
              <a:rPr lang="fr-FR" smtClean="0"/>
              <a:t>06/05/2019</a:t>
            </a:fld>
            <a:endParaRPr lang="fr-FR"/>
          </a:p>
        </p:txBody>
      </p:sp>
      <p:sp>
        <p:nvSpPr>
          <p:cNvPr id="5" name="Espace réservé du pied de page 4">
            <a:extLst>
              <a:ext uri="{FF2B5EF4-FFF2-40B4-BE49-F238E27FC236}">
                <a16:creationId xmlns:a16="http://schemas.microsoft.com/office/drawing/2014/main" id="{BD0B47C9-D07C-874D-9EF4-DFAAFC5A4C1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B52836C-9FF9-4141-8FF3-F8A863D4BDD9}"/>
              </a:ext>
            </a:extLst>
          </p:cNvPr>
          <p:cNvSpPr>
            <a:spLocks noGrp="1"/>
          </p:cNvSpPr>
          <p:nvPr>
            <p:ph type="sldNum" sz="quarter" idx="12"/>
          </p:nvPr>
        </p:nvSpPr>
        <p:spPr/>
        <p:txBody>
          <a:bodyPr/>
          <a:lstStyle/>
          <a:p>
            <a:fld id="{5FE3D020-20E7-0B49-A8A1-389EC7351CAB}" type="slidenum">
              <a:rPr lang="fr-FR" smtClean="0"/>
              <a:t>‹N°›</a:t>
            </a:fld>
            <a:endParaRPr lang="fr-FR"/>
          </a:p>
        </p:txBody>
      </p:sp>
    </p:spTree>
    <p:extLst>
      <p:ext uri="{BB962C8B-B14F-4D97-AF65-F5344CB8AC3E}">
        <p14:creationId xmlns:p14="http://schemas.microsoft.com/office/powerpoint/2010/main" val="3050854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BE1AC3-2B74-9649-8B52-2BF5AF2570D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1E9CBDE-7CFC-E343-A82F-C69DCE9439D5}"/>
              </a:ext>
            </a:extLst>
          </p:cNvPr>
          <p:cNvSpPr>
            <a:spLocks noGrp="1"/>
          </p:cNvSpPr>
          <p:nvPr>
            <p:ph type="body" orient="vert" idx="1"/>
          </p:nvPr>
        </p:nvSpPr>
        <p:spPr/>
        <p:txBody>
          <a:bodyPr vert="eaVert"/>
          <a:lstStyle/>
          <a:p>
            <a:r>
              <a:rPr lang="fr-FR"/>
              <a:t>Cliquez pour 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89E6B05F-DC04-CF4C-AEDB-414482B93A4B}"/>
              </a:ext>
            </a:extLst>
          </p:cNvPr>
          <p:cNvSpPr>
            <a:spLocks noGrp="1"/>
          </p:cNvSpPr>
          <p:nvPr>
            <p:ph type="dt" sz="half" idx="10"/>
          </p:nvPr>
        </p:nvSpPr>
        <p:spPr/>
        <p:txBody>
          <a:bodyPr/>
          <a:lstStyle/>
          <a:p>
            <a:fld id="{FFDD552B-7629-484E-912C-3FE35A42FBE5}" type="datetimeFigureOut">
              <a:rPr lang="fr-FR" smtClean="0"/>
              <a:t>06/05/2019</a:t>
            </a:fld>
            <a:endParaRPr lang="fr-FR"/>
          </a:p>
        </p:txBody>
      </p:sp>
      <p:sp>
        <p:nvSpPr>
          <p:cNvPr id="5" name="Espace réservé du pied de page 4">
            <a:extLst>
              <a:ext uri="{FF2B5EF4-FFF2-40B4-BE49-F238E27FC236}">
                <a16:creationId xmlns:a16="http://schemas.microsoft.com/office/drawing/2014/main" id="{104D06FF-E4EA-1D4E-A3C5-694A8EAA6F0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9837281-FAF7-AC4D-8999-33E2F905C0E6}"/>
              </a:ext>
            </a:extLst>
          </p:cNvPr>
          <p:cNvSpPr>
            <a:spLocks noGrp="1"/>
          </p:cNvSpPr>
          <p:nvPr>
            <p:ph type="sldNum" sz="quarter" idx="12"/>
          </p:nvPr>
        </p:nvSpPr>
        <p:spPr/>
        <p:txBody>
          <a:bodyPr/>
          <a:lstStyle/>
          <a:p>
            <a:fld id="{5FE3D020-20E7-0B49-A8A1-389EC7351CAB}" type="slidenum">
              <a:rPr lang="fr-FR" smtClean="0"/>
              <a:t>‹N°›</a:t>
            </a:fld>
            <a:endParaRPr lang="fr-FR"/>
          </a:p>
        </p:txBody>
      </p:sp>
    </p:spTree>
    <p:extLst>
      <p:ext uri="{BB962C8B-B14F-4D97-AF65-F5344CB8AC3E}">
        <p14:creationId xmlns:p14="http://schemas.microsoft.com/office/powerpoint/2010/main" val="2230492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9DB4406-9627-9540-9898-181AD6A0D27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E7E30FC-A2F9-C54D-A77E-5C657B7DEA9C}"/>
              </a:ext>
            </a:extLst>
          </p:cNvPr>
          <p:cNvSpPr>
            <a:spLocks noGrp="1"/>
          </p:cNvSpPr>
          <p:nvPr>
            <p:ph type="body" orient="vert" idx="1"/>
          </p:nvPr>
        </p:nvSpPr>
        <p:spPr>
          <a:xfrm>
            <a:off x="838200" y="365125"/>
            <a:ext cx="7734300" cy="5811838"/>
          </a:xfrm>
        </p:spPr>
        <p:txBody>
          <a:bodyPr vert="eaVert"/>
          <a:lstStyle/>
          <a:p>
            <a:r>
              <a:rPr lang="fr-FR"/>
              <a:t>Cliquez pour 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379B455C-F479-EF43-A669-66645E3813C5}"/>
              </a:ext>
            </a:extLst>
          </p:cNvPr>
          <p:cNvSpPr>
            <a:spLocks noGrp="1"/>
          </p:cNvSpPr>
          <p:nvPr>
            <p:ph type="dt" sz="half" idx="10"/>
          </p:nvPr>
        </p:nvSpPr>
        <p:spPr/>
        <p:txBody>
          <a:bodyPr/>
          <a:lstStyle/>
          <a:p>
            <a:fld id="{FFDD552B-7629-484E-912C-3FE35A42FBE5}" type="datetimeFigureOut">
              <a:rPr lang="fr-FR" smtClean="0"/>
              <a:t>06/05/2019</a:t>
            </a:fld>
            <a:endParaRPr lang="fr-FR"/>
          </a:p>
        </p:txBody>
      </p:sp>
      <p:sp>
        <p:nvSpPr>
          <p:cNvPr id="5" name="Espace réservé du pied de page 4">
            <a:extLst>
              <a:ext uri="{FF2B5EF4-FFF2-40B4-BE49-F238E27FC236}">
                <a16:creationId xmlns:a16="http://schemas.microsoft.com/office/drawing/2014/main" id="{61F04D8A-5CD3-B84F-813F-F4B6F284A99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18C2C48-7D86-3945-BD97-9A005D389E98}"/>
              </a:ext>
            </a:extLst>
          </p:cNvPr>
          <p:cNvSpPr>
            <a:spLocks noGrp="1"/>
          </p:cNvSpPr>
          <p:nvPr>
            <p:ph type="sldNum" sz="quarter" idx="12"/>
          </p:nvPr>
        </p:nvSpPr>
        <p:spPr/>
        <p:txBody>
          <a:bodyPr/>
          <a:lstStyle/>
          <a:p>
            <a:fld id="{5FE3D020-20E7-0B49-A8A1-389EC7351CAB}" type="slidenum">
              <a:rPr lang="fr-FR" smtClean="0"/>
              <a:t>‹N°›</a:t>
            </a:fld>
            <a:endParaRPr lang="fr-FR"/>
          </a:p>
        </p:txBody>
      </p:sp>
    </p:spTree>
    <p:extLst>
      <p:ext uri="{BB962C8B-B14F-4D97-AF65-F5344CB8AC3E}">
        <p14:creationId xmlns:p14="http://schemas.microsoft.com/office/powerpoint/2010/main" val="1997767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521EAF-0BB4-5C4A-80FB-383A50696B2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7D4A1A9-286C-5844-B84D-72DD4469B953}"/>
              </a:ext>
            </a:extLst>
          </p:cNvPr>
          <p:cNvSpPr>
            <a:spLocks noGrp="1"/>
          </p:cNvSpPr>
          <p:nvPr>
            <p:ph idx="1"/>
          </p:nvPr>
        </p:nvSpPr>
        <p:spPr/>
        <p:txBody>
          <a:bodyPr/>
          <a:lstStyle/>
          <a:p>
            <a:r>
              <a:rPr lang="fr-FR"/>
              <a:t>Cliquez pour 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86F20254-3A8A-C643-9AC7-11653857F6CC}"/>
              </a:ext>
            </a:extLst>
          </p:cNvPr>
          <p:cNvSpPr>
            <a:spLocks noGrp="1"/>
          </p:cNvSpPr>
          <p:nvPr>
            <p:ph type="dt" sz="half" idx="10"/>
          </p:nvPr>
        </p:nvSpPr>
        <p:spPr/>
        <p:txBody>
          <a:bodyPr/>
          <a:lstStyle/>
          <a:p>
            <a:fld id="{FFDD552B-7629-484E-912C-3FE35A42FBE5}" type="datetimeFigureOut">
              <a:rPr lang="fr-FR" smtClean="0"/>
              <a:t>06/05/2019</a:t>
            </a:fld>
            <a:endParaRPr lang="fr-FR"/>
          </a:p>
        </p:txBody>
      </p:sp>
      <p:sp>
        <p:nvSpPr>
          <p:cNvPr id="5" name="Espace réservé du pied de page 4">
            <a:extLst>
              <a:ext uri="{FF2B5EF4-FFF2-40B4-BE49-F238E27FC236}">
                <a16:creationId xmlns:a16="http://schemas.microsoft.com/office/drawing/2014/main" id="{126AE7DF-1DCB-9044-B746-876EDE45475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C2F8EE3-F02F-F743-9749-8710238EC4B6}"/>
              </a:ext>
            </a:extLst>
          </p:cNvPr>
          <p:cNvSpPr>
            <a:spLocks noGrp="1"/>
          </p:cNvSpPr>
          <p:nvPr>
            <p:ph type="sldNum" sz="quarter" idx="12"/>
          </p:nvPr>
        </p:nvSpPr>
        <p:spPr/>
        <p:txBody>
          <a:bodyPr/>
          <a:lstStyle/>
          <a:p>
            <a:fld id="{5FE3D020-20E7-0B49-A8A1-389EC7351CAB}" type="slidenum">
              <a:rPr lang="fr-FR" smtClean="0"/>
              <a:t>‹N°›</a:t>
            </a:fld>
            <a:endParaRPr lang="fr-FR"/>
          </a:p>
        </p:txBody>
      </p:sp>
    </p:spTree>
    <p:extLst>
      <p:ext uri="{BB962C8B-B14F-4D97-AF65-F5344CB8AC3E}">
        <p14:creationId xmlns:p14="http://schemas.microsoft.com/office/powerpoint/2010/main" val="303251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011E57-5612-B24D-9351-40DDD214262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FE28472-CA3E-F846-A6EC-0BBCBDB5A1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Cliquez pour 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16975C71-0C37-CC41-8472-E310B9B4B731}"/>
              </a:ext>
            </a:extLst>
          </p:cNvPr>
          <p:cNvSpPr>
            <a:spLocks noGrp="1"/>
          </p:cNvSpPr>
          <p:nvPr>
            <p:ph type="dt" sz="half" idx="10"/>
          </p:nvPr>
        </p:nvSpPr>
        <p:spPr/>
        <p:txBody>
          <a:bodyPr/>
          <a:lstStyle/>
          <a:p>
            <a:fld id="{FFDD552B-7629-484E-912C-3FE35A42FBE5}" type="datetimeFigureOut">
              <a:rPr lang="fr-FR" smtClean="0"/>
              <a:t>06/05/2019</a:t>
            </a:fld>
            <a:endParaRPr lang="fr-FR"/>
          </a:p>
        </p:txBody>
      </p:sp>
      <p:sp>
        <p:nvSpPr>
          <p:cNvPr id="5" name="Espace réservé du pied de page 4">
            <a:extLst>
              <a:ext uri="{FF2B5EF4-FFF2-40B4-BE49-F238E27FC236}">
                <a16:creationId xmlns:a16="http://schemas.microsoft.com/office/drawing/2014/main" id="{C99598BF-2C01-9948-8E7C-19D74ECFDC6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42B89E4-87E2-F74F-A44D-AC8DD8194321}"/>
              </a:ext>
            </a:extLst>
          </p:cNvPr>
          <p:cNvSpPr>
            <a:spLocks noGrp="1"/>
          </p:cNvSpPr>
          <p:nvPr>
            <p:ph type="sldNum" sz="quarter" idx="12"/>
          </p:nvPr>
        </p:nvSpPr>
        <p:spPr/>
        <p:txBody>
          <a:bodyPr/>
          <a:lstStyle/>
          <a:p>
            <a:fld id="{5FE3D020-20E7-0B49-A8A1-389EC7351CAB}" type="slidenum">
              <a:rPr lang="fr-FR" smtClean="0"/>
              <a:t>‹N°›</a:t>
            </a:fld>
            <a:endParaRPr lang="fr-FR"/>
          </a:p>
        </p:txBody>
      </p:sp>
    </p:spTree>
    <p:extLst>
      <p:ext uri="{BB962C8B-B14F-4D97-AF65-F5344CB8AC3E}">
        <p14:creationId xmlns:p14="http://schemas.microsoft.com/office/powerpoint/2010/main" val="964331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A43BFB-810A-C248-8552-1337C8EE1BF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9189B91-2864-0348-8CAF-DA247C562082}"/>
              </a:ext>
            </a:extLst>
          </p:cNvPr>
          <p:cNvSpPr>
            <a:spLocks noGrp="1"/>
          </p:cNvSpPr>
          <p:nvPr>
            <p:ph sz="half" idx="1"/>
          </p:nvPr>
        </p:nvSpPr>
        <p:spPr>
          <a:xfrm>
            <a:off x="838200" y="1825625"/>
            <a:ext cx="5181600" cy="4351338"/>
          </a:xfrm>
        </p:spPr>
        <p:txBody>
          <a:bodyPr/>
          <a:lstStyle/>
          <a:p>
            <a:r>
              <a:rPr lang="fr-FR"/>
              <a:t>Cliquez pour 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BEF59546-92A1-A340-88F2-83F4177E436B}"/>
              </a:ext>
            </a:extLst>
          </p:cNvPr>
          <p:cNvSpPr>
            <a:spLocks noGrp="1"/>
          </p:cNvSpPr>
          <p:nvPr>
            <p:ph sz="half" idx="2"/>
          </p:nvPr>
        </p:nvSpPr>
        <p:spPr>
          <a:xfrm>
            <a:off x="6172200" y="1825625"/>
            <a:ext cx="5181600" cy="4351338"/>
          </a:xfrm>
        </p:spPr>
        <p:txBody>
          <a:bodyPr/>
          <a:lstStyle/>
          <a:p>
            <a:r>
              <a:rPr lang="fr-FR"/>
              <a:t>Cliquez pour 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B318BE0E-0163-B445-9478-E225B54F750E}"/>
              </a:ext>
            </a:extLst>
          </p:cNvPr>
          <p:cNvSpPr>
            <a:spLocks noGrp="1"/>
          </p:cNvSpPr>
          <p:nvPr>
            <p:ph type="dt" sz="half" idx="10"/>
          </p:nvPr>
        </p:nvSpPr>
        <p:spPr/>
        <p:txBody>
          <a:bodyPr/>
          <a:lstStyle/>
          <a:p>
            <a:fld id="{FFDD552B-7629-484E-912C-3FE35A42FBE5}" type="datetimeFigureOut">
              <a:rPr lang="fr-FR" smtClean="0"/>
              <a:t>06/05/2019</a:t>
            </a:fld>
            <a:endParaRPr lang="fr-FR"/>
          </a:p>
        </p:txBody>
      </p:sp>
      <p:sp>
        <p:nvSpPr>
          <p:cNvPr id="6" name="Espace réservé du pied de page 5">
            <a:extLst>
              <a:ext uri="{FF2B5EF4-FFF2-40B4-BE49-F238E27FC236}">
                <a16:creationId xmlns:a16="http://schemas.microsoft.com/office/drawing/2014/main" id="{EA0CF84C-177D-1A44-B5AC-3D5F7660043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17635FC-71ED-224C-B6C2-402A0484B163}"/>
              </a:ext>
            </a:extLst>
          </p:cNvPr>
          <p:cNvSpPr>
            <a:spLocks noGrp="1"/>
          </p:cNvSpPr>
          <p:nvPr>
            <p:ph type="sldNum" sz="quarter" idx="12"/>
          </p:nvPr>
        </p:nvSpPr>
        <p:spPr/>
        <p:txBody>
          <a:bodyPr/>
          <a:lstStyle/>
          <a:p>
            <a:fld id="{5FE3D020-20E7-0B49-A8A1-389EC7351CAB}" type="slidenum">
              <a:rPr lang="fr-FR" smtClean="0"/>
              <a:t>‹N°›</a:t>
            </a:fld>
            <a:endParaRPr lang="fr-FR"/>
          </a:p>
        </p:txBody>
      </p:sp>
    </p:spTree>
    <p:extLst>
      <p:ext uri="{BB962C8B-B14F-4D97-AF65-F5344CB8AC3E}">
        <p14:creationId xmlns:p14="http://schemas.microsoft.com/office/powerpoint/2010/main" val="3086547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7C062C-910E-5543-A317-1FD2ECC9106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AABB2B4-E821-D14C-8C61-5F4E1B7590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Cliquez pour 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D307B11B-6C29-F545-9A57-7ED2844355F7}"/>
              </a:ext>
            </a:extLst>
          </p:cNvPr>
          <p:cNvSpPr>
            <a:spLocks noGrp="1"/>
          </p:cNvSpPr>
          <p:nvPr>
            <p:ph sz="half" idx="2"/>
          </p:nvPr>
        </p:nvSpPr>
        <p:spPr>
          <a:xfrm>
            <a:off x="839788" y="2505075"/>
            <a:ext cx="5157787" cy="3684588"/>
          </a:xfrm>
        </p:spPr>
        <p:txBody>
          <a:bodyPr/>
          <a:lstStyle/>
          <a:p>
            <a:r>
              <a:rPr lang="fr-FR"/>
              <a:t>Cliquez pour 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9508AD97-9A8E-F94E-B904-92FDB1E72B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Cliquez pour 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DD97B1BF-C3E6-2A49-86D1-7B6661F752DC}"/>
              </a:ext>
            </a:extLst>
          </p:cNvPr>
          <p:cNvSpPr>
            <a:spLocks noGrp="1"/>
          </p:cNvSpPr>
          <p:nvPr>
            <p:ph sz="quarter" idx="4"/>
          </p:nvPr>
        </p:nvSpPr>
        <p:spPr>
          <a:xfrm>
            <a:off x="6172200" y="2505075"/>
            <a:ext cx="5183188" cy="3684588"/>
          </a:xfrm>
        </p:spPr>
        <p:txBody>
          <a:bodyPr/>
          <a:lstStyle/>
          <a:p>
            <a:r>
              <a:rPr lang="fr-FR"/>
              <a:t>Cliquez pour 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DB9DF226-DF8F-654A-A7EF-7FC239FA6F90}"/>
              </a:ext>
            </a:extLst>
          </p:cNvPr>
          <p:cNvSpPr>
            <a:spLocks noGrp="1"/>
          </p:cNvSpPr>
          <p:nvPr>
            <p:ph type="dt" sz="half" idx="10"/>
          </p:nvPr>
        </p:nvSpPr>
        <p:spPr/>
        <p:txBody>
          <a:bodyPr/>
          <a:lstStyle/>
          <a:p>
            <a:fld id="{FFDD552B-7629-484E-912C-3FE35A42FBE5}" type="datetimeFigureOut">
              <a:rPr lang="fr-FR" smtClean="0"/>
              <a:t>06/05/2019</a:t>
            </a:fld>
            <a:endParaRPr lang="fr-FR"/>
          </a:p>
        </p:txBody>
      </p:sp>
      <p:sp>
        <p:nvSpPr>
          <p:cNvPr id="8" name="Espace réservé du pied de page 7">
            <a:extLst>
              <a:ext uri="{FF2B5EF4-FFF2-40B4-BE49-F238E27FC236}">
                <a16:creationId xmlns:a16="http://schemas.microsoft.com/office/drawing/2014/main" id="{9372377A-E078-0B47-AB89-0623C9AFF6F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4901CD3-9967-7545-B073-2DA6EAA23F26}"/>
              </a:ext>
            </a:extLst>
          </p:cNvPr>
          <p:cNvSpPr>
            <a:spLocks noGrp="1"/>
          </p:cNvSpPr>
          <p:nvPr>
            <p:ph type="sldNum" sz="quarter" idx="12"/>
          </p:nvPr>
        </p:nvSpPr>
        <p:spPr/>
        <p:txBody>
          <a:bodyPr/>
          <a:lstStyle/>
          <a:p>
            <a:fld id="{5FE3D020-20E7-0B49-A8A1-389EC7351CAB}" type="slidenum">
              <a:rPr lang="fr-FR" smtClean="0"/>
              <a:t>‹N°›</a:t>
            </a:fld>
            <a:endParaRPr lang="fr-FR"/>
          </a:p>
        </p:txBody>
      </p:sp>
    </p:spTree>
    <p:extLst>
      <p:ext uri="{BB962C8B-B14F-4D97-AF65-F5344CB8AC3E}">
        <p14:creationId xmlns:p14="http://schemas.microsoft.com/office/powerpoint/2010/main" val="361769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11F6DD-795C-BA49-A0AB-6EBF26E1C49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F69F656-535D-154C-840F-FCC105479AC8}"/>
              </a:ext>
            </a:extLst>
          </p:cNvPr>
          <p:cNvSpPr>
            <a:spLocks noGrp="1"/>
          </p:cNvSpPr>
          <p:nvPr>
            <p:ph type="dt" sz="half" idx="10"/>
          </p:nvPr>
        </p:nvSpPr>
        <p:spPr/>
        <p:txBody>
          <a:bodyPr/>
          <a:lstStyle/>
          <a:p>
            <a:fld id="{FFDD552B-7629-484E-912C-3FE35A42FBE5}" type="datetimeFigureOut">
              <a:rPr lang="fr-FR" smtClean="0"/>
              <a:t>06/05/2019</a:t>
            </a:fld>
            <a:endParaRPr lang="fr-FR"/>
          </a:p>
        </p:txBody>
      </p:sp>
      <p:sp>
        <p:nvSpPr>
          <p:cNvPr id="4" name="Espace réservé du pied de page 3">
            <a:extLst>
              <a:ext uri="{FF2B5EF4-FFF2-40B4-BE49-F238E27FC236}">
                <a16:creationId xmlns:a16="http://schemas.microsoft.com/office/drawing/2014/main" id="{932BCA82-5989-F442-9FED-B38B826FA5D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A278887-CFBD-504A-83A6-EB5CDF483864}"/>
              </a:ext>
            </a:extLst>
          </p:cNvPr>
          <p:cNvSpPr>
            <a:spLocks noGrp="1"/>
          </p:cNvSpPr>
          <p:nvPr>
            <p:ph type="sldNum" sz="quarter" idx="12"/>
          </p:nvPr>
        </p:nvSpPr>
        <p:spPr/>
        <p:txBody>
          <a:bodyPr/>
          <a:lstStyle/>
          <a:p>
            <a:fld id="{5FE3D020-20E7-0B49-A8A1-389EC7351CAB}" type="slidenum">
              <a:rPr lang="fr-FR" smtClean="0"/>
              <a:t>‹N°›</a:t>
            </a:fld>
            <a:endParaRPr lang="fr-FR"/>
          </a:p>
        </p:txBody>
      </p:sp>
    </p:spTree>
    <p:extLst>
      <p:ext uri="{BB962C8B-B14F-4D97-AF65-F5344CB8AC3E}">
        <p14:creationId xmlns:p14="http://schemas.microsoft.com/office/powerpoint/2010/main" val="155546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2609452-8F14-F44A-8EFF-D26F1578CD13}"/>
              </a:ext>
            </a:extLst>
          </p:cNvPr>
          <p:cNvSpPr>
            <a:spLocks noGrp="1"/>
          </p:cNvSpPr>
          <p:nvPr>
            <p:ph type="dt" sz="half" idx="10"/>
          </p:nvPr>
        </p:nvSpPr>
        <p:spPr/>
        <p:txBody>
          <a:bodyPr/>
          <a:lstStyle/>
          <a:p>
            <a:fld id="{FFDD552B-7629-484E-912C-3FE35A42FBE5}" type="datetimeFigureOut">
              <a:rPr lang="fr-FR" smtClean="0"/>
              <a:t>06/05/2019</a:t>
            </a:fld>
            <a:endParaRPr lang="fr-FR"/>
          </a:p>
        </p:txBody>
      </p:sp>
      <p:sp>
        <p:nvSpPr>
          <p:cNvPr id="3" name="Espace réservé du pied de page 2">
            <a:extLst>
              <a:ext uri="{FF2B5EF4-FFF2-40B4-BE49-F238E27FC236}">
                <a16:creationId xmlns:a16="http://schemas.microsoft.com/office/drawing/2014/main" id="{44263E11-9934-9943-A644-CA508EA41D5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F58E713-64DA-C347-AF4E-AAFEA454F14D}"/>
              </a:ext>
            </a:extLst>
          </p:cNvPr>
          <p:cNvSpPr>
            <a:spLocks noGrp="1"/>
          </p:cNvSpPr>
          <p:nvPr>
            <p:ph type="sldNum" sz="quarter" idx="12"/>
          </p:nvPr>
        </p:nvSpPr>
        <p:spPr/>
        <p:txBody>
          <a:bodyPr/>
          <a:lstStyle/>
          <a:p>
            <a:fld id="{5FE3D020-20E7-0B49-A8A1-389EC7351CAB}" type="slidenum">
              <a:rPr lang="fr-FR" smtClean="0"/>
              <a:t>‹N°›</a:t>
            </a:fld>
            <a:endParaRPr lang="fr-FR"/>
          </a:p>
        </p:txBody>
      </p:sp>
    </p:spTree>
    <p:extLst>
      <p:ext uri="{BB962C8B-B14F-4D97-AF65-F5344CB8AC3E}">
        <p14:creationId xmlns:p14="http://schemas.microsoft.com/office/powerpoint/2010/main" val="3748127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F7CE41-E8F8-5E4D-888A-B3CDF44ADBC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D6BB58C-2C51-F442-8340-4E015906E6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Cliquez pour 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AB7646D4-9442-144C-BC25-A5357050AD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Cliquez pour 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73F132EB-88F0-E942-AE91-9844FCAE88A1}"/>
              </a:ext>
            </a:extLst>
          </p:cNvPr>
          <p:cNvSpPr>
            <a:spLocks noGrp="1"/>
          </p:cNvSpPr>
          <p:nvPr>
            <p:ph type="dt" sz="half" idx="10"/>
          </p:nvPr>
        </p:nvSpPr>
        <p:spPr/>
        <p:txBody>
          <a:bodyPr/>
          <a:lstStyle/>
          <a:p>
            <a:fld id="{FFDD552B-7629-484E-912C-3FE35A42FBE5}" type="datetimeFigureOut">
              <a:rPr lang="fr-FR" smtClean="0"/>
              <a:t>06/05/2019</a:t>
            </a:fld>
            <a:endParaRPr lang="fr-FR"/>
          </a:p>
        </p:txBody>
      </p:sp>
      <p:sp>
        <p:nvSpPr>
          <p:cNvPr id="6" name="Espace réservé du pied de page 5">
            <a:extLst>
              <a:ext uri="{FF2B5EF4-FFF2-40B4-BE49-F238E27FC236}">
                <a16:creationId xmlns:a16="http://schemas.microsoft.com/office/drawing/2014/main" id="{6A53CC91-9A8D-A441-B344-3D2EDBBAAF9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3082AD6-A63B-C54F-B9F7-EEDA958D336D}"/>
              </a:ext>
            </a:extLst>
          </p:cNvPr>
          <p:cNvSpPr>
            <a:spLocks noGrp="1"/>
          </p:cNvSpPr>
          <p:nvPr>
            <p:ph type="sldNum" sz="quarter" idx="12"/>
          </p:nvPr>
        </p:nvSpPr>
        <p:spPr/>
        <p:txBody>
          <a:bodyPr/>
          <a:lstStyle/>
          <a:p>
            <a:fld id="{5FE3D020-20E7-0B49-A8A1-389EC7351CAB}" type="slidenum">
              <a:rPr lang="fr-FR" smtClean="0"/>
              <a:t>‹N°›</a:t>
            </a:fld>
            <a:endParaRPr lang="fr-FR"/>
          </a:p>
        </p:txBody>
      </p:sp>
    </p:spTree>
    <p:extLst>
      <p:ext uri="{BB962C8B-B14F-4D97-AF65-F5344CB8AC3E}">
        <p14:creationId xmlns:p14="http://schemas.microsoft.com/office/powerpoint/2010/main" val="3534341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96B6E3-E433-7641-AF8D-366EC678F2F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2B884F9-94D2-4B4B-AA9E-EA0A122FC7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D892000-3749-4047-A382-B954C24791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Cliquez pour 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CABE2980-0DDF-0244-8D63-A0A1224E2A24}"/>
              </a:ext>
            </a:extLst>
          </p:cNvPr>
          <p:cNvSpPr>
            <a:spLocks noGrp="1"/>
          </p:cNvSpPr>
          <p:nvPr>
            <p:ph type="dt" sz="half" idx="10"/>
          </p:nvPr>
        </p:nvSpPr>
        <p:spPr/>
        <p:txBody>
          <a:bodyPr/>
          <a:lstStyle/>
          <a:p>
            <a:fld id="{FFDD552B-7629-484E-912C-3FE35A42FBE5}" type="datetimeFigureOut">
              <a:rPr lang="fr-FR" smtClean="0"/>
              <a:t>06/05/2019</a:t>
            </a:fld>
            <a:endParaRPr lang="fr-FR"/>
          </a:p>
        </p:txBody>
      </p:sp>
      <p:sp>
        <p:nvSpPr>
          <p:cNvPr id="6" name="Espace réservé du pied de page 5">
            <a:extLst>
              <a:ext uri="{FF2B5EF4-FFF2-40B4-BE49-F238E27FC236}">
                <a16:creationId xmlns:a16="http://schemas.microsoft.com/office/drawing/2014/main" id="{07B4CA80-0949-074D-ABE9-B3AFD1563DF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379C4A8-4D7A-BF44-922B-F7E5136B776B}"/>
              </a:ext>
            </a:extLst>
          </p:cNvPr>
          <p:cNvSpPr>
            <a:spLocks noGrp="1"/>
          </p:cNvSpPr>
          <p:nvPr>
            <p:ph type="sldNum" sz="quarter" idx="12"/>
          </p:nvPr>
        </p:nvSpPr>
        <p:spPr/>
        <p:txBody>
          <a:bodyPr/>
          <a:lstStyle/>
          <a:p>
            <a:fld id="{5FE3D020-20E7-0B49-A8A1-389EC7351CAB}" type="slidenum">
              <a:rPr lang="fr-FR" smtClean="0"/>
              <a:t>‹N°›</a:t>
            </a:fld>
            <a:endParaRPr lang="fr-FR"/>
          </a:p>
        </p:txBody>
      </p:sp>
    </p:spTree>
    <p:extLst>
      <p:ext uri="{BB962C8B-B14F-4D97-AF65-F5344CB8AC3E}">
        <p14:creationId xmlns:p14="http://schemas.microsoft.com/office/powerpoint/2010/main" val="2087642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12EBDCA-97AE-134C-BC07-0B91773D44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096BC78-6593-0341-8D51-E55EE5153E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Cliquez pour 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0D2F82B0-9920-6F40-BB36-47006ED10B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DD552B-7629-484E-912C-3FE35A42FBE5}" type="datetimeFigureOut">
              <a:rPr lang="fr-FR" smtClean="0"/>
              <a:t>06/05/2019</a:t>
            </a:fld>
            <a:endParaRPr lang="fr-FR"/>
          </a:p>
        </p:txBody>
      </p:sp>
      <p:sp>
        <p:nvSpPr>
          <p:cNvPr id="5" name="Espace réservé du pied de page 4">
            <a:extLst>
              <a:ext uri="{FF2B5EF4-FFF2-40B4-BE49-F238E27FC236}">
                <a16:creationId xmlns:a16="http://schemas.microsoft.com/office/drawing/2014/main" id="{603C7643-B265-DD45-B459-33AA2E3CCA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DDD4945-07FD-B644-9C6F-F9537D3478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E3D020-20E7-0B49-A8A1-389EC7351CAB}" type="slidenum">
              <a:rPr lang="fr-FR" smtClean="0"/>
              <a:t>‹N°›</a:t>
            </a:fld>
            <a:endParaRPr lang="fr-FR"/>
          </a:p>
        </p:txBody>
      </p:sp>
    </p:spTree>
    <p:extLst>
      <p:ext uri="{BB962C8B-B14F-4D97-AF65-F5344CB8AC3E}">
        <p14:creationId xmlns:p14="http://schemas.microsoft.com/office/powerpoint/2010/main" val="2164302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ache.media.education.gouv.fr/file/30/62/8/ensel169_annexe3_985628.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cache.media.education.gouv.fr/file/SP1-MEN-22-1-2019/95/7/spe631_annexe_1062957.pdf" TargetMode="External"/><Relationship Id="rId4" Type="http://schemas.openxmlformats.org/officeDocument/2006/relationships/hyperlink" Target="http://eduscol.education.fr/pid38211/consultation-reperes-attendus.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28305" y="706242"/>
            <a:ext cx="9684666" cy="2481699"/>
          </a:xfrm>
        </p:spPr>
        <p:txBody>
          <a:bodyPr>
            <a:normAutofit/>
          </a:bodyPr>
          <a:lstStyle/>
          <a:p>
            <a:pPr eaLnBrk="1" hangingPunct="1">
              <a:lnSpc>
                <a:spcPct val="85000"/>
              </a:lnSpc>
            </a:pPr>
            <a:r>
              <a:rPr lang="fr-FR" altLang="fr-FR" b="1" dirty="0">
                <a:solidFill>
                  <a:srgbClr val="002060"/>
                </a:solidFill>
              </a:rPr>
              <a:t>Ruptures et continuités du cycle 4 à la seconde</a:t>
            </a:r>
          </a:p>
        </p:txBody>
      </p:sp>
      <p:sp>
        <p:nvSpPr>
          <p:cNvPr id="2051" name="Rectangle 3"/>
          <p:cNvSpPr>
            <a:spLocks noGrp="1" noChangeArrowheads="1"/>
          </p:cNvSpPr>
          <p:nvPr>
            <p:ph type="subTitle" idx="1"/>
          </p:nvPr>
        </p:nvSpPr>
        <p:spPr>
          <a:xfrm>
            <a:off x="2217775" y="3619462"/>
            <a:ext cx="7705725" cy="1412675"/>
          </a:xfrm>
        </p:spPr>
        <p:txBody>
          <a:bodyPr>
            <a:normAutofit/>
          </a:bodyPr>
          <a:lstStyle/>
          <a:p>
            <a:pPr>
              <a:lnSpc>
                <a:spcPct val="80000"/>
              </a:lnSpc>
            </a:pPr>
            <a:r>
              <a:rPr lang="fr-FR" altLang="fr-FR" dirty="0" smtClean="0">
                <a:solidFill>
                  <a:srgbClr val="002060"/>
                </a:solidFill>
                <a:latin typeface="Verdana" pitchFamily="34" charset="0"/>
              </a:rPr>
              <a:t>Réforme du lycée</a:t>
            </a:r>
          </a:p>
          <a:p>
            <a:pPr>
              <a:lnSpc>
                <a:spcPct val="80000"/>
              </a:lnSpc>
            </a:pPr>
            <a:r>
              <a:rPr lang="fr-FR" altLang="fr-FR" dirty="0" smtClean="0">
                <a:solidFill>
                  <a:srgbClr val="002060"/>
                </a:solidFill>
                <a:latin typeface="Verdana" pitchFamily="34" charset="0"/>
              </a:rPr>
              <a:t>Mathématiques</a:t>
            </a:r>
            <a:endParaRPr lang="fr-FR" altLang="fr-FR" dirty="0" smtClean="0">
              <a:solidFill>
                <a:srgbClr val="002060"/>
              </a:solidFill>
              <a:latin typeface="Verdana" pitchFamily="34" charset="0"/>
            </a:endParaRPr>
          </a:p>
          <a:p>
            <a:pPr>
              <a:lnSpc>
                <a:spcPct val="80000"/>
              </a:lnSpc>
            </a:pPr>
            <a:r>
              <a:rPr lang="fr-FR" altLang="fr-FR" dirty="0" smtClean="0">
                <a:solidFill>
                  <a:srgbClr val="002060"/>
                </a:solidFill>
                <a:latin typeface="Verdana" pitchFamily="34" charset="0"/>
              </a:rPr>
              <a:t>Angoulême</a:t>
            </a:r>
            <a:r>
              <a:rPr lang="fr-FR" altLang="fr-FR" dirty="0" smtClean="0">
                <a:solidFill>
                  <a:srgbClr val="002060"/>
                </a:solidFill>
                <a:latin typeface="Verdana" pitchFamily="34" charset="0"/>
              </a:rPr>
              <a:t>, </a:t>
            </a:r>
            <a:r>
              <a:rPr lang="fr-FR" altLang="fr-FR" dirty="0" smtClean="0">
                <a:solidFill>
                  <a:srgbClr val="002060"/>
                </a:solidFill>
                <a:latin typeface="Verdana" pitchFamily="34" charset="0"/>
              </a:rPr>
              <a:t>le </a:t>
            </a:r>
            <a:r>
              <a:rPr lang="fr-FR" altLang="fr-FR" dirty="0" smtClean="0">
                <a:solidFill>
                  <a:srgbClr val="002060"/>
                </a:solidFill>
                <a:latin typeface="Verdana" pitchFamily="34" charset="0"/>
              </a:rPr>
              <a:t>7 mai 2019</a:t>
            </a:r>
            <a:endParaRPr lang="fr-FR" altLang="fr-FR" dirty="0" smtClean="0">
              <a:solidFill>
                <a:srgbClr val="002060"/>
              </a:solidFill>
              <a:latin typeface="Verdana" pitchFamily="34" charset="0"/>
            </a:endParaRPr>
          </a:p>
        </p:txBody>
      </p:sp>
      <p:sp>
        <p:nvSpPr>
          <p:cNvPr id="2" name="ZoneTexte 1"/>
          <p:cNvSpPr txBox="1"/>
          <p:nvPr/>
        </p:nvSpPr>
        <p:spPr>
          <a:xfrm>
            <a:off x="11003280" y="5262880"/>
            <a:ext cx="184731"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1204820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7FC816-EEA7-314B-9FFF-C69BC025B7CA}"/>
              </a:ext>
            </a:extLst>
          </p:cNvPr>
          <p:cNvSpPr>
            <a:spLocks noGrp="1"/>
          </p:cNvSpPr>
          <p:nvPr>
            <p:ph type="title"/>
          </p:nvPr>
        </p:nvSpPr>
        <p:spPr>
          <a:xfrm>
            <a:off x="1007012" y="299610"/>
            <a:ext cx="10515600" cy="662782"/>
          </a:xfrm>
        </p:spPr>
        <p:txBody>
          <a:bodyPr>
            <a:normAutofit fontScale="90000"/>
          </a:bodyPr>
          <a:lstStyle/>
          <a:p>
            <a:pPr algn="ctr"/>
            <a:r>
              <a:rPr lang="fr-FR" b="1" dirty="0">
                <a:solidFill>
                  <a:srgbClr val="002060"/>
                </a:solidFill>
              </a:rPr>
              <a:t>Statistiques </a:t>
            </a:r>
            <a:r>
              <a:rPr lang="fr-FR" b="1">
                <a:solidFill>
                  <a:srgbClr val="002060"/>
                </a:solidFill>
              </a:rPr>
              <a:t>et </a:t>
            </a:r>
            <a:r>
              <a:rPr lang="fr-FR" b="1" smtClean="0">
                <a:solidFill>
                  <a:srgbClr val="002060"/>
                </a:solidFill>
              </a:rPr>
              <a:t>probabilités</a:t>
            </a:r>
            <a:endParaRPr lang="fr-FR" b="1" dirty="0">
              <a:solidFill>
                <a:srgbClr val="002060"/>
              </a:solidFill>
            </a:endParaRPr>
          </a:p>
        </p:txBody>
      </p:sp>
      <mc:AlternateContent xmlns:mc="http://schemas.openxmlformats.org/markup-compatibility/2006" xmlns:a14="http://schemas.microsoft.com/office/drawing/2010/main">
        <mc:Choice Requires="a14">
          <p:graphicFrame>
            <p:nvGraphicFramePr>
              <p:cNvPr id="4" name="Espace réservé du contenu 3">
                <a:extLst>
                  <a:ext uri="{FF2B5EF4-FFF2-40B4-BE49-F238E27FC236}">
                    <a16:creationId xmlns:a16="http://schemas.microsoft.com/office/drawing/2014/main" id="{2CB8031A-3B6A-0147-91F1-79FE6756BFB2}"/>
                  </a:ext>
                </a:extLst>
              </p:cNvPr>
              <p:cNvGraphicFramePr>
                <a:graphicFrameLocks noGrp="1"/>
              </p:cNvGraphicFramePr>
              <p:nvPr>
                <p:ph idx="1"/>
                <p:extLst>
                  <p:ext uri="{D42A27DB-BD31-4B8C-83A1-F6EECF244321}">
                    <p14:modId xmlns:p14="http://schemas.microsoft.com/office/powerpoint/2010/main" val="519472867"/>
                  </p:ext>
                </p:extLst>
              </p:nvPr>
            </p:nvGraphicFramePr>
            <p:xfrm>
              <a:off x="100905" y="1343820"/>
              <a:ext cx="12091095" cy="5324976"/>
            </p:xfrm>
            <a:graphic>
              <a:graphicData uri="http://schemas.openxmlformats.org/drawingml/2006/table">
                <a:tbl>
                  <a:tblPr firstRow="1" bandRow="1">
                    <a:tableStyleId>{5C22544A-7EE6-4342-B048-85BDC9FD1C3A}</a:tableStyleId>
                  </a:tblPr>
                  <a:tblGrid>
                    <a:gridCol w="6131084">
                      <a:extLst>
                        <a:ext uri="{9D8B030D-6E8A-4147-A177-3AD203B41FA5}">
                          <a16:colId xmlns:a16="http://schemas.microsoft.com/office/drawing/2014/main" val="2111737572"/>
                        </a:ext>
                      </a:extLst>
                    </a:gridCol>
                    <a:gridCol w="5960011">
                      <a:extLst>
                        <a:ext uri="{9D8B030D-6E8A-4147-A177-3AD203B41FA5}">
                          <a16:colId xmlns:a16="http://schemas.microsoft.com/office/drawing/2014/main" val="2777013056"/>
                        </a:ext>
                      </a:extLst>
                    </a:gridCol>
                  </a:tblGrid>
                  <a:tr h="688492">
                    <a:tc>
                      <a:txBody>
                        <a:bodyPr/>
                        <a:lstStyle/>
                        <a:p>
                          <a:pPr algn="ctr"/>
                          <a:r>
                            <a:rPr lang="fr-FR" dirty="0"/>
                            <a:t>Cycle 4</a:t>
                          </a:r>
                        </a:p>
                      </a:txBody>
                      <a:tcPr/>
                    </a:tc>
                    <a:tc>
                      <a:txBody>
                        <a:bodyPr/>
                        <a:lstStyle/>
                        <a:p>
                          <a:pPr algn="ctr"/>
                          <a:r>
                            <a:rPr lang="fr-FR" dirty="0"/>
                            <a:t>Seconde</a:t>
                          </a:r>
                        </a:p>
                      </a:txBody>
                      <a:tcPr/>
                    </a:tc>
                    <a:extLst>
                      <a:ext uri="{0D108BD9-81ED-4DB2-BD59-A6C34878D82A}">
                        <a16:rowId xmlns:a16="http://schemas.microsoft.com/office/drawing/2014/main" val="1274188094"/>
                      </a:ext>
                    </a:extLst>
                  </a:tr>
                  <a:tr h="234187">
                    <a:tc gridSpan="2">
                      <a:txBody>
                        <a:bodyPr/>
                        <a:lstStyle/>
                        <a:p>
                          <a:pPr algn="ctr"/>
                          <a:r>
                            <a:rPr lang="fr-FR" b="1" dirty="0">
                              <a:solidFill>
                                <a:srgbClr val="002060"/>
                              </a:solidFill>
                            </a:rPr>
                            <a:t>Information chiffrée</a:t>
                          </a:r>
                        </a:p>
                      </a:txBody>
                      <a:tcPr>
                        <a:lnB w="12700" cap="flat" cmpd="sng" algn="ctr">
                          <a:solidFill>
                            <a:schemeClr val="tx1"/>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776563662"/>
                      </a:ext>
                    </a:extLst>
                  </a:tr>
                  <a:tr h="234187">
                    <a:tc>
                      <a:txBody>
                        <a:bodyPr/>
                        <a:lstStyle/>
                        <a:p>
                          <a:pPr algn="l"/>
                          <a:r>
                            <a:rPr lang="fr-FR" b="0" dirty="0">
                              <a:solidFill>
                                <a:srgbClr val="002060"/>
                              </a:solidFill>
                            </a:rPr>
                            <a:t>Proportionnalité :</a:t>
                          </a:r>
                        </a:p>
                        <a:p>
                          <a:pPr marL="285750" indent="-285750" algn="l">
                            <a:buFont typeface="Arial" panose="020B0604020202020204" pitchFamily="34" charset="0"/>
                            <a:buChar char="•"/>
                          </a:pPr>
                          <a:r>
                            <a:rPr lang="fr-FR" b="0" dirty="0">
                              <a:solidFill>
                                <a:srgbClr val="002060"/>
                              </a:solidFill>
                            </a:rPr>
                            <a:t>Coefficient de proportionnalité</a:t>
                          </a:r>
                        </a:p>
                        <a:p>
                          <a:pPr marL="285750" indent="-285750" algn="l">
                            <a:buFont typeface="Arial" panose="020B0604020202020204" pitchFamily="34" charset="0"/>
                            <a:buChar char="•"/>
                          </a:pPr>
                          <a:r>
                            <a:rPr lang="fr-FR" b="0" dirty="0">
                              <a:solidFill>
                                <a:srgbClr val="002060"/>
                              </a:solidFill>
                            </a:rPr>
                            <a:t>Taux d’évolution et  coefficient multiplicateur</a:t>
                          </a:r>
                        </a:p>
                        <a:p>
                          <a:pPr marL="285750" indent="-285750" algn="l">
                            <a:buFont typeface="Arial" panose="020B0604020202020204" pitchFamily="34" charset="0"/>
                            <a:buChar char="•"/>
                          </a:pPr>
                          <a:r>
                            <a:rPr lang="fr-FR" b="0" dirty="0">
                              <a:solidFill>
                                <a:srgbClr val="FF0000"/>
                              </a:solidFill>
                            </a:rPr>
                            <a:t>Notion de ratio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lang="fr-FR" dirty="0">
                              <a:solidFill>
                                <a:srgbClr val="002060"/>
                              </a:solidFill>
                            </a:rPr>
                            <a:t>Proportions</a:t>
                          </a:r>
                        </a:p>
                        <a:p>
                          <a:pPr marL="285750" indent="-285750">
                            <a:buFont typeface="Arial" panose="020B0604020202020204" pitchFamily="34" charset="0"/>
                            <a:buChar char="•"/>
                          </a:pPr>
                          <a:r>
                            <a:rPr lang="fr-FR" dirty="0">
                              <a:solidFill>
                                <a:srgbClr val="FF0000"/>
                              </a:solidFill>
                            </a:rPr>
                            <a:t>Evolution (variation absolue, variation relative)</a:t>
                          </a:r>
                        </a:p>
                        <a:p>
                          <a:pPr marL="285750" indent="-285750">
                            <a:buFont typeface="Arial" panose="020B0604020202020204" pitchFamily="34" charset="0"/>
                            <a:buChar char="•"/>
                          </a:pPr>
                          <a:r>
                            <a:rPr lang="fr-FR" dirty="0">
                              <a:solidFill>
                                <a:srgbClr val="FF0000"/>
                              </a:solidFill>
                            </a:rPr>
                            <a:t>Evolutions successives, évolution réciproque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1121448"/>
                      </a:ext>
                    </a:extLst>
                  </a:tr>
                  <a:tr h="234187">
                    <a:tc gridSpan="2">
                      <a:txBody>
                        <a:bodyPr/>
                        <a:lstStyle/>
                        <a:p>
                          <a:pPr algn="ctr"/>
                          <a:r>
                            <a:rPr lang="fr-FR" b="1" dirty="0">
                              <a:solidFill>
                                <a:srgbClr val="002060"/>
                              </a:solidFill>
                            </a:rPr>
                            <a:t>Statistiques</a:t>
                          </a:r>
                          <a:r>
                            <a:rPr lang="fr-FR" b="1" dirty="0"/>
                            <a:t> </a:t>
                          </a:r>
                          <a:r>
                            <a:rPr lang="fr-FR" b="1" dirty="0">
                              <a:solidFill>
                                <a:srgbClr val="FF0000"/>
                              </a:solidFill>
                            </a:rPr>
                            <a:t>descriptives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78675765"/>
                      </a:ext>
                    </a:extLst>
                  </a:tr>
                  <a:tr h="2716244">
                    <a:tc>
                      <a:txBody>
                        <a:bodyPr/>
                        <a:lstStyle/>
                        <a:p>
                          <a:pPr marL="285750" indent="-285750">
                            <a:buFont typeface="Arial" panose="020B0604020202020204" pitchFamily="34" charset="0"/>
                            <a:buChar char="•"/>
                          </a:pPr>
                          <a:r>
                            <a:rPr lang="fr-FR" dirty="0">
                              <a:solidFill>
                                <a:srgbClr val="002060"/>
                              </a:solidFill>
                            </a:rPr>
                            <a:t>Effectifs, fréquences</a:t>
                          </a:r>
                        </a:p>
                        <a:p>
                          <a:pPr marL="285750" indent="-285750">
                            <a:buFont typeface="Arial" panose="020B0604020202020204" pitchFamily="34" charset="0"/>
                            <a:buChar char="•"/>
                          </a:pPr>
                          <a:r>
                            <a:rPr lang="fr-FR" dirty="0">
                              <a:solidFill>
                                <a:srgbClr val="002060"/>
                              </a:solidFill>
                            </a:rPr>
                            <a:t>Indicateurs de position : moyenne, médiane</a:t>
                          </a:r>
                        </a:p>
                        <a:p>
                          <a:pPr marL="285750" indent="-285750">
                            <a:buFont typeface="Arial" panose="020B0604020202020204" pitchFamily="34" charset="0"/>
                            <a:buChar char="•"/>
                          </a:pPr>
                          <a:r>
                            <a:rPr lang="fr-FR" dirty="0">
                              <a:solidFill>
                                <a:srgbClr val="002060"/>
                              </a:solidFill>
                            </a:rPr>
                            <a:t>Indicateur de dispersion : étendue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fr-FR" dirty="0">
                              <a:solidFill>
                                <a:srgbClr val="002060"/>
                              </a:solidFill>
                            </a:rPr>
                            <a:t>Linéarité de la moyenne</a:t>
                          </a:r>
                        </a:p>
                        <a:p>
                          <a:pPr marL="285750" indent="-285750">
                            <a:buFont typeface="Arial" panose="020B0604020202020204" pitchFamily="34" charset="0"/>
                            <a:buChar char="•"/>
                          </a:pPr>
                          <a:r>
                            <a:rPr lang="fr-FR" dirty="0">
                              <a:solidFill>
                                <a:srgbClr val="002060"/>
                              </a:solidFill>
                            </a:rPr>
                            <a:t>Indicateur de tendance centrale : </a:t>
                          </a:r>
                          <a:r>
                            <a:rPr lang="fr-FR" dirty="0">
                              <a:solidFill>
                                <a:srgbClr val="FF0000"/>
                              </a:solidFill>
                            </a:rPr>
                            <a:t>moyenne pondérée</a:t>
                          </a:r>
                        </a:p>
                        <a:p>
                          <a:pPr marL="285750" indent="-285750">
                            <a:buFont typeface="Arial" panose="020B0604020202020204" pitchFamily="34" charset="0"/>
                            <a:buChar char="•"/>
                          </a:pPr>
                          <a:r>
                            <a:rPr lang="fr-FR" dirty="0">
                              <a:solidFill>
                                <a:srgbClr val="002060"/>
                              </a:solidFill>
                            </a:rPr>
                            <a:t>Indicateur de dispersion : écart interquartile, écart type</a:t>
                          </a:r>
                          <a:endParaRPr lang="fr-FR" dirty="0">
                            <a:solidFill>
                              <a:srgbClr val="FF0000"/>
                            </a:solidFill>
                          </a:endParaRPr>
                        </a:p>
                        <a:p>
                          <a:pPr marL="285750" indent="-285750">
                            <a:buFont typeface="Arial" panose="020B0604020202020204" pitchFamily="34" charset="0"/>
                            <a:buChar char="•"/>
                          </a:pPr>
                          <a:r>
                            <a:rPr lang="fr-FR" dirty="0">
                              <a:solidFill>
                                <a:srgbClr val="FF0000"/>
                              </a:solidFill>
                            </a:rPr>
                            <a:t>Pour des données réelles ou simulées, lire et comprendre une fonction écrite en Python qui renvoie la moyenne </a:t>
                          </a:r>
                          <a14:m>
                            <m:oMath xmlns:m="http://schemas.openxmlformats.org/officeDocument/2006/math">
                              <m:r>
                                <a:rPr lang="fr-FR" i="1" dirty="0" smtClean="0">
                                  <a:solidFill>
                                    <a:srgbClr val="FF0000"/>
                                  </a:solidFill>
                                  <a:latin typeface="Cambria Math" panose="02040503050406030204" pitchFamily="18" charset="0"/>
                                </a:rPr>
                                <m:t>𝑚</m:t>
                              </m:r>
                            </m:oMath>
                          </a14:m>
                          <a:r>
                            <a:rPr lang="fr-FR" dirty="0">
                              <a:solidFill>
                                <a:srgbClr val="FF0000"/>
                              </a:solidFill>
                            </a:rPr>
                            <a:t>, l’écart type </a:t>
                          </a:r>
                          <a14:m>
                            <m:oMath xmlns:m="http://schemas.openxmlformats.org/officeDocument/2006/math">
                              <m:r>
                                <a:rPr lang="fr-FR" i="1" dirty="0" smtClean="0">
                                  <a:solidFill>
                                    <a:srgbClr val="FF0000"/>
                                  </a:solidFill>
                                  <a:latin typeface="Cambria Math" panose="02040503050406030204" pitchFamily="18" charset="0"/>
                                </a:rPr>
                                <m:t>𝑠</m:t>
                              </m:r>
                              <m:r>
                                <a:rPr lang="fr-FR" i="1" dirty="0" smtClean="0">
                                  <a:solidFill>
                                    <a:srgbClr val="FF0000"/>
                                  </a:solidFill>
                                  <a:latin typeface="Cambria Math" panose="02040503050406030204" pitchFamily="18" charset="0"/>
                                </a:rPr>
                                <m:t> </m:t>
                              </m:r>
                            </m:oMath>
                          </a14:m>
                          <a:r>
                            <a:rPr lang="fr-FR" dirty="0">
                              <a:solidFill>
                                <a:srgbClr val="FF0000"/>
                              </a:solidFill>
                            </a:rPr>
                            <a:t>et la proportion d’éléments appartenant à l’intervalle [</a:t>
                          </a:r>
                          <a14:m>
                            <m:oMath xmlns:m="http://schemas.openxmlformats.org/officeDocument/2006/math">
                              <m:r>
                                <a:rPr lang="fr-FR" b="0" i="1" smtClean="0">
                                  <a:solidFill>
                                    <a:srgbClr val="FF0000"/>
                                  </a:solidFill>
                                  <a:latin typeface="Cambria Math" panose="02040503050406030204" pitchFamily="18" charset="0"/>
                                </a:rPr>
                                <m:t>𝑚</m:t>
                              </m:r>
                              <m:r>
                                <a:rPr lang="fr-FR" b="0" i="1" smtClean="0">
                                  <a:solidFill>
                                    <a:srgbClr val="FF0000"/>
                                  </a:solidFill>
                                  <a:latin typeface="Cambria Math" panose="02040503050406030204" pitchFamily="18" charset="0"/>
                                </a:rPr>
                                <m:t>−2</m:t>
                              </m:r>
                              <m:r>
                                <a:rPr lang="fr-FR" b="0" i="1" smtClean="0">
                                  <a:solidFill>
                                    <a:srgbClr val="FF0000"/>
                                  </a:solidFill>
                                  <a:latin typeface="Cambria Math" panose="02040503050406030204" pitchFamily="18" charset="0"/>
                                </a:rPr>
                                <m:t>𝑠</m:t>
                              </m:r>
                              <m:r>
                                <a:rPr lang="fr-FR" b="0" i="1" smtClean="0">
                                  <a:solidFill>
                                    <a:srgbClr val="FF0000"/>
                                  </a:solidFill>
                                  <a:latin typeface="Cambria Math" panose="02040503050406030204" pitchFamily="18" charset="0"/>
                                </a:rPr>
                                <m:t> ;</m:t>
                              </m:r>
                              <m:r>
                                <a:rPr lang="fr-FR" b="0" i="1" smtClean="0">
                                  <a:solidFill>
                                    <a:srgbClr val="FF0000"/>
                                  </a:solidFill>
                                  <a:latin typeface="Cambria Math" panose="02040503050406030204" pitchFamily="18" charset="0"/>
                                </a:rPr>
                                <m:t>𝑚</m:t>
                              </m:r>
                              <m:r>
                                <a:rPr lang="fr-FR" b="0" i="1" smtClean="0">
                                  <a:solidFill>
                                    <a:srgbClr val="FF0000"/>
                                  </a:solidFill>
                                  <a:latin typeface="Cambria Math" panose="02040503050406030204" pitchFamily="18" charset="0"/>
                                </a:rPr>
                                <m:t>+2</m:t>
                              </m:r>
                              <m:r>
                                <a:rPr lang="fr-FR" b="0" i="1" smtClean="0">
                                  <a:solidFill>
                                    <a:srgbClr val="FF0000"/>
                                  </a:solidFill>
                                  <a:latin typeface="Cambria Math" panose="02040503050406030204" pitchFamily="18" charset="0"/>
                                </a:rPr>
                                <m:t>𝑠</m:t>
                              </m:r>
                            </m:oMath>
                          </a14:m>
                          <a:r>
                            <a:rPr lang="fr-FR" dirty="0">
                              <a:solidFill>
                                <a:srgbClr val="FF0000"/>
                              </a:solidFill>
                            </a:rPr>
                            <a:t>]</a:t>
                          </a:r>
                        </a:p>
                        <a:p>
                          <a:pPr marL="285750" indent="-285750">
                            <a:buFont typeface="Arial" panose="020B0604020202020204" pitchFamily="34" charset="0"/>
                            <a:buChar char="•"/>
                          </a:pPr>
                          <a:endParaRPr lang="fr-FR"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3383043"/>
                      </a:ext>
                    </a:extLst>
                  </a:tr>
                </a:tbl>
              </a:graphicData>
            </a:graphic>
          </p:graphicFrame>
        </mc:Choice>
        <mc:Fallback xmlns="">
          <p:graphicFrame>
            <p:nvGraphicFramePr>
              <p:cNvPr id="4" name="Espace réservé du contenu 3">
                <a:extLst>
                  <a:ext uri="{FF2B5EF4-FFF2-40B4-BE49-F238E27FC236}">
                    <a16:creationId xmlns:a16="http://schemas.microsoft.com/office/drawing/2014/main" id="{2CB8031A-3B6A-0147-91F1-79FE6756BFB2}"/>
                  </a:ext>
                </a:extLst>
              </p:cNvPr>
              <p:cNvGraphicFramePr>
                <a:graphicFrameLocks noGrp="1"/>
              </p:cNvGraphicFramePr>
              <p:nvPr>
                <p:ph idx="1"/>
                <p:extLst>
                  <p:ext uri="{D42A27DB-BD31-4B8C-83A1-F6EECF244321}">
                    <p14:modId xmlns:p14="http://schemas.microsoft.com/office/powerpoint/2010/main" val="519472867"/>
                  </p:ext>
                </p:extLst>
              </p:nvPr>
            </p:nvGraphicFramePr>
            <p:xfrm>
              <a:off x="100905" y="1343820"/>
              <a:ext cx="12091095" cy="5324976"/>
            </p:xfrm>
            <a:graphic>
              <a:graphicData uri="http://schemas.openxmlformats.org/drawingml/2006/table">
                <a:tbl>
                  <a:tblPr firstRow="1" bandRow="1">
                    <a:tableStyleId>{5C22544A-7EE6-4342-B048-85BDC9FD1C3A}</a:tableStyleId>
                  </a:tblPr>
                  <a:tblGrid>
                    <a:gridCol w="6131084">
                      <a:extLst>
                        <a:ext uri="{9D8B030D-6E8A-4147-A177-3AD203B41FA5}">
                          <a16:colId xmlns:a16="http://schemas.microsoft.com/office/drawing/2014/main" val="2111737572"/>
                        </a:ext>
                      </a:extLst>
                    </a:gridCol>
                    <a:gridCol w="5960011">
                      <a:extLst>
                        <a:ext uri="{9D8B030D-6E8A-4147-A177-3AD203B41FA5}">
                          <a16:colId xmlns:a16="http://schemas.microsoft.com/office/drawing/2014/main" val="2777013056"/>
                        </a:ext>
                      </a:extLst>
                    </a:gridCol>
                  </a:tblGrid>
                  <a:tr h="688492">
                    <a:tc>
                      <a:txBody>
                        <a:bodyPr/>
                        <a:lstStyle/>
                        <a:p>
                          <a:pPr algn="ctr"/>
                          <a:r>
                            <a:rPr lang="fr-FR" dirty="0"/>
                            <a:t>Cycle 4</a:t>
                          </a:r>
                        </a:p>
                      </a:txBody>
                      <a:tcPr/>
                    </a:tc>
                    <a:tc>
                      <a:txBody>
                        <a:bodyPr/>
                        <a:lstStyle/>
                        <a:p>
                          <a:pPr algn="ctr"/>
                          <a:r>
                            <a:rPr lang="fr-FR" dirty="0"/>
                            <a:t>Seconde</a:t>
                          </a:r>
                        </a:p>
                      </a:txBody>
                      <a:tcPr/>
                    </a:tc>
                    <a:extLst>
                      <a:ext uri="{0D108BD9-81ED-4DB2-BD59-A6C34878D82A}">
                        <a16:rowId xmlns:a16="http://schemas.microsoft.com/office/drawing/2014/main" val="1274188094"/>
                      </a:ext>
                    </a:extLst>
                  </a:tr>
                  <a:tr h="365760">
                    <a:tc gridSpan="2">
                      <a:txBody>
                        <a:bodyPr/>
                        <a:lstStyle/>
                        <a:p>
                          <a:pPr algn="ctr"/>
                          <a:r>
                            <a:rPr lang="fr-FR" b="1" dirty="0">
                              <a:solidFill>
                                <a:srgbClr val="002060"/>
                              </a:solidFill>
                            </a:rPr>
                            <a:t>Information chiffrée</a:t>
                          </a:r>
                        </a:p>
                      </a:txBody>
                      <a:tcPr>
                        <a:lnB w="12700" cap="flat" cmpd="sng" algn="ctr">
                          <a:solidFill>
                            <a:schemeClr val="tx1"/>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776563662"/>
                      </a:ext>
                    </a:extLst>
                  </a:tr>
                  <a:tr h="1188720">
                    <a:tc>
                      <a:txBody>
                        <a:bodyPr/>
                        <a:lstStyle/>
                        <a:p>
                          <a:pPr algn="l"/>
                          <a:r>
                            <a:rPr lang="fr-FR" b="0" dirty="0">
                              <a:solidFill>
                                <a:srgbClr val="002060"/>
                              </a:solidFill>
                            </a:rPr>
                            <a:t>Proportionnalité :</a:t>
                          </a:r>
                        </a:p>
                        <a:p>
                          <a:pPr marL="285750" indent="-285750" algn="l">
                            <a:buFont typeface="Arial" panose="020B0604020202020204" pitchFamily="34" charset="0"/>
                            <a:buChar char="•"/>
                          </a:pPr>
                          <a:r>
                            <a:rPr lang="fr-FR" b="0" dirty="0">
                              <a:solidFill>
                                <a:srgbClr val="002060"/>
                              </a:solidFill>
                            </a:rPr>
                            <a:t>Coefficient de proportionnalité</a:t>
                          </a:r>
                        </a:p>
                        <a:p>
                          <a:pPr marL="285750" indent="-285750" algn="l">
                            <a:buFont typeface="Arial" panose="020B0604020202020204" pitchFamily="34" charset="0"/>
                            <a:buChar char="•"/>
                          </a:pPr>
                          <a:r>
                            <a:rPr lang="fr-FR" b="0" dirty="0">
                              <a:solidFill>
                                <a:srgbClr val="002060"/>
                              </a:solidFill>
                            </a:rPr>
                            <a:t>Taux d’évolution et  coefficient multiplicateur</a:t>
                          </a:r>
                        </a:p>
                        <a:p>
                          <a:pPr marL="285750" indent="-285750" algn="l">
                            <a:buFont typeface="Arial" panose="020B0604020202020204" pitchFamily="34" charset="0"/>
                            <a:buChar char="•"/>
                          </a:pPr>
                          <a:r>
                            <a:rPr lang="fr-FR" b="0" dirty="0">
                              <a:solidFill>
                                <a:srgbClr val="FF0000"/>
                              </a:solidFill>
                            </a:rPr>
                            <a:t>Notion de ratio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lang="fr-FR" dirty="0">
                              <a:solidFill>
                                <a:srgbClr val="002060"/>
                              </a:solidFill>
                            </a:rPr>
                            <a:t>Proportions</a:t>
                          </a:r>
                        </a:p>
                        <a:p>
                          <a:pPr marL="285750" indent="-285750">
                            <a:buFont typeface="Arial" panose="020B0604020202020204" pitchFamily="34" charset="0"/>
                            <a:buChar char="•"/>
                          </a:pPr>
                          <a:r>
                            <a:rPr lang="fr-FR" dirty="0">
                              <a:solidFill>
                                <a:srgbClr val="FF0000"/>
                              </a:solidFill>
                            </a:rPr>
                            <a:t>Evolution (variation absolue, variation relative)</a:t>
                          </a:r>
                        </a:p>
                        <a:p>
                          <a:pPr marL="285750" indent="-285750">
                            <a:buFont typeface="Arial" panose="020B0604020202020204" pitchFamily="34" charset="0"/>
                            <a:buChar char="•"/>
                          </a:pPr>
                          <a:r>
                            <a:rPr lang="fr-FR" dirty="0">
                              <a:solidFill>
                                <a:srgbClr val="FF0000"/>
                              </a:solidFill>
                            </a:rPr>
                            <a:t>Evolutions successives, évolution réciproque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1121448"/>
                      </a:ext>
                    </a:extLst>
                  </a:tr>
                  <a:tr h="365760">
                    <a:tc gridSpan="2">
                      <a:txBody>
                        <a:bodyPr/>
                        <a:lstStyle/>
                        <a:p>
                          <a:pPr algn="ctr"/>
                          <a:r>
                            <a:rPr lang="fr-FR" b="1" dirty="0">
                              <a:solidFill>
                                <a:srgbClr val="002060"/>
                              </a:solidFill>
                            </a:rPr>
                            <a:t>Statistiques</a:t>
                          </a:r>
                          <a:r>
                            <a:rPr lang="fr-FR" b="1" dirty="0"/>
                            <a:t> </a:t>
                          </a:r>
                          <a:r>
                            <a:rPr lang="fr-FR" b="1" dirty="0">
                              <a:solidFill>
                                <a:srgbClr val="FF0000"/>
                              </a:solidFill>
                            </a:rPr>
                            <a:t>descriptives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78675765"/>
                      </a:ext>
                    </a:extLst>
                  </a:tr>
                  <a:tr h="2716244">
                    <a:tc>
                      <a:txBody>
                        <a:bodyPr/>
                        <a:lstStyle/>
                        <a:p>
                          <a:pPr marL="285750" indent="-285750">
                            <a:buFont typeface="Arial" panose="020B0604020202020204" pitchFamily="34" charset="0"/>
                            <a:buChar char="•"/>
                          </a:pPr>
                          <a:r>
                            <a:rPr lang="fr-FR" dirty="0">
                              <a:solidFill>
                                <a:srgbClr val="002060"/>
                              </a:solidFill>
                            </a:rPr>
                            <a:t>Effectifs, fréquences</a:t>
                          </a:r>
                        </a:p>
                        <a:p>
                          <a:pPr marL="285750" indent="-285750">
                            <a:buFont typeface="Arial" panose="020B0604020202020204" pitchFamily="34" charset="0"/>
                            <a:buChar char="•"/>
                          </a:pPr>
                          <a:r>
                            <a:rPr lang="fr-FR" dirty="0">
                              <a:solidFill>
                                <a:srgbClr val="002060"/>
                              </a:solidFill>
                            </a:rPr>
                            <a:t>Indicateurs de position : moyenne, médiane</a:t>
                          </a:r>
                        </a:p>
                        <a:p>
                          <a:pPr marL="285750" indent="-285750">
                            <a:buFont typeface="Arial" panose="020B0604020202020204" pitchFamily="34" charset="0"/>
                            <a:buChar char="•"/>
                          </a:pPr>
                          <a:r>
                            <a:rPr lang="fr-FR" dirty="0">
                              <a:solidFill>
                                <a:srgbClr val="002060"/>
                              </a:solidFill>
                            </a:rPr>
                            <a:t>Indicateur de dispersion : étendue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2766" t="-96744" r="-426"/>
                          </a:stretch>
                        </a:blipFill>
                      </a:tcPr>
                    </a:tc>
                    <a:extLst>
                      <a:ext uri="{0D108BD9-81ED-4DB2-BD59-A6C34878D82A}">
                        <a16:rowId xmlns:a16="http://schemas.microsoft.com/office/drawing/2014/main" val="4093383043"/>
                      </a:ext>
                    </a:extLst>
                  </a:tr>
                </a:tbl>
              </a:graphicData>
            </a:graphic>
          </p:graphicFrame>
        </mc:Fallback>
      </mc:AlternateContent>
    </p:spTree>
    <p:extLst>
      <p:ext uri="{BB962C8B-B14F-4D97-AF65-F5344CB8AC3E}">
        <p14:creationId xmlns:p14="http://schemas.microsoft.com/office/powerpoint/2010/main" val="1945117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B11F06-BDF4-CC46-B6E6-36DB1BA0BD38}"/>
              </a:ext>
            </a:extLst>
          </p:cNvPr>
          <p:cNvSpPr>
            <a:spLocks noGrp="1"/>
          </p:cNvSpPr>
          <p:nvPr>
            <p:ph type="title"/>
          </p:nvPr>
        </p:nvSpPr>
        <p:spPr>
          <a:xfrm>
            <a:off x="838200" y="18255"/>
            <a:ext cx="10515600" cy="1008687"/>
          </a:xfrm>
        </p:spPr>
        <p:txBody>
          <a:bodyPr/>
          <a:lstStyle/>
          <a:p>
            <a:pPr algn="ctr"/>
            <a:r>
              <a:rPr lang="fr-FR" b="1" dirty="0">
                <a:solidFill>
                  <a:srgbClr val="002060"/>
                </a:solidFill>
              </a:rPr>
              <a:t>Probabilités </a:t>
            </a:r>
          </a:p>
        </p:txBody>
      </p:sp>
      <mc:AlternateContent xmlns:mc="http://schemas.openxmlformats.org/markup-compatibility/2006" xmlns:a14="http://schemas.microsoft.com/office/drawing/2010/main">
        <mc:Choice Requires="a14">
          <p:graphicFrame>
            <p:nvGraphicFramePr>
              <p:cNvPr id="4" name="Espace réservé du contenu 3">
                <a:extLst>
                  <a:ext uri="{FF2B5EF4-FFF2-40B4-BE49-F238E27FC236}">
                    <a16:creationId xmlns:a16="http://schemas.microsoft.com/office/drawing/2014/main" id="{CF65FF31-9872-0F49-A80C-DBB5F26FD568}"/>
                  </a:ext>
                </a:extLst>
              </p:cNvPr>
              <p:cNvGraphicFramePr>
                <a:graphicFrameLocks noGrp="1"/>
              </p:cNvGraphicFramePr>
              <p:nvPr>
                <p:ph idx="1"/>
                <p:extLst>
                  <p:ext uri="{D42A27DB-BD31-4B8C-83A1-F6EECF244321}">
                    <p14:modId xmlns:p14="http://schemas.microsoft.com/office/powerpoint/2010/main" val="2774490206"/>
                  </p:ext>
                </p:extLst>
              </p:nvPr>
            </p:nvGraphicFramePr>
            <p:xfrm>
              <a:off x="0" y="896938"/>
              <a:ext cx="12192000" cy="5942807"/>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3232399815"/>
                        </a:ext>
                      </a:extLst>
                    </a:gridCol>
                    <a:gridCol w="1066800">
                      <a:extLst>
                        <a:ext uri="{9D8B030D-6E8A-4147-A177-3AD203B41FA5}">
                          <a16:colId xmlns:a16="http://schemas.microsoft.com/office/drawing/2014/main" val="262711849"/>
                        </a:ext>
                      </a:extLst>
                    </a:gridCol>
                    <a:gridCol w="6096000">
                      <a:extLst>
                        <a:ext uri="{9D8B030D-6E8A-4147-A177-3AD203B41FA5}">
                          <a16:colId xmlns:a16="http://schemas.microsoft.com/office/drawing/2014/main" val="4112020575"/>
                        </a:ext>
                      </a:extLst>
                    </a:gridCol>
                  </a:tblGrid>
                  <a:tr h="396953">
                    <a:tc gridSpan="2">
                      <a:txBody>
                        <a:bodyPr/>
                        <a:lstStyle/>
                        <a:p>
                          <a:pPr algn="ctr"/>
                          <a:r>
                            <a:rPr lang="fr-FR" dirty="0"/>
                            <a:t>Cycle 4</a:t>
                          </a:r>
                        </a:p>
                      </a:txBody>
                      <a:tcPr>
                        <a:lnB w="12700" cap="flat" cmpd="sng" algn="ctr">
                          <a:solidFill>
                            <a:schemeClr val="tx1"/>
                          </a:solidFill>
                          <a:prstDash val="solid"/>
                          <a:round/>
                          <a:headEnd type="none" w="med" len="med"/>
                          <a:tailEnd type="none" w="med" len="med"/>
                        </a:lnB>
                      </a:tcPr>
                    </a:tc>
                    <a:tc hMerge="1">
                      <a:txBody>
                        <a:bodyPr/>
                        <a:lstStyle/>
                        <a:p>
                          <a:pPr algn="ctr"/>
                          <a:endParaRPr lang="fr-FR" dirty="0"/>
                        </a:p>
                      </a:txBody>
                      <a:tcPr>
                        <a:lnB w="12700" cap="flat" cmpd="sng" algn="ctr">
                          <a:solidFill>
                            <a:schemeClr val="tx1"/>
                          </a:solidFill>
                          <a:prstDash val="solid"/>
                          <a:round/>
                          <a:headEnd type="none" w="med" len="med"/>
                          <a:tailEnd type="none" w="med" len="med"/>
                        </a:lnB>
                      </a:tcPr>
                    </a:tc>
                    <a:tc>
                      <a:txBody>
                        <a:bodyPr/>
                        <a:lstStyle/>
                        <a:p>
                          <a:pPr algn="ctr"/>
                          <a:r>
                            <a:rPr lang="fr-FR" dirty="0"/>
                            <a:t>Seconde</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3829885"/>
                      </a:ext>
                    </a:extLst>
                  </a:tr>
                  <a:tr h="396953">
                    <a:tc gridSpan="3">
                      <a:txBody>
                        <a:bodyPr/>
                        <a:lstStyle/>
                        <a:p>
                          <a:pPr algn="ctr"/>
                          <a:r>
                            <a:rPr lang="fr-FR" b="1" dirty="0">
                              <a:solidFill>
                                <a:srgbClr val="002060"/>
                              </a:solidFill>
                            </a:rPr>
                            <a:t>Modéliser le hasard, calculer des probabilités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853933396"/>
                      </a:ext>
                    </a:extLst>
                  </a:tr>
                  <a:tr h="2446970">
                    <a:tc>
                      <a:txBody>
                        <a:bodyPr/>
                        <a:lstStyle/>
                        <a:p>
                          <a:pPr marL="285750" indent="-285750">
                            <a:buFont typeface="Arial" panose="020B0604020202020204" pitchFamily="34" charset="0"/>
                            <a:buChar char="•"/>
                          </a:pPr>
                          <a:r>
                            <a:rPr lang="fr-FR" dirty="0">
                              <a:solidFill>
                                <a:srgbClr val="002060"/>
                              </a:solidFill>
                            </a:rPr>
                            <a:t>Vocabulaire des probabilités </a:t>
                          </a:r>
                        </a:p>
                        <a:p>
                          <a:pPr marL="285750" indent="-285750">
                            <a:buFont typeface="Arial" panose="020B0604020202020204" pitchFamily="34" charset="0"/>
                            <a:buChar char="•"/>
                          </a:pPr>
                          <a:r>
                            <a:rPr lang="fr-FR" dirty="0">
                              <a:solidFill>
                                <a:srgbClr val="002060"/>
                              </a:solidFill>
                            </a:rPr>
                            <a:t>Faire le lien entre fréquence et probabilité</a:t>
                          </a:r>
                        </a:p>
                        <a:p>
                          <a:pPr marL="285750" indent="-285750">
                            <a:buFont typeface="Arial" panose="020B0604020202020204" pitchFamily="34" charset="0"/>
                            <a:buChar char="•"/>
                          </a:pPr>
                          <a:r>
                            <a:rPr lang="fr-FR" dirty="0">
                              <a:solidFill>
                                <a:srgbClr val="002060"/>
                              </a:solidFill>
                            </a:rPr>
                            <a:t>Calculer des probabilités dans des cas simples</a:t>
                          </a:r>
                        </a:p>
                        <a:p>
                          <a:pPr marL="285750" indent="-285750">
                            <a:buFont typeface="Arial" panose="020B0604020202020204" pitchFamily="34" charset="0"/>
                            <a:buChar char="•"/>
                          </a:pPr>
                          <a:endParaRPr lang="fr-FR" dirty="0">
                            <a:solidFill>
                              <a:srgbClr val="002060"/>
                            </a:solidFill>
                          </a:endParaRPr>
                        </a:p>
                        <a:p>
                          <a:pPr marL="285750" indent="-285750">
                            <a:buFont typeface="Arial" panose="020B0604020202020204" pitchFamily="34" charset="0"/>
                            <a:buChar char="•"/>
                          </a:pPr>
                          <a:r>
                            <a:rPr lang="fr-FR" dirty="0">
                              <a:solidFill>
                                <a:srgbClr val="002060"/>
                              </a:solidFill>
                            </a:rPr>
                            <a:t>Dénombrement à l’aide de </a:t>
                          </a:r>
                          <a:r>
                            <a:rPr lang="fr-FR" dirty="0">
                              <a:solidFill>
                                <a:srgbClr val="FF0000"/>
                              </a:solidFill>
                            </a:rPr>
                            <a:t>tableaux</a:t>
                          </a:r>
                          <a:r>
                            <a:rPr lang="fr-FR" dirty="0"/>
                            <a:t> </a:t>
                          </a:r>
                          <a:r>
                            <a:rPr lang="fr-FR" dirty="0">
                              <a:solidFill>
                                <a:srgbClr val="002060"/>
                              </a:solidFill>
                            </a:rPr>
                            <a:t>dans le cas d’expériences à </a:t>
                          </a:r>
                          <a:r>
                            <a:rPr lang="fr-FR" dirty="0">
                              <a:solidFill>
                                <a:srgbClr val="FF0000"/>
                              </a:solidFill>
                            </a:rPr>
                            <a:t>deux épreuves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285750" indent="-285750">
                            <a:buFont typeface="Arial" panose="020B0604020202020204" pitchFamily="34" charset="0"/>
                            <a:buChar char="•"/>
                          </a:pPr>
                          <a:r>
                            <a:rPr lang="fr-FR" dirty="0">
                              <a:solidFill>
                                <a:srgbClr val="FF0000"/>
                              </a:solidFill>
                            </a:rPr>
                            <a:t>Distinguer modèle probabiliste et réalité</a:t>
                          </a:r>
                          <a:endParaRPr lang="fr-FR" dirty="0"/>
                        </a:p>
                        <a:p>
                          <a:pPr marL="285750" indent="-285750">
                            <a:buFont typeface="Arial" panose="020B0604020202020204" pitchFamily="34" charset="0"/>
                            <a:buChar char="•"/>
                          </a:pPr>
                          <a:r>
                            <a:rPr lang="fr-FR" dirty="0">
                              <a:solidFill>
                                <a:srgbClr val="002060"/>
                              </a:solidFill>
                            </a:rPr>
                            <a:t>Distribution de probabilités. Probabilité d’un événement</a:t>
                          </a:r>
                        </a:p>
                        <a:p>
                          <a:pPr marL="285750" indent="-285750">
                            <a:buFont typeface="Arial" panose="020B0604020202020204" pitchFamily="34" charset="0"/>
                            <a:buChar char="•"/>
                          </a:pPr>
                          <a:r>
                            <a:rPr lang="fr-FR" dirty="0">
                              <a:solidFill>
                                <a:srgbClr val="002060"/>
                              </a:solidFill>
                            </a:rPr>
                            <a:t>Relation </a:t>
                          </a:r>
                          <a14:m>
                            <m:oMath xmlns:m="http://schemas.openxmlformats.org/officeDocument/2006/math">
                              <m:r>
                                <a:rPr lang="fr-FR" b="0" i="1" smtClean="0">
                                  <a:solidFill>
                                    <a:srgbClr val="002060"/>
                                  </a:solidFill>
                                  <a:latin typeface="Cambria Math" panose="02040503050406030204" pitchFamily="18" charset="0"/>
                                </a:rPr>
                                <m:t>𝑃</m:t>
                              </m:r>
                              <m:d>
                                <m:dPr>
                                  <m:ctrlPr>
                                    <a:rPr lang="fr-FR" b="0" i="1" smtClean="0">
                                      <a:solidFill>
                                        <a:srgbClr val="002060"/>
                                      </a:solidFill>
                                      <a:latin typeface="Cambria Math" panose="02040503050406030204" pitchFamily="18" charset="0"/>
                                    </a:rPr>
                                  </m:ctrlPr>
                                </m:dPr>
                                <m:e>
                                  <m:r>
                                    <a:rPr lang="fr-FR" b="0" i="1" smtClean="0">
                                      <a:solidFill>
                                        <a:srgbClr val="002060"/>
                                      </a:solidFill>
                                      <a:latin typeface="Cambria Math" panose="02040503050406030204" pitchFamily="18" charset="0"/>
                                    </a:rPr>
                                    <m:t>𝐴</m:t>
                                  </m:r>
                                  <m:r>
                                    <a:rPr lang="fr-FR" b="0" i="1" smtClean="0">
                                      <a:solidFill>
                                        <a:srgbClr val="002060"/>
                                      </a:solidFill>
                                      <a:latin typeface="Cambria Math" panose="02040503050406030204" pitchFamily="18" charset="0"/>
                                      <a:ea typeface="Cambria Math" panose="02040503050406030204" pitchFamily="18" charset="0"/>
                                    </a:rPr>
                                    <m:t>∪</m:t>
                                  </m:r>
                                  <m:r>
                                    <a:rPr lang="fr-FR" b="0" i="1" smtClean="0">
                                      <a:solidFill>
                                        <a:srgbClr val="002060"/>
                                      </a:solidFill>
                                      <a:latin typeface="Cambria Math" panose="02040503050406030204" pitchFamily="18" charset="0"/>
                                      <a:ea typeface="Cambria Math" panose="02040503050406030204" pitchFamily="18" charset="0"/>
                                    </a:rPr>
                                    <m:t>𝐵</m:t>
                                  </m:r>
                                </m:e>
                              </m:d>
                              <m:r>
                                <a:rPr lang="fr-FR" b="0" i="1" smtClean="0">
                                  <a:solidFill>
                                    <a:srgbClr val="002060"/>
                                  </a:solidFill>
                                  <a:latin typeface="Cambria Math" panose="02040503050406030204" pitchFamily="18" charset="0"/>
                                  <a:ea typeface="Cambria Math" panose="02040503050406030204" pitchFamily="18" charset="0"/>
                                </a:rPr>
                                <m:t>+</m:t>
                              </m:r>
                              <m:r>
                                <a:rPr lang="fr-FR" b="0" i="1" smtClean="0">
                                  <a:solidFill>
                                    <a:srgbClr val="002060"/>
                                  </a:solidFill>
                                  <a:latin typeface="Cambria Math" panose="02040503050406030204" pitchFamily="18" charset="0"/>
                                  <a:ea typeface="Cambria Math" panose="02040503050406030204" pitchFamily="18" charset="0"/>
                                </a:rPr>
                                <m:t>𝑃</m:t>
                              </m:r>
                              <m:d>
                                <m:dPr>
                                  <m:ctrlPr>
                                    <a:rPr lang="fr-FR" b="0" i="1" smtClean="0">
                                      <a:solidFill>
                                        <a:srgbClr val="002060"/>
                                      </a:solidFill>
                                      <a:latin typeface="Cambria Math" panose="02040503050406030204" pitchFamily="18" charset="0"/>
                                      <a:ea typeface="Cambria Math" panose="02040503050406030204" pitchFamily="18" charset="0"/>
                                    </a:rPr>
                                  </m:ctrlPr>
                                </m:dPr>
                                <m:e>
                                  <m:r>
                                    <a:rPr lang="fr-FR" b="0" i="1" smtClean="0">
                                      <a:solidFill>
                                        <a:srgbClr val="002060"/>
                                      </a:solidFill>
                                      <a:latin typeface="Cambria Math" panose="02040503050406030204" pitchFamily="18" charset="0"/>
                                      <a:ea typeface="Cambria Math" panose="02040503050406030204" pitchFamily="18" charset="0"/>
                                    </a:rPr>
                                    <m:t>𝐴</m:t>
                                  </m:r>
                                  <m:r>
                                    <a:rPr lang="fr-FR" b="0" i="1" smtClean="0">
                                      <a:solidFill>
                                        <a:srgbClr val="002060"/>
                                      </a:solidFill>
                                      <a:latin typeface="Cambria Math" panose="02040503050406030204" pitchFamily="18" charset="0"/>
                                      <a:ea typeface="Cambria Math" panose="02040503050406030204" pitchFamily="18" charset="0"/>
                                    </a:rPr>
                                    <m:t>∩</m:t>
                                  </m:r>
                                  <m:r>
                                    <a:rPr lang="fr-FR" b="0" i="1" smtClean="0">
                                      <a:solidFill>
                                        <a:srgbClr val="002060"/>
                                      </a:solidFill>
                                      <a:latin typeface="Cambria Math" panose="02040503050406030204" pitchFamily="18" charset="0"/>
                                      <a:ea typeface="Cambria Math" panose="02040503050406030204" pitchFamily="18" charset="0"/>
                                    </a:rPr>
                                    <m:t>𝐵</m:t>
                                  </m:r>
                                </m:e>
                              </m:d>
                              <m:r>
                                <a:rPr lang="fr-FR" b="0" i="1" smtClean="0">
                                  <a:solidFill>
                                    <a:srgbClr val="002060"/>
                                  </a:solidFill>
                                  <a:latin typeface="Cambria Math" panose="02040503050406030204" pitchFamily="18" charset="0"/>
                                  <a:ea typeface="Cambria Math" panose="02040503050406030204" pitchFamily="18" charset="0"/>
                                </a:rPr>
                                <m:t>=</m:t>
                              </m:r>
                              <m:r>
                                <a:rPr lang="fr-FR" b="0" i="1" smtClean="0">
                                  <a:solidFill>
                                    <a:srgbClr val="002060"/>
                                  </a:solidFill>
                                  <a:latin typeface="Cambria Math" panose="02040503050406030204" pitchFamily="18" charset="0"/>
                                  <a:ea typeface="Cambria Math" panose="02040503050406030204" pitchFamily="18" charset="0"/>
                                </a:rPr>
                                <m:t>𝑃</m:t>
                              </m:r>
                              <m:d>
                                <m:dPr>
                                  <m:ctrlPr>
                                    <a:rPr lang="fr-FR" b="0" i="1" smtClean="0">
                                      <a:solidFill>
                                        <a:srgbClr val="002060"/>
                                      </a:solidFill>
                                      <a:latin typeface="Cambria Math" panose="02040503050406030204" pitchFamily="18" charset="0"/>
                                      <a:ea typeface="Cambria Math" panose="02040503050406030204" pitchFamily="18" charset="0"/>
                                    </a:rPr>
                                  </m:ctrlPr>
                                </m:dPr>
                                <m:e>
                                  <m:r>
                                    <a:rPr lang="fr-FR" b="0" i="1" smtClean="0">
                                      <a:solidFill>
                                        <a:srgbClr val="002060"/>
                                      </a:solidFill>
                                      <a:latin typeface="Cambria Math" panose="02040503050406030204" pitchFamily="18" charset="0"/>
                                      <a:ea typeface="Cambria Math" panose="02040503050406030204" pitchFamily="18" charset="0"/>
                                    </a:rPr>
                                    <m:t>𝐴</m:t>
                                  </m:r>
                                </m:e>
                              </m:d>
                              <m:r>
                                <a:rPr lang="fr-FR" b="0" i="1" smtClean="0">
                                  <a:solidFill>
                                    <a:srgbClr val="002060"/>
                                  </a:solidFill>
                                  <a:latin typeface="Cambria Math" panose="02040503050406030204" pitchFamily="18" charset="0"/>
                                  <a:ea typeface="Cambria Math" panose="02040503050406030204" pitchFamily="18" charset="0"/>
                                </a:rPr>
                                <m:t>+</m:t>
                              </m:r>
                              <m:r>
                                <a:rPr lang="fr-FR" b="0" i="1" smtClean="0">
                                  <a:solidFill>
                                    <a:srgbClr val="002060"/>
                                  </a:solidFill>
                                  <a:latin typeface="Cambria Math" panose="02040503050406030204" pitchFamily="18" charset="0"/>
                                  <a:ea typeface="Cambria Math" panose="02040503050406030204" pitchFamily="18" charset="0"/>
                                </a:rPr>
                                <m:t>𝑃</m:t>
                              </m:r>
                              <m:d>
                                <m:dPr>
                                  <m:ctrlPr>
                                    <a:rPr lang="fr-FR" b="0" i="1" smtClean="0">
                                      <a:solidFill>
                                        <a:srgbClr val="002060"/>
                                      </a:solidFill>
                                      <a:latin typeface="Cambria Math" panose="02040503050406030204" pitchFamily="18" charset="0"/>
                                      <a:ea typeface="Cambria Math" panose="02040503050406030204" pitchFamily="18" charset="0"/>
                                    </a:rPr>
                                  </m:ctrlPr>
                                </m:dPr>
                                <m:e>
                                  <m:r>
                                    <a:rPr lang="fr-FR" b="0" i="1" smtClean="0">
                                      <a:solidFill>
                                        <a:srgbClr val="002060"/>
                                      </a:solidFill>
                                      <a:latin typeface="Cambria Math" panose="02040503050406030204" pitchFamily="18" charset="0"/>
                                      <a:ea typeface="Cambria Math" panose="02040503050406030204" pitchFamily="18" charset="0"/>
                                    </a:rPr>
                                    <m:t>𝐵</m:t>
                                  </m:r>
                                </m:e>
                              </m:d>
                            </m:oMath>
                          </a14:m>
                          <a:endParaRPr lang="fr-FR" b="0" dirty="0">
                            <a:solidFill>
                              <a:srgbClr val="002060"/>
                            </a:solidFill>
                            <a:ea typeface="Cambria Math" panose="02040503050406030204" pitchFamily="18" charset="0"/>
                          </a:endParaRPr>
                        </a:p>
                        <a:p>
                          <a:pPr marL="285750" indent="-285750">
                            <a:buFont typeface="Arial" panose="020B0604020202020204" pitchFamily="34" charset="0"/>
                            <a:buChar char="•"/>
                          </a:pPr>
                          <a:r>
                            <a:rPr lang="fr-FR" dirty="0">
                              <a:solidFill>
                                <a:srgbClr val="002060"/>
                              </a:solidFill>
                            </a:rPr>
                            <a:t>Dénombrement à l’aide de tableaux</a:t>
                          </a:r>
                          <a:r>
                            <a:rPr lang="fr-FR" dirty="0"/>
                            <a:t> </a:t>
                          </a:r>
                          <a:r>
                            <a:rPr lang="fr-FR" dirty="0">
                              <a:solidFill>
                                <a:srgbClr val="FF0000"/>
                              </a:solidFill>
                            </a:rPr>
                            <a:t>et d’arbres</a:t>
                          </a:r>
                        </a:p>
                        <a:p>
                          <a:pPr marL="285750" indent="-285750">
                            <a:buFont typeface="Arial" panose="020B0604020202020204" pitchFamily="34" charset="0"/>
                            <a:buChar char="•"/>
                          </a:pPr>
                          <a:r>
                            <a:rPr lang="fr-FR" dirty="0">
                              <a:solidFill>
                                <a:srgbClr val="002060"/>
                              </a:solidFill>
                            </a:rPr>
                            <a:t>Calculer des probabilités dans des cas simples (expériences aléatoires </a:t>
                          </a:r>
                          <a:r>
                            <a:rPr lang="fr-FR" dirty="0">
                              <a:solidFill>
                                <a:srgbClr val="FF0000"/>
                              </a:solidFill>
                            </a:rPr>
                            <a:t>à deux ou trois épreuves</a:t>
                          </a:r>
                          <a:r>
                            <a:rPr lang="fr-FR" dirty="0"/>
                            <a:t>)</a:t>
                          </a:r>
                        </a:p>
                        <a:p>
                          <a:pPr marL="285750" indent="-285750">
                            <a:buFont typeface="Arial" panose="020B0604020202020204" pitchFamily="34" charset="0"/>
                            <a:buChar char="•"/>
                          </a:pPr>
                          <a:r>
                            <a:rPr lang="fr-FR" dirty="0">
                              <a:solidFill>
                                <a:srgbClr val="002060"/>
                              </a:solidFill>
                            </a:rPr>
                            <a:t>Construire un modèle à partir des fréquences observées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285750" indent="-285750">
                            <a:buFont typeface="Arial" panose="020B0604020202020204" pitchFamily="34" charset="0"/>
                            <a:buChar char="•"/>
                          </a:pPr>
                          <a:r>
                            <a:rPr lang="fr-FR" dirty="0">
                              <a:solidFill>
                                <a:srgbClr val="FF0000"/>
                              </a:solidFill>
                            </a:rPr>
                            <a:t>Distinguer modèle probabiliste et réalité</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dirty="0">
                              <a:solidFill>
                                <a:srgbClr val="002060"/>
                              </a:solidFill>
                            </a:rPr>
                            <a:t>Distribution de probabilités. Probabilité d’un événement</a:t>
                          </a:r>
                        </a:p>
                        <a:p>
                          <a:pPr marL="285750" indent="-285750">
                            <a:buFont typeface="Arial" panose="020B0604020202020204" pitchFamily="34" charset="0"/>
                            <a:buChar char="•"/>
                          </a:pPr>
                          <a:r>
                            <a:rPr lang="fr-FR" dirty="0">
                              <a:solidFill>
                                <a:srgbClr val="002060"/>
                              </a:solidFill>
                            </a:rPr>
                            <a:t>Relation </a:t>
                          </a:r>
                          <a14:m>
                            <m:oMath xmlns:m="http://schemas.openxmlformats.org/officeDocument/2006/math">
                              <m:r>
                                <a:rPr lang="fr-FR" b="0" i="1" smtClean="0">
                                  <a:solidFill>
                                    <a:srgbClr val="002060"/>
                                  </a:solidFill>
                                  <a:latin typeface="Cambria Math" panose="02040503050406030204" pitchFamily="18" charset="0"/>
                                </a:rPr>
                                <m:t>𝑃</m:t>
                              </m:r>
                              <m:d>
                                <m:dPr>
                                  <m:ctrlPr>
                                    <a:rPr lang="fr-FR" b="0" i="1" smtClean="0">
                                      <a:solidFill>
                                        <a:srgbClr val="002060"/>
                                      </a:solidFill>
                                      <a:latin typeface="Cambria Math" panose="02040503050406030204" pitchFamily="18" charset="0"/>
                                    </a:rPr>
                                  </m:ctrlPr>
                                </m:dPr>
                                <m:e>
                                  <m:r>
                                    <a:rPr lang="fr-FR" b="0" i="1" smtClean="0">
                                      <a:solidFill>
                                        <a:srgbClr val="002060"/>
                                      </a:solidFill>
                                      <a:latin typeface="Cambria Math" panose="02040503050406030204" pitchFamily="18" charset="0"/>
                                    </a:rPr>
                                    <m:t>𝐴</m:t>
                                  </m:r>
                                  <m:r>
                                    <a:rPr lang="fr-FR" b="0" i="1" smtClean="0">
                                      <a:solidFill>
                                        <a:srgbClr val="002060"/>
                                      </a:solidFill>
                                      <a:latin typeface="Cambria Math" panose="02040503050406030204" pitchFamily="18" charset="0"/>
                                      <a:ea typeface="Cambria Math" panose="02040503050406030204" pitchFamily="18" charset="0"/>
                                    </a:rPr>
                                    <m:t>∪</m:t>
                                  </m:r>
                                  <m:r>
                                    <a:rPr lang="fr-FR" b="0" i="1" smtClean="0">
                                      <a:solidFill>
                                        <a:srgbClr val="002060"/>
                                      </a:solidFill>
                                      <a:latin typeface="Cambria Math" panose="02040503050406030204" pitchFamily="18" charset="0"/>
                                      <a:ea typeface="Cambria Math" panose="02040503050406030204" pitchFamily="18" charset="0"/>
                                    </a:rPr>
                                    <m:t>𝐵</m:t>
                                  </m:r>
                                </m:e>
                              </m:d>
                              <m:r>
                                <a:rPr lang="fr-FR" b="0" i="1" smtClean="0">
                                  <a:solidFill>
                                    <a:srgbClr val="002060"/>
                                  </a:solidFill>
                                  <a:latin typeface="Cambria Math" panose="02040503050406030204" pitchFamily="18" charset="0"/>
                                  <a:ea typeface="Cambria Math" panose="02040503050406030204" pitchFamily="18" charset="0"/>
                                </a:rPr>
                                <m:t>+</m:t>
                              </m:r>
                              <m:r>
                                <a:rPr lang="fr-FR" b="0" i="1" smtClean="0">
                                  <a:solidFill>
                                    <a:srgbClr val="002060"/>
                                  </a:solidFill>
                                  <a:latin typeface="Cambria Math" panose="02040503050406030204" pitchFamily="18" charset="0"/>
                                  <a:ea typeface="Cambria Math" panose="02040503050406030204" pitchFamily="18" charset="0"/>
                                </a:rPr>
                                <m:t>𝑃</m:t>
                              </m:r>
                              <m:d>
                                <m:dPr>
                                  <m:ctrlPr>
                                    <a:rPr lang="fr-FR" b="0" i="1" smtClean="0">
                                      <a:solidFill>
                                        <a:srgbClr val="002060"/>
                                      </a:solidFill>
                                      <a:latin typeface="Cambria Math" panose="02040503050406030204" pitchFamily="18" charset="0"/>
                                      <a:ea typeface="Cambria Math" panose="02040503050406030204" pitchFamily="18" charset="0"/>
                                    </a:rPr>
                                  </m:ctrlPr>
                                </m:dPr>
                                <m:e>
                                  <m:r>
                                    <a:rPr lang="fr-FR" b="0" i="1" smtClean="0">
                                      <a:solidFill>
                                        <a:srgbClr val="002060"/>
                                      </a:solidFill>
                                      <a:latin typeface="Cambria Math" panose="02040503050406030204" pitchFamily="18" charset="0"/>
                                      <a:ea typeface="Cambria Math" panose="02040503050406030204" pitchFamily="18" charset="0"/>
                                    </a:rPr>
                                    <m:t>𝐴</m:t>
                                  </m:r>
                                  <m:r>
                                    <a:rPr lang="fr-FR" b="0" i="1" smtClean="0">
                                      <a:solidFill>
                                        <a:srgbClr val="002060"/>
                                      </a:solidFill>
                                      <a:latin typeface="Cambria Math" panose="02040503050406030204" pitchFamily="18" charset="0"/>
                                      <a:ea typeface="Cambria Math" panose="02040503050406030204" pitchFamily="18" charset="0"/>
                                    </a:rPr>
                                    <m:t>∩</m:t>
                                  </m:r>
                                  <m:r>
                                    <a:rPr lang="fr-FR" b="0" i="1" smtClean="0">
                                      <a:solidFill>
                                        <a:srgbClr val="002060"/>
                                      </a:solidFill>
                                      <a:latin typeface="Cambria Math" panose="02040503050406030204" pitchFamily="18" charset="0"/>
                                      <a:ea typeface="Cambria Math" panose="02040503050406030204" pitchFamily="18" charset="0"/>
                                    </a:rPr>
                                    <m:t>𝐵</m:t>
                                  </m:r>
                                </m:e>
                              </m:d>
                              <m:r>
                                <a:rPr lang="fr-FR" b="0" i="1" smtClean="0">
                                  <a:solidFill>
                                    <a:srgbClr val="002060"/>
                                  </a:solidFill>
                                  <a:latin typeface="Cambria Math" panose="02040503050406030204" pitchFamily="18" charset="0"/>
                                  <a:ea typeface="Cambria Math" panose="02040503050406030204" pitchFamily="18" charset="0"/>
                                </a:rPr>
                                <m:t>=</m:t>
                              </m:r>
                              <m:r>
                                <a:rPr lang="fr-FR" b="0" i="1" smtClean="0">
                                  <a:solidFill>
                                    <a:srgbClr val="002060"/>
                                  </a:solidFill>
                                  <a:latin typeface="Cambria Math" panose="02040503050406030204" pitchFamily="18" charset="0"/>
                                  <a:ea typeface="Cambria Math" panose="02040503050406030204" pitchFamily="18" charset="0"/>
                                </a:rPr>
                                <m:t>𝑃</m:t>
                              </m:r>
                              <m:d>
                                <m:dPr>
                                  <m:ctrlPr>
                                    <a:rPr lang="fr-FR" b="0" i="1" smtClean="0">
                                      <a:solidFill>
                                        <a:srgbClr val="002060"/>
                                      </a:solidFill>
                                      <a:latin typeface="Cambria Math" panose="02040503050406030204" pitchFamily="18" charset="0"/>
                                      <a:ea typeface="Cambria Math" panose="02040503050406030204" pitchFamily="18" charset="0"/>
                                    </a:rPr>
                                  </m:ctrlPr>
                                </m:dPr>
                                <m:e>
                                  <m:r>
                                    <a:rPr lang="fr-FR" b="0" i="1" smtClean="0">
                                      <a:solidFill>
                                        <a:srgbClr val="002060"/>
                                      </a:solidFill>
                                      <a:latin typeface="Cambria Math" panose="02040503050406030204" pitchFamily="18" charset="0"/>
                                      <a:ea typeface="Cambria Math" panose="02040503050406030204" pitchFamily="18" charset="0"/>
                                    </a:rPr>
                                    <m:t>𝐴</m:t>
                                  </m:r>
                                </m:e>
                              </m:d>
                              <m:r>
                                <a:rPr lang="fr-FR" b="0" i="1" smtClean="0">
                                  <a:solidFill>
                                    <a:srgbClr val="002060"/>
                                  </a:solidFill>
                                  <a:latin typeface="Cambria Math" panose="02040503050406030204" pitchFamily="18" charset="0"/>
                                  <a:ea typeface="Cambria Math" panose="02040503050406030204" pitchFamily="18" charset="0"/>
                                </a:rPr>
                                <m:t>+</m:t>
                              </m:r>
                              <m:r>
                                <a:rPr lang="fr-FR" b="0" i="1" smtClean="0">
                                  <a:solidFill>
                                    <a:srgbClr val="002060"/>
                                  </a:solidFill>
                                  <a:latin typeface="Cambria Math" panose="02040503050406030204" pitchFamily="18" charset="0"/>
                                  <a:ea typeface="Cambria Math" panose="02040503050406030204" pitchFamily="18" charset="0"/>
                                </a:rPr>
                                <m:t>𝑃</m:t>
                              </m:r>
                              <m:d>
                                <m:dPr>
                                  <m:ctrlPr>
                                    <a:rPr lang="fr-FR" b="0" i="1" smtClean="0">
                                      <a:solidFill>
                                        <a:srgbClr val="002060"/>
                                      </a:solidFill>
                                      <a:latin typeface="Cambria Math" panose="02040503050406030204" pitchFamily="18" charset="0"/>
                                      <a:ea typeface="Cambria Math" panose="02040503050406030204" pitchFamily="18" charset="0"/>
                                    </a:rPr>
                                  </m:ctrlPr>
                                </m:dPr>
                                <m:e>
                                  <m:r>
                                    <a:rPr lang="fr-FR" b="0" i="1" smtClean="0">
                                      <a:solidFill>
                                        <a:srgbClr val="002060"/>
                                      </a:solidFill>
                                      <a:latin typeface="Cambria Math" panose="02040503050406030204" pitchFamily="18" charset="0"/>
                                      <a:ea typeface="Cambria Math" panose="02040503050406030204" pitchFamily="18" charset="0"/>
                                    </a:rPr>
                                    <m:t>𝐵</m:t>
                                  </m:r>
                                </m:e>
                              </m:d>
                            </m:oMath>
                          </a14:m>
                          <a:endParaRPr lang="fr-FR" b="0" dirty="0">
                            <a:solidFill>
                              <a:srgbClr val="002060"/>
                            </a:solidFill>
                            <a:ea typeface="Cambria Math" panose="02040503050406030204" pitchFamily="18" charset="0"/>
                          </a:endParaRPr>
                        </a:p>
                        <a:p>
                          <a:pPr marL="285750" indent="-285750">
                            <a:buFont typeface="Arial" panose="020B0604020202020204" pitchFamily="34" charset="0"/>
                            <a:buChar char="•"/>
                          </a:pPr>
                          <a:r>
                            <a:rPr lang="fr-FR" dirty="0">
                              <a:solidFill>
                                <a:srgbClr val="002060"/>
                              </a:solidFill>
                            </a:rPr>
                            <a:t>Dénombrement à l’aide de tableaux</a:t>
                          </a:r>
                          <a:r>
                            <a:rPr lang="fr-FR" dirty="0"/>
                            <a:t> </a:t>
                          </a:r>
                          <a:r>
                            <a:rPr lang="fr-FR" dirty="0">
                              <a:solidFill>
                                <a:srgbClr val="FF0000"/>
                              </a:solidFill>
                            </a:rPr>
                            <a:t>et d’arbres</a:t>
                          </a:r>
                        </a:p>
                        <a:p>
                          <a:pPr marL="285750" indent="-285750">
                            <a:buFont typeface="Arial" panose="020B0604020202020204" pitchFamily="34" charset="0"/>
                            <a:buChar char="•"/>
                          </a:pPr>
                          <a:r>
                            <a:rPr lang="fr-FR" dirty="0">
                              <a:solidFill>
                                <a:srgbClr val="002060"/>
                              </a:solidFill>
                            </a:rPr>
                            <a:t>Calculer des probabilités dans des cas simples (expériences aléatoires </a:t>
                          </a:r>
                          <a:r>
                            <a:rPr lang="fr-FR" dirty="0">
                              <a:solidFill>
                                <a:srgbClr val="FF0000"/>
                              </a:solidFill>
                            </a:rPr>
                            <a:t>à deux ou trois épreuves</a:t>
                          </a:r>
                          <a:r>
                            <a:rPr lang="fr-FR" dirty="0"/>
                            <a:t>)</a:t>
                          </a:r>
                        </a:p>
                        <a:p>
                          <a:pPr marL="285750" indent="-285750">
                            <a:buFont typeface="Arial" panose="020B0604020202020204" pitchFamily="34" charset="0"/>
                            <a:buChar char="•"/>
                          </a:pPr>
                          <a:r>
                            <a:rPr lang="fr-FR" dirty="0">
                              <a:solidFill>
                                <a:srgbClr val="002060"/>
                              </a:solidFill>
                            </a:rPr>
                            <a:t>Construire un modèle à partir des fréquences observées</a:t>
                          </a:r>
                        </a:p>
                        <a:p>
                          <a:pPr marL="285750" indent="-285750">
                            <a:buFont typeface="Arial" panose="020B0604020202020204" pitchFamily="34" charset="0"/>
                            <a:buChar char="•"/>
                          </a:pP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7919849"/>
                      </a:ext>
                    </a:extLst>
                  </a:tr>
                  <a:tr h="396953">
                    <a:tc gridSpan="3">
                      <a:txBody>
                        <a:bodyPr/>
                        <a:lstStyle/>
                        <a:p>
                          <a:pPr algn="ctr"/>
                          <a:r>
                            <a:rPr lang="fr-FR" b="1" dirty="0">
                              <a:solidFill>
                                <a:srgbClr val="002060"/>
                              </a:solidFill>
                            </a:rPr>
                            <a:t>Echantillonnage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dirty="0"/>
                        </a:p>
                      </a:txBody>
                      <a:tcPr/>
                    </a:tc>
                    <a:extLst>
                      <a:ext uri="{0D108BD9-81ED-4DB2-BD59-A6C34878D82A}">
                        <a16:rowId xmlns:a16="http://schemas.microsoft.com/office/drawing/2014/main" val="2638657285"/>
                      </a:ext>
                    </a:extLst>
                  </a:tr>
                  <a:tr h="2304978">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285750" indent="-285750">
                            <a:buFont typeface="Arial" panose="020B0604020202020204" pitchFamily="34" charset="0"/>
                            <a:buChar char="•"/>
                          </a:pPr>
                          <a:r>
                            <a:rPr lang="fr-FR" dirty="0">
                              <a:solidFill>
                                <a:srgbClr val="002060"/>
                              </a:solidFill>
                            </a:rPr>
                            <a:t>Echantillon aléatoire de taille n pour une expérience à deux issues (Bernoulli)</a:t>
                          </a:r>
                        </a:p>
                        <a:p>
                          <a:pPr marL="285750" indent="-285750">
                            <a:buFont typeface="Arial" panose="020B0604020202020204" pitchFamily="34" charset="0"/>
                            <a:buChar char="•"/>
                          </a:pPr>
                          <a:r>
                            <a:rPr lang="fr-FR" dirty="0">
                              <a:solidFill>
                                <a:srgbClr val="002060"/>
                              </a:solidFill>
                            </a:rPr>
                            <a:t>Version vulgarisée de la loi des grands nombres</a:t>
                          </a:r>
                        </a:p>
                        <a:p>
                          <a:pPr marL="285750" indent="-285750">
                            <a:buFont typeface="Arial" panose="020B0604020202020204" pitchFamily="34" charset="0"/>
                            <a:buChar char="•"/>
                          </a:pPr>
                          <a:r>
                            <a:rPr lang="fr-FR" dirty="0">
                              <a:solidFill>
                                <a:srgbClr val="FF0000"/>
                              </a:solidFill>
                            </a:rPr>
                            <a:t>Simuler </a:t>
                          </a:r>
                          <a14:m>
                            <m:oMath xmlns:m="http://schemas.openxmlformats.org/officeDocument/2006/math">
                              <m:r>
                                <a:rPr lang="fr-FR" i="1" dirty="0" smtClean="0">
                                  <a:solidFill>
                                    <a:srgbClr val="FF0000"/>
                                  </a:solidFill>
                                  <a:latin typeface="Cambria Math" panose="02040503050406030204" pitchFamily="18" charset="0"/>
                                </a:rPr>
                                <m:t>𝑁</m:t>
                              </m:r>
                            </m:oMath>
                          </a14:m>
                          <a:r>
                            <a:rPr lang="fr-FR" dirty="0">
                              <a:solidFill>
                                <a:srgbClr val="FF0000"/>
                              </a:solidFill>
                            </a:rPr>
                            <a:t> échantillons de taille n d’une expérience aléatoire à deux issues. Si </a:t>
                          </a:r>
                          <a14:m>
                            <m:oMath xmlns:m="http://schemas.openxmlformats.org/officeDocument/2006/math">
                              <m:r>
                                <a:rPr lang="fr-FR" i="1" dirty="0" smtClean="0">
                                  <a:solidFill>
                                    <a:srgbClr val="FF0000"/>
                                  </a:solidFill>
                                  <a:latin typeface="Cambria Math" panose="02040503050406030204" pitchFamily="18" charset="0"/>
                                </a:rPr>
                                <m:t>𝑝</m:t>
                              </m:r>
                            </m:oMath>
                          </a14:m>
                          <a:r>
                            <a:rPr lang="fr-FR" dirty="0">
                              <a:solidFill>
                                <a:srgbClr val="FF0000"/>
                              </a:solidFill>
                            </a:rPr>
                            <a:t> est la probabilité d’une issue et</a:t>
                          </a:r>
                          <a14:m>
                            <m:oMath xmlns:m="http://schemas.openxmlformats.org/officeDocument/2006/math">
                              <m:r>
                                <a:rPr lang="fr-FR" i="1" dirty="0" smtClean="0">
                                  <a:solidFill>
                                    <a:srgbClr val="FF0000"/>
                                  </a:solidFill>
                                  <a:latin typeface="Cambria Math" panose="02040503050406030204" pitchFamily="18" charset="0"/>
                                </a:rPr>
                                <m:t> </m:t>
                              </m:r>
                              <m:r>
                                <a:rPr lang="fr-FR" i="1" dirty="0" smtClean="0">
                                  <a:solidFill>
                                    <a:srgbClr val="FF0000"/>
                                  </a:solidFill>
                                  <a:latin typeface="Cambria Math" panose="02040503050406030204" pitchFamily="18" charset="0"/>
                                </a:rPr>
                                <m:t>𝑓</m:t>
                              </m:r>
                              <m:r>
                                <a:rPr lang="fr-FR" i="1" dirty="0" smtClean="0">
                                  <a:solidFill>
                                    <a:srgbClr val="FF0000"/>
                                  </a:solidFill>
                                  <a:latin typeface="Cambria Math" panose="02040503050406030204" pitchFamily="18" charset="0"/>
                                </a:rPr>
                                <m:t> </m:t>
                              </m:r>
                            </m:oMath>
                          </a14:m>
                          <a:r>
                            <a:rPr lang="fr-FR" dirty="0">
                              <a:solidFill>
                                <a:srgbClr val="FF0000"/>
                              </a:solidFill>
                            </a:rPr>
                            <a:t>sa fréquence observée sur un échantillon, calculer la proportion des cas où l’écart entre </a:t>
                          </a:r>
                          <a14:m>
                            <m:oMath xmlns:m="http://schemas.openxmlformats.org/officeDocument/2006/math">
                              <m:r>
                                <a:rPr lang="fr-FR" i="1" dirty="0" smtClean="0">
                                  <a:solidFill>
                                    <a:srgbClr val="FF0000"/>
                                  </a:solidFill>
                                  <a:latin typeface="Cambria Math" panose="02040503050406030204" pitchFamily="18" charset="0"/>
                                </a:rPr>
                                <m:t>𝑝</m:t>
                              </m:r>
                            </m:oMath>
                          </a14:m>
                          <a:r>
                            <a:rPr lang="fr-FR" dirty="0">
                              <a:solidFill>
                                <a:srgbClr val="FF0000"/>
                              </a:solidFill>
                            </a:rPr>
                            <a:t> et</a:t>
                          </a:r>
                          <a14:m>
                            <m:oMath xmlns:m="http://schemas.openxmlformats.org/officeDocument/2006/math">
                              <m:r>
                                <a:rPr lang="fr-FR" i="1" dirty="0" smtClean="0">
                                  <a:solidFill>
                                    <a:srgbClr val="FF0000"/>
                                  </a:solidFill>
                                  <a:latin typeface="Cambria Math" panose="02040503050406030204" pitchFamily="18" charset="0"/>
                                </a:rPr>
                                <m:t> </m:t>
                              </m:r>
                              <m:r>
                                <a:rPr lang="fr-FR" i="1" dirty="0" smtClean="0">
                                  <a:solidFill>
                                    <a:srgbClr val="FF0000"/>
                                  </a:solidFill>
                                  <a:latin typeface="Cambria Math" panose="02040503050406030204" pitchFamily="18" charset="0"/>
                                </a:rPr>
                                <m:t>𝑓</m:t>
                              </m:r>
                              <m:r>
                                <a:rPr lang="fr-FR" i="1" dirty="0" smtClean="0">
                                  <a:solidFill>
                                    <a:srgbClr val="FF0000"/>
                                  </a:solidFill>
                                  <a:latin typeface="Cambria Math" panose="02040503050406030204" pitchFamily="18" charset="0"/>
                                </a:rPr>
                                <m:t> </m:t>
                              </m:r>
                            </m:oMath>
                          </a14:m>
                          <a:r>
                            <a:rPr lang="fr-FR" dirty="0">
                              <a:solidFill>
                                <a:srgbClr val="FF0000"/>
                              </a:solidFill>
                            </a:rPr>
                            <a:t>est inférieur ou égal à </a:t>
                          </a:r>
                          <a14:m>
                            <m:oMath xmlns:m="http://schemas.openxmlformats.org/officeDocument/2006/math">
                              <m:f>
                                <m:fPr>
                                  <m:ctrlPr>
                                    <a:rPr lang="fr-FR" i="1" smtClean="0">
                                      <a:solidFill>
                                        <a:srgbClr val="FF0000"/>
                                      </a:solidFill>
                                      <a:latin typeface="Cambria Math" panose="02040503050406030204" pitchFamily="18" charset="0"/>
                                    </a:rPr>
                                  </m:ctrlPr>
                                </m:fPr>
                                <m:num>
                                  <m:r>
                                    <a:rPr lang="fr-FR" b="0" i="1" smtClean="0">
                                      <a:solidFill>
                                        <a:srgbClr val="FF0000"/>
                                      </a:solidFill>
                                      <a:latin typeface="Cambria Math" panose="02040503050406030204" pitchFamily="18" charset="0"/>
                                    </a:rPr>
                                    <m:t>1</m:t>
                                  </m:r>
                                </m:num>
                                <m:den>
                                  <m:rad>
                                    <m:radPr>
                                      <m:degHide m:val="on"/>
                                      <m:ctrlPr>
                                        <a:rPr lang="fr-FR" i="1" smtClean="0">
                                          <a:solidFill>
                                            <a:srgbClr val="FF0000"/>
                                          </a:solidFill>
                                          <a:latin typeface="Cambria Math" panose="02040503050406030204" pitchFamily="18" charset="0"/>
                                        </a:rPr>
                                      </m:ctrlPr>
                                    </m:radPr>
                                    <m:deg/>
                                    <m:e>
                                      <m:r>
                                        <a:rPr lang="fr-FR" b="0" i="1" smtClean="0">
                                          <a:solidFill>
                                            <a:srgbClr val="FF0000"/>
                                          </a:solidFill>
                                          <a:latin typeface="Cambria Math" panose="02040503050406030204" pitchFamily="18" charset="0"/>
                                        </a:rPr>
                                        <m:t>𝑛</m:t>
                                      </m:r>
                                    </m:e>
                                  </m:rad>
                                </m:den>
                              </m:f>
                            </m:oMath>
                          </a14:m>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285750" indent="-285750">
                            <a:buFont typeface="Arial" panose="020B0604020202020204" pitchFamily="34" charset="0"/>
                            <a:buChar char="•"/>
                          </a:pPr>
                          <a:r>
                            <a:rPr lang="fr-FR" dirty="0">
                              <a:solidFill>
                                <a:srgbClr val="002060"/>
                              </a:solidFill>
                            </a:rPr>
                            <a:t>Echantillon aléatoire de taille n pour une expérience à deux issues (Bernoulli)</a:t>
                          </a:r>
                        </a:p>
                        <a:p>
                          <a:pPr marL="285750" indent="-285750">
                            <a:buFont typeface="Arial" panose="020B0604020202020204" pitchFamily="34" charset="0"/>
                            <a:buChar char="•"/>
                          </a:pPr>
                          <a:r>
                            <a:rPr lang="fr-FR" dirty="0">
                              <a:solidFill>
                                <a:srgbClr val="002060"/>
                              </a:solidFill>
                            </a:rPr>
                            <a:t>Version vulgarisée de la loi des grands nombres</a:t>
                          </a:r>
                        </a:p>
                        <a:p>
                          <a:pPr marL="285750" indent="-285750">
                            <a:buFont typeface="Arial" panose="020B0604020202020204" pitchFamily="34" charset="0"/>
                            <a:buChar char="•"/>
                          </a:pPr>
                          <a:r>
                            <a:rPr lang="fr-FR" dirty="0">
                              <a:solidFill>
                                <a:srgbClr val="FF0000"/>
                              </a:solidFill>
                            </a:rPr>
                            <a:t>Simuler </a:t>
                          </a:r>
                          <a14:m>
                            <m:oMath xmlns:m="http://schemas.openxmlformats.org/officeDocument/2006/math">
                              <m:r>
                                <a:rPr lang="fr-FR" i="1" dirty="0" smtClean="0">
                                  <a:solidFill>
                                    <a:srgbClr val="FF0000"/>
                                  </a:solidFill>
                                  <a:latin typeface="Cambria Math" panose="02040503050406030204" pitchFamily="18" charset="0"/>
                                </a:rPr>
                                <m:t>𝑁</m:t>
                              </m:r>
                            </m:oMath>
                          </a14:m>
                          <a:r>
                            <a:rPr lang="fr-FR" dirty="0">
                              <a:solidFill>
                                <a:srgbClr val="FF0000"/>
                              </a:solidFill>
                            </a:rPr>
                            <a:t> échantillons de taille n d’une expérience aléatoire à deux issues. Si </a:t>
                          </a:r>
                          <a14:m>
                            <m:oMath xmlns:m="http://schemas.openxmlformats.org/officeDocument/2006/math">
                              <m:r>
                                <a:rPr lang="fr-FR" i="1" dirty="0" smtClean="0">
                                  <a:solidFill>
                                    <a:srgbClr val="FF0000"/>
                                  </a:solidFill>
                                  <a:latin typeface="Cambria Math" panose="02040503050406030204" pitchFamily="18" charset="0"/>
                                </a:rPr>
                                <m:t>𝑝</m:t>
                              </m:r>
                            </m:oMath>
                          </a14:m>
                          <a:r>
                            <a:rPr lang="fr-FR" dirty="0">
                              <a:solidFill>
                                <a:srgbClr val="FF0000"/>
                              </a:solidFill>
                            </a:rPr>
                            <a:t> est la probabilité d’une issue et</a:t>
                          </a:r>
                          <a14:m>
                            <m:oMath xmlns:m="http://schemas.openxmlformats.org/officeDocument/2006/math">
                              <m:r>
                                <a:rPr lang="fr-FR" i="1" dirty="0" smtClean="0">
                                  <a:solidFill>
                                    <a:srgbClr val="FF0000"/>
                                  </a:solidFill>
                                  <a:latin typeface="Cambria Math" panose="02040503050406030204" pitchFamily="18" charset="0"/>
                                </a:rPr>
                                <m:t> </m:t>
                              </m:r>
                              <m:r>
                                <a:rPr lang="fr-FR" i="1" dirty="0" smtClean="0">
                                  <a:solidFill>
                                    <a:srgbClr val="FF0000"/>
                                  </a:solidFill>
                                  <a:latin typeface="Cambria Math" panose="02040503050406030204" pitchFamily="18" charset="0"/>
                                </a:rPr>
                                <m:t>𝑓</m:t>
                              </m:r>
                              <m:r>
                                <a:rPr lang="fr-FR" i="1" dirty="0" smtClean="0">
                                  <a:solidFill>
                                    <a:srgbClr val="FF0000"/>
                                  </a:solidFill>
                                  <a:latin typeface="Cambria Math" panose="02040503050406030204" pitchFamily="18" charset="0"/>
                                </a:rPr>
                                <m:t> </m:t>
                              </m:r>
                            </m:oMath>
                          </a14:m>
                          <a:r>
                            <a:rPr lang="fr-FR" dirty="0">
                              <a:solidFill>
                                <a:srgbClr val="FF0000"/>
                              </a:solidFill>
                            </a:rPr>
                            <a:t>sa fréquence observée sur un échantillon, calculer la proportion des cas où l’écart entre </a:t>
                          </a:r>
                          <a14:m>
                            <m:oMath xmlns:m="http://schemas.openxmlformats.org/officeDocument/2006/math">
                              <m:r>
                                <a:rPr lang="fr-FR" i="1" dirty="0" smtClean="0">
                                  <a:solidFill>
                                    <a:srgbClr val="FF0000"/>
                                  </a:solidFill>
                                  <a:latin typeface="Cambria Math" panose="02040503050406030204" pitchFamily="18" charset="0"/>
                                </a:rPr>
                                <m:t>𝑝</m:t>
                              </m:r>
                            </m:oMath>
                          </a14:m>
                          <a:r>
                            <a:rPr lang="fr-FR" dirty="0">
                              <a:solidFill>
                                <a:srgbClr val="FF0000"/>
                              </a:solidFill>
                            </a:rPr>
                            <a:t> et</a:t>
                          </a:r>
                          <a14:m>
                            <m:oMath xmlns:m="http://schemas.openxmlformats.org/officeDocument/2006/math">
                              <m:r>
                                <a:rPr lang="fr-FR" i="1" dirty="0" smtClean="0">
                                  <a:solidFill>
                                    <a:srgbClr val="FF0000"/>
                                  </a:solidFill>
                                  <a:latin typeface="Cambria Math" panose="02040503050406030204" pitchFamily="18" charset="0"/>
                                </a:rPr>
                                <m:t> </m:t>
                              </m:r>
                              <m:r>
                                <a:rPr lang="fr-FR" i="1" dirty="0" smtClean="0">
                                  <a:solidFill>
                                    <a:srgbClr val="FF0000"/>
                                  </a:solidFill>
                                  <a:latin typeface="Cambria Math" panose="02040503050406030204" pitchFamily="18" charset="0"/>
                                </a:rPr>
                                <m:t>𝑓</m:t>
                              </m:r>
                              <m:r>
                                <a:rPr lang="fr-FR" i="1" dirty="0" smtClean="0">
                                  <a:solidFill>
                                    <a:srgbClr val="FF0000"/>
                                  </a:solidFill>
                                  <a:latin typeface="Cambria Math" panose="02040503050406030204" pitchFamily="18" charset="0"/>
                                </a:rPr>
                                <m:t> </m:t>
                              </m:r>
                            </m:oMath>
                          </a14:m>
                          <a:r>
                            <a:rPr lang="fr-FR" dirty="0">
                              <a:solidFill>
                                <a:srgbClr val="FF0000"/>
                              </a:solidFill>
                            </a:rPr>
                            <a:t>est inférieur ou égal à </a:t>
                          </a:r>
                          <a14:m>
                            <m:oMath xmlns:m="http://schemas.openxmlformats.org/officeDocument/2006/math">
                              <m:f>
                                <m:fPr>
                                  <m:ctrlPr>
                                    <a:rPr lang="fr-FR" i="1" smtClean="0">
                                      <a:solidFill>
                                        <a:srgbClr val="FF0000"/>
                                      </a:solidFill>
                                      <a:latin typeface="Cambria Math" panose="02040503050406030204" pitchFamily="18" charset="0"/>
                                    </a:rPr>
                                  </m:ctrlPr>
                                </m:fPr>
                                <m:num>
                                  <m:r>
                                    <a:rPr lang="fr-FR" b="0" i="1" smtClean="0">
                                      <a:solidFill>
                                        <a:srgbClr val="FF0000"/>
                                      </a:solidFill>
                                      <a:latin typeface="Cambria Math" panose="02040503050406030204" pitchFamily="18" charset="0"/>
                                    </a:rPr>
                                    <m:t>1</m:t>
                                  </m:r>
                                </m:num>
                                <m:den>
                                  <m:rad>
                                    <m:radPr>
                                      <m:degHide m:val="on"/>
                                      <m:ctrlPr>
                                        <a:rPr lang="fr-FR" i="1" smtClean="0">
                                          <a:solidFill>
                                            <a:srgbClr val="FF0000"/>
                                          </a:solidFill>
                                          <a:latin typeface="Cambria Math" panose="02040503050406030204" pitchFamily="18" charset="0"/>
                                        </a:rPr>
                                      </m:ctrlPr>
                                    </m:radPr>
                                    <m:deg/>
                                    <m:e>
                                      <m:r>
                                        <a:rPr lang="fr-FR" b="0" i="1" smtClean="0">
                                          <a:solidFill>
                                            <a:srgbClr val="FF0000"/>
                                          </a:solidFill>
                                          <a:latin typeface="Cambria Math" panose="02040503050406030204" pitchFamily="18" charset="0"/>
                                        </a:rPr>
                                        <m:t>𝑛</m:t>
                                      </m:r>
                                    </m:e>
                                  </m:rad>
                                </m:den>
                              </m:f>
                            </m:oMath>
                          </a14:m>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0807724"/>
                      </a:ext>
                    </a:extLst>
                  </a:tr>
                </a:tbl>
              </a:graphicData>
            </a:graphic>
          </p:graphicFrame>
        </mc:Choice>
        <mc:Fallback xmlns="">
          <p:graphicFrame>
            <p:nvGraphicFramePr>
              <p:cNvPr id="4" name="Espace réservé du contenu 3">
                <a:extLst>
                  <a:ext uri="{FF2B5EF4-FFF2-40B4-BE49-F238E27FC236}">
                    <a16:creationId xmlns:a16="http://schemas.microsoft.com/office/drawing/2014/main" id="{CF65FF31-9872-0F49-A80C-DBB5F26FD568}"/>
                  </a:ext>
                </a:extLst>
              </p:cNvPr>
              <p:cNvGraphicFramePr>
                <a:graphicFrameLocks noGrp="1"/>
              </p:cNvGraphicFramePr>
              <p:nvPr>
                <p:ph idx="1"/>
                <p:extLst>
                  <p:ext uri="{D42A27DB-BD31-4B8C-83A1-F6EECF244321}">
                    <p14:modId xmlns:p14="http://schemas.microsoft.com/office/powerpoint/2010/main" val="2774490206"/>
                  </p:ext>
                </p:extLst>
              </p:nvPr>
            </p:nvGraphicFramePr>
            <p:xfrm>
              <a:off x="0" y="896938"/>
              <a:ext cx="12192000" cy="5942807"/>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3232399815"/>
                        </a:ext>
                      </a:extLst>
                    </a:gridCol>
                    <a:gridCol w="1066800">
                      <a:extLst>
                        <a:ext uri="{9D8B030D-6E8A-4147-A177-3AD203B41FA5}">
                          <a16:colId xmlns:a16="http://schemas.microsoft.com/office/drawing/2014/main" val="262711849"/>
                        </a:ext>
                      </a:extLst>
                    </a:gridCol>
                    <a:gridCol w="6096000">
                      <a:extLst>
                        <a:ext uri="{9D8B030D-6E8A-4147-A177-3AD203B41FA5}">
                          <a16:colId xmlns:a16="http://schemas.microsoft.com/office/drawing/2014/main" val="4112020575"/>
                        </a:ext>
                      </a:extLst>
                    </a:gridCol>
                  </a:tblGrid>
                  <a:tr h="396953">
                    <a:tc gridSpan="2">
                      <a:txBody>
                        <a:bodyPr/>
                        <a:lstStyle/>
                        <a:p>
                          <a:pPr algn="ctr"/>
                          <a:r>
                            <a:rPr lang="fr-FR" dirty="0"/>
                            <a:t>Cycle 4</a:t>
                          </a:r>
                        </a:p>
                      </a:txBody>
                      <a:tcPr>
                        <a:lnB w="12700" cap="flat" cmpd="sng" algn="ctr">
                          <a:solidFill>
                            <a:schemeClr val="tx1"/>
                          </a:solidFill>
                          <a:prstDash val="solid"/>
                          <a:round/>
                          <a:headEnd type="none" w="med" len="med"/>
                          <a:tailEnd type="none" w="med" len="med"/>
                        </a:lnB>
                      </a:tcPr>
                    </a:tc>
                    <a:tc hMerge="1">
                      <a:txBody>
                        <a:bodyPr/>
                        <a:lstStyle/>
                        <a:p>
                          <a:pPr algn="ctr"/>
                          <a:endParaRPr lang="fr-FR" dirty="0"/>
                        </a:p>
                      </a:txBody>
                      <a:tcPr>
                        <a:lnB w="12700" cap="flat" cmpd="sng" algn="ctr">
                          <a:solidFill>
                            <a:schemeClr val="tx1"/>
                          </a:solidFill>
                          <a:prstDash val="solid"/>
                          <a:round/>
                          <a:headEnd type="none" w="med" len="med"/>
                          <a:tailEnd type="none" w="med" len="med"/>
                        </a:lnB>
                      </a:tcPr>
                    </a:tc>
                    <a:tc>
                      <a:txBody>
                        <a:bodyPr/>
                        <a:lstStyle/>
                        <a:p>
                          <a:pPr algn="ctr"/>
                          <a:r>
                            <a:rPr lang="fr-FR" dirty="0"/>
                            <a:t>Seconde</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3829885"/>
                      </a:ext>
                    </a:extLst>
                  </a:tr>
                  <a:tr h="396953">
                    <a:tc gridSpan="3">
                      <a:txBody>
                        <a:bodyPr/>
                        <a:lstStyle/>
                        <a:p>
                          <a:pPr algn="ctr"/>
                          <a:r>
                            <a:rPr lang="fr-FR" b="1" dirty="0">
                              <a:solidFill>
                                <a:srgbClr val="002060"/>
                              </a:solidFill>
                            </a:rPr>
                            <a:t>Modéliser le hasard, calculer des probabilités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853933396"/>
                      </a:ext>
                    </a:extLst>
                  </a:tr>
                  <a:tr h="2446970">
                    <a:tc>
                      <a:txBody>
                        <a:bodyPr/>
                        <a:lstStyle/>
                        <a:p>
                          <a:pPr marL="285750" indent="-285750">
                            <a:buFont typeface="Arial" panose="020B0604020202020204" pitchFamily="34" charset="0"/>
                            <a:buChar char="•"/>
                          </a:pPr>
                          <a:r>
                            <a:rPr lang="fr-FR" dirty="0">
                              <a:solidFill>
                                <a:srgbClr val="002060"/>
                              </a:solidFill>
                            </a:rPr>
                            <a:t>Vocabulaire des probabilités </a:t>
                          </a:r>
                        </a:p>
                        <a:p>
                          <a:pPr marL="285750" indent="-285750">
                            <a:buFont typeface="Arial" panose="020B0604020202020204" pitchFamily="34" charset="0"/>
                            <a:buChar char="•"/>
                          </a:pPr>
                          <a:r>
                            <a:rPr lang="fr-FR" dirty="0">
                              <a:solidFill>
                                <a:srgbClr val="002060"/>
                              </a:solidFill>
                            </a:rPr>
                            <a:t>Faire le lien entre fréquence et probabilité</a:t>
                          </a:r>
                        </a:p>
                        <a:p>
                          <a:pPr marL="285750" indent="-285750">
                            <a:buFont typeface="Arial" panose="020B0604020202020204" pitchFamily="34" charset="0"/>
                            <a:buChar char="•"/>
                          </a:pPr>
                          <a:r>
                            <a:rPr lang="fr-FR" dirty="0">
                              <a:solidFill>
                                <a:srgbClr val="002060"/>
                              </a:solidFill>
                            </a:rPr>
                            <a:t>Calculer des probabilités dans des cas simples</a:t>
                          </a:r>
                        </a:p>
                        <a:p>
                          <a:pPr marL="285750" indent="-285750">
                            <a:buFont typeface="Arial" panose="020B0604020202020204" pitchFamily="34" charset="0"/>
                            <a:buChar char="•"/>
                          </a:pPr>
                          <a:endParaRPr lang="fr-FR" dirty="0">
                            <a:solidFill>
                              <a:srgbClr val="002060"/>
                            </a:solidFill>
                          </a:endParaRPr>
                        </a:p>
                        <a:p>
                          <a:pPr marL="285750" indent="-285750">
                            <a:buFont typeface="Arial" panose="020B0604020202020204" pitchFamily="34" charset="0"/>
                            <a:buChar char="•"/>
                          </a:pPr>
                          <a:r>
                            <a:rPr lang="fr-FR" dirty="0">
                              <a:solidFill>
                                <a:srgbClr val="002060"/>
                              </a:solidFill>
                            </a:rPr>
                            <a:t>Dénombrement à l’aide de </a:t>
                          </a:r>
                          <a:r>
                            <a:rPr lang="fr-FR" dirty="0">
                              <a:solidFill>
                                <a:srgbClr val="FF0000"/>
                              </a:solidFill>
                            </a:rPr>
                            <a:t>tableaux</a:t>
                          </a:r>
                          <a:r>
                            <a:rPr lang="fr-FR" dirty="0"/>
                            <a:t> </a:t>
                          </a:r>
                          <a:r>
                            <a:rPr lang="fr-FR" dirty="0">
                              <a:solidFill>
                                <a:srgbClr val="002060"/>
                              </a:solidFill>
                            </a:rPr>
                            <a:t>dans le cas d’expériences à </a:t>
                          </a:r>
                          <a:r>
                            <a:rPr lang="fr-FR" dirty="0">
                              <a:solidFill>
                                <a:srgbClr val="FF0000"/>
                              </a:solidFill>
                            </a:rPr>
                            <a:t>deux épreuves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70213" t="-33679" r="-177" b="-110881"/>
                          </a:stretch>
                        </a:blipFill>
                      </a:tcPr>
                    </a:tc>
                    <a:tc hMerge="1">
                      <a:txBody>
                        <a:bodyPr/>
                        <a:lstStyle/>
                        <a:p>
                          <a:pPr marL="285750" indent="-285750">
                            <a:buFont typeface="Arial" panose="020B0604020202020204" pitchFamily="34" charset="0"/>
                            <a:buChar char="•"/>
                          </a:pPr>
                          <a:r>
                            <a:rPr lang="fr-FR" dirty="0">
                              <a:solidFill>
                                <a:srgbClr val="FF0000"/>
                              </a:solidFill>
                            </a:rPr>
                            <a:t>Distinguer modèle probabiliste et réalité</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dirty="0">
                              <a:solidFill>
                                <a:srgbClr val="002060"/>
                              </a:solidFill>
                            </a:rPr>
                            <a:t>Distribution de probabilités. Probabilité d’un événement</a:t>
                          </a:r>
                        </a:p>
                        <a:p>
                          <a:pPr marL="285750" indent="-285750">
                            <a:buFont typeface="Arial" panose="020B0604020202020204" pitchFamily="34" charset="0"/>
                            <a:buChar char="•"/>
                          </a:pPr>
                          <a:r>
                            <a:rPr lang="fr-FR" dirty="0">
                              <a:solidFill>
                                <a:srgbClr val="002060"/>
                              </a:solidFill>
                            </a:rPr>
                            <a:t>Relation </a:t>
                          </a:r>
                          <a14:m xmlns:a14="http://schemas.microsoft.com/office/drawing/2010/main">
                            <m:oMath xmlns:m="http://schemas.openxmlformats.org/officeDocument/2006/math">
                              <m:r>
                                <a:rPr lang="fr-FR" b="0" i="1" smtClean="0">
                                  <a:solidFill>
                                    <a:srgbClr val="002060"/>
                                  </a:solidFill>
                                  <a:latin typeface="Cambria Math" panose="02040503050406030204" pitchFamily="18" charset="0"/>
                                </a:rPr>
                                <m:t>𝑃</m:t>
                              </m:r>
                              <m:d>
                                <m:dPr>
                                  <m:ctrlPr>
                                    <a:rPr lang="fr-FR" b="0" i="1" smtClean="0">
                                      <a:solidFill>
                                        <a:srgbClr val="002060"/>
                                      </a:solidFill>
                                      <a:latin typeface="Cambria Math" panose="02040503050406030204" pitchFamily="18" charset="0"/>
                                    </a:rPr>
                                  </m:ctrlPr>
                                </m:dPr>
                                <m:e>
                                  <m:r>
                                    <a:rPr lang="fr-FR" b="0" i="1" smtClean="0">
                                      <a:solidFill>
                                        <a:srgbClr val="002060"/>
                                      </a:solidFill>
                                      <a:latin typeface="Cambria Math" panose="02040503050406030204" pitchFamily="18" charset="0"/>
                                    </a:rPr>
                                    <m:t>𝐴</m:t>
                                  </m:r>
                                  <m:r>
                                    <a:rPr lang="fr-FR" b="0" i="1" smtClean="0">
                                      <a:solidFill>
                                        <a:srgbClr val="002060"/>
                                      </a:solidFill>
                                      <a:latin typeface="Cambria Math" panose="02040503050406030204" pitchFamily="18" charset="0"/>
                                      <a:ea typeface="Cambria Math" panose="02040503050406030204" pitchFamily="18" charset="0"/>
                                    </a:rPr>
                                    <m:t>∪</m:t>
                                  </m:r>
                                  <m:r>
                                    <a:rPr lang="fr-FR" b="0" i="1" smtClean="0">
                                      <a:solidFill>
                                        <a:srgbClr val="002060"/>
                                      </a:solidFill>
                                      <a:latin typeface="Cambria Math" panose="02040503050406030204" pitchFamily="18" charset="0"/>
                                      <a:ea typeface="Cambria Math" panose="02040503050406030204" pitchFamily="18" charset="0"/>
                                    </a:rPr>
                                    <m:t>𝐵</m:t>
                                  </m:r>
                                </m:e>
                              </m:d>
                              <m:r>
                                <a:rPr lang="fr-FR" b="0" i="1" smtClean="0">
                                  <a:solidFill>
                                    <a:srgbClr val="002060"/>
                                  </a:solidFill>
                                  <a:latin typeface="Cambria Math" panose="02040503050406030204" pitchFamily="18" charset="0"/>
                                  <a:ea typeface="Cambria Math" panose="02040503050406030204" pitchFamily="18" charset="0"/>
                                </a:rPr>
                                <m:t>+</m:t>
                              </m:r>
                              <m:r>
                                <a:rPr lang="fr-FR" b="0" i="1" smtClean="0">
                                  <a:solidFill>
                                    <a:srgbClr val="002060"/>
                                  </a:solidFill>
                                  <a:latin typeface="Cambria Math" panose="02040503050406030204" pitchFamily="18" charset="0"/>
                                  <a:ea typeface="Cambria Math" panose="02040503050406030204" pitchFamily="18" charset="0"/>
                                </a:rPr>
                                <m:t>𝑃</m:t>
                              </m:r>
                              <m:d>
                                <m:dPr>
                                  <m:ctrlPr>
                                    <a:rPr lang="fr-FR" b="0" i="1" smtClean="0">
                                      <a:solidFill>
                                        <a:srgbClr val="002060"/>
                                      </a:solidFill>
                                      <a:latin typeface="Cambria Math" panose="02040503050406030204" pitchFamily="18" charset="0"/>
                                      <a:ea typeface="Cambria Math" panose="02040503050406030204" pitchFamily="18" charset="0"/>
                                    </a:rPr>
                                  </m:ctrlPr>
                                </m:dPr>
                                <m:e>
                                  <m:r>
                                    <a:rPr lang="fr-FR" b="0" i="1" smtClean="0">
                                      <a:solidFill>
                                        <a:srgbClr val="002060"/>
                                      </a:solidFill>
                                      <a:latin typeface="Cambria Math" panose="02040503050406030204" pitchFamily="18" charset="0"/>
                                      <a:ea typeface="Cambria Math" panose="02040503050406030204" pitchFamily="18" charset="0"/>
                                    </a:rPr>
                                    <m:t>𝐴</m:t>
                                  </m:r>
                                  <m:r>
                                    <a:rPr lang="fr-FR" b="0" i="1" smtClean="0">
                                      <a:solidFill>
                                        <a:srgbClr val="002060"/>
                                      </a:solidFill>
                                      <a:latin typeface="Cambria Math" panose="02040503050406030204" pitchFamily="18" charset="0"/>
                                      <a:ea typeface="Cambria Math" panose="02040503050406030204" pitchFamily="18" charset="0"/>
                                    </a:rPr>
                                    <m:t>∩</m:t>
                                  </m:r>
                                  <m:r>
                                    <a:rPr lang="fr-FR" b="0" i="1" smtClean="0">
                                      <a:solidFill>
                                        <a:srgbClr val="002060"/>
                                      </a:solidFill>
                                      <a:latin typeface="Cambria Math" panose="02040503050406030204" pitchFamily="18" charset="0"/>
                                      <a:ea typeface="Cambria Math" panose="02040503050406030204" pitchFamily="18" charset="0"/>
                                    </a:rPr>
                                    <m:t>𝐵</m:t>
                                  </m:r>
                                </m:e>
                              </m:d>
                              <m:r>
                                <a:rPr lang="fr-FR" b="0" i="1" smtClean="0">
                                  <a:solidFill>
                                    <a:srgbClr val="002060"/>
                                  </a:solidFill>
                                  <a:latin typeface="Cambria Math" panose="02040503050406030204" pitchFamily="18" charset="0"/>
                                  <a:ea typeface="Cambria Math" panose="02040503050406030204" pitchFamily="18" charset="0"/>
                                </a:rPr>
                                <m:t>=</m:t>
                              </m:r>
                              <m:r>
                                <a:rPr lang="fr-FR" b="0" i="1" smtClean="0">
                                  <a:solidFill>
                                    <a:srgbClr val="002060"/>
                                  </a:solidFill>
                                  <a:latin typeface="Cambria Math" panose="02040503050406030204" pitchFamily="18" charset="0"/>
                                  <a:ea typeface="Cambria Math" panose="02040503050406030204" pitchFamily="18" charset="0"/>
                                </a:rPr>
                                <m:t>𝑃</m:t>
                              </m:r>
                              <m:d>
                                <m:dPr>
                                  <m:ctrlPr>
                                    <a:rPr lang="fr-FR" b="0" i="1" smtClean="0">
                                      <a:solidFill>
                                        <a:srgbClr val="002060"/>
                                      </a:solidFill>
                                      <a:latin typeface="Cambria Math" panose="02040503050406030204" pitchFamily="18" charset="0"/>
                                      <a:ea typeface="Cambria Math" panose="02040503050406030204" pitchFamily="18" charset="0"/>
                                    </a:rPr>
                                  </m:ctrlPr>
                                </m:dPr>
                                <m:e>
                                  <m:r>
                                    <a:rPr lang="fr-FR" b="0" i="1" smtClean="0">
                                      <a:solidFill>
                                        <a:srgbClr val="002060"/>
                                      </a:solidFill>
                                      <a:latin typeface="Cambria Math" panose="02040503050406030204" pitchFamily="18" charset="0"/>
                                      <a:ea typeface="Cambria Math" panose="02040503050406030204" pitchFamily="18" charset="0"/>
                                    </a:rPr>
                                    <m:t>𝐴</m:t>
                                  </m:r>
                                </m:e>
                              </m:d>
                              <m:r>
                                <a:rPr lang="fr-FR" b="0" i="1" smtClean="0">
                                  <a:solidFill>
                                    <a:srgbClr val="002060"/>
                                  </a:solidFill>
                                  <a:latin typeface="Cambria Math" panose="02040503050406030204" pitchFamily="18" charset="0"/>
                                  <a:ea typeface="Cambria Math" panose="02040503050406030204" pitchFamily="18" charset="0"/>
                                </a:rPr>
                                <m:t>+</m:t>
                              </m:r>
                              <m:r>
                                <a:rPr lang="fr-FR" b="0" i="1" smtClean="0">
                                  <a:solidFill>
                                    <a:srgbClr val="002060"/>
                                  </a:solidFill>
                                  <a:latin typeface="Cambria Math" panose="02040503050406030204" pitchFamily="18" charset="0"/>
                                  <a:ea typeface="Cambria Math" panose="02040503050406030204" pitchFamily="18" charset="0"/>
                                </a:rPr>
                                <m:t>𝑃</m:t>
                              </m:r>
                              <m:d>
                                <m:dPr>
                                  <m:ctrlPr>
                                    <a:rPr lang="fr-FR" b="0" i="1" smtClean="0">
                                      <a:solidFill>
                                        <a:srgbClr val="002060"/>
                                      </a:solidFill>
                                      <a:latin typeface="Cambria Math" panose="02040503050406030204" pitchFamily="18" charset="0"/>
                                      <a:ea typeface="Cambria Math" panose="02040503050406030204" pitchFamily="18" charset="0"/>
                                    </a:rPr>
                                  </m:ctrlPr>
                                </m:dPr>
                                <m:e>
                                  <m:r>
                                    <a:rPr lang="fr-FR" b="0" i="1" smtClean="0">
                                      <a:solidFill>
                                        <a:srgbClr val="002060"/>
                                      </a:solidFill>
                                      <a:latin typeface="Cambria Math" panose="02040503050406030204" pitchFamily="18" charset="0"/>
                                      <a:ea typeface="Cambria Math" panose="02040503050406030204" pitchFamily="18" charset="0"/>
                                    </a:rPr>
                                    <m:t>𝐵</m:t>
                                  </m:r>
                                </m:e>
                              </m:d>
                            </m:oMath>
                          </a14:m>
                          <a:endParaRPr lang="fr-FR" b="0" dirty="0">
                            <a:solidFill>
                              <a:srgbClr val="002060"/>
                            </a:solidFill>
                            <a:ea typeface="Cambria Math" panose="02040503050406030204" pitchFamily="18" charset="0"/>
                          </a:endParaRPr>
                        </a:p>
                        <a:p>
                          <a:pPr marL="285750" indent="-285750">
                            <a:buFont typeface="Arial" panose="020B0604020202020204" pitchFamily="34" charset="0"/>
                            <a:buChar char="•"/>
                          </a:pPr>
                          <a:r>
                            <a:rPr lang="fr-FR" dirty="0">
                              <a:solidFill>
                                <a:srgbClr val="002060"/>
                              </a:solidFill>
                            </a:rPr>
                            <a:t>Dénombrement à l’aide de tableaux</a:t>
                          </a:r>
                          <a:r>
                            <a:rPr lang="fr-FR" dirty="0"/>
                            <a:t> </a:t>
                          </a:r>
                          <a:r>
                            <a:rPr lang="fr-FR" dirty="0">
                              <a:solidFill>
                                <a:srgbClr val="FF0000"/>
                              </a:solidFill>
                            </a:rPr>
                            <a:t>et d’arbres</a:t>
                          </a:r>
                        </a:p>
                        <a:p>
                          <a:pPr marL="285750" indent="-285750">
                            <a:buFont typeface="Arial" panose="020B0604020202020204" pitchFamily="34" charset="0"/>
                            <a:buChar char="•"/>
                          </a:pPr>
                          <a:r>
                            <a:rPr lang="fr-FR" dirty="0">
                              <a:solidFill>
                                <a:srgbClr val="002060"/>
                              </a:solidFill>
                            </a:rPr>
                            <a:t>Calculer des probabilités dans des cas simples (expériences aléatoires </a:t>
                          </a:r>
                          <a:r>
                            <a:rPr lang="fr-FR" dirty="0">
                              <a:solidFill>
                                <a:srgbClr val="FF0000"/>
                              </a:solidFill>
                            </a:rPr>
                            <a:t>à deux ou trois épreuves</a:t>
                          </a:r>
                          <a:r>
                            <a:rPr lang="fr-FR" dirty="0"/>
                            <a:t>)</a:t>
                          </a:r>
                        </a:p>
                        <a:p>
                          <a:pPr marL="285750" indent="-285750">
                            <a:buFont typeface="Arial" panose="020B0604020202020204" pitchFamily="34" charset="0"/>
                            <a:buChar char="•"/>
                          </a:pPr>
                          <a:r>
                            <a:rPr lang="fr-FR" dirty="0">
                              <a:solidFill>
                                <a:srgbClr val="002060"/>
                              </a:solidFill>
                            </a:rPr>
                            <a:t>Construire un modèle à partir des fréquences observées</a:t>
                          </a:r>
                        </a:p>
                        <a:p>
                          <a:pPr marL="285750" indent="-285750">
                            <a:buFont typeface="Arial" panose="020B0604020202020204" pitchFamily="34" charset="0"/>
                            <a:buChar char="•"/>
                          </a:pP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7919849"/>
                      </a:ext>
                    </a:extLst>
                  </a:tr>
                  <a:tr h="396953">
                    <a:tc gridSpan="3">
                      <a:txBody>
                        <a:bodyPr/>
                        <a:lstStyle/>
                        <a:p>
                          <a:pPr algn="ctr"/>
                          <a:r>
                            <a:rPr lang="fr-FR" b="1" dirty="0">
                              <a:solidFill>
                                <a:srgbClr val="002060"/>
                              </a:solidFill>
                            </a:rPr>
                            <a:t>Echantillonnage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dirty="0"/>
                        </a:p>
                      </a:txBody>
                      <a:tcPr/>
                    </a:tc>
                    <a:extLst>
                      <a:ext uri="{0D108BD9-81ED-4DB2-BD59-A6C34878D82A}">
                        <a16:rowId xmlns:a16="http://schemas.microsoft.com/office/drawing/2014/main" val="2638657285"/>
                      </a:ext>
                    </a:extLst>
                  </a:tr>
                  <a:tr h="2304978">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70213" t="-158791" r="-177" b="-549"/>
                          </a:stretch>
                        </a:blipFill>
                      </a:tcPr>
                    </a:tc>
                    <a:tc hMerge="1">
                      <a:txBody>
                        <a:bodyPr/>
                        <a:lstStyle/>
                        <a:p>
                          <a:pPr marL="285750" indent="-285750">
                            <a:buFont typeface="Arial" panose="020B0604020202020204" pitchFamily="34" charset="0"/>
                            <a:buChar char="•"/>
                          </a:pPr>
                          <a:r>
                            <a:rPr lang="fr-FR" dirty="0">
                              <a:solidFill>
                                <a:srgbClr val="002060"/>
                              </a:solidFill>
                            </a:rPr>
                            <a:t>Echantillon aléatoire de taille n pour une expérience à deux issues (Bernoulli)</a:t>
                          </a:r>
                        </a:p>
                        <a:p>
                          <a:pPr marL="285750" indent="-285750">
                            <a:buFont typeface="Arial" panose="020B0604020202020204" pitchFamily="34" charset="0"/>
                            <a:buChar char="•"/>
                          </a:pPr>
                          <a:r>
                            <a:rPr lang="fr-FR" dirty="0">
                              <a:solidFill>
                                <a:srgbClr val="002060"/>
                              </a:solidFill>
                            </a:rPr>
                            <a:t>Version vulgarisée de la loi des grands nombres</a:t>
                          </a:r>
                        </a:p>
                        <a:p>
                          <a:pPr marL="285750" indent="-285750">
                            <a:buFont typeface="Arial" panose="020B0604020202020204" pitchFamily="34" charset="0"/>
                            <a:buChar char="•"/>
                          </a:pPr>
                          <a:r>
                            <a:rPr lang="fr-FR" dirty="0">
                              <a:solidFill>
                                <a:srgbClr val="FF0000"/>
                              </a:solidFill>
                            </a:rPr>
                            <a:t>Simuler </a:t>
                          </a:r>
                          <a14:m xmlns:a14="http://schemas.microsoft.com/office/drawing/2010/main">
                            <m:oMath xmlns:m="http://schemas.openxmlformats.org/officeDocument/2006/math">
                              <m:r>
                                <a:rPr lang="fr-FR" i="1" dirty="0" smtClean="0">
                                  <a:solidFill>
                                    <a:srgbClr val="FF0000"/>
                                  </a:solidFill>
                                  <a:latin typeface="Cambria Math" panose="02040503050406030204" pitchFamily="18" charset="0"/>
                                </a:rPr>
                                <m:t>𝑁</m:t>
                              </m:r>
                            </m:oMath>
                          </a14:m>
                          <a:r>
                            <a:rPr lang="fr-FR" dirty="0">
                              <a:solidFill>
                                <a:srgbClr val="FF0000"/>
                              </a:solidFill>
                            </a:rPr>
                            <a:t> échantillons de taille n d’une expérience aléatoire à deux issues. Si </a:t>
                          </a:r>
                          <a14:m xmlns:a14="http://schemas.microsoft.com/office/drawing/2010/main">
                            <m:oMath xmlns:m="http://schemas.openxmlformats.org/officeDocument/2006/math">
                              <m:r>
                                <a:rPr lang="fr-FR" i="1" dirty="0" smtClean="0">
                                  <a:solidFill>
                                    <a:srgbClr val="FF0000"/>
                                  </a:solidFill>
                                  <a:latin typeface="Cambria Math" panose="02040503050406030204" pitchFamily="18" charset="0"/>
                                </a:rPr>
                                <m:t>𝑝</m:t>
                              </m:r>
                            </m:oMath>
                          </a14:m>
                          <a:r>
                            <a:rPr lang="fr-FR" dirty="0">
                              <a:solidFill>
                                <a:srgbClr val="FF0000"/>
                              </a:solidFill>
                            </a:rPr>
                            <a:t> est la probabilité d’une issue et</a:t>
                          </a:r>
                          <a14:m xmlns:a14="http://schemas.microsoft.com/office/drawing/2010/main">
                            <m:oMath xmlns:m="http://schemas.openxmlformats.org/officeDocument/2006/math">
                              <m:r>
                                <a:rPr lang="fr-FR" i="1" dirty="0" smtClean="0">
                                  <a:solidFill>
                                    <a:srgbClr val="FF0000"/>
                                  </a:solidFill>
                                  <a:latin typeface="Cambria Math" panose="02040503050406030204" pitchFamily="18" charset="0"/>
                                </a:rPr>
                                <m:t> </m:t>
                              </m:r>
                              <m:r>
                                <a:rPr lang="fr-FR" i="1" dirty="0" smtClean="0">
                                  <a:solidFill>
                                    <a:srgbClr val="FF0000"/>
                                  </a:solidFill>
                                  <a:latin typeface="Cambria Math" panose="02040503050406030204" pitchFamily="18" charset="0"/>
                                </a:rPr>
                                <m:t>𝑓</m:t>
                              </m:r>
                              <m:r>
                                <a:rPr lang="fr-FR" i="1" dirty="0" smtClean="0">
                                  <a:solidFill>
                                    <a:srgbClr val="FF0000"/>
                                  </a:solidFill>
                                  <a:latin typeface="Cambria Math" panose="02040503050406030204" pitchFamily="18" charset="0"/>
                                </a:rPr>
                                <m:t> </m:t>
                              </m:r>
                            </m:oMath>
                          </a14:m>
                          <a:r>
                            <a:rPr lang="fr-FR" dirty="0">
                              <a:solidFill>
                                <a:srgbClr val="FF0000"/>
                              </a:solidFill>
                            </a:rPr>
                            <a:t>sa fréquence observée sur un échantillon, calculer la proportion des cas où l’écart entre </a:t>
                          </a:r>
                          <a14:m xmlns:a14="http://schemas.microsoft.com/office/drawing/2010/main">
                            <m:oMath xmlns:m="http://schemas.openxmlformats.org/officeDocument/2006/math">
                              <m:r>
                                <a:rPr lang="fr-FR" i="1" dirty="0" smtClean="0">
                                  <a:solidFill>
                                    <a:srgbClr val="FF0000"/>
                                  </a:solidFill>
                                  <a:latin typeface="Cambria Math" panose="02040503050406030204" pitchFamily="18" charset="0"/>
                                </a:rPr>
                                <m:t>𝑝</m:t>
                              </m:r>
                            </m:oMath>
                          </a14:m>
                          <a:r>
                            <a:rPr lang="fr-FR" dirty="0">
                              <a:solidFill>
                                <a:srgbClr val="FF0000"/>
                              </a:solidFill>
                            </a:rPr>
                            <a:t> et</a:t>
                          </a:r>
                          <a14:m xmlns:a14="http://schemas.microsoft.com/office/drawing/2010/main">
                            <m:oMath xmlns:m="http://schemas.openxmlformats.org/officeDocument/2006/math">
                              <m:r>
                                <a:rPr lang="fr-FR" i="1" dirty="0" smtClean="0">
                                  <a:solidFill>
                                    <a:srgbClr val="FF0000"/>
                                  </a:solidFill>
                                  <a:latin typeface="Cambria Math" panose="02040503050406030204" pitchFamily="18" charset="0"/>
                                </a:rPr>
                                <m:t> </m:t>
                              </m:r>
                              <m:r>
                                <a:rPr lang="fr-FR" i="1" dirty="0" smtClean="0">
                                  <a:solidFill>
                                    <a:srgbClr val="FF0000"/>
                                  </a:solidFill>
                                  <a:latin typeface="Cambria Math" panose="02040503050406030204" pitchFamily="18" charset="0"/>
                                </a:rPr>
                                <m:t>𝑓</m:t>
                              </m:r>
                              <m:r>
                                <a:rPr lang="fr-FR" i="1" dirty="0" smtClean="0">
                                  <a:solidFill>
                                    <a:srgbClr val="FF0000"/>
                                  </a:solidFill>
                                  <a:latin typeface="Cambria Math" panose="02040503050406030204" pitchFamily="18" charset="0"/>
                                </a:rPr>
                                <m:t> </m:t>
                              </m:r>
                            </m:oMath>
                          </a14:m>
                          <a:r>
                            <a:rPr lang="fr-FR" dirty="0">
                              <a:solidFill>
                                <a:srgbClr val="FF0000"/>
                              </a:solidFill>
                            </a:rPr>
                            <a:t>est inférieur ou égal à </a:t>
                          </a:r>
                          <a14:m xmlns:a14="http://schemas.microsoft.com/office/drawing/2010/main">
                            <m:oMath xmlns:m="http://schemas.openxmlformats.org/officeDocument/2006/math">
                              <m:f>
                                <m:fPr>
                                  <m:ctrlPr>
                                    <a:rPr lang="fr-FR" i="1" smtClean="0">
                                      <a:solidFill>
                                        <a:srgbClr val="FF0000"/>
                                      </a:solidFill>
                                      <a:latin typeface="Cambria Math" panose="02040503050406030204" pitchFamily="18" charset="0"/>
                                    </a:rPr>
                                  </m:ctrlPr>
                                </m:fPr>
                                <m:num>
                                  <m:r>
                                    <a:rPr lang="fr-FR" b="0" i="1" smtClean="0">
                                      <a:solidFill>
                                        <a:srgbClr val="FF0000"/>
                                      </a:solidFill>
                                      <a:latin typeface="Cambria Math" panose="02040503050406030204" pitchFamily="18" charset="0"/>
                                    </a:rPr>
                                    <m:t>1</m:t>
                                  </m:r>
                                </m:num>
                                <m:den>
                                  <m:rad>
                                    <m:radPr>
                                      <m:degHide m:val="on"/>
                                      <m:ctrlPr>
                                        <a:rPr lang="fr-FR" i="1" smtClean="0">
                                          <a:solidFill>
                                            <a:srgbClr val="FF0000"/>
                                          </a:solidFill>
                                          <a:latin typeface="Cambria Math" panose="02040503050406030204" pitchFamily="18" charset="0"/>
                                        </a:rPr>
                                      </m:ctrlPr>
                                    </m:radPr>
                                    <m:deg/>
                                    <m:e>
                                      <m:r>
                                        <a:rPr lang="fr-FR" b="0" i="1" smtClean="0">
                                          <a:solidFill>
                                            <a:srgbClr val="FF0000"/>
                                          </a:solidFill>
                                          <a:latin typeface="Cambria Math" panose="02040503050406030204" pitchFamily="18" charset="0"/>
                                        </a:rPr>
                                        <m:t>𝑛</m:t>
                                      </m:r>
                                    </m:e>
                                  </m:rad>
                                </m:den>
                              </m:f>
                            </m:oMath>
                          </a14:m>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0807724"/>
                      </a:ext>
                    </a:extLst>
                  </a:tr>
                </a:tbl>
              </a:graphicData>
            </a:graphic>
          </p:graphicFrame>
        </mc:Fallback>
      </mc:AlternateContent>
    </p:spTree>
    <p:extLst>
      <p:ext uri="{BB962C8B-B14F-4D97-AF65-F5344CB8AC3E}">
        <p14:creationId xmlns:p14="http://schemas.microsoft.com/office/powerpoint/2010/main" val="2532724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7270A6-97FB-6B48-A75A-4B38732CBD26}"/>
              </a:ext>
            </a:extLst>
          </p:cNvPr>
          <p:cNvSpPr>
            <a:spLocks noGrp="1"/>
          </p:cNvSpPr>
          <p:nvPr>
            <p:ph type="title"/>
          </p:nvPr>
        </p:nvSpPr>
        <p:spPr>
          <a:xfrm>
            <a:off x="924697" y="-166215"/>
            <a:ext cx="10515600" cy="1325563"/>
          </a:xfrm>
        </p:spPr>
        <p:txBody>
          <a:bodyPr/>
          <a:lstStyle/>
          <a:p>
            <a:pPr algn="ctr"/>
            <a:r>
              <a:rPr lang="fr-FR" b="1" dirty="0">
                <a:solidFill>
                  <a:srgbClr val="002060"/>
                </a:solidFill>
              </a:rPr>
              <a:t>Algorithmique et programmation</a:t>
            </a:r>
          </a:p>
        </p:txBody>
      </p:sp>
      <p:graphicFrame>
        <p:nvGraphicFramePr>
          <p:cNvPr id="4" name="Espace réservé du contenu 3">
            <a:extLst>
              <a:ext uri="{FF2B5EF4-FFF2-40B4-BE49-F238E27FC236}">
                <a16:creationId xmlns:a16="http://schemas.microsoft.com/office/drawing/2014/main" id="{AA1FDB3B-66CE-9748-A36F-505616C3A8D8}"/>
              </a:ext>
            </a:extLst>
          </p:cNvPr>
          <p:cNvGraphicFramePr>
            <a:graphicFrameLocks noGrp="1"/>
          </p:cNvGraphicFramePr>
          <p:nvPr>
            <p:ph idx="1"/>
            <p:extLst>
              <p:ext uri="{D42A27DB-BD31-4B8C-83A1-F6EECF244321}">
                <p14:modId xmlns:p14="http://schemas.microsoft.com/office/powerpoint/2010/main" val="4284073744"/>
              </p:ext>
            </p:extLst>
          </p:nvPr>
        </p:nvGraphicFramePr>
        <p:xfrm>
          <a:off x="258762" y="917892"/>
          <a:ext cx="11933238" cy="4978899"/>
        </p:xfrm>
        <a:graphic>
          <a:graphicData uri="http://schemas.openxmlformats.org/drawingml/2006/table">
            <a:tbl>
              <a:tblPr firstRow="1" bandRow="1">
                <a:tableStyleId>{5C22544A-7EE6-4342-B048-85BDC9FD1C3A}</a:tableStyleId>
              </a:tblPr>
              <a:tblGrid>
                <a:gridCol w="5966619">
                  <a:extLst>
                    <a:ext uri="{9D8B030D-6E8A-4147-A177-3AD203B41FA5}">
                      <a16:colId xmlns:a16="http://schemas.microsoft.com/office/drawing/2014/main" val="532296853"/>
                    </a:ext>
                  </a:extLst>
                </a:gridCol>
                <a:gridCol w="5966619">
                  <a:extLst>
                    <a:ext uri="{9D8B030D-6E8A-4147-A177-3AD203B41FA5}">
                      <a16:colId xmlns:a16="http://schemas.microsoft.com/office/drawing/2014/main" val="153513975"/>
                    </a:ext>
                  </a:extLst>
                </a:gridCol>
              </a:tblGrid>
              <a:tr h="567827">
                <a:tc>
                  <a:txBody>
                    <a:bodyPr/>
                    <a:lstStyle/>
                    <a:p>
                      <a:pPr algn="ctr"/>
                      <a:r>
                        <a:rPr lang="fr-FR" dirty="0"/>
                        <a:t>Cycle 4</a:t>
                      </a:r>
                    </a:p>
                  </a:txBody>
                  <a:tcPr>
                    <a:lnB w="12700" cap="flat" cmpd="sng" algn="ctr">
                      <a:solidFill>
                        <a:schemeClr val="tx1"/>
                      </a:solidFill>
                      <a:prstDash val="solid"/>
                      <a:round/>
                      <a:headEnd type="none" w="med" len="med"/>
                      <a:tailEnd type="none" w="med" len="med"/>
                    </a:lnB>
                  </a:tcPr>
                </a:tc>
                <a:tc>
                  <a:txBody>
                    <a:bodyPr/>
                    <a:lstStyle/>
                    <a:p>
                      <a:pPr algn="ctr"/>
                      <a:r>
                        <a:rPr lang="fr-FR" dirty="0"/>
                        <a:t>Seconde</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5438129"/>
                  </a:ext>
                </a:extLst>
              </a:tr>
              <a:tr h="1400121">
                <a:tc>
                  <a:txBody>
                    <a:bodyPr/>
                    <a:lstStyle/>
                    <a:p>
                      <a:r>
                        <a:rPr lang="fr-FR" dirty="0">
                          <a:solidFill>
                            <a:srgbClr val="002060"/>
                          </a:solidFill>
                        </a:rPr>
                        <a:t>Découverte de la programmation de manière ludique</a:t>
                      </a:r>
                    </a:p>
                    <a:p>
                      <a:endParaRPr lang="fr-FR" dirty="0">
                        <a:solidFill>
                          <a:srgbClr val="002060"/>
                        </a:solidFill>
                      </a:endParaRPr>
                    </a:p>
                    <a:p>
                      <a:r>
                        <a:rPr lang="fr-FR" dirty="0">
                          <a:solidFill>
                            <a:srgbClr val="002060"/>
                          </a:solidFill>
                        </a:rPr>
                        <a:t>Notion d’algorithme et de programme</a:t>
                      </a:r>
                    </a:p>
                    <a:p>
                      <a:r>
                        <a:rPr lang="fr-FR" dirty="0">
                          <a:solidFill>
                            <a:srgbClr val="002060"/>
                          </a:solidFill>
                        </a:rPr>
                        <a:t>Logiciel utilisé : </a:t>
                      </a:r>
                      <a:r>
                        <a:rPr lang="fr-FR" dirty="0">
                          <a:solidFill>
                            <a:srgbClr val="FF0000"/>
                          </a:solidFill>
                        </a:rPr>
                        <a:t>Scratch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solidFill>
                            <a:srgbClr val="FF0000"/>
                          </a:solidFill>
                        </a:rPr>
                        <a:t>L’algorithmique et la programmation en lien avec les apprentissage mathématiques </a:t>
                      </a:r>
                    </a:p>
                    <a:p>
                      <a:r>
                        <a:rPr lang="fr-FR" dirty="0">
                          <a:solidFill>
                            <a:srgbClr val="002060"/>
                          </a:solidFill>
                        </a:rPr>
                        <a:t>La programmation comme production d’un texte dans un langage informatique</a:t>
                      </a:r>
                    </a:p>
                    <a:p>
                      <a:r>
                        <a:rPr lang="fr-FR" dirty="0">
                          <a:solidFill>
                            <a:srgbClr val="002060"/>
                          </a:solidFill>
                        </a:rPr>
                        <a:t>Logiciel utilisé : </a:t>
                      </a:r>
                      <a:r>
                        <a:rPr lang="fr-FR" dirty="0">
                          <a:solidFill>
                            <a:srgbClr val="FF0000"/>
                          </a:solidFill>
                        </a:rPr>
                        <a:t>Python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93829"/>
                  </a:ext>
                </a:extLst>
              </a:tr>
              <a:tr h="567827">
                <a:tc>
                  <a:txBody>
                    <a:bodyPr/>
                    <a:lstStyle/>
                    <a:p>
                      <a:r>
                        <a:rPr lang="fr-FR" dirty="0">
                          <a:solidFill>
                            <a:srgbClr val="002060"/>
                          </a:solidFill>
                        </a:rPr>
                        <a:t>Notion de variable informatique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solidFill>
                            <a:srgbClr val="002060"/>
                          </a:solidFill>
                        </a:rPr>
                        <a:t>Concevoir et écrire une instruction d’affectation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0211871"/>
                  </a:ext>
                </a:extLst>
              </a:tr>
              <a:tr h="1400121">
                <a:tc>
                  <a:txBody>
                    <a:bodyPr/>
                    <a:lstStyle/>
                    <a:p>
                      <a:r>
                        <a:rPr lang="fr-FR" dirty="0">
                          <a:solidFill>
                            <a:srgbClr val="002060"/>
                          </a:solidFill>
                        </a:rPr>
                        <a:t>Déclenchement d’une action par un événement</a:t>
                      </a:r>
                    </a:p>
                    <a:p>
                      <a:r>
                        <a:rPr lang="fr-FR" dirty="0">
                          <a:solidFill>
                            <a:srgbClr val="002060"/>
                          </a:solidFill>
                        </a:rPr>
                        <a:t>Séquences d’instructions, boucles, instructions conditionnelles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solidFill>
                            <a:srgbClr val="002060"/>
                          </a:solidFill>
                        </a:rPr>
                        <a:t>Concevoir et écrire une séquence d’instructions, une boucle </a:t>
                      </a:r>
                      <a:r>
                        <a:rPr lang="fr-FR">
                          <a:solidFill>
                            <a:srgbClr val="002060"/>
                          </a:solidFill>
                        </a:rPr>
                        <a:t>bornée ou non </a:t>
                      </a:r>
                      <a:r>
                        <a:rPr lang="fr-FR" dirty="0">
                          <a:solidFill>
                            <a:srgbClr val="002060"/>
                          </a:solidFill>
                        </a:rPr>
                        <a:t>bornée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3420"/>
                  </a:ext>
                </a:extLst>
              </a:tr>
              <a:tr h="980084">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solidFill>
                            <a:srgbClr val="FF0000"/>
                          </a:solidFill>
                        </a:rPr>
                        <a:t>La notion de fonction </a:t>
                      </a:r>
                    </a:p>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9761291"/>
                  </a:ext>
                </a:extLst>
              </a:tr>
            </a:tbl>
          </a:graphicData>
        </a:graphic>
      </p:graphicFrame>
    </p:spTree>
    <p:extLst>
      <p:ext uri="{BB962C8B-B14F-4D97-AF65-F5344CB8AC3E}">
        <p14:creationId xmlns:p14="http://schemas.microsoft.com/office/powerpoint/2010/main" val="3408501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2E2003-47A4-DF49-9062-E254B6FCDD25}"/>
              </a:ext>
            </a:extLst>
          </p:cNvPr>
          <p:cNvSpPr>
            <a:spLocks noGrp="1"/>
          </p:cNvSpPr>
          <p:nvPr>
            <p:ph type="title"/>
          </p:nvPr>
        </p:nvSpPr>
        <p:spPr/>
        <p:txBody>
          <a:bodyPr/>
          <a:lstStyle/>
          <a:p>
            <a:pPr algn="ctr"/>
            <a:r>
              <a:rPr lang="fr-FR" b="1" dirty="0">
                <a:solidFill>
                  <a:srgbClr val="002060"/>
                </a:solidFill>
              </a:rPr>
              <a:t>Objectifs de </a:t>
            </a:r>
            <a:r>
              <a:rPr lang="fr-FR" b="1" dirty="0" smtClean="0">
                <a:solidFill>
                  <a:srgbClr val="002060"/>
                </a:solidFill>
              </a:rPr>
              <a:t>la présentation</a:t>
            </a:r>
            <a:endParaRPr lang="fr-FR" b="1" dirty="0">
              <a:solidFill>
                <a:srgbClr val="002060"/>
              </a:solidFill>
            </a:endParaRPr>
          </a:p>
        </p:txBody>
      </p:sp>
      <p:sp>
        <p:nvSpPr>
          <p:cNvPr id="3" name="Espace réservé du contenu 2">
            <a:extLst>
              <a:ext uri="{FF2B5EF4-FFF2-40B4-BE49-F238E27FC236}">
                <a16:creationId xmlns:a16="http://schemas.microsoft.com/office/drawing/2014/main" id="{4345D54E-897D-3E4A-B0FF-074EB9E7BC23}"/>
              </a:ext>
            </a:extLst>
          </p:cNvPr>
          <p:cNvSpPr>
            <a:spLocks noGrp="1"/>
          </p:cNvSpPr>
          <p:nvPr>
            <p:ph idx="1"/>
          </p:nvPr>
        </p:nvSpPr>
        <p:spPr/>
        <p:txBody>
          <a:bodyPr/>
          <a:lstStyle/>
          <a:p>
            <a:pPr algn="just"/>
            <a:r>
              <a:rPr lang="fr-FR" dirty="0">
                <a:solidFill>
                  <a:srgbClr val="002060"/>
                </a:solidFill>
              </a:rPr>
              <a:t>Expliquer les choix pédagogiques opérés dans les programmes de mathématiques du cycle 4 et de </a:t>
            </a:r>
            <a:r>
              <a:rPr lang="fr-FR" dirty="0" smtClean="0">
                <a:solidFill>
                  <a:srgbClr val="002060"/>
                </a:solidFill>
              </a:rPr>
              <a:t>la seconde.</a:t>
            </a:r>
            <a:endParaRPr lang="fr-FR" dirty="0">
              <a:solidFill>
                <a:srgbClr val="002060"/>
              </a:solidFill>
            </a:endParaRPr>
          </a:p>
          <a:p>
            <a:pPr marL="0" indent="0" algn="just">
              <a:buNone/>
            </a:pPr>
            <a:endParaRPr lang="fr-FR" dirty="0">
              <a:solidFill>
                <a:srgbClr val="002060"/>
              </a:solidFill>
            </a:endParaRPr>
          </a:p>
          <a:p>
            <a:pPr algn="just"/>
            <a:r>
              <a:rPr lang="fr-FR" dirty="0">
                <a:solidFill>
                  <a:srgbClr val="002060"/>
                </a:solidFill>
              </a:rPr>
              <a:t>Analyser leurs impacts en termes de continuité et de rupture dans les </a:t>
            </a:r>
            <a:r>
              <a:rPr lang="fr-FR" dirty="0" smtClean="0">
                <a:solidFill>
                  <a:srgbClr val="002060"/>
                </a:solidFill>
              </a:rPr>
              <a:t>apprentissages.</a:t>
            </a:r>
            <a:endParaRPr lang="fr-FR" dirty="0">
              <a:solidFill>
                <a:srgbClr val="002060"/>
              </a:solidFill>
            </a:endParaRPr>
          </a:p>
          <a:p>
            <a:endParaRPr lang="fr-FR" dirty="0">
              <a:solidFill>
                <a:srgbClr val="002060"/>
              </a:solidFill>
            </a:endParaRPr>
          </a:p>
        </p:txBody>
      </p:sp>
    </p:spTree>
    <p:extLst>
      <p:ext uri="{BB962C8B-B14F-4D97-AF65-F5344CB8AC3E}">
        <p14:creationId xmlns:p14="http://schemas.microsoft.com/office/powerpoint/2010/main" val="2829254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7328D38-6EAE-CC49-ADEC-F290DA6B9464}"/>
              </a:ext>
            </a:extLst>
          </p:cNvPr>
          <p:cNvSpPr txBox="1"/>
          <p:nvPr/>
        </p:nvSpPr>
        <p:spPr>
          <a:xfrm>
            <a:off x="834468" y="1435130"/>
            <a:ext cx="10644004" cy="4893647"/>
          </a:xfrm>
          <a:prstGeom prst="rect">
            <a:avLst/>
          </a:prstGeom>
          <a:noFill/>
        </p:spPr>
        <p:txBody>
          <a:bodyPr wrap="none" rtlCol="0">
            <a:spAutoFit/>
          </a:bodyPr>
          <a:lstStyle/>
          <a:p>
            <a:pPr marL="285750" indent="-285750" algn="just">
              <a:buFont typeface="Arial" panose="020B0604020202020204" pitchFamily="34" charset="0"/>
              <a:buChar char="•"/>
            </a:pPr>
            <a:r>
              <a:rPr lang="fr-FR" sz="2400" dirty="0">
                <a:solidFill>
                  <a:srgbClr val="002060"/>
                </a:solidFill>
              </a:rPr>
              <a:t>Ajustements des programmes du cycle 4 (BOEN n° 30 du 26/07/2018)</a:t>
            </a:r>
          </a:p>
          <a:p>
            <a:pPr algn="just"/>
            <a:r>
              <a:rPr lang="fr-FR" sz="2400" dirty="0">
                <a:solidFill>
                  <a:srgbClr val="002060"/>
                </a:solidFill>
                <a:hlinkClick r:id="rId3"/>
              </a:rPr>
              <a:t>https://cache.media.education.gouv.fr/file/30/62/8/ensel169_annexe3_985628.pdf</a:t>
            </a:r>
            <a:endParaRPr lang="fr-FR" sz="2400" dirty="0">
              <a:solidFill>
                <a:srgbClr val="002060"/>
              </a:solidFill>
            </a:endParaRPr>
          </a:p>
          <a:p>
            <a:pPr algn="just"/>
            <a:endParaRPr lang="fr-FR" sz="2400" dirty="0">
              <a:solidFill>
                <a:srgbClr val="002060"/>
              </a:solidFill>
            </a:endParaRPr>
          </a:p>
          <a:p>
            <a:pPr algn="just"/>
            <a:endParaRPr lang="fr-FR" sz="2400" dirty="0">
              <a:solidFill>
                <a:srgbClr val="002060"/>
              </a:solidFill>
            </a:endParaRPr>
          </a:p>
          <a:p>
            <a:pPr marL="285750" indent="-285750" algn="just">
              <a:buFont typeface="Arial" panose="020B0604020202020204" pitchFamily="34" charset="0"/>
              <a:buChar char="•"/>
            </a:pPr>
            <a:r>
              <a:rPr lang="fr-FR" sz="2400" dirty="0">
                <a:solidFill>
                  <a:srgbClr val="002060"/>
                </a:solidFill>
              </a:rPr>
              <a:t>Repères annuels de progression et </a:t>
            </a:r>
            <a:r>
              <a:rPr lang="fr-FR" sz="2400" dirty="0" smtClean="0">
                <a:solidFill>
                  <a:srgbClr val="002060"/>
                </a:solidFill>
              </a:rPr>
              <a:t>attendus </a:t>
            </a:r>
            <a:r>
              <a:rPr lang="fr-FR" sz="2400" dirty="0">
                <a:solidFill>
                  <a:srgbClr val="002060"/>
                </a:solidFill>
              </a:rPr>
              <a:t>de fin d’années mis en consultation </a:t>
            </a:r>
          </a:p>
          <a:p>
            <a:pPr algn="just"/>
            <a:r>
              <a:rPr lang="fr-FR" sz="2400" dirty="0">
                <a:solidFill>
                  <a:srgbClr val="002060"/>
                </a:solidFill>
              </a:rPr>
              <a:t>en novembre 2018 </a:t>
            </a:r>
          </a:p>
          <a:p>
            <a:pPr algn="just"/>
            <a:r>
              <a:rPr lang="fr-FR" sz="2400" dirty="0">
                <a:solidFill>
                  <a:srgbClr val="002060"/>
                </a:solidFill>
                <a:hlinkClick r:id="rId4"/>
              </a:rPr>
              <a:t>http://eduscol.education.fr/pid38211/consultation-reperes-attendus.html</a:t>
            </a:r>
            <a:endParaRPr lang="fr-FR" sz="2400" dirty="0">
              <a:solidFill>
                <a:srgbClr val="002060"/>
              </a:solidFill>
            </a:endParaRPr>
          </a:p>
          <a:p>
            <a:pPr algn="just"/>
            <a:endParaRPr lang="fr-FR" sz="2400" dirty="0">
              <a:solidFill>
                <a:srgbClr val="002060"/>
              </a:solidFill>
            </a:endParaRPr>
          </a:p>
          <a:p>
            <a:pPr algn="just"/>
            <a:endParaRPr lang="fr-FR" sz="2400" dirty="0">
              <a:solidFill>
                <a:srgbClr val="002060"/>
              </a:solidFill>
            </a:endParaRPr>
          </a:p>
          <a:p>
            <a:pPr marL="285750" indent="-285750" algn="just">
              <a:buFont typeface="Arial" panose="020B0604020202020204" pitchFamily="34" charset="0"/>
              <a:buChar char="•"/>
            </a:pPr>
            <a:r>
              <a:rPr lang="fr-FR" sz="2400" dirty="0">
                <a:solidFill>
                  <a:srgbClr val="002060"/>
                </a:solidFill>
              </a:rPr>
              <a:t>Programme de seconde applicable à la rentrée 2019 (BOEN n°1 du 22/01/2019)</a:t>
            </a:r>
          </a:p>
          <a:p>
            <a:pPr algn="just"/>
            <a:r>
              <a:rPr lang="fr-FR" sz="2400" dirty="0">
                <a:solidFill>
                  <a:srgbClr val="002060"/>
                </a:solidFill>
              </a:rPr>
              <a:t> </a:t>
            </a:r>
            <a:r>
              <a:rPr lang="fr-FR" sz="2400" dirty="0">
                <a:solidFill>
                  <a:srgbClr val="002060"/>
                </a:solidFill>
                <a:hlinkClick r:id="rId5"/>
              </a:rPr>
              <a:t>https://cache.media.education.gouv.fr/file/SP1-MEN-22-1-2019/95/7/spe631_</a:t>
            </a:r>
          </a:p>
          <a:p>
            <a:pPr algn="just"/>
            <a:r>
              <a:rPr lang="fr-FR" sz="2400" dirty="0">
                <a:solidFill>
                  <a:srgbClr val="002060"/>
                </a:solidFill>
                <a:hlinkClick r:id="rId5"/>
              </a:rPr>
              <a:t>annexe_1062957.pdf</a:t>
            </a:r>
            <a:endParaRPr lang="fr-FR" sz="2400" dirty="0">
              <a:solidFill>
                <a:srgbClr val="002060"/>
              </a:solidFill>
            </a:endParaRPr>
          </a:p>
          <a:p>
            <a:endParaRPr lang="fr-FR" sz="2400" dirty="0">
              <a:solidFill>
                <a:srgbClr val="002060"/>
              </a:solidFill>
            </a:endParaRPr>
          </a:p>
        </p:txBody>
      </p:sp>
      <p:sp>
        <p:nvSpPr>
          <p:cNvPr id="7" name="ZoneTexte 6">
            <a:extLst>
              <a:ext uri="{FF2B5EF4-FFF2-40B4-BE49-F238E27FC236}">
                <a16:creationId xmlns:a16="http://schemas.microsoft.com/office/drawing/2014/main" id="{64605EDD-6DFC-3C4B-946C-447A652A5AB3}"/>
              </a:ext>
            </a:extLst>
          </p:cNvPr>
          <p:cNvSpPr txBox="1"/>
          <p:nvPr/>
        </p:nvSpPr>
        <p:spPr>
          <a:xfrm>
            <a:off x="3667072" y="252224"/>
            <a:ext cx="5267339" cy="923330"/>
          </a:xfrm>
          <a:prstGeom prst="rect">
            <a:avLst/>
          </a:prstGeom>
          <a:noFill/>
        </p:spPr>
        <p:txBody>
          <a:bodyPr wrap="none" rtlCol="0">
            <a:spAutoFit/>
          </a:bodyPr>
          <a:lstStyle/>
          <a:p>
            <a:pPr algn="ctr"/>
            <a:r>
              <a:rPr lang="fr-FR" sz="3600" b="1" dirty="0">
                <a:solidFill>
                  <a:srgbClr val="002060"/>
                </a:solidFill>
              </a:rPr>
              <a:t>Les textes réglementaires</a:t>
            </a:r>
          </a:p>
          <a:p>
            <a:endParaRPr lang="fr-FR" dirty="0"/>
          </a:p>
        </p:txBody>
      </p:sp>
    </p:spTree>
    <p:extLst>
      <p:ext uri="{BB962C8B-B14F-4D97-AF65-F5344CB8AC3E}">
        <p14:creationId xmlns:p14="http://schemas.microsoft.com/office/powerpoint/2010/main" val="2296178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B0D880-22CB-A34E-855B-075FAB87A8BA}"/>
              </a:ext>
            </a:extLst>
          </p:cNvPr>
          <p:cNvSpPr>
            <a:spLocks noGrp="1"/>
          </p:cNvSpPr>
          <p:nvPr>
            <p:ph type="title"/>
          </p:nvPr>
        </p:nvSpPr>
        <p:spPr/>
        <p:txBody>
          <a:bodyPr/>
          <a:lstStyle/>
          <a:p>
            <a:pPr algn="ctr"/>
            <a:r>
              <a:rPr lang="fr-FR" b="1" dirty="0">
                <a:solidFill>
                  <a:srgbClr val="002060"/>
                </a:solidFill>
              </a:rPr>
              <a:t>Continuités d’ordre général</a:t>
            </a:r>
          </a:p>
        </p:txBody>
      </p:sp>
      <p:sp>
        <p:nvSpPr>
          <p:cNvPr id="3" name="Espace réservé du contenu 2">
            <a:extLst>
              <a:ext uri="{FF2B5EF4-FFF2-40B4-BE49-F238E27FC236}">
                <a16:creationId xmlns:a16="http://schemas.microsoft.com/office/drawing/2014/main" id="{C5F327E4-C8F4-2840-9EB7-24ED20785599}"/>
              </a:ext>
            </a:extLst>
          </p:cNvPr>
          <p:cNvSpPr>
            <a:spLocks noGrp="1"/>
          </p:cNvSpPr>
          <p:nvPr>
            <p:ph idx="1"/>
          </p:nvPr>
        </p:nvSpPr>
        <p:spPr/>
        <p:txBody>
          <a:bodyPr>
            <a:normAutofit fontScale="92500" lnSpcReduction="10000"/>
          </a:bodyPr>
          <a:lstStyle/>
          <a:p>
            <a:pPr algn="just">
              <a:lnSpc>
                <a:spcPct val="100000"/>
              </a:lnSpc>
            </a:pPr>
            <a:r>
              <a:rPr lang="fr-FR" dirty="0">
                <a:solidFill>
                  <a:srgbClr val="002060"/>
                </a:solidFill>
              </a:rPr>
              <a:t>Au cycle 4 comme en seconde, </a:t>
            </a:r>
            <a:r>
              <a:rPr lang="fr-FR" dirty="0" smtClean="0">
                <a:solidFill>
                  <a:srgbClr val="002060"/>
                </a:solidFill>
              </a:rPr>
              <a:t>enseignement </a:t>
            </a:r>
            <a:r>
              <a:rPr lang="fr-FR" dirty="0">
                <a:solidFill>
                  <a:srgbClr val="002060"/>
                </a:solidFill>
              </a:rPr>
              <a:t>des </a:t>
            </a:r>
            <a:r>
              <a:rPr lang="fr-FR" dirty="0" smtClean="0">
                <a:solidFill>
                  <a:srgbClr val="002060"/>
                </a:solidFill>
              </a:rPr>
              <a:t>mathématiques </a:t>
            </a:r>
            <a:r>
              <a:rPr lang="fr-FR" dirty="0" smtClean="0">
                <a:solidFill>
                  <a:srgbClr val="FF0000"/>
                </a:solidFill>
              </a:rPr>
              <a:t>commun</a:t>
            </a:r>
            <a:r>
              <a:rPr lang="fr-FR" dirty="0" smtClean="0">
                <a:solidFill>
                  <a:srgbClr val="002060"/>
                </a:solidFill>
              </a:rPr>
              <a:t> </a:t>
            </a:r>
            <a:r>
              <a:rPr lang="fr-FR" dirty="0">
                <a:solidFill>
                  <a:srgbClr val="002060"/>
                </a:solidFill>
              </a:rPr>
              <a:t>à tous les </a:t>
            </a:r>
            <a:r>
              <a:rPr lang="fr-FR" dirty="0" smtClean="0">
                <a:solidFill>
                  <a:srgbClr val="002060"/>
                </a:solidFill>
              </a:rPr>
              <a:t>élèves.</a:t>
            </a:r>
            <a:endParaRPr lang="fr-FR" dirty="0">
              <a:solidFill>
                <a:srgbClr val="002060"/>
              </a:solidFill>
            </a:endParaRPr>
          </a:p>
          <a:p>
            <a:pPr algn="just"/>
            <a:r>
              <a:rPr lang="fr-FR" dirty="0">
                <a:solidFill>
                  <a:srgbClr val="002060"/>
                </a:solidFill>
              </a:rPr>
              <a:t>Les </a:t>
            </a:r>
            <a:r>
              <a:rPr lang="fr-FR" dirty="0" smtClean="0">
                <a:solidFill>
                  <a:srgbClr val="002060"/>
                </a:solidFill>
              </a:rPr>
              <a:t>mêmes six </a:t>
            </a:r>
            <a:r>
              <a:rPr lang="fr-FR" dirty="0" smtClean="0">
                <a:solidFill>
                  <a:srgbClr val="FF0000"/>
                </a:solidFill>
              </a:rPr>
              <a:t>compétences</a:t>
            </a:r>
            <a:r>
              <a:rPr lang="fr-FR" dirty="0" smtClean="0">
                <a:solidFill>
                  <a:srgbClr val="002060"/>
                </a:solidFill>
              </a:rPr>
              <a:t>.</a:t>
            </a:r>
            <a:endParaRPr lang="fr-FR" dirty="0">
              <a:solidFill>
                <a:srgbClr val="002060"/>
              </a:solidFill>
            </a:endParaRPr>
          </a:p>
          <a:p>
            <a:pPr algn="just"/>
            <a:r>
              <a:rPr lang="fr-FR" dirty="0">
                <a:solidFill>
                  <a:srgbClr val="002060"/>
                </a:solidFill>
              </a:rPr>
              <a:t>L’importance donnée au </a:t>
            </a:r>
            <a:r>
              <a:rPr lang="fr-FR" dirty="0">
                <a:solidFill>
                  <a:srgbClr val="FF0000"/>
                </a:solidFill>
              </a:rPr>
              <a:t>calcul</a:t>
            </a:r>
            <a:r>
              <a:rPr lang="fr-FR" dirty="0">
                <a:solidFill>
                  <a:srgbClr val="002060"/>
                </a:solidFill>
              </a:rPr>
              <a:t> (numérique et littéral</a:t>
            </a:r>
            <a:r>
              <a:rPr lang="fr-FR" dirty="0" smtClean="0">
                <a:solidFill>
                  <a:srgbClr val="002060"/>
                </a:solidFill>
              </a:rPr>
              <a:t>).</a:t>
            </a:r>
            <a:endParaRPr lang="fr-FR" dirty="0">
              <a:solidFill>
                <a:srgbClr val="002060"/>
              </a:solidFill>
            </a:endParaRPr>
          </a:p>
          <a:p>
            <a:pPr algn="just"/>
            <a:r>
              <a:rPr lang="fr-FR" dirty="0">
                <a:solidFill>
                  <a:srgbClr val="002060"/>
                </a:solidFill>
              </a:rPr>
              <a:t>Le développement </a:t>
            </a:r>
            <a:r>
              <a:rPr lang="fr-FR" dirty="0" smtClean="0">
                <a:solidFill>
                  <a:srgbClr val="FF0000"/>
                </a:solidFill>
              </a:rPr>
              <a:t>d’automatismes.</a:t>
            </a:r>
          </a:p>
          <a:p>
            <a:pPr algn="just"/>
            <a:r>
              <a:rPr lang="fr-FR" dirty="0" smtClean="0">
                <a:solidFill>
                  <a:srgbClr val="002060"/>
                </a:solidFill>
              </a:rPr>
              <a:t>La </a:t>
            </a:r>
            <a:r>
              <a:rPr lang="fr-FR" dirty="0">
                <a:solidFill>
                  <a:srgbClr val="002060"/>
                </a:solidFill>
              </a:rPr>
              <a:t>place du </a:t>
            </a:r>
            <a:r>
              <a:rPr lang="fr-FR" dirty="0">
                <a:solidFill>
                  <a:srgbClr val="FF0000"/>
                </a:solidFill>
              </a:rPr>
              <a:t>raisonnement </a:t>
            </a:r>
            <a:r>
              <a:rPr lang="fr-FR" dirty="0">
                <a:solidFill>
                  <a:srgbClr val="002060"/>
                </a:solidFill>
              </a:rPr>
              <a:t>et de la </a:t>
            </a:r>
            <a:r>
              <a:rPr lang="fr-FR" dirty="0" smtClean="0">
                <a:solidFill>
                  <a:srgbClr val="FF0000"/>
                </a:solidFill>
              </a:rPr>
              <a:t>démonstration.</a:t>
            </a:r>
            <a:endParaRPr lang="fr-FR" dirty="0">
              <a:solidFill>
                <a:srgbClr val="FF0000"/>
              </a:solidFill>
            </a:endParaRPr>
          </a:p>
          <a:p>
            <a:pPr algn="just"/>
            <a:r>
              <a:rPr lang="fr-FR" dirty="0">
                <a:solidFill>
                  <a:srgbClr val="002060"/>
                </a:solidFill>
              </a:rPr>
              <a:t>La </a:t>
            </a:r>
            <a:r>
              <a:rPr lang="fr-FR" dirty="0">
                <a:solidFill>
                  <a:srgbClr val="FF0000"/>
                </a:solidFill>
              </a:rPr>
              <a:t>trace </a:t>
            </a:r>
            <a:r>
              <a:rPr lang="fr-FR" dirty="0" smtClean="0">
                <a:solidFill>
                  <a:srgbClr val="FF0000"/>
                </a:solidFill>
              </a:rPr>
              <a:t>écrite</a:t>
            </a:r>
            <a:r>
              <a:rPr lang="fr-FR" dirty="0" smtClean="0">
                <a:solidFill>
                  <a:srgbClr val="002060"/>
                </a:solidFill>
              </a:rPr>
              <a:t>.</a:t>
            </a:r>
            <a:endParaRPr lang="fr-FR" dirty="0">
              <a:solidFill>
                <a:srgbClr val="002060"/>
              </a:solidFill>
            </a:endParaRPr>
          </a:p>
          <a:p>
            <a:pPr algn="just"/>
            <a:r>
              <a:rPr lang="fr-FR" dirty="0">
                <a:solidFill>
                  <a:srgbClr val="002060"/>
                </a:solidFill>
              </a:rPr>
              <a:t>Le </a:t>
            </a:r>
            <a:r>
              <a:rPr lang="fr-FR" dirty="0">
                <a:solidFill>
                  <a:srgbClr val="FF0000"/>
                </a:solidFill>
              </a:rPr>
              <a:t>travail personnel </a:t>
            </a:r>
            <a:r>
              <a:rPr lang="fr-FR" dirty="0">
                <a:solidFill>
                  <a:srgbClr val="002060"/>
                </a:solidFill>
              </a:rPr>
              <a:t>des </a:t>
            </a:r>
            <a:r>
              <a:rPr lang="fr-FR" dirty="0" smtClean="0">
                <a:solidFill>
                  <a:srgbClr val="002060"/>
                </a:solidFill>
              </a:rPr>
              <a:t>élèves.</a:t>
            </a:r>
          </a:p>
          <a:p>
            <a:pPr algn="just"/>
            <a:r>
              <a:rPr lang="fr-FR" dirty="0" smtClean="0">
                <a:solidFill>
                  <a:srgbClr val="002060"/>
                </a:solidFill>
              </a:rPr>
              <a:t>Quelques lignes directrices pour </a:t>
            </a:r>
            <a:r>
              <a:rPr lang="fr-FR" dirty="0" smtClean="0">
                <a:solidFill>
                  <a:srgbClr val="002060"/>
                </a:solidFill>
              </a:rPr>
              <a:t>l’enseignement dont un équilibre préconisé entre </a:t>
            </a:r>
            <a:r>
              <a:rPr lang="fr-FR" dirty="0" smtClean="0">
                <a:solidFill>
                  <a:srgbClr val="FF0000"/>
                </a:solidFill>
              </a:rPr>
              <a:t>divers temps de l’apprentissage</a:t>
            </a:r>
            <a:r>
              <a:rPr lang="fr-FR" dirty="0" smtClean="0">
                <a:solidFill>
                  <a:srgbClr val="002060"/>
                </a:solidFill>
              </a:rPr>
              <a:t>.</a:t>
            </a:r>
            <a:endParaRPr lang="fr-FR" dirty="0">
              <a:solidFill>
                <a:srgbClr val="002060"/>
              </a:solidFill>
            </a:endParaRPr>
          </a:p>
          <a:p>
            <a:endParaRPr lang="fr-FR" dirty="0"/>
          </a:p>
        </p:txBody>
      </p:sp>
    </p:spTree>
    <p:extLst>
      <p:ext uri="{BB962C8B-B14F-4D97-AF65-F5344CB8AC3E}">
        <p14:creationId xmlns:p14="http://schemas.microsoft.com/office/powerpoint/2010/main" val="4088855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1BBD68-A01F-1C4A-BFA8-F72125030851}"/>
              </a:ext>
            </a:extLst>
          </p:cNvPr>
          <p:cNvSpPr>
            <a:spLocks noGrp="1"/>
          </p:cNvSpPr>
          <p:nvPr>
            <p:ph type="title"/>
          </p:nvPr>
        </p:nvSpPr>
        <p:spPr>
          <a:xfrm>
            <a:off x="488576" y="18255"/>
            <a:ext cx="10515600" cy="1325563"/>
          </a:xfrm>
        </p:spPr>
        <p:txBody>
          <a:bodyPr/>
          <a:lstStyle/>
          <a:p>
            <a:pPr algn="ctr"/>
            <a:r>
              <a:rPr lang="fr-FR" b="1" dirty="0">
                <a:solidFill>
                  <a:srgbClr val="002060"/>
                </a:solidFill>
              </a:rPr>
              <a:t>Ruptures</a:t>
            </a:r>
          </a:p>
        </p:txBody>
      </p:sp>
      <p:sp>
        <p:nvSpPr>
          <p:cNvPr id="3" name="Espace réservé du contenu 2">
            <a:extLst>
              <a:ext uri="{FF2B5EF4-FFF2-40B4-BE49-F238E27FC236}">
                <a16:creationId xmlns:a16="http://schemas.microsoft.com/office/drawing/2014/main" id="{61452728-B595-2C43-AB51-B839C8617860}"/>
              </a:ext>
            </a:extLst>
          </p:cNvPr>
          <p:cNvSpPr>
            <a:spLocks noGrp="1"/>
          </p:cNvSpPr>
          <p:nvPr>
            <p:ph idx="1"/>
          </p:nvPr>
        </p:nvSpPr>
        <p:spPr>
          <a:xfrm>
            <a:off x="838200" y="1343818"/>
            <a:ext cx="10515600" cy="5228432"/>
          </a:xfrm>
        </p:spPr>
        <p:txBody>
          <a:bodyPr>
            <a:normAutofit/>
          </a:bodyPr>
          <a:lstStyle/>
          <a:p>
            <a:pPr algn="just"/>
            <a:r>
              <a:rPr lang="fr-FR" dirty="0">
                <a:solidFill>
                  <a:srgbClr val="002060"/>
                </a:solidFill>
              </a:rPr>
              <a:t>Pas de mention explicite </a:t>
            </a:r>
            <a:r>
              <a:rPr lang="fr-FR" dirty="0">
                <a:solidFill>
                  <a:srgbClr val="FF0000"/>
                </a:solidFill>
              </a:rPr>
              <a:t>d’histoire des mathématiques </a:t>
            </a:r>
            <a:r>
              <a:rPr lang="fr-FR" dirty="0">
                <a:solidFill>
                  <a:srgbClr val="002060"/>
                </a:solidFill>
              </a:rPr>
              <a:t>dans le programme du cycle </a:t>
            </a:r>
            <a:r>
              <a:rPr lang="fr-FR" dirty="0" smtClean="0">
                <a:solidFill>
                  <a:srgbClr val="002060"/>
                </a:solidFill>
              </a:rPr>
              <a:t>4.</a:t>
            </a:r>
            <a:endParaRPr lang="fr-FR" dirty="0">
              <a:solidFill>
                <a:srgbClr val="002060"/>
              </a:solidFill>
            </a:endParaRPr>
          </a:p>
          <a:p>
            <a:pPr marL="271463" lvl="1" indent="-227013" algn="just">
              <a:spcBef>
                <a:spcPts val="1000"/>
              </a:spcBef>
            </a:pPr>
            <a:r>
              <a:rPr lang="fr-FR" sz="2800" dirty="0">
                <a:solidFill>
                  <a:srgbClr val="FF0000"/>
                </a:solidFill>
              </a:rPr>
              <a:t>Vocabulaire ensembliste et logique </a:t>
            </a:r>
            <a:r>
              <a:rPr lang="fr-FR" sz="2800" dirty="0">
                <a:solidFill>
                  <a:srgbClr val="002060"/>
                </a:solidFill>
              </a:rPr>
              <a:t>: uniquement en </a:t>
            </a:r>
            <a:r>
              <a:rPr lang="fr-FR" sz="2800" dirty="0" smtClean="0">
                <a:solidFill>
                  <a:srgbClr val="002060"/>
                </a:solidFill>
              </a:rPr>
              <a:t>seconde.</a:t>
            </a:r>
            <a:endParaRPr lang="fr-FR" dirty="0">
              <a:solidFill>
                <a:srgbClr val="002060"/>
              </a:solidFill>
            </a:endParaRPr>
          </a:p>
          <a:p>
            <a:pPr algn="just"/>
            <a:r>
              <a:rPr lang="fr-FR" dirty="0">
                <a:solidFill>
                  <a:srgbClr val="FF0000"/>
                </a:solidFill>
              </a:rPr>
              <a:t>Géométrie dans l’espace, grandeurs et mesures  </a:t>
            </a:r>
            <a:r>
              <a:rPr lang="fr-FR" dirty="0">
                <a:solidFill>
                  <a:srgbClr val="002060"/>
                </a:solidFill>
              </a:rPr>
              <a:t>: présentes au cycle 4 (repérage dans l’espace, sur une sphère, solides de l’espace). Géométrie dans l’espace seulement mentionnée dans les préambules du programme de </a:t>
            </a:r>
            <a:r>
              <a:rPr lang="fr-FR" dirty="0" smtClean="0">
                <a:solidFill>
                  <a:srgbClr val="002060"/>
                </a:solidFill>
              </a:rPr>
              <a:t>seconde. Elle sera reprise dans le programme de Première de </a:t>
            </a:r>
            <a:r>
              <a:rPr lang="fr-FR" dirty="0" smtClean="0">
                <a:solidFill>
                  <a:srgbClr val="FF0000"/>
                </a:solidFill>
              </a:rPr>
              <a:t>l’enseignement scientifique</a:t>
            </a:r>
            <a:r>
              <a:rPr lang="fr-FR" dirty="0" smtClean="0">
                <a:solidFill>
                  <a:srgbClr val="002060"/>
                </a:solidFill>
              </a:rPr>
              <a:t> et la partie spécifique du programme de </a:t>
            </a:r>
            <a:r>
              <a:rPr lang="fr-FR" dirty="0" smtClean="0">
                <a:solidFill>
                  <a:srgbClr val="FF0000"/>
                </a:solidFill>
              </a:rPr>
              <a:t>STD2A.</a:t>
            </a:r>
          </a:p>
          <a:p>
            <a:pPr marL="0" indent="0">
              <a:buNone/>
            </a:pPr>
            <a:endParaRPr lang="fr-FR" dirty="0">
              <a:solidFill>
                <a:srgbClr val="FF0000"/>
              </a:solidFill>
            </a:endParaRPr>
          </a:p>
          <a:p>
            <a:endParaRPr lang="fr-FR" dirty="0">
              <a:solidFill>
                <a:srgbClr val="FF0000"/>
              </a:solidFill>
            </a:endParaRPr>
          </a:p>
        </p:txBody>
      </p:sp>
    </p:spTree>
    <p:extLst>
      <p:ext uri="{BB962C8B-B14F-4D97-AF65-F5344CB8AC3E}">
        <p14:creationId xmlns:p14="http://schemas.microsoft.com/office/powerpoint/2010/main" val="1269370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B066DE-CB57-6747-B559-0372CEE6CC1C}"/>
              </a:ext>
            </a:extLst>
          </p:cNvPr>
          <p:cNvSpPr>
            <a:spLocks noGrp="1"/>
          </p:cNvSpPr>
          <p:nvPr>
            <p:ph type="title"/>
          </p:nvPr>
        </p:nvSpPr>
        <p:spPr>
          <a:xfrm>
            <a:off x="838200" y="-385710"/>
            <a:ext cx="10515600" cy="1325563"/>
          </a:xfrm>
        </p:spPr>
        <p:txBody>
          <a:bodyPr/>
          <a:lstStyle/>
          <a:p>
            <a:pPr algn="ctr"/>
            <a:r>
              <a:rPr lang="fr-FR" b="1" dirty="0">
                <a:solidFill>
                  <a:srgbClr val="002060"/>
                </a:solidFill>
              </a:rPr>
              <a:t>Continuités et ruptures</a:t>
            </a:r>
          </a:p>
        </p:txBody>
      </p:sp>
      <mc:AlternateContent xmlns:mc="http://schemas.openxmlformats.org/markup-compatibility/2006" xmlns:a14="http://schemas.microsoft.com/office/drawing/2010/main">
        <mc:Choice Requires="a14">
          <p:graphicFrame>
            <p:nvGraphicFramePr>
              <p:cNvPr id="7" name="Espace réservé du contenu 6">
                <a:extLst>
                  <a:ext uri="{FF2B5EF4-FFF2-40B4-BE49-F238E27FC236}">
                    <a16:creationId xmlns:a16="http://schemas.microsoft.com/office/drawing/2014/main" id="{E71D6D15-EF0D-B645-8AE8-1DE3ECC437D9}"/>
                  </a:ext>
                </a:extLst>
              </p:cNvPr>
              <p:cNvGraphicFramePr>
                <a:graphicFrameLocks noGrp="1"/>
              </p:cNvGraphicFramePr>
              <p:nvPr>
                <p:ph idx="1"/>
                <p:extLst>
                  <p:ext uri="{D42A27DB-BD31-4B8C-83A1-F6EECF244321}">
                    <p14:modId xmlns:p14="http://schemas.microsoft.com/office/powerpoint/2010/main" val="1922479519"/>
                  </p:ext>
                </p:extLst>
              </p:nvPr>
            </p:nvGraphicFramePr>
            <p:xfrm>
              <a:off x="0" y="623047"/>
              <a:ext cx="12192000" cy="5750043"/>
            </p:xfrm>
            <a:graphic>
              <a:graphicData uri="http://schemas.openxmlformats.org/drawingml/2006/table">
                <a:tbl>
                  <a:tblPr firstRow="1" bandRow="1">
                    <a:tableStyleId>{5C22544A-7EE6-4342-B048-85BDC9FD1C3A}</a:tableStyleId>
                  </a:tblPr>
                  <a:tblGrid>
                    <a:gridCol w="5918886">
                      <a:extLst>
                        <a:ext uri="{9D8B030D-6E8A-4147-A177-3AD203B41FA5}">
                          <a16:colId xmlns:a16="http://schemas.microsoft.com/office/drawing/2014/main" val="1394248259"/>
                        </a:ext>
                      </a:extLst>
                    </a:gridCol>
                    <a:gridCol w="6273114">
                      <a:extLst>
                        <a:ext uri="{9D8B030D-6E8A-4147-A177-3AD203B41FA5}">
                          <a16:colId xmlns:a16="http://schemas.microsoft.com/office/drawing/2014/main" val="2646365570"/>
                        </a:ext>
                      </a:extLst>
                    </a:gridCol>
                  </a:tblGrid>
                  <a:tr h="399135">
                    <a:tc gridSpan="2">
                      <a:txBody>
                        <a:bodyPr/>
                        <a:lstStyle/>
                        <a:p>
                          <a:pPr algn="ctr"/>
                          <a:r>
                            <a:rPr lang="fr-FR" noProof="0" dirty="0"/>
                            <a:t> Calcul (numérique et littéral)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273347824"/>
                      </a:ext>
                    </a:extLst>
                  </a:tr>
                  <a:tr h="399135">
                    <a:tc>
                      <a:txBody>
                        <a:bodyPr/>
                        <a:lstStyle/>
                        <a:p>
                          <a:pPr marL="0" indent="0" algn="ctr">
                            <a:buFontTx/>
                            <a:buNone/>
                          </a:pPr>
                          <a:r>
                            <a:rPr lang="fr-FR" b="1" noProof="0" dirty="0">
                              <a:solidFill>
                                <a:srgbClr val="002060"/>
                              </a:solidFill>
                            </a:rPr>
                            <a:t>Cycle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Tx/>
                            <a:buNone/>
                          </a:pPr>
                          <a:r>
                            <a:rPr lang="fr-FR" b="1" noProof="0" dirty="0">
                              <a:solidFill>
                                <a:srgbClr val="002060"/>
                              </a:solidFill>
                            </a:rPr>
                            <a:t>Seconde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6108014"/>
                      </a:ext>
                    </a:extLst>
                  </a:tr>
                  <a:tr h="4951773">
                    <a:tc>
                      <a:txBody>
                        <a:bodyPr/>
                        <a:lstStyle/>
                        <a:p>
                          <a:pPr marL="285750" indent="-285750">
                            <a:buFont typeface="Arial" panose="020B0604020202020204" pitchFamily="34" charset="0"/>
                            <a:buChar char="•"/>
                          </a:pPr>
                          <a:r>
                            <a:rPr lang="fr-FR" noProof="0" dirty="0">
                              <a:solidFill>
                                <a:srgbClr val="002060"/>
                              </a:solidFill>
                            </a:rPr>
                            <a:t>Définition de la racine carrée (introduite à partir de Pythagore)</a:t>
                          </a:r>
                        </a:p>
                        <a:p>
                          <a:pPr marL="285750" indent="-285750">
                            <a:buFont typeface="Arial" panose="020B0604020202020204" pitchFamily="34" charset="0"/>
                            <a:buChar char="•"/>
                          </a:pPr>
                          <a:r>
                            <a:rPr lang="fr-FR" noProof="0" dirty="0">
                              <a:solidFill>
                                <a:srgbClr val="002060"/>
                              </a:solidFill>
                            </a:rPr>
                            <a:t>Puissances d’un </a:t>
                          </a:r>
                          <a:r>
                            <a:rPr lang="fr-FR" noProof="0" dirty="0" smtClean="0">
                              <a:solidFill>
                                <a:srgbClr val="FF0000"/>
                              </a:solidFill>
                            </a:rPr>
                            <a:t>nombre</a:t>
                          </a:r>
                        </a:p>
                        <a:p>
                          <a:pPr marL="285750" indent="-285750">
                            <a:buFont typeface="Arial" panose="020B0604020202020204" pitchFamily="34" charset="0"/>
                            <a:buChar char="•"/>
                          </a:pPr>
                          <a:r>
                            <a:rPr lang="fr-FR" noProof="0" dirty="0" smtClean="0">
                              <a:solidFill>
                                <a:srgbClr val="FF0000"/>
                              </a:solidFill>
                            </a:rPr>
                            <a:t>Distributivité </a:t>
                          </a:r>
                          <a:r>
                            <a:rPr lang="fr-FR" noProof="0" dirty="0">
                              <a:solidFill>
                                <a:srgbClr val="FF0000"/>
                              </a:solidFill>
                            </a:rPr>
                            <a:t>(simple et double)</a:t>
                          </a:r>
                        </a:p>
                        <a:p>
                          <a:pPr marL="285750" indent="-285750">
                            <a:buFont typeface="Arial" panose="020B0604020202020204" pitchFamily="34" charset="0"/>
                            <a:buChar char="•"/>
                          </a:pPr>
                          <a:r>
                            <a:rPr lang="fr-FR" noProof="0" dirty="0">
                              <a:solidFill>
                                <a:srgbClr val="FF0000"/>
                              </a:solidFill>
                            </a:rPr>
                            <a:t>Annulation d’un produit</a:t>
                          </a:r>
                        </a:p>
                        <a:p>
                          <a:pPr marL="285750" indent="-285750">
                            <a:buFont typeface="Arial" panose="020B0604020202020204" pitchFamily="34" charset="0"/>
                            <a:buChar char="•"/>
                          </a:pPr>
                          <a14:m>
                            <m:oMath xmlns:m="http://schemas.openxmlformats.org/officeDocument/2006/math">
                              <m:sSup>
                                <m:sSupPr>
                                  <m:ctrlPr>
                                    <a:rPr lang="fr-FR" i="1" noProof="0" smtClean="0">
                                      <a:solidFill>
                                        <a:srgbClr val="002060"/>
                                      </a:solidFill>
                                      <a:latin typeface="Cambria Math" panose="02040503050406030204" pitchFamily="18" charset="0"/>
                                    </a:rPr>
                                  </m:ctrlPr>
                                </m:sSupPr>
                                <m:e>
                                  <m:r>
                                    <a:rPr lang="fr-FR" b="0" i="1" noProof="0" smtClean="0">
                                      <a:solidFill>
                                        <a:srgbClr val="002060"/>
                                      </a:solidFill>
                                      <a:latin typeface="Cambria Math" panose="02040503050406030204" pitchFamily="18" charset="0"/>
                                    </a:rPr>
                                    <m:t>𝑎</m:t>
                                  </m:r>
                                </m:e>
                                <m:sup>
                                  <m:r>
                                    <a:rPr lang="fr-FR" b="0" i="1" noProof="0" smtClean="0">
                                      <a:solidFill>
                                        <a:srgbClr val="002060"/>
                                      </a:solidFill>
                                      <a:latin typeface="Cambria Math" panose="02040503050406030204" pitchFamily="18" charset="0"/>
                                    </a:rPr>
                                    <m:t>2</m:t>
                                  </m:r>
                                </m:sup>
                              </m:sSup>
                              <m:r>
                                <a:rPr lang="fr-FR" b="0" i="1" noProof="0" smtClean="0">
                                  <a:solidFill>
                                    <a:srgbClr val="002060"/>
                                  </a:solidFill>
                                  <a:latin typeface="Cambria Math" panose="02040503050406030204" pitchFamily="18" charset="0"/>
                                </a:rPr>
                                <m:t>−</m:t>
                              </m:r>
                              <m:sSup>
                                <m:sSupPr>
                                  <m:ctrlPr>
                                    <a:rPr lang="fr-FR" b="0" i="1" noProof="0" smtClean="0">
                                      <a:solidFill>
                                        <a:srgbClr val="002060"/>
                                      </a:solidFill>
                                      <a:latin typeface="Cambria Math" panose="02040503050406030204" pitchFamily="18" charset="0"/>
                                    </a:rPr>
                                  </m:ctrlPr>
                                </m:sSupPr>
                                <m:e>
                                  <m:r>
                                    <a:rPr lang="fr-FR" b="0" i="1" noProof="0" smtClean="0">
                                      <a:solidFill>
                                        <a:srgbClr val="002060"/>
                                      </a:solidFill>
                                      <a:latin typeface="Cambria Math" panose="02040503050406030204" pitchFamily="18" charset="0"/>
                                    </a:rPr>
                                    <m:t>𝑏</m:t>
                                  </m:r>
                                </m:e>
                                <m:sup>
                                  <m:r>
                                    <a:rPr lang="fr-FR" b="0" i="1" noProof="0" smtClean="0">
                                      <a:solidFill>
                                        <a:srgbClr val="002060"/>
                                      </a:solidFill>
                                      <a:latin typeface="Cambria Math" panose="02040503050406030204" pitchFamily="18" charset="0"/>
                                    </a:rPr>
                                    <m:t>2</m:t>
                                  </m:r>
                                </m:sup>
                              </m:sSup>
                              <m:r>
                                <a:rPr lang="fr-FR" b="0" i="1" noProof="0" smtClean="0">
                                  <a:solidFill>
                                    <a:srgbClr val="002060"/>
                                  </a:solidFill>
                                  <a:latin typeface="Cambria Math" panose="02040503050406030204" pitchFamily="18" charset="0"/>
                                </a:rPr>
                                <m:t>=</m:t>
                              </m:r>
                            </m:oMath>
                          </a14:m>
                          <a:r>
                            <a:rPr lang="fr-FR" noProof="0" dirty="0">
                              <a:solidFill>
                                <a:srgbClr val="002060"/>
                              </a:solidFill>
                            </a:rPr>
                            <a:t> </a:t>
                          </a:r>
                          <a14:m>
                            <m:oMath xmlns:m="http://schemas.openxmlformats.org/officeDocument/2006/math">
                              <m:r>
                                <a:rPr lang="fr-FR" i="1" noProof="0" smtClean="0">
                                  <a:solidFill>
                                    <a:srgbClr val="002060"/>
                                  </a:solidFill>
                                  <a:latin typeface="Cambria Math" panose="02040503050406030204" pitchFamily="18" charset="0"/>
                                </a:rPr>
                                <m:t>(</m:t>
                              </m:r>
                              <m:r>
                                <a:rPr lang="fr-FR" i="1" noProof="0" smtClean="0">
                                  <a:solidFill>
                                    <a:srgbClr val="002060"/>
                                  </a:solidFill>
                                  <a:latin typeface="Cambria Math" panose="02040503050406030204" pitchFamily="18" charset="0"/>
                                </a:rPr>
                                <m:t>𝑎</m:t>
                              </m:r>
                              <m:r>
                                <a:rPr lang="fr-FR" i="1" noProof="0" smtClean="0">
                                  <a:solidFill>
                                    <a:srgbClr val="002060"/>
                                  </a:solidFill>
                                  <a:latin typeface="Cambria Math" panose="02040503050406030204" pitchFamily="18" charset="0"/>
                                </a:rPr>
                                <m:t>−</m:t>
                              </m:r>
                              <m:r>
                                <a:rPr lang="fr-FR" i="1" noProof="0" smtClean="0">
                                  <a:solidFill>
                                    <a:srgbClr val="002060"/>
                                  </a:solidFill>
                                  <a:latin typeface="Cambria Math" panose="02040503050406030204" pitchFamily="18" charset="0"/>
                                </a:rPr>
                                <m:t>𝑏</m:t>
                              </m:r>
                              <m:r>
                                <a:rPr lang="fr-FR" i="1" noProof="0" smtClean="0">
                                  <a:solidFill>
                                    <a:srgbClr val="002060"/>
                                  </a:solidFill>
                                  <a:latin typeface="Cambria Math" panose="02040503050406030204" pitchFamily="18" charset="0"/>
                                </a:rPr>
                                <m:t>)(</m:t>
                              </m:r>
                              <m:r>
                                <a:rPr lang="fr-FR" i="1" noProof="0" smtClean="0">
                                  <a:solidFill>
                                    <a:srgbClr val="002060"/>
                                  </a:solidFill>
                                  <a:latin typeface="Cambria Math" panose="02040503050406030204" pitchFamily="18" charset="0"/>
                                </a:rPr>
                                <m:t>𝑎</m:t>
                              </m:r>
                              <m:r>
                                <a:rPr lang="fr-FR" i="1" noProof="0" smtClean="0">
                                  <a:solidFill>
                                    <a:srgbClr val="002060"/>
                                  </a:solidFill>
                                  <a:latin typeface="Cambria Math" panose="02040503050406030204" pitchFamily="18" charset="0"/>
                                </a:rPr>
                                <m:t>+</m:t>
                              </m:r>
                              <m:r>
                                <a:rPr lang="fr-FR" i="1" noProof="0" smtClean="0">
                                  <a:solidFill>
                                    <a:srgbClr val="002060"/>
                                  </a:solidFill>
                                  <a:latin typeface="Cambria Math" panose="02040503050406030204" pitchFamily="18" charset="0"/>
                                </a:rPr>
                                <m:t>𝑏</m:t>
                              </m:r>
                              <m:r>
                                <a:rPr lang="fr-FR" i="1" noProof="0" smtClean="0">
                                  <a:solidFill>
                                    <a:srgbClr val="002060"/>
                                  </a:solidFill>
                                  <a:latin typeface="Cambria Math" panose="02040503050406030204" pitchFamily="18" charset="0"/>
                                </a:rPr>
                                <m:t>)</m:t>
                              </m:r>
                            </m:oMath>
                          </a14:m>
                          <a:endParaRPr lang="fr-FR" noProof="0" dirty="0">
                            <a:solidFill>
                              <a:srgbClr val="002060"/>
                            </a:solidFill>
                          </a:endParaRPr>
                        </a:p>
                        <a:p>
                          <a:pPr marL="285750" indent="-285750">
                            <a:buFont typeface="Arial" panose="020B0604020202020204" pitchFamily="34" charset="0"/>
                            <a:buChar char="•"/>
                          </a:pPr>
                          <a:r>
                            <a:rPr lang="fr-FR" noProof="0" dirty="0">
                              <a:solidFill>
                                <a:srgbClr val="002060"/>
                              </a:solidFill>
                            </a:rPr>
                            <a:t>Résolution d’équations du premier degré ou s’y ramenant, notamment </a:t>
                          </a:r>
                          <a14:m>
                            <m:oMath xmlns:m="http://schemas.openxmlformats.org/officeDocument/2006/math">
                              <m:sSup>
                                <m:sSupPr>
                                  <m:ctrlPr>
                                    <a:rPr lang="fr-FR" i="1" noProof="0" smtClean="0">
                                      <a:solidFill>
                                        <a:srgbClr val="002060"/>
                                      </a:solidFill>
                                      <a:latin typeface="Cambria Math" panose="02040503050406030204" pitchFamily="18" charset="0"/>
                                    </a:rPr>
                                  </m:ctrlPr>
                                </m:sSupPr>
                                <m:e>
                                  <m:r>
                                    <a:rPr lang="fr-FR" b="0" i="1" noProof="0" smtClean="0">
                                      <a:solidFill>
                                        <a:srgbClr val="002060"/>
                                      </a:solidFill>
                                      <a:latin typeface="Cambria Math" panose="02040503050406030204" pitchFamily="18" charset="0"/>
                                    </a:rPr>
                                    <m:t>𝑥</m:t>
                                  </m:r>
                                </m:e>
                                <m:sup>
                                  <m:r>
                                    <a:rPr lang="fr-FR" b="0" i="1" noProof="0" smtClean="0">
                                      <a:solidFill>
                                        <a:srgbClr val="002060"/>
                                      </a:solidFill>
                                      <a:latin typeface="Cambria Math" panose="02040503050406030204" pitchFamily="18" charset="0"/>
                                    </a:rPr>
                                    <m:t>2</m:t>
                                  </m:r>
                                </m:sup>
                              </m:sSup>
                              <m:r>
                                <a:rPr lang="fr-FR" b="0" i="1" noProof="0" smtClean="0">
                                  <a:solidFill>
                                    <a:srgbClr val="002060"/>
                                  </a:solidFill>
                                  <a:latin typeface="Cambria Math" panose="02040503050406030204" pitchFamily="18" charset="0"/>
                                </a:rPr>
                                <m:t>=</m:t>
                              </m:r>
                              <m:r>
                                <a:rPr lang="fr-FR" b="0" i="1" noProof="0" smtClean="0">
                                  <a:solidFill>
                                    <a:srgbClr val="002060"/>
                                  </a:solidFill>
                                  <a:latin typeface="Cambria Math" panose="02040503050406030204" pitchFamily="18" charset="0"/>
                                </a:rPr>
                                <m:t>𝑎</m:t>
                              </m:r>
                            </m:oMath>
                          </a14:m>
                          <a:endParaRPr lang="fr-FR" noProof="0" dirty="0">
                            <a:solidFill>
                              <a:srgbClr val="002060"/>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noProof="0" dirty="0">
                              <a:solidFill>
                                <a:srgbClr val="002060"/>
                              </a:solidFill>
                            </a:rPr>
                            <a:t>Ordre sur les nombres, ordres de grandeurs</a:t>
                          </a:r>
                        </a:p>
                        <a:p>
                          <a:pPr marL="285750" indent="-285750">
                            <a:buFont typeface="Arial" panose="020B0604020202020204" pitchFamily="34" charset="0"/>
                            <a:buChar char="•"/>
                          </a:pPr>
                          <a:endParaRPr lang="fr-FR" noProof="0" dirty="0"/>
                        </a:p>
                        <a:p>
                          <a:pPr marL="285750" indent="-285750">
                            <a:buFont typeface="Arial" panose="020B0604020202020204" pitchFamily="34" charset="0"/>
                            <a:buChar char="•"/>
                          </a:pPr>
                          <a:endParaRPr lang="fr-FR" noProof="0" dirty="0">
                            <a:solidFill>
                              <a:srgbClr val="FF0000"/>
                            </a:solidFill>
                          </a:endParaRPr>
                        </a:p>
                        <a:p>
                          <a:pPr marL="285750" indent="-285750">
                            <a:buFont typeface="Arial" panose="020B0604020202020204" pitchFamily="34" charset="0"/>
                            <a:buChar char="•"/>
                          </a:pPr>
                          <a:endParaRPr lang="fr-FR"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noProof="0" dirty="0">
                              <a:solidFill>
                                <a:srgbClr val="FF0000"/>
                              </a:solidFill>
                            </a:rPr>
                            <a:t>Règles de calcul sur les puissances et les racines carrées</a:t>
                          </a:r>
                        </a:p>
                        <a:p>
                          <a:pPr marL="285750" indent="-285750">
                            <a:buFont typeface="Arial" panose="020B0604020202020204" pitchFamily="34" charset="0"/>
                            <a:buChar char="•"/>
                          </a:pPr>
                          <a:r>
                            <a:rPr lang="fr-FR" noProof="0" dirty="0">
                              <a:solidFill>
                                <a:srgbClr val="002060"/>
                              </a:solidFill>
                            </a:rPr>
                            <a:t>Démonstration de :</a:t>
                          </a:r>
                        </a:p>
                        <a:p>
                          <a:pPr marL="0" indent="0">
                            <a:buFontTx/>
                            <a:buNone/>
                          </a:pPr>
                          <a14:m>
                            <m:oMath xmlns:m="http://schemas.openxmlformats.org/officeDocument/2006/math">
                              <m:rad>
                                <m:radPr>
                                  <m:degHide m:val="on"/>
                                  <m:ctrlPr>
                                    <a:rPr lang="fr-FR" i="1" noProof="0" smtClean="0">
                                      <a:solidFill>
                                        <a:srgbClr val="002060"/>
                                      </a:solidFill>
                                      <a:latin typeface="Cambria Math" panose="02040503050406030204" pitchFamily="18" charset="0"/>
                                    </a:rPr>
                                  </m:ctrlPr>
                                </m:radPr>
                                <m:deg/>
                                <m:e>
                                  <m:r>
                                    <a:rPr lang="fr-FR" b="0" i="1" noProof="0" smtClean="0">
                                      <a:solidFill>
                                        <a:srgbClr val="002060"/>
                                      </a:solidFill>
                                      <a:latin typeface="Cambria Math" panose="02040503050406030204" pitchFamily="18" charset="0"/>
                                    </a:rPr>
                                    <m:t>𝑎𝑏</m:t>
                                  </m:r>
                                </m:e>
                              </m:rad>
                            </m:oMath>
                          </a14:m>
                          <a:r>
                            <a:rPr lang="fr-FR" noProof="0" dirty="0">
                              <a:solidFill>
                                <a:srgbClr val="002060"/>
                              </a:solidFill>
                            </a:rPr>
                            <a:t>= </a:t>
                          </a:r>
                          <a14:m>
                            <m:oMath xmlns:m="http://schemas.openxmlformats.org/officeDocument/2006/math">
                              <m:rad>
                                <m:radPr>
                                  <m:degHide m:val="on"/>
                                  <m:ctrlPr>
                                    <a:rPr lang="fr-FR" i="1" noProof="0" smtClean="0">
                                      <a:solidFill>
                                        <a:srgbClr val="002060"/>
                                      </a:solidFill>
                                      <a:latin typeface="Cambria Math" panose="02040503050406030204" pitchFamily="18" charset="0"/>
                                    </a:rPr>
                                  </m:ctrlPr>
                                </m:radPr>
                                <m:deg/>
                                <m:e>
                                  <m:r>
                                    <a:rPr lang="fr-FR" b="0" i="1" noProof="0" smtClean="0">
                                      <a:solidFill>
                                        <a:srgbClr val="002060"/>
                                      </a:solidFill>
                                      <a:latin typeface="Cambria Math" panose="02040503050406030204" pitchFamily="18" charset="0"/>
                                    </a:rPr>
                                    <m:t>𝑎</m:t>
                                  </m:r>
                                </m:e>
                              </m:rad>
                              <m:r>
                                <a:rPr lang="fr-FR" b="0" i="1" noProof="0" smtClean="0">
                                  <a:solidFill>
                                    <a:srgbClr val="002060"/>
                                  </a:solidFill>
                                  <a:latin typeface="Cambria Math" panose="02040503050406030204" pitchFamily="18" charset="0"/>
                                </a:rPr>
                                <m:t>. </m:t>
                              </m:r>
                              <m:rad>
                                <m:radPr>
                                  <m:degHide m:val="on"/>
                                  <m:ctrlPr>
                                    <a:rPr lang="fr-FR" b="0" i="1" noProof="0" smtClean="0">
                                      <a:solidFill>
                                        <a:srgbClr val="002060"/>
                                      </a:solidFill>
                                      <a:latin typeface="Cambria Math" panose="02040503050406030204" pitchFamily="18" charset="0"/>
                                    </a:rPr>
                                  </m:ctrlPr>
                                </m:radPr>
                                <m:deg/>
                                <m:e>
                                  <m:r>
                                    <a:rPr lang="fr-FR" b="0" i="1" noProof="0" smtClean="0">
                                      <a:solidFill>
                                        <a:srgbClr val="002060"/>
                                      </a:solidFill>
                                      <a:latin typeface="Cambria Math" panose="02040503050406030204" pitchFamily="18" charset="0"/>
                                    </a:rPr>
                                    <m:t>𝑏</m:t>
                                  </m:r>
                                </m:e>
                              </m:rad>
                              <m:r>
                                <a:rPr lang="fr-FR" b="0" i="0" noProof="0" smtClean="0">
                                  <a:solidFill>
                                    <a:srgbClr val="002060"/>
                                  </a:solidFill>
                                  <a:latin typeface="Cambria Math" panose="02040503050406030204" pitchFamily="18" charset="0"/>
                                </a:rPr>
                                <m:t>, </m:t>
                              </m:r>
                            </m:oMath>
                          </a14:m>
                          <a:r>
                            <a:rPr lang="fr-FR" noProof="0" dirty="0">
                              <a:solidFill>
                                <a:srgbClr val="002060"/>
                              </a:solidFill>
                            </a:rPr>
                            <a:t>pour </a:t>
                          </a:r>
                          <a14:m>
                            <m:oMath xmlns:m="http://schemas.openxmlformats.org/officeDocument/2006/math">
                              <m:r>
                                <a:rPr lang="fr-FR" b="0" i="1" noProof="0" smtClean="0">
                                  <a:solidFill>
                                    <a:srgbClr val="002060"/>
                                  </a:solidFill>
                                  <a:latin typeface="Cambria Math" panose="02040503050406030204" pitchFamily="18" charset="0"/>
                                </a:rPr>
                                <m:t>𝑎</m:t>
                              </m:r>
                              <m:r>
                                <a:rPr lang="fr-FR" b="0" i="1" noProof="0" smtClean="0">
                                  <a:solidFill>
                                    <a:srgbClr val="002060"/>
                                  </a:solidFill>
                                  <a:latin typeface="Cambria Math" panose="02040503050406030204" pitchFamily="18" charset="0"/>
                                </a:rPr>
                                <m:t>&gt;0 </m:t>
                              </m:r>
                              <m:r>
                                <m:rPr>
                                  <m:sty m:val="p"/>
                                </m:rPr>
                                <a:rPr lang="fr-FR" b="0" i="0" noProof="0" smtClean="0">
                                  <a:solidFill>
                                    <a:srgbClr val="002060"/>
                                  </a:solidFill>
                                  <a:latin typeface="Cambria Math" panose="02040503050406030204" pitchFamily="18" charset="0"/>
                                </a:rPr>
                                <m:t>et</m:t>
                              </m:r>
                              <m:r>
                                <a:rPr lang="fr-FR" b="0" i="1" noProof="0" smtClean="0">
                                  <a:solidFill>
                                    <a:srgbClr val="002060"/>
                                  </a:solidFill>
                                  <a:latin typeface="Cambria Math" panose="02040503050406030204" pitchFamily="18" charset="0"/>
                                </a:rPr>
                                <m:t> </m:t>
                              </m:r>
                              <m:r>
                                <a:rPr lang="fr-FR" b="0" i="1" noProof="0" smtClean="0">
                                  <a:solidFill>
                                    <a:srgbClr val="002060"/>
                                  </a:solidFill>
                                  <a:latin typeface="Cambria Math" panose="02040503050406030204" pitchFamily="18" charset="0"/>
                                </a:rPr>
                                <m:t>𝑏</m:t>
                              </m:r>
                              <m:r>
                                <a:rPr lang="fr-FR" b="0" i="1" noProof="0" smtClean="0">
                                  <a:solidFill>
                                    <a:srgbClr val="002060"/>
                                  </a:solidFill>
                                  <a:latin typeface="Cambria Math" panose="02040503050406030204" pitchFamily="18" charset="0"/>
                                </a:rPr>
                                <m:t>&gt;0</m:t>
                              </m:r>
                            </m:oMath>
                          </a14:m>
                          <a:endParaRPr lang="fr-FR" noProof="0" dirty="0">
                            <a:solidFill>
                              <a:srgbClr val="002060"/>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noProof="0" dirty="0">
                            <a:solidFill>
                              <a:srgbClr val="FF0000"/>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noProof="0" dirty="0"/>
                            <a:t>Les </a:t>
                          </a:r>
                          <a:r>
                            <a:rPr lang="fr-FR" noProof="0" dirty="0">
                              <a:solidFill>
                                <a:srgbClr val="FF0000"/>
                              </a:solidFill>
                            </a:rPr>
                            <a:t>trois identités remarquables </a:t>
                          </a:r>
                          <a:r>
                            <a:rPr lang="fr-FR" noProof="0" dirty="0">
                              <a:solidFill>
                                <a:srgbClr val="002060"/>
                              </a:solidFill>
                            </a:rPr>
                            <a:t>à connaître dans les </a:t>
                          </a:r>
                          <a:r>
                            <a:rPr lang="fr-FR" noProof="0" dirty="0">
                              <a:solidFill>
                                <a:srgbClr val="FF0000"/>
                              </a:solidFill>
                            </a:rPr>
                            <a:t>deux sens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noProof="0" dirty="0">
                              <a:solidFill>
                                <a:srgbClr val="FF0000"/>
                              </a:solidFill>
                            </a:rPr>
                            <a:t>Illustration géométrique de l’égalité </a:t>
                          </a:r>
                          <a14:m>
                            <m:oMath xmlns:m="http://schemas.openxmlformats.org/officeDocument/2006/math">
                              <m:sSup>
                                <m:sSupPr>
                                  <m:ctrlPr>
                                    <a:rPr lang="fr-FR" i="1" noProof="0" smtClean="0">
                                      <a:solidFill>
                                        <a:srgbClr val="FF0000"/>
                                      </a:solidFill>
                                      <a:latin typeface="Cambria Math" panose="02040503050406030204" pitchFamily="18" charset="0"/>
                                    </a:rPr>
                                  </m:ctrlPr>
                                </m:sSupPr>
                                <m:e>
                                  <m:r>
                                    <a:rPr lang="fr-FR" b="0" i="1" noProof="0" smtClean="0">
                                      <a:solidFill>
                                        <a:srgbClr val="FF0000"/>
                                      </a:solidFill>
                                      <a:latin typeface="Cambria Math" panose="02040503050406030204" pitchFamily="18" charset="0"/>
                                    </a:rPr>
                                    <m:t>(</m:t>
                                  </m:r>
                                  <m:r>
                                    <a:rPr lang="fr-FR" b="0" i="1" noProof="0" smtClean="0">
                                      <a:solidFill>
                                        <a:srgbClr val="FF0000"/>
                                      </a:solidFill>
                                      <a:latin typeface="Cambria Math" panose="02040503050406030204" pitchFamily="18" charset="0"/>
                                    </a:rPr>
                                    <m:t>𝑎</m:t>
                                  </m:r>
                                  <m:r>
                                    <a:rPr lang="fr-FR" b="0" i="1" noProof="0" smtClean="0">
                                      <a:solidFill>
                                        <a:srgbClr val="FF0000"/>
                                      </a:solidFill>
                                      <a:latin typeface="Cambria Math" panose="02040503050406030204" pitchFamily="18" charset="0"/>
                                    </a:rPr>
                                    <m:t>+</m:t>
                                  </m:r>
                                  <m:r>
                                    <a:rPr lang="fr-FR" b="0" i="1" noProof="0" smtClean="0">
                                      <a:solidFill>
                                        <a:srgbClr val="FF0000"/>
                                      </a:solidFill>
                                      <a:latin typeface="Cambria Math" panose="02040503050406030204" pitchFamily="18" charset="0"/>
                                    </a:rPr>
                                    <m:t>𝑏</m:t>
                                  </m:r>
                                  <m:r>
                                    <a:rPr lang="fr-FR" b="0" i="1" noProof="0" smtClean="0">
                                      <a:solidFill>
                                        <a:srgbClr val="FF0000"/>
                                      </a:solidFill>
                                      <a:latin typeface="Cambria Math" panose="02040503050406030204" pitchFamily="18" charset="0"/>
                                    </a:rPr>
                                    <m:t>)</m:t>
                                  </m:r>
                                </m:e>
                                <m:sup>
                                  <m:r>
                                    <a:rPr lang="fr-FR" b="0" i="1" noProof="0" smtClean="0">
                                      <a:solidFill>
                                        <a:srgbClr val="FF0000"/>
                                      </a:solidFill>
                                      <a:latin typeface="Cambria Math" panose="02040503050406030204" pitchFamily="18" charset="0"/>
                                    </a:rPr>
                                    <m:t>2</m:t>
                                  </m:r>
                                </m:sup>
                              </m:sSup>
                            </m:oMath>
                          </a14:m>
                          <a:r>
                            <a:rPr lang="fr-FR" noProof="0" dirty="0">
                              <a:solidFill>
                                <a:srgbClr val="FF0000"/>
                              </a:solidFill>
                            </a:rPr>
                            <a:t>= </a:t>
                          </a:r>
                          <a14:m>
                            <m:oMath xmlns:m="http://schemas.openxmlformats.org/officeDocument/2006/math">
                              <m:sSup>
                                <m:sSupPr>
                                  <m:ctrlPr>
                                    <a:rPr lang="fr-FR" i="1" noProof="0" smtClean="0">
                                      <a:solidFill>
                                        <a:srgbClr val="FF0000"/>
                                      </a:solidFill>
                                      <a:latin typeface="Cambria Math" panose="02040503050406030204" pitchFamily="18" charset="0"/>
                                    </a:rPr>
                                  </m:ctrlPr>
                                </m:sSupPr>
                                <m:e>
                                  <m:r>
                                    <a:rPr lang="fr-FR" b="0" i="1" noProof="0" smtClean="0">
                                      <a:solidFill>
                                        <a:srgbClr val="FF0000"/>
                                      </a:solidFill>
                                      <a:latin typeface="Cambria Math" panose="02040503050406030204" pitchFamily="18" charset="0"/>
                                    </a:rPr>
                                    <m:t>𝑎</m:t>
                                  </m:r>
                                </m:e>
                                <m:sup>
                                  <m:r>
                                    <a:rPr lang="fr-FR" b="0" i="1" noProof="0" smtClean="0">
                                      <a:solidFill>
                                        <a:srgbClr val="FF0000"/>
                                      </a:solidFill>
                                      <a:latin typeface="Cambria Math" panose="02040503050406030204" pitchFamily="18" charset="0"/>
                                    </a:rPr>
                                    <m:t>2</m:t>
                                  </m:r>
                                </m:sup>
                              </m:sSup>
                              <m:r>
                                <a:rPr lang="fr-FR" b="0" i="1" noProof="0" smtClean="0">
                                  <a:solidFill>
                                    <a:srgbClr val="FF0000"/>
                                  </a:solidFill>
                                  <a:latin typeface="Cambria Math" panose="02040503050406030204" pitchFamily="18" charset="0"/>
                                </a:rPr>
                                <m:t>+2</m:t>
                              </m:r>
                              <m:r>
                                <a:rPr lang="fr-FR" b="0" i="1" noProof="0" smtClean="0">
                                  <a:solidFill>
                                    <a:srgbClr val="FF0000"/>
                                  </a:solidFill>
                                  <a:latin typeface="Cambria Math" panose="02040503050406030204" pitchFamily="18" charset="0"/>
                                </a:rPr>
                                <m:t>𝑎𝑏</m:t>
                              </m:r>
                              <m:r>
                                <a:rPr lang="fr-FR" b="0" i="1" noProof="0" smtClean="0">
                                  <a:solidFill>
                                    <a:srgbClr val="FF0000"/>
                                  </a:solidFill>
                                  <a:latin typeface="Cambria Math" panose="02040503050406030204" pitchFamily="18" charset="0"/>
                                </a:rPr>
                                <m:t>+</m:t>
                              </m:r>
                              <m:sSup>
                                <m:sSupPr>
                                  <m:ctrlPr>
                                    <a:rPr lang="fr-FR" b="0" i="1" noProof="0" smtClean="0">
                                      <a:solidFill>
                                        <a:srgbClr val="FF0000"/>
                                      </a:solidFill>
                                      <a:latin typeface="Cambria Math" panose="02040503050406030204" pitchFamily="18" charset="0"/>
                                    </a:rPr>
                                  </m:ctrlPr>
                                </m:sSupPr>
                                <m:e>
                                  <m:r>
                                    <a:rPr lang="fr-FR" b="0" i="1" noProof="0" smtClean="0">
                                      <a:solidFill>
                                        <a:srgbClr val="FF0000"/>
                                      </a:solidFill>
                                      <a:latin typeface="Cambria Math" panose="02040503050406030204" pitchFamily="18" charset="0"/>
                                    </a:rPr>
                                    <m:t>𝑏</m:t>
                                  </m:r>
                                </m:e>
                                <m:sup>
                                  <m:r>
                                    <a:rPr lang="fr-FR" b="0" i="1" noProof="0" smtClean="0">
                                      <a:solidFill>
                                        <a:srgbClr val="FF0000"/>
                                      </a:solidFill>
                                      <a:latin typeface="Cambria Math" panose="02040503050406030204" pitchFamily="18" charset="0"/>
                                    </a:rPr>
                                    <m:t>2</m:t>
                                  </m:r>
                                </m:sup>
                              </m:sSup>
                            </m:oMath>
                          </a14:m>
                          <a:endParaRPr lang="fr-FR" noProof="0" dirty="0">
                            <a:solidFill>
                              <a:srgbClr val="FF0000"/>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noProof="0" dirty="0">
                              <a:solidFill>
                                <a:srgbClr val="FF0000"/>
                              </a:solidFill>
                            </a:rPr>
                            <a:t>Inéquations </a:t>
                          </a:r>
                          <a:r>
                            <a:rPr lang="fr-FR" noProof="0" dirty="0"/>
                            <a:t>du premier degré</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noProof="0" dirty="0">
                              <a:solidFill>
                                <a:srgbClr val="002060"/>
                              </a:solidFill>
                            </a:rPr>
                            <a:t>Résoudre une équation, une inéquation produit ou quotient à partir d’un tableau de signes</a:t>
                          </a:r>
                        </a:p>
                        <a:p>
                          <a:pPr marL="285750" indent="-285750">
                            <a:buFont typeface="Arial" panose="020B0604020202020204" pitchFamily="34" charset="0"/>
                            <a:buChar char="•"/>
                          </a:pPr>
                          <a:r>
                            <a:rPr lang="fr-FR" noProof="0" dirty="0">
                              <a:solidFill>
                                <a:srgbClr val="002060"/>
                              </a:solidFill>
                            </a:rPr>
                            <a:t>Démonstration de :</a:t>
                          </a:r>
                        </a:p>
                        <a:p>
                          <a:pPr marL="0" indent="0">
                            <a:buFontTx/>
                            <a:buNone/>
                          </a:pPr>
                          <a14:m>
                            <m:oMath xmlns:m="http://schemas.openxmlformats.org/officeDocument/2006/math">
                              <m:rad>
                                <m:radPr>
                                  <m:degHide m:val="on"/>
                                  <m:ctrlPr>
                                    <a:rPr lang="fr-FR" i="1" noProof="0" smtClean="0">
                                      <a:solidFill>
                                        <a:srgbClr val="002060"/>
                                      </a:solidFill>
                                      <a:latin typeface="Cambria Math" panose="02040503050406030204" pitchFamily="18" charset="0"/>
                                    </a:rPr>
                                  </m:ctrlPr>
                                </m:radPr>
                                <m:deg/>
                                <m:e>
                                  <m:r>
                                    <a:rPr lang="fr-FR" b="0" i="1" noProof="0" smtClean="0">
                                      <a:solidFill>
                                        <a:srgbClr val="002060"/>
                                      </a:solidFill>
                                      <a:latin typeface="Cambria Math" panose="02040503050406030204" pitchFamily="18" charset="0"/>
                                    </a:rPr>
                                    <m:t>𝑎</m:t>
                                  </m:r>
                                  <m:r>
                                    <a:rPr lang="fr-FR" b="0" i="1" noProof="0" smtClean="0">
                                      <a:solidFill>
                                        <a:srgbClr val="002060"/>
                                      </a:solidFill>
                                      <a:latin typeface="Cambria Math" panose="02040503050406030204" pitchFamily="18" charset="0"/>
                                    </a:rPr>
                                    <m:t>+</m:t>
                                  </m:r>
                                  <m:r>
                                    <a:rPr lang="fr-FR" b="0" i="1" noProof="0" smtClean="0">
                                      <a:solidFill>
                                        <a:srgbClr val="002060"/>
                                      </a:solidFill>
                                      <a:latin typeface="Cambria Math" panose="02040503050406030204" pitchFamily="18" charset="0"/>
                                    </a:rPr>
                                    <m:t>𝑏</m:t>
                                  </m:r>
                                </m:e>
                              </m:rad>
                            </m:oMath>
                          </a14:m>
                          <a:r>
                            <a:rPr lang="fr-FR" noProof="0" dirty="0">
                              <a:solidFill>
                                <a:srgbClr val="002060"/>
                              </a:solidFill>
                            </a:rPr>
                            <a:t> &lt; </a:t>
                          </a:r>
                          <a14:m>
                            <m:oMath xmlns:m="http://schemas.openxmlformats.org/officeDocument/2006/math">
                              <m:rad>
                                <m:radPr>
                                  <m:degHide m:val="on"/>
                                  <m:ctrlPr>
                                    <a:rPr lang="fr-FR" i="1" noProof="0" smtClean="0">
                                      <a:solidFill>
                                        <a:srgbClr val="002060"/>
                                      </a:solidFill>
                                      <a:latin typeface="Cambria Math" panose="02040503050406030204" pitchFamily="18" charset="0"/>
                                    </a:rPr>
                                  </m:ctrlPr>
                                </m:radPr>
                                <m:deg/>
                                <m:e>
                                  <m:r>
                                    <a:rPr lang="fr-FR" b="0" i="1" noProof="0" smtClean="0">
                                      <a:solidFill>
                                        <a:srgbClr val="002060"/>
                                      </a:solidFill>
                                      <a:latin typeface="Cambria Math" panose="02040503050406030204" pitchFamily="18" charset="0"/>
                                    </a:rPr>
                                    <m:t>𝑎</m:t>
                                  </m:r>
                                </m:e>
                              </m:rad>
                            </m:oMath>
                          </a14:m>
                          <a:r>
                            <a:rPr lang="fr-FR" noProof="0" dirty="0">
                              <a:solidFill>
                                <a:srgbClr val="002060"/>
                              </a:solidFill>
                            </a:rPr>
                            <a:t> +</a:t>
                          </a:r>
                          <a14:m>
                            <m:oMath xmlns:m="http://schemas.openxmlformats.org/officeDocument/2006/math">
                              <m:rad>
                                <m:radPr>
                                  <m:degHide m:val="on"/>
                                  <m:ctrlPr>
                                    <a:rPr lang="fr-FR" i="1" noProof="0" dirty="0" smtClean="0">
                                      <a:solidFill>
                                        <a:srgbClr val="002060"/>
                                      </a:solidFill>
                                      <a:latin typeface="Cambria Math" panose="02040503050406030204" pitchFamily="18" charset="0"/>
                                    </a:rPr>
                                  </m:ctrlPr>
                                </m:radPr>
                                <m:deg/>
                                <m:e>
                                  <m:r>
                                    <a:rPr lang="fr-FR" b="0" i="1" noProof="0" dirty="0" smtClean="0">
                                      <a:solidFill>
                                        <a:srgbClr val="002060"/>
                                      </a:solidFill>
                                      <a:latin typeface="Cambria Math" panose="02040503050406030204" pitchFamily="18" charset="0"/>
                                    </a:rPr>
                                    <m:t>𝑏</m:t>
                                  </m:r>
                                </m:e>
                              </m:rad>
                            </m:oMath>
                          </a14:m>
                          <a:r>
                            <a:rPr lang="fr-FR" noProof="0" dirty="0">
                              <a:solidFill>
                                <a:srgbClr val="002060"/>
                              </a:solidFill>
                            </a:rPr>
                            <a:t>, pour </a:t>
                          </a:r>
                          <a14:m>
                            <m:oMath xmlns:m="http://schemas.openxmlformats.org/officeDocument/2006/math">
                              <m:r>
                                <a:rPr lang="fr-FR" b="0" i="1" noProof="0" smtClean="0">
                                  <a:solidFill>
                                    <a:srgbClr val="002060"/>
                                  </a:solidFill>
                                  <a:latin typeface="Cambria Math" panose="02040503050406030204" pitchFamily="18" charset="0"/>
                                </a:rPr>
                                <m:t>𝑎</m:t>
                              </m:r>
                              <m:r>
                                <a:rPr lang="fr-FR" b="0" i="1" noProof="0" smtClean="0">
                                  <a:solidFill>
                                    <a:srgbClr val="002060"/>
                                  </a:solidFill>
                                  <a:latin typeface="Cambria Math" panose="02040503050406030204" pitchFamily="18" charset="0"/>
                                </a:rPr>
                                <m:t>&gt;0 </m:t>
                              </m:r>
                              <m:r>
                                <m:rPr>
                                  <m:sty m:val="p"/>
                                </m:rPr>
                                <a:rPr lang="fr-FR" b="0" i="0" noProof="0" smtClean="0">
                                  <a:solidFill>
                                    <a:srgbClr val="002060"/>
                                  </a:solidFill>
                                  <a:latin typeface="Cambria Math" panose="02040503050406030204" pitchFamily="18" charset="0"/>
                                </a:rPr>
                                <m:t>et</m:t>
                              </m:r>
                              <m:r>
                                <a:rPr lang="fr-FR" b="0" i="1" noProof="0" smtClean="0">
                                  <a:solidFill>
                                    <a:srgbClr val="002060"/>
                                  </a:solidFill>
                                  <a:latin typeface="Cambria Math" panose="02040503050406030204" pitchFamily="18" charset="0"/>
                                </a:rPr>
                                <m:t> </m:t>
                              </m:r>
                              <m:r>
                                <a:rPr lang="fr-FR" b="0" i="1" noProof="0" smtClean="0">
                                  <a:solidFill>
                                    <a:srgbClr val="002060"/>
                                  </a:solidFill>
                                  <a:latin typeface="Cambria Math" panose="02040503050406030204" pitchFamily="18" charset="0"/>
                                </a:rPr>
                                <m:t>𝑏</m:t>
                              </m:r>
                              <m:r>
                                <a:rPr lang="fr-FR" b="0" i="1" noProof="0" smtClean="0">
                                  <a:solidFill>
                                    <a:srgbClr val="002060"/>
                                  </a:solidFill>
                                  <a:latin typeface="Cambria Math" panose="02040503050406030204" pitchFamily="18" charset="0"/>
                                </a:rPr>
                                <m:t>&gt;0</m:t>
                              </m:r>
                            </m:oMath>
                          </a14:m>
                          <a:endParaRPr lang="fr-FR" noProof="0" dirty="0">
                            <a:solidFill>
                              <a:srgbClr val="002060"/>
                            </a:solidFill>
                          </a:endParaRPr>
                        </a:p>
                        <a:p>
                          <a:pPr marL="0" indent="0">
                            <a:buFontTx/>
                            <a:buNone/>
                          </a:pPr>
                          <a:r>
                            <a:rPr lang="fr-FR" noProof="0" dirty="0">
                              <a:solidFill>
                                <a:srgbClr val="FF0000"/>
                              </a:solidFill>
                            </a:rPr>
                            <a:t>Résoudre un système de deux équations linéaires à deux inconnues</a:t>
                          </a:r>
                          <a:r>
                            <a:rPr lang="fr-FR" noProof="0" dirty="0">
                              <a:solidFill>
                                <a:srgbClr val="002060"/>
                              </a:solidFill>
                            </a:rPr>
                            <a:t>, déterminer le point d’intersection de deux droites  (rubrique représenter et caractériser les droites du plan)</a:t>
                          </a:r>
                        </a:p>
                        <a:p>
                          <a:pPr marL="285750" indent="-285750">
                            <a:buFont typeface="Arial" panose="020B0604020202020204" pitchFamily="34" charset="0"/>
                            <a:buChar char="•"/>
                          </a:pPr>
                          <a:endParaRPr lang="fr-FR"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106708"/>
                      </a:ext>
                    </a:extLst>
                  </a:tr>
                </a:tbl>
              </a:graphicData>
            </a:graphic>
          </p:graphicFrame>
        </mc:Choice>
        <mc:Fallback xmlns="">
          <p:graphicFrame>
            <p:nvGraphicFramePr>
              <p:cNvPr id="7" name="Espace réservé du contenu 6">
                <a:extLst>
                  <a:ext uri="{FF2B5EF4-FFF2-40B4-BE49-F238E27FC236}">
                    <a16:creationId xmlns:a16="http://schemas.microsoft.com/office/drawing/2014/main" id="{E71D6D15-EF0D-B645-8AE8-1DE3ECC437D9}"/>
                  </a:ext>
                </a:extLst>
              </p:cNvPr>
              <p:cNvGraphicFramePr>
                <a:graphicFrameLocks noGrp="1"/>
              </p:cNvGraphicFramePr>
              <p:nvPr>
                <p:ph idx="1"/>
                <p:extLst>
                  <p:ext uri="{D42A27DB-BD31-4B8C-83A1-F6EECF244321}">
                    <p14:modId xmlns:p14="http://schemas.microsoft.com/office/powerpoint/2010/main" val="1922479519"/>
                  </p:ext>
                </p:extLst>
              </p:nvPr>
            </p:nvGraphicFramePr>
            <p:xfrm>
              <a:off x="0" y="623047"/>
              <a:ext cx="12192000" cy="5750043"/>
            </p:xfrm>
            <a:graphic>
              <a:graphicData uri="http://schemas.openxmlformats.org/drawingml/2006/table">
                <a:tbl>
                  <a:tblPr firstRow="1" bandRow="1">
                    <a:tableStyleId>{5C22544A-7EE6-4342-B048-85BDC9FD1C3A}</a:tableStyleId>
                  </a:tblPr>
                  <a:tblGrid>
                    <a:gridCol w="5918886">
                      <a:extLst>
                        <a:ext uri="{9D8B030D-6E8A-4147-A177-3AD203B41FA5}">
                          <a16:colId xmlns:a16="http://schemas.microsoft.com/office/drawing/2014/main" val="1394248259"/>
                        </a:ext>
                      </a:extLst>
                    </a:gridCol>
                    <a:gridCol w="6273114">
                      <a:extLst>
                        <a:ext uri="{9D8B030D-6E8A-4147-A177-3AD203B41FA5}">
                          <a16:colId xmlns:a16="http://schemas.microsoft.com/office/drawing/2014/main" val="2646365570"/>
                        </a:ext>
                      </a:extLst>
                    </a:gridCol>
                  </a:tblGrid>
                  <a:tr h="399135">
                    <a:tc gridSpan="2">
                      <a:txBody>
                        <a:bodyPr/>
                        <a:lstStyle/>
                        <a:p>
                          <a:pPr algn="ctr"/>
                          <a:r>
                            <a:rPr lang="fr-FR" noProof="0" dirty="0"/>
                            <a:t> Calcul (numérique et littéral)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273347824"/>
                      </a:ext>
                    </a:extLst>
                  </a:tr>
                  <a:tr h="399135">
                    <a:tc>
                      <a:txBody>
                        <a:bodyPr/>
                        <a:lstStyle/>
                        <a:p>
                          <a:pPr marL="0" indent="0" algn="ctr">
                            <a:buFontTx/>
                            <a:buNone/>
                          </a:pPr>
                          <a:r>
                            <a:rPr lang="fr-FR" b="1" noProof="0" dirty="0">
                              <a:solidFill>
                                <a:srgbClr val="002060"/>
                              </a:solidFill>
                            </a:rPr>
                            <a:t>Cycle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Tx/>
                            <a:buNone/>
                          </a:pPr>
                          <a:r>
                            <a:rPr lang="fr-FR" b="1" noProof="0" dirty="0">
                              <a:solidFill>
                                <a:srgbClr val="002060"/>
                              </a:solidFill>
                            </a:rPr>
                            <a:t>Seconde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6108014"/>
                      </a:ext>
                    </a:extLst>
                  </a:tr>
                  <a:tr h="4951773">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206" t="-16728" r="-106282" b="-246"/>
                          </a:stretch>
                        </a:blipFill>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94558" t="-16728" r="-292" b="-246"/>
                          </a:stretch>
                        </a:blipFill>
                      </a:tcPr>
                    </a:tc>
                    <a:extLst>
                      <a:ext uri="{0D108BD9-81ED-4DB2-BD59-A6C34878D82A}">
                        <a16:rowId xmlns:a16="http://schemas.microsoft.com/office/drawing/2014/main" val="182106708"/>
                      </a:ext>
                    </a:extLst>
                  </a:tr>
                </a:tbl>
              </a:graphicData>
            </a:graphic>
          </p:graphicFrame>
        </mc:Fallback>
      </mc:AlternateContent>
    </p:spTree>
    <p:extLst>
      <p:ext uri="{BB962C8B-B14F-4D97-AF65-F5344CB8AC3E}">
        <p14:creationId xmlns:p14="http://schemas.microsoft.com/office/powerpoint/2010/main" val="4067560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Espace réservé du contenu 3">
                <a:extLst>
                  <a:ext uri="{FF2B5EF4-FFF2-40B4-BE49-F238E27FC236}">
                    <a16:creationId xmlns:a16="http://schemas.microsoft.com/office/drawing/2014/main" id="{EB3B7960-ACB5-AB40-89B8-BC0E8746449F}"/>
                  </a:ext>
                </a:extLst>
              </p:cNvPr>
              <p:cNvGraphicFramePr>
                <a:graphicFrameLocks noGrp="1"/>
              </p:cNvGraphicFramePr>
              <p:nvPr>
                <p:ph idx="1"/>
                <p:extLst>
                  <p:ext uri="{D42A27DB-BD31-4B8C-83A1-F6EECF244321}">
                    <p14:modId xmlns:p14="http://schemas.microsoft.com/office/powerpoint/2010/main" val="412141520"/>
                  </p:ext>
                </p:extLst>
              </p:nvPr>
            </p:nvGraphicFramePr>
            <p:xfrm>
              <a:off x="0" y="484909"/>
              <a:ext cx="12192000" cy="5607696"/>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283672360"/>
                        </a:ext>
                      </a:extLst>
                    </a:gridCol>
                    <a:gridCol w="6096000">
                      <a:extLst>
                        <a:ext uri="{9D8B030D-6E8A-4147-A177-3AD203B41FA5}">
                          <a16:colId xmlns:a16="http://schemas.microsoft.com/office/drawing/2014/main" val="2083548786"/>
                        </a:ext>
                      </a:extLst>
                    </a:gridCol>
                  </a:tblGrid>
                  <a:tr h="385018">
                    <a:tc gridSpan="2">
                      <a:txBody>
                        <a:bodyPr/>
                        <a:lstStyle/>
                        <a:p>
                          <a:pPr algn="ctr"/>
                          <a:r>
                            <a:rPr lang="fr-FR" dirty="0">
                              <a:ln>
                                <a:noFill/>
                              </a:ln>
                            </a:rPr>
                            <a:t>   Géométrie</a:t>
                          </a:r>
                        </a:p>
                      </a:txBody>
                      <a:tcPr/>
                    </a:tc>
                    <a:tc hMerge="1">
                      <a:txBody>
                        <a:bodyPr/>
                        <a:lstStyle/>
                        <a:p>
                          <a:pPr algn="ctr"/>
                          <a:endParaRPr lang="fr-FR" dirty="0">
                            <a:ln>
                              <a:noFill/>
                            </a:ln>
                          </a:endParaRPr>
                        </a:p>
                      </a:txBody>
                      <a:tcPr/>
                    </a:tc>
                    <a:extLst>
                      <a:ext uri="{0D108BD9-81ED-4DB2-BD59-A6C34878D82A}">
                        <a16:rowId xmlns:a16="http://schemas.microsoft.com/office/drawing/2014/main" val="3298786200"/>
                      </a:ext>
                    </a:extLst>
                  </a:tr>
                  <a:tr h="385018">
                    <a:tc>
                      <a:txBody>
                        <a:bodyPr/>
                        <a:lstStyle/>
                        <a:p>
                          <a:pPr algn="ctr"/>
                          <a:r>
                            <a:rPr lang="fr-FR" dirty="0">
                              <a:ln>
                                <a:noFill/>
                              </a:ln>
                              <a:solidFill>
                                <a:srgbClr val="002060"/>
                              </a:solidFill>
                            </a:rPr>
                            <a:t>Cycle 4</a:t>
                          </a:r>
                        </a:p>
                      </a:txBody>
                      <a:tcPr/>
                    </a:tc>
                    <a:tc>
                      <a:txBody>
                        <a:bodyPr/>
                        <a:lstStyle/>
                        <a:p>
                          <a:pPr algn="ctr"/>
                          <a:r>
                            <a:rPr lang="fr-FR" dirty="0">
                              <a:ln>
                                <a:noFill/>
                              </a:ln>
                              <a:solidFill>
                                <a:srgbClr val="002060"/>
                              </a:solidFill>
                            </a:rPr>
                            <a:t>Seconde</a:t>
                          </a:r>
                        </a:p>
                      </a:txBody>
                      <a:tcPr/>
                    </a:tc>
                    <a:extLst>
                      <a:ext uri="{0D108BD9-81ED-4DB2-BD59-A6C34878D82A}">
                        <a16:rowId xmlns:a16="http://schemas.microsoft.com/office/drawing/2014/main" val="3431536756"/>
                      </a:ext>
                    </a:extLst>
                  </a:tr>
                  <a:tr h="385018">
                    <a:tc gridSpan="2">
                      <a:txBody>
                        <a:bodyPr/>
                        <a:lstStyle/>
                        <a:p>
                          <a:pPr algn="ctr"/>
                          <a:r>
                            <a:rPr lang="fr-FR" b="1" dirty="0">
                              <a:solidFill>
                                <a:srgbClr val="002060"/>
                              </a:solidFill>
                            </a:rPr>
                            <a:t>Notions de géométrie plane </a:t>
                          </a:r>
                        </a:p>
                      </a:txBody>
                      <a:tcPr>
                        <a:lnB w="12700" cap="flat" cmpd="sng" algn="ctr">
                          <a:solidFill>
                            <a:schemeClr val="tx1"/>
                          </a:solidFill>
                          <a:prstDash val="solid"/>
                          <a:round/>
                          <a:headEnd type="none" w="med" len="med"/>
                          <a:tailEnd type="none" w="med" len="med"/>
                        </a:lnB>
                      </a:tcPr>
                    </a:tc>
                    <a:tc hMerge="1">
                      <a:txBody>
                        <a:bodyPr/>
                        <a:lstStyle/>
                        <a:p>
                          <a:endParaRPr lang="fr-FR" dirty="0"/>
                        </a:p>
                      </a:txBody>
                      <a:tcPr/>
                    </a:tc>
                    <a:extLst>
                      <a:ext uri="{0D108BD9-81ED-4DB2-BD59-A6C34878D82A}">
                        <a16:rowId xmlns:a16="http://schemas.microsoft.com/office/drawing/2014/main" val="2463632221"/>
                      </a:ext>
                    </a:extLst>
                  </a:tr>
                  <a:tr h="1828835">
                    <a:tc>
                      <a:txBody>
                        <a:bodyPr/>
                        <a:lstStyle/>
                        <a:p>
                          <a:pPr marL="285750" indent="-285750">
                            <a:buFont typeface="Arial" panose="020B0604020202020204" pitchFamily="34" charset="0"/>
                            <a:buChar char="•"/>
                          </a:pPr>
                          <a:r>
                            <a:rPr lang="fr-FR" dirty="0">
                              <a:solidFill>
                                <a:srgbClr val="002060"/>
                              </a:solidFill>
                            </a:rPr>
                            <a:t>Angles alternes-internes</a:t>
                          </a:r>
                        </a:p>
                        <a:p>
                          <a:pPr marL="285750" indent="-285750">
                            <a:buFont typeface="Arial" panose="020B0604020202020204" pitchFamily="34" charset="0"/>
                            <a:buChar char="•"/>
                          </a:pPr>
                          <a:r>
                            <a:rPr lang="fr-FR" dirty="0">
                              <a:solidFill>
                                <a:srgbClr val="FF0000"/>
                              </a:solidFill>
                            </a:rPr>
                            <a:t>Cas d’égalité des triangles</a:t>
                          </a:r>
                        </a:p>
                        <a:p>
                          <a:pPr marL="285750" indent="-285750">
                            <a:buFont typeface="Arial" panose="020B0604020202020204" pitchFamily="34" charset="0"/>
                            <a:buChar char="•"/>
                          </a:pPr>
                          <a:r>
                            <a:rPr lang="fr-FR" dirty="0">
                              <a:solidFill>
                                <a:srgbClr val="FF0000"/>
                              </a:solidFill>
                            </a:rPr>
                            <a:t>Triangles semblables</a:t>
                          </a:r>
                        </a:p>
                        <a:p>
                          <a:pPr marL="285750" indent="-285750">
                            <a:buFont typeface="Arial" panose="020B0604020202020204" pitchFamily="34" charset="0"/>
                            <a:buChar char="•"/>
                          </a:pPr>
                          <a:r>
                            <a:rPr lang="fr-FR" dirty="0">
                              <a:solidFill>
                                <a:srgbClr val="002060"/>
                              </a:solidFill>
                            </a:rPr>
                            <a:t>Thalès et Pythagore</a:t>
                          </a:r>
                        </a:p>
                        <a:p>
                          <a:pPr marL="285750" indent="-285750">
                            <a:buFont typeface="Arial" panose="020B0604020202020204" pitchFamily="34" charset="0"/>
                            <a:buChar char="•"/>
                          </a:pPr>
                          <a:r>
                            <a:rPr lang="fr-FR" dirty="0">
                              <a:solidFill>
                                <a:srgbClr val="002060"/>
                              </a:solidFill>
                            </a:rPr>
                            <a:t>Lignes trigonométriques dans le triangle rectangle</a:t>
                          </a:r>
                        </a:p>
                        <a:p>
                          <a:pPr marL="285750" indent="-285750">
                            <a:buFont typeface="Arial" panose="020B0604020202020204" pitchFamily="34" charset="0"/>
                            <a:buChar char="•"/>
                          </a:pP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fr-FR" dirty="0">
                              <a:solidFill>
                                <a:srgbClr val="002060"/>
                              </a:solidFill>
                            </a:rPr>
                            <a:t>Résoudre des problèmes de géométrie (triangles, quadrilatères, cercles)</a:t>
                          </a:r>
                        </a:p>
                        <a:p>
                          <a:pPr marL="285750" indent="-285750">
                            <a:buFont typeface="Arial" panose="020B0604020202020204" pitchFamily="34" charset="0"/>
                            <a:buChar char="•"/>
                          </a:pPr>
                          <a:endParaRPr lang="fr-FR" dirty="0">
                            <a:solidFill>
                              <a:srgbClr val="002060"/>
                            </a:solidFill>
                          </a:endParaRPr>
                        </a:p>
                        <a:p>
                          <a:pPr marL="285750" indent="-285750">
                            <a:buFont typeface="Arial" panose="020B0604020202020204" pitchFamily="34" charset="0"/>
                            <a:buChar char="•"/>
                          </a:pPr>
                          <a:r>
                            <a:rPr lang="fr-FR" dirty="0">
                              <a:solidFill>
                                <a:srgbClr val="002060"/>
                              </a:solidFill>
                            </a:rPr>
                            <a:t>Relation trigonométrique </a:t>
                          </a:r>
                          <a14:m>
                            <m:oMath xmlns:m="http://schemas.openxmlformats.org/officeDocument/2006/math">
                              <m:sSup>
                                <m:sSupPr>
                                  <m:ctrlPr>
                                    <a:rPr lang="fr-FR" i="1" smtClean="0">
                                      <a:solidFill>
                                        <a:srgbClr val="002060"/>
                                      </a:solidFill>
                                      <a:latin typeface="Cambria Math" panose="02040503050406030204" pitchFamily="18" charset="0"/>
                                    </a:rPr>
                                  </m:ctrlPr>
                                </m:sSupPr>
                                <m:e>
                                  <m:r>
                                    <m:rPr>
                                      <m:sty m:val="p"/>
                                    </m:rPr>
                                    <a:rPr lang="fr-FR" b="0" i="0" smtClean="0">
                                      <a:solidFill>
                                        <a:srgbClr val="002060"/>
                                      </a:solidFill>
                                      <a:latin typeface="Cambria Math" panose="02040503050406030204" pitchFamily="18" charset="0"/>
                                    </a:rPr>
                                    <m:t>cos</m:t>
                                  </m:r>
                                </m:e>
                                <m:sup>
                                  <m:r>
                                    <a:rPr lang="fr-FR" b="0" i="1" smtClean="0">
                                      <a:solidFill>
                                        <a:srgbClr val="002060"/>
                                      </a:solidFill>
                                      <a:latin typeface="Cambria Math" panose="02040503050406030204" pitchFamily="18" charset="0"/>
                                    </a:rPr>
                                    <m:t>2</m:t>
                                  </m:r>
                                </m:sup>
                              </m:sSup>
                            </m:oMath>
                          </a14:m>
                          <a:r>
                            <a:rPr lang="fr-FR" dirty="0">
                              <a:solidFill>
                                <a:srgbClr val="002060"/>
                              </a:solidFill>
                            </a:rPr>
                            <a:t>(</a:t>
                          </a:r>
                          <a14:m>
                            <m:oMath xmlns:m="http://schemas.openxmlformats.org/officeDocument/2006/math">
                              <m:r>
                                <a:rPr lang="fr-FR" i="1" dirty="0" smtClean="0">
                                  <a:solidFill>
                                    <a:srgbClr val="002060"/>
                                  </a:solidFill>
                                  <a:latin typeface="Cambria Math" panose="02040503050406030204" pitchFamily="18" charset="0"/>
                                  <a:ea typeface="Cambria Math" panose="02040503050406030204" pitchFamily="18" charset="0"/>
                                </a:rPr>
                                <m:t>𝛼</m:t>
                              </m:r>
                              <m:r>
                                <a:rPr lang="fr-FR" b="0" i="1" dirty="0" smtClean="0">
                                  <a:solidFill>
                                    <a:srgbClr val="002060"/>
                                  </a:solidFill>
                                  <a:latin typeface="Cambria Math" panose="02040503050406030204" pitchFamily="18" charset="0"/>
                                  <a:ea typeface="Cambria Math" panose="02040503050406030204" pitchFamily="18" charset="0"/>
                                </a:rPr>
                                <m:t>)+</m:t>
                              </m:r>
                              <m:sSup>
                                <m:sSupPr>
                                  <m:ctrlPr>
                                    <a:rPr lang="fr-FR" b="0" i="1" dirty="0" smtClean="0">
                                      <a:solidFill>
                                        <a:srgbClr val="002060"/>
                                      </a:solidFill>
                                      <a:latin typeface="Cambria Math" panose="02040503050406030204" pitchFamily="18" charset="0"/>
                                      <a:ea typeface="Cambria Math" panose="02040503050406030204" pitchFamily="18" charset="0"/>
                                    </a:rPr>
                                  </m:ctrlPr>
                                </m:sSupPr>
                                <m:e>
                                  <m:r>
                                    <m:rPr>
                                      <m:sty m:val="p"/>
                                    </m:rPr>
                                    <a:rPr lang="fr-FR" b="0" i="0" dirty="0" smtClean="0">
                                      <a:solidFill>
                                        <a:srgbClr val="002060"/>
                                      </a:solidFill>
                                      <a:latin typeface="Cambria Math" panose="02040503050406030204" pitchFamily="18" charset="0"/>
                                      <a:ea typeface="Cambria Math" panose="02040503050406030204" pitchFamily="18" charset="0"/>
                                    </a:rPr>
                                    <m:t>sin</m:t>
                                  </m:r>
                                </m:e>
                                <m:sup>
                                  <m:r>
                                    <a:rPr lang="fr-FR" b="0" i="0" dirty="0" smtClean="0">
                                      <a:solidFill>
                                        <a:srgbClr val="002060"/>
                                      </a:solidFill>
                                      <a:latin typeface="Cambria Math" panose="02040503050406030204" pitchFamily="18" charset="0"/>
                                      <a:ea typeface="Cambria Math" panose="02040503050406030204" pitchFamily="18" charset="0"/>
                                    </a:rPr>
                                    <m:t>2</m:t>
                                  </m:r>
                                </m:sup>
                              </m:sSup>
                            </m:oMath>
                          </a14:m>
                          <a:r>
                            <a:rPr lang="fr-FR" dirty="0">
                              <a:solidFill>
                                <a:srgbClr val="002060"/>
                              </a:solidFill>
                            </a:rPr>
                            <a:t>(</a:t>
                          </a:r>
                          <a14:m>
                            <m:oMath xmlns:m="http://schemas.openxmlformats.org/officeDocument/2006/math">
                              <m:r>
                                <a:rPr lang="fr-FR" i="1" dirty="0" smtClean="0">
                                  <a:solidFill>
                                    <a:srgbClr val="002060"/>
                                  </a:solidFill>
                                  <a:latin typeface="Cambria Math" panose="02040503050406030204" pitchFamily="18" charset="0"/>
                                  <a:ea typeface="Cambria Math" panose="02040503050406030204" pitchFamily="18" charset="0"/>
                                </a:rPr>
                                <m:t>𝛼</m:t>
                              </m:r>
                              <m:r>
                                <a:rPr lang="fr-FR" b="0" i="1" dirty="0" smtClean="0">
                                  <a:solidFill>
                                    <a:srgbClr val="002060"/>
                                  </a:solidFill>
                                  <a:latin typeface="Cambria Math" panose="02040503050406030204" pitchFamily="18" charset="0"/>
                                  <a:ea typeface="Cambria Math" panose="02040503050406030204" pitchFamily="18" charset="0"/>
                                </a:rPr>
                                <m:t>)=1</m:t>
                              </m:r>
                            </m:oMath>
                          </a14:m>
                          <a:r>
                            <a:rPr lang="fr-FR" dirty="0">
                              <a:solidFill>
                                <a:srgbClr val="002060"/>
                              </a:solidFill>
                            </a:rPr>
                            <a:t> dans un triangle rectangle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3407995"/>
                      </a:ext>
                    </a:extLst>
                  </a:tr>
                  <a:tr h="385018">
                    <a:tc gridSpan="2">
                      <a:txBody>
                        <a:bodyPr/>
                        <a:lstStyle/>
                        <a:p>
                          <a:pPr algn="ctr"/>
                          <a:r>
                            <a:rPr lang="fr-FR" b="1" dirty="0">
                              <a:solidFill>
                                <a:srgbClr val="002060"/>
                              </a:solidFill>
                            </a:rPr>
                            <a:t> Transformations, vecteurs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tc>
                    <a:extLst>
                      <a:ext uri="{0D108BD9-81ED-4DB2-BD59-A6C34878D82A}">
                        <a16:rowId xmlns:a16="http://schemas.microsoft.com/office/drawing/2014/main" val="177990079"/>
                      </a:ext>
                    </a:extLst>
                  </a:tr>
                  <a:tr h="2238789">
                    <a:tc>
                      <a:txBody>
                        <a:bodyPr/>
                        <a:lstStyle/>
                        <a:p>
                          <a:pPr marL="285750" indent="-285750">
                            <a:buFont typeface="Arial" panose="020B0604020202020204" pitchFamily="34" charset="0"/>
                            <a:buChar char="•"/>
                          </a:pPr>
                          <a:r>
                            <a:rPr lang="fr-FR" dirty="0">
                              <a:solidFill>
                                <a:srgbClr val="002060"/>
                              </a:solidFill>
                            </a:rPr>
                            <a:t>Comprendre l’effet des transformations sur une figure</a:t>
                          </a:r>
                        </a:p>
                        <a:p>
                          <a:pPr marL="0" indent="0">
                            <a:buFontTx/>
                            <a:buNone/>
                          </a:pPr>
                          <a:r>
                            <a:rPr lang="fr-FR" dirty="0">
                              <a:solidFill>
                                <a:srgbClr val="002060"/>
                              </a:solidFill>
                            </a:rPr>
                            <a:t>(translation</a:t>
                          </a:r>
                          <a:r>
                            <a:rPr lang="fr-FR" dirty="0"/>
                            <a:t>, </a:t>
                          </a:r>
                          <a:r>
                            <a:rPr lang="fr-FR" dirty="0">
                              <a:solidFill>
                                <a:srgbClr val="FF0000"/>
                              </a:solidFill>
                            </a:rPr>
                            <a:t>rotation, symétries, homothéties</a:t>
                          </a:r>
                          <a:r>
                            <a:rPr lang="fr-FR" dirty="0"/>
                            <a:t>)</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fr-FR" dirty="0">
                              <a:solidFill>
                                <a:srgbClr val="FF0000"/>
                              </a:solidFill>
                            </a:rPr>
                            <a:t>Vecteur associé à une translation</a:t>
                          </a:r>
                        </a:p>
                        <a:p>
                          <a:pPr marL="285750" indent="-285750">
                            <a:buFont typeface="Arial" panose="020B0604020202020204" pitchFamily="34" charset="0"/>
                            <a:buChar char="•"/>
                          </a:pPr>
                          <a:r>
                            <a:rPr lang="fr-FR" dirty="0">
                              <a:solidFill>
                                <a:srgbClr val="FF0000"/>
                              </a:solidFill>
                            </a:rPr>
                            <a:t>Direction, sens, norme</a:t>
                          </a:r>
                        </a:p>
                        <a:p>
                          <a:pPr marL="285750" indent="-285750">
                            <a:buFont typeface="Arial" panose="020B0604020202020204" pitchFamily="34" charset="0"/>
                            <a:buChar char="•"/>
                          </a:pPr>
                          <a:r>
                            <a:rPr lang="fr-FR" dirty="0">
                              <a:solidFill>
                                <a:srgbClr val="002060"/>
                              </a:solidFill>
                            </a:rPr>
                            <a:t>Coordonnées d’un vecteur dans une BON, norme d’un vecteur</a:t>
                          </a:r>
                        </a:p>
                        <a:p>
                          <a:pPr marL="285750" indent="-285750">
                            <a:buFont typeface="Arial" panose="020B0604020202020204" pitchFamily="34" charset="0"/>
                            <a:buChar char="•"/>
                          </a:pPr>
                          <a:r>
                            <a:rPr lang="fr-FR" dirty="0">
                              <a:solidFill>
                                <a:srgbClr val="FF0000"/>
                              </a:solidFill>
                            </a:rPr>
                            <a:t>Déterminant </a:t>
                          </a:r>
                          <a:r>
                            <a:rPr lang="fr-FR" dirty="0">
                              <a:solidFill>
                                <a:srgbClr val="002060"/>
                              </a:solidFill>
                            </a:rPr>
                            <a:t>de deux vecteurs dans une BON</a:t>
                          </a:r>
                        </a:p>
                        <a:p>
                          <a:pPr marL="285750" indent="-285750">
                            <a:buFont typeface="Arial" panose="020B0604020202020204" pitchFamily="34" charset="0"/>
                            <a:buChar char="•"/>
                          </a:pPr>
                          <a:r>
                            <a:rPr lang="fr-FR" dirty="0">
                              <a:solidFill>
                                <a:srgbClr val="FF0000"/>
                              </a:solidFill>
                            </a:rPr>
                            <a:t>Projeté orthogonal </a:t>
                          </a:r>
                          <a:r>
                            <a:rPr lang="fr-FR" dirty="0">
                              <a:solidFill>
                                <a:srgbClr val="002060"/>
                              </a:solidFill>
                            </a:rPr>
                            <a:t>d’un point sur une droite</a:t>
                          </a:r>
                        </a:p>
                        <a:p>
                          <a:pPr marL="285750" indent="-285750">
                            <a:buFont typeface="Arial" panose="020B0604020202020204" pitchFamily="34" charset="0"/>
                            <a:buChar char="•"/>
                          </a:pP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7310102"/>
                      </a:ext>
                    </a:extLst>
                  </a:tr>
                </a:tbl>
              </a:graphicData>
            </a:graphic>
          </p:graphicFrame>
        </mc:Choice>
        <mc:Fallback xmlns="">
          <p:graphicFrame>
            <p:nvGraphicFramePr>
              <p:cNvPr id="4" name="Espace réservé du contenu 3">
                <a:extLst>
                  <a:ext uri="{FF2B5EF4-FFF2-40B4-BE49-F238E27FC236}">
                    <a16:creationId xmlns:a16="http://schemas.microsoft.com/office/drawing/2014/main" id="{EB3B7960-ACB5-AB40-89B8-BC0E8746449F}"/>
                  </a:ext>
                </a:extLst>
              </p:cNvPr>
              <p:cNvGraphicFramePr>
                <a:graphicFrameLocks noGrp="1"/>
              </p:cNvGraphicFramePr>
              <p:nvPr>
                <p:ph idx="1"/>
                <p:extLst>
                  <p:ext uri="{D42A27DB-BD31-4B8C-83A1-F6EECF244321}">
                    <p14:modId xmlns:p14="http://schemas.microsoft.com/office/powerpoint/2010/main" val="412141520"/>
                  </p:ext>
                </p:extLst>
              </p:nvPr>
            </p:nvGraphicFramePr>
            <p:xfrm>
              <a:off x="0" y="484909"/>
              <a:ext cx="12192000" cy="5607696"/>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283672360"/>
                        </a:ext>
                      </a:extLst>
                    </a:gridCol>
                    <a:gridCol w="6096000">
                      <a:extLst>
                        <a:ext uri="{9D8B030D-6E8A-4147-A177-3AD203B41FA5}">
                          <a16:colId xmlns:a16="http://schemas.microsoft.com/office/drawing/2014/main" val="2083548786"/>
                        </a:ext>
                      </a:extLst>
                    </a:gridCol>
                  </a:tblGrid>
                  <a:tr h="385018">
                    <a:tc gridSpan="2">
                      <a:txBody>
                        <a:bodyPr/>
                        <a:lstStyle/>
                        <a:p>
                          <a:pPr algn="ctr"/>
                          <a:r>
                            <a:rPr lang="fr-FR" dirty="0">
                              <a:ln>
                                <a:noFill/>
                              </a:ln>
                            </a:rPr>
                            <a:t>   Géométrie</a:t>
                          </a:r>
                        </a:p>
                      </a:txBody>
                      <a:tcPr/>
                    </a:tc>
                    <a:tc hMerge="1">
                      <a:txBody>
                        <a:bodyPr/>
                        <a:lstStyle/>
                        <a:p>
                          <a:pPr algn="ctr"/>
                          <a:endParaRPr lang="fr-FR" dirty="0">
                            <a:ln>
                              <a:noFill/>
                            </a:ln>
                          </a:endParaRPr>
                        </a:p>
                      </a:txBody>
                      <a:tcPr/>
                    </a:tc>
                    <a:extLst>
                      <a:ext uri="{0D108BD9-81ED-4DB2-BD59-A6C34878D82A}">
                        <a16:rowId xmlns:a16="http://schemas.microsoft.com/office/drawing/2014/main" val="3298786200"/>
                      </a:ext>
                    </a:extLst>
                  </a:tr>
                  <a:tr h="385018">
                    <a:tc>
                      <a:txBody>
                        <a:bodyPr/>
                        <a:lstStyle/>
                        <a:p>
                          <a:pPr algn="ctr"/>
                          <a:r>
                            <a:rPr lang="fr-FR" dirty="0">
                              <a:ln>
                                <a:noFill/>
                              </a:ln>
                              <a:solidFill>
                                <a:srgbClr val="002060"/>
                              </a:solidFill>
                            </a:rPr>
                            <a:t>Cycle 4</a:t>
                          </a:r>
                        </a:p>
                      </a:txBody>
                      <a:tcPr/>
                    </a:tc>
                    <a:tc>
                      <a:txBody>
                        <a:bodyPr/>
                        <a:lstStyle/>
                        <a:p>
                          <a:pPr algn="ctr"/>
                          <a:r>
                            <a:rPr lang="fr-FR" dirty="0">
                              <a:ln>
                                <a:noFill/>
                              </a:ln>
                              <a:solidFill>
                                <a:srgbClr val="002060"/>
                              </a:solidFill>
                            </a:rPr>
                            <a:t>Seconde</a:t>
                          </a:r>
                        </a:p>
                      </a:txBody>
                      <a:tcPr/>
                    </a:tc>
                    <a:extLst>
                      <a:ext uri="{0D108BD9-81ED-4DB2-BD59-A6C34878D82A}">
                        <a16:rowId xmlns:a16="http://schemas.microsoft.com/office/drawing/2014/main" val="3431536756"/>
                      </a:ext>
                    </a:extLst>
                  </a:tr>
                  <a:tr h="385018">
                    <a:tc gridSpan="2">
                      <a:txBody>
                        <a:bodyPr/>
                        <a:lstStyle/>
                        <a:p>
                          <a:pPr algn="ctr"/>
                          <a:r>
                            <a:rPr lang="fr-FR" b="1" dirty="0">
                              <a:solidFill>
                                <a:srgbClr val="002060"/>
                              </a:solidFill>
                            </a:rPr>
                            <a:t>Notions de géométrie plane </a:t>
                          </a:r>
                        </a:p>
                      </a:txBody>
                      <a:tcPr>
                        <a:lnB w="12700" cap="flat" cmpd="sng" algn="ctr">
                          <a:solidFill>
                            <a:schemeClr val="tx1"/>
                          </a:solidFill>
                          <a:prstDash val="solid"/>
                          <a:round/>
                          <a:headEnd type="none" w="med" len="med"/>
                          <a:tailEnd type="none" w="med" len="med"/>
                        </a:lnB>
                      </a:tcPr>
                    </a:tc>
                    <a:tc hMerge="1">
                      <a:txBody>
                        <a:bodyPr/>
                        <a:lstStyle/>
                        <a:p>
                          <a:endParaRPr lang="fr-FR" dirty="0"/>
                        </a:p>
                      </a:txBody>
                      <a:tcPr/>
                    </a:tc>
                    <a:extLst>
                      <a:ext uri="{0D108BD9-81ED-4DB2-BD59-A6C34878D82A}">
                        <a16:rowId xmlns:a16="http://schemas.microsoft.com/office/drawing/2014/main" val="2463632221"/>
                      </a:ext>
                    </a:extLst>
                  </a:tr>
                  <a:tr h="1828835">
                    <a:tc>
                      <a:txBody>
                        <a:bodyPr/>
                        <a:lstStyle/>
                        <a:p>
                          <a:pPr marL="285750" indent="-285750">
                            <a:buFont typeface="Arial" panose="020B0604020202020204" pitchFamily="34" charset="0"/>
                            <a:buChar char="•"/>
                          </a:pPr>
                          <a:r>
                            <a:rPr lang="fr-FR" dirty="0">
                              <a:solidFill>
                                <a:srgbClr val="002060"/>
                              </a:solidFill>
                            </a:rPr>
                            <a:t>Angles alternes-internes</a:t>
                          </a:r>
                        </a:p>
                        <a:p>
                          <a:pPr marL="285750" indent="-285750">
                            <a:buFont typeface="Arial" panose="020B0604020202020204" pitchFamily="34" charset="0"/>
                            <a:buChar char="•"/>
                          </a:pPr>
                          <a:r>
                            <a:rPr lang="fr-FR" dirty="0">
                              <a:solidFill>
                                <a:srgbClr val="FF0000"/>
                              </a:solidFill>
                            </a:rPr>
                            <a:t>Cas d’égalité des triangles</a:t>
                          </a:r>
                        </a:p>
                        <a:p>
                          <a:pPr marL="285750" indent="-285750">
                            <a:buFont typeface="Arial" panose="020B0604020202020204" pitchFamily="34" charset="0"/>
                            <a:buChar char="•"/>
                          </a:pPr>
                          <a:r>
                            <a:rPr lang="fr-FR" dirty="0">
                              <a:solidFill>
                                <a:srgbClr val="FF0000"/>
                              </a:solidFill>
                            </a:rPr>
                            <a:t>Triangles semblables</a:t>
                          </a:r>
                        </a:p>
                        <a:p>
                          <a:pPr marL="285750" indent="-285750">
                            <a:buFont typeface="Arial" panose="020B0604020202020204" pitchFamily="34" charset="0"/>
                            <a:buChar char="•"/>
                          </a:pPr>
                          <a:r>
                            <a:rPr lang="fr-FR" dirty="0">
                              <a:solidFill>
                                <a:srgbClr val="002060"/>
                              </a:solidFill>
                            </a:rPr>
                            <a:t>Thalès et Pythagore</a:t>
                          </a:r>
                        </a:p>
                        <a:p>
                          <a:pPr marL="285750" indent="-285750">
                            <a:buFont typeface="Arial" panose="020B0604020202020204" pitchFamily="34" charset="0"/>
                            <a:buChar char="•"/>
                          </a:pPr>
                          <a:r>
                            <a:rPr lang="fr-FR" dirty="0">
                              <a:solidFill>
                                <a:srgbClr val="002060"/>
                              </a:solidFill>
                            </a:rPr>
                            <a:t>Lignes trigonométriques dans le triangle rectangle</a:t>
                          </a:r>
                        </a:p>
                        <a:p>
                          <a:pPr marL="285750" indent="-285750">
                            <a:buFont typeface="Arial" panose="020B0604020202020204" pitchFamily="34" charset="0"/>
                            <a:buChar char="•"/>
                          </a:pP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0000" t="-64583" r="-417" b="-143750"/>
                          </a:stretch>
                        </a:blipFill>
                      </a:tcPr>
                    </a:tc>
                    <a:extLst>
                      <a:ext uri="{0D108BD9-81ED-4DB2-BD59-A6C34878D82A}">
                        <a16:rowId xmlns:a16="http://schemas.microsoft.com/office/drawing/2014/main" val="4143407995"/>
                      </a:ext>
                    </a:extLst>
                  </a:tr>
                  <a:tr h="385018">
                    <a:tc gridSpan="2">
                      <a:txBody>
                        <a:bodyPr/>
                        <a:lstStyle/>
                        <a:p>
                          <a:pPr algn="ctr"/>
                          <a:r>
                            <a:rPr lang="fr-FR" b="1" dirty="0">
                              <a:solidFill>
                                <a:srgbClr val="002060"/>
                              </a:solidFill>
                            </a:rPr>
                            <a:t> Transformations, vecteurs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tc>
                    <a:extLst>
                      <a:ext uri="{0D108BD9-81ED-4DB2-BD59-A6C34878D82A}">
                        <a16:rowId xmlns:a16="http://schemas.microsoft.com/office/drawing/2014/main" val="177990079"/>
                      </a:ext>
                    </a:extLst>
                  </a:tr>
                  <a:tr h="2238789">
                    <a:tc>
                      <a:txBody>
                        <a:bodyPr/>
                        <a:lstStyle/>
                        <a:p>
                          <a:pPr marL="285750" indent="-285750">
                            <a:buFont typeface="Arial" panose="020B0604020202020204" pitchFamily="34" charset="0"/>
                            <a:buChar char="•"/>
                          </a:pPr>
                          <a:r>
                            <a:rPr lang="fr-FR" dirty="0">
                              <a:solidFill>
                                <a:srgbClr val="002060"/>
                              </a:solidFill>
                            </a:rPr>
                            <a:t>Comprendre l’effet des transformations sur une figure</a:t>
                          </a:r>
                        </a:p>
                        <a:p>
                          <a:pPr marL="0" indent="0">
                            <a:buFontTx/>
                            <a:buNone/>
                          </a:pPr>
                          <a:r>
                            <a:rPr lang="fr-FR" dirty="0">
                              <a:solidFill>
                                <a:srgbClr val="002060"/>
                              </a:solidFill>
                            </a:rPr>
                            <a:t>(translation</a:t>
                          </a:r>
                          <a:r>
                            <a:rPr lang="fr-FR" dirty="0"/>
                            <a:t>, </a:t>
                          </a:r>
                          <a:r>
                            <a:rPr lang="fr-FR" dirty="0">
                              <a:solidFill>
                                <a:srgbClr val="FF0000"/>
                              </a:solidFill>
                            </a:rPr>
                            <a:t>rotation, symétries, homothéties</a:t>
                          </a:r>
                          <a:r>
                            <a:rPr lang="fr-FR" dirty="0"/>
                            <a:t>)</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fr-FR" dirty="0">
                              <a:solidFill>
                                <a:srgbClr val="FF0000"/>
                              </a:solidFill>
                            </a:rPr>
                            <a:t>Vecteur associé à une translation</a:t>
                          </a:r>
                        </a:p>
                        <a:p>
                          <a:pPr marL="285750" indent="-285750">
                            <a:buFont typeface="Arial" panose="020B0604020202020204" pitchFamily="34" charset="0"/>
                            <a:buChar char="•"/>
                          </a:pPr>
                          <a:r>
                            <a:rPr lang="fr-FR" dirty="0">
                              <a:solidFill>
                                <a:srgbClr val="FF0000"/>
                              </a:solidFill>
                            </a:rPr>
                            <a:t>Direction, sens, norme</a:t>
                          </a:r>
                        </a:p>
                        <a:p>
                          <a:pPr marL="285750" indent="-285750">
                            <a:buFont typeface="Arial" panose="020B0604020202020204" pitchFamily="34" charset="0"/>
                            <a:buChar char="•"/>
                          </a:pPr>
                          <a:r>
                            <a:rPr lang="fr-FR" dirty="0">
                              <a:solidFill>
                                <a:srgbClr val="002060"/>
                              </a:solidFill>
                            </a:rPr>
                            <a:t>Coordonnées d’un vecteur dans une BON, norme d’un vecteur</a:t>
                          </a:r>
                        </a:p>
                        <a:p>
                          <a:pPr marL="285750" indent="-285750">
                            <a:buFont typeface="Arial" panose="020B0604020202020204" pitchFamily="34" charset="0"/>
                            <a:buChar char="•"/>
                          </a:pPr>
                          <a:r>
                            <a:rPr lang="fr-FR" dirty="0">
                              <a:solidFill>
                                <a:srgbClr val="FF0000"/>
                              </a:solidFill>
                            </a:rPr>
                            <a:t>Déterminant </a:t>
                          </a:r>
                          <a:r>
                            <a:rPr lang="fr-FR" dirty="0">
                              <a:solidFill>
                                <a:srgbClr val="002060"/>
                              </a:solidFill>
                            </a:rPr>
                            <a:t>de deux vecteurs dans une BON</a:t>
                          </a:r>
                        </a:p>
                        <a:p>
                          <a:pPr marL="285750" indent="-285750">
                            <a:buFont typeface="Arial" panose="020B0604020202020204" pitchFamily="34" charset="0"/>
                            <a:buChar char="•"/>
                          </a:pPr>
                          <a:r>
                            <a:rPr lang="fr-FR" dirty="0">
                              <a:solidFill>
                                <a:srgbClr val="FF0000"/>
                              </a:solidFill>
                            </a:rPr>
                            <a:t>Projeté orthogonal </a:t>
                          </a:r>
                          <a:r>
                            <a:rPr lang="fr-FR" dirty="0">
                              <a:solidFill>
                                <a:srgbClr val="002060"/>
                              </a:solidFill>
                            </a:rPr>
                            <a:t>d’un point sur une droite</a:t>
                          </a:r>
                        </a:p>
                        <a:p>
                          <a:pPr marL="285750" indent="-285750">
                            <a:buFont typeface="Arial" panose="020B0604020202020204" pitchFamily="34" charset="0"/>
                            <a:buChar char="•"/>
                          </a:pP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7310102"/>
                      </a:ext>
                    </a:extLst>
                  </a:tr>
                </a:tbl>
              </a:graphicData>
            </a:graphic>
          </p:graphicFrame>
        </mc:Fallback>
      </mc:AlternateContent>
    </p:spTree>
    <p:extLst>
      <p:ext uri="{BB962C8B-B14F-4D97-AF65-F5344CB8AC3E}">
        <p14:creationId xmlns:p14="http://schemas.microsoft.com/office/powerpoint/2010/main" val="3826807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5241F3-0255-D742-8A57-9390F2823D99}"/>
              </a:ext>
            </a:extLst>
          </p:cNvPr>
          <p:cNvSpPr>
            <a:spLocks noGrp="1"/>
          </p:cNvSpPr>
          <p:nvPr>
            <p:ph type="title"/>
          </p:nvPr>
        </p:nvSpPr>
        <p:spPr>
          <a:xfrm>
            <a:off x="838200" y="0"/>
            <a:ext cx="10515600" cy="1325563"/>
          </a:xfrm>
        </p:spPr>
        <p:txBody>
          <a:bodyPr/>
          <a:lstStyle/>
          <a:p>
            <a:pPr algn="ctr"/>
            <a:r>
              <a:rPr lang="fr-FR" b="1" dirty="0">
                <a:solidFill>
                  <a:srgbClr val="002060"/>
                </a:solidFill>
              </a:rPr>
              <a:t>Géométrie (suite)</a:t>
            </a:r>
          </a:p>
        </p:txBody>
      </p:sp>
      <p:graphicFrame>
        <p:nvGraphicFramePr>
          <p:cNvPr id="4" name="Espace réservé du contenu 3">
            <a:extLst>
              <a:ext uri="{FF2B5EF4-FFF2-40B4-BE49-F238E27FC236}">
                <a16:creationId xmlns:a16="http://schemas.microsoft.com/office/drawing/2014/main" id="{E5EA5D44-524E-7E48-8054-8DA757DA4CE7}"/>
              </a:ext>
            </a:extLst>
          </p:cNvPr>
          <p:cNvGraphicFramePr>
            <a:graphicFrameLocks noGrp="1"/>
          </p:cNvGraphicFramePr>
          <p:nvPr>
            <p:ph idx="1"/>
            <p:extLst>
              <p:ext uri="{D42A27DB-BD31-4B8C-83A1-F6EECF244321}">
                <p14:modId xmlns:p14="http://schemas.microsoft.com/office/powerpoint/2010/main" val="1724716082"/>
              </p:ext>
            </p:extLst>
          </p:nvPr>
        </p:nvGraphicFramePr>
        <p:xfrm>
          <a:off x="838200" y="1325563"/>
          <a:ext cx="8871077" cy="2108200"/>
        </p:xfrm>
        <a:graphic>
          <a:graphicData uri="http://schemas.openxmlformats.org/drawingml/2006/table">
            <a:tbl>
              <a:tblPr firstRow="1" bandRow="1">
                <a:tableStyleId>{5C22544A-7EE6-4342-B048-85BDC9FD1C3A}</a:tableStyleId>
              </a:tblPr>
              <a:tblGrid>
                <a:gridCol w="4240237">
                  <a:extLst>
                    <a:ext uri="{9D8B030D-6E8A-4147-A177-3AD203B41FA5}">
                      <a16:colId xmlns:a16="http://schemas.microsoft.com/office/drawing/2014/main" val="4267133877"/>
                    </a:ext>
                  </a:extLst>
                </a:gridCol>
                <a:gridCol w="4630840">
                  <a:extLst>
                    <a:ext uri="{9D8B030D-6E8A-4147-A177-3AD203B41FA5}">
                      <a16:colId xmlns:a16="http://schemas.microsoft.com/office/drawing/2014/main" val="1360024351"/>
                    </a:ext>
                  </a:extLst>
                </a:gridCol>
              </a:tblGrid>
              <a:tr h="370840">
                <a:tc>
                  <a:txBody>
                    <a:bodyPr/>
                    <a:lstStyle/>
                    <a:p>
                      <a:r>
                        <a:rPr lang="fr-FR" dirty="0">
                          <a:solidFill>
                            <a:srgbClr val="002060"/>
                          </a:solidFill>
                        </a:rPr>
                        <a:t>Droites du plan (fonctions)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fr-FR" dirty="0">
                          <a:solidFill>
                            <a:srgbClr val="002060"/>
                          </a:solidFill>
                        </a:rPr>
                        <a:t>Droites du plan (aspect vectoriel)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616296863"/>
                  </a:ext>
                </a:extLst>
              </a:tr>
              <a:tr h="370840">
                <a:tc>
                  <a:txBody>
                    <a:bodyPr/>
                    <a:lstStyle/>
                    <a:p>
                      <a:r>
                        <a:rPr lang="fr-FR" dirty="0">
                          <a:solidFill>
                            <a:srgbClr val="002060"/>
                          </a:solidFill>
                        </a:rPr>
                        <a:t>Représentation graphique d’une fonction linéaire, d’une fonction affine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solidFill>
                            <a:srgbClr val="002060"/>
                          </a:solidFill>
                        </a:rPr>
                        <a:t>Représenter et caractériser les droites du plan</a:t>
                      </a:r>
                    </a:p>
                    <a:p>
                      <a:r>
                        <a:rPr lang="fr-FR" dirty="0">
                          <a:solidFill>
                            <a:srgbClr val="002060"/>
                          </a:solidFill>
                        </a:rPr>
                        <a:t>Equation cartésienne d’une droite (en utilisant le déterminant)</a:t>
                      </a:r>
                    </a:p>
                    <a:p>
                      <a:r>
                        <a:rPr lang="fr-FR" dirty="0">
                          <a:solidFill>
                            <a:srgbClr val="FF0000"/>
                          </a:solidFill>
                        </a:rPr>
                        <a:t>Systèmes linéaires de 2 équations à 2 inconnues</a:t>
                      </a:r>
                    </a:p>
                    <a:p>
                      <a:endParaRPr lang="fr-FR"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5004404"/>
                  </a:ext>
                </a:extLst>
              </a:tr>
            </a:tbl>
          </a:graphicData>
        </a:graphic>
      </p:graphicFrame>
    </p:spTree>
    <p:extLst>
      <p:ext uri="{BB962C8B-B14F-4D97-AF65-F5344CB8AC3E}">
        <p14:creationId xmlns:p14="http://schemas.microsoft.com/office/powerpoint/2010/main" val="701530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E3B3A0-49A3-FB47-8318-F7A62498968D}"/>
              </a:ext>
            </a:extLst>
          </p:cNvPr>
          <p:cNvSpPr>
            <a:spLocks noGrp="1"/>
          </p:cNvSpPr>
          <p:nvPr>
            <p:ph type="title"/>
          </p:nvPr>
        </p:nvSpPr>
        <p:spPr>
          <a:xfrm>
            <a:off x="838200" y="18256"/>
            <a:ext cx="10515600" cy="662782"/>
          </a:xfrm>
        </p:spPr>
        <p:txBody>
          <a:bodyPr>
            <a:normAutofit fontScale="90000"/>
          </a:bodyPr>
          <a:lstStyle/>
          <a:p>
            <a:pPr algn="ctr"/>
            <a:r>
              <a:rPr lang="fr-FR" b="1" dirty="0">
                <a:solidFill>
                  <a:srgbClr val="002060"/>
                </a:solidFill>
              </a:rPr>
              <a:t>Fonctions</a:t>
            </a:r>
          </a:p>
        </p:txBody>
      </p:sp>
      <mc:AlternateContent xmlns:mc="http://schemas.openxmlformats.org/markup-compatibility/2006" xmlns:a14="http://schemas.microsoft.com/office/drawing/2010/main">
        <mc:Choice Requires="a14">
          <p:graphicFrame>
            <p:nvGraphicFramePr>
              <p:cNvPr id="4" name="Espace réservé du contenu 3">
                <a:extLst>
                  <a:ext uri="{FF2B5EF4-FFF2-40B4-BE49-F238E27FC236}">
                    <a16:creationId xmlns:a16="http://schemas.microsoft.com/office/drawing/2014/main" id="{3AF8EADC-A269-DE42-800E-BB78F916C084}"/>
                  </a:ext>
                </a:extLst>
              </p:cNvPr>
              <p:cNvGraphicFramePr>
                <a:graphicFrameLocks noGrp="1"/>
              </p:cNvGraphicFramePr>
              <p:nvPr>
                <p:ph idx="1"/>
                <p:extLst>
                  <p:ext uri="{D42A27DB-BD31-4B8C-83A1-F6EECF244321}">
                    <p14:modId xmlns:p14="http://schemas.microsoft.com/office/powerpoint/2010/main" val="2304542612"/>
                  </p:ext>
                </p:extLst>
              </p:nvPr>
            </p:nvGraphicFramePr>
            <p:xfrm>
              <a:off x="263525" y="681038"/>
              <a:ext cx="10985786" cy="4634928"/>
            </p:xfrm>
            <a:graphic>
              <a:graphicData uri="http://schemas.openxmlformats.org/drawingml/2006/table">
                <a:tbl>
                  <a:tblPr firstRow="1" bandRow="1">
                    <a:tableStyleId>{5C22544A-7EE6-4342-B048-85BDC9FD1C3A}</a:tableStyleId>
                  </a:tblPr>
                  <a:tblGrid>
                    <a:gridCol w="5520055">
                      <a:extLst>
                        <a:ext uri="{9D8B030D-6E8A-4147-A177-3AD203B41FA5}">
                          <a16:colId xmlns:a16="http://schemas.microsoft.com/office/drawing/2014/main" val="2322586620"/>
                        </a:ext>
                      </a:extLst>
                    </a:gridCol>
                    <a:gridCol w="5465731">
                      <a:extLst>
                        <a:ext uri="{9D8B030D-6E8A-4147-A177-3AD203B41FA5}">
                          <a16:colId xmlns:a16="http://schemas.microsoft.com/office/drawing/2014/main" val="3052096341"/>
                        </a:ext>
                      </a:extLst>
                    </a:gridCol>
                  </a:tblGrid>
                  <a:tr h="416687">
                    <a:tc>
                      <a:txBody>
                        <a:bodyPr/>
                        <a:lstStyle/>
                        <a:p>
                          <a:pPr algn="ctr"/>
                          <a:r>
                            <a:rPr lang="fr-FR" dirty="0"/>
                            <a:t>Cycle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dirty="0"/>
                            <a:t>                                    Seconde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3089754"/>
                      </a:ext>
                    </a:extLst>
                  </a:tr>
                  <a:tr h="416687">
                    <a:tc gridSpan="2">
                      <a:txBody>
                        <a:bodyPr/>
                        <a:lstStyle/>
                        <a:p>
                          <a:pPr algn="ctr"/>
                          <a:r>
                            <a:rPr lang="fr-FR" b="1" dirty="0">
                              <a:solidFill>
                                <a:srgbClr val="002060"/>
                              </a:solidFill>
                            </a:rPr>
                            <a:t>Fonctions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964100"/>
                      </a:ext>
                    </a:extLst>
                  </a:tr>
                  <a:tr h="3801554">
                    <a:tc>
                      <a:txBody>
                        <a:bodyPr/>
                        <a:lstStyle/>
                        <a:p>
                          <a:r>
                            <a:rPr lang="fr-FR" dirty="0">
                              <a:solidFill>
                                <a:srgbClr val="002060"/>
                              </a:solidFill>
                            </a:rPr>
                            <a:t>Différents modes de représentation :  expression symbolique, tableau de valeurs, </a:t>
                          </a:r>
                          <a:r>
                            <a:rPr lang="fr-FR" dirty="0">
                              <a:solidFill>
                                <a:srgbClr val="FF0000"/>
                              </a:solidFill>
                            </a:rPr>
                            <a:t>représentation graphique</a:t>
                          </a:r>
                          <a:r>
                            <a:rPr lang="fr-FR" dirty="0">
                              <a:solidFill>
                                <a:srgbClr val="002060"/>
                              </a:solidFill>
                            </a:rPr>
                            <a:t>, programme de calcul</a:t>
                          </a:r>
                        </a:p>
                        <a:p>
                          <a:r>
                            <a:rPr lang="fr-FR" dirty="0">
                              <a:solidFill>
                                <a:srgbClr val="002060"/>
                              </a:solidFill>
                            </a:rPr>
                            <a:t>Vocabulaire : variable, fonction, image, antécédent</a:t>
                          </a:r>
                        </a:p>
                        <a:p>
                          <a:endParaRPr lang="fr-FR" dirty="0">
                            <a:solidFill>
                              <a:srgbClr val="002060"/>
                            </a:solidFill>
                          </a:endParaRPr>
                        </a:p>
                        <a:p>
                          <a:endParaRPr lang="fr-FR" dirty="0">
                            <a:solidFill>
                              <a:srgbClr val="002060"/>
                            </a:solidFill>
                          </a:endParaRPr>
                        </a:p>
                        <a:p>
                          <a:r>
                            <a:rPr lang="fr-FR" dirty="0">
                              <a:solidFill>
                                <a:srgbClr val="002060"/>
                              </a:solidFill>
                            </a:rPr>
                            <a:t>Fonctions linéaires (en lien avec la proportionnalité)</a:t>
                          </a:r>
                        </a:p>
                        <a:p>
                          <a:r>
                            <a:rPr lang="fr-FR" dirty="0">
                              <a:solidFill>
                                <a:srgbClr val="002060"/>
                              </a:solidFill>
                            </a:rPr>
                            <a:t>Fonctions affines </a:t>
                          </a:r>
                        </a:p>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solidFill>
                                <a:srgbClr val="002060"/>
                              </a:solidFill>
                            </a:rPr>
                            <a:t>Caractérisation de</a:t>
                          </a:r>
                          <a:r>
                            <a:rPr lang="fr-FR" baseline="0" dirty="0">
                              <a:solidFill>
                                <a:srgbClr val="002060"/>
                              </a:solidFill>
                            </a:rPr>
                            <a:t> l’appartenance d’un point à une </a:t>
                          </a:r>
                          <a:r>
                            <a:rPr lang="fr-FR" dirty="0">
                              <a:solidFill>
                                <a:srgbClr val="002060"/>
                              </a:solidFill>
                            </a:rPr>
                            <a:t>courbe d’équation </a:t>
                          </a:r>
                          <a14:m>
                            <m:oMath xmlns:m="http://schemas.openxmlformats.org/officeDocument/2006/math">
                              <m:r>
                                <a:rPr lang="fr-FR" b="0" i="1" smtClean="0">
                                  <a:solidFill>
                                    <a:srgbClr val="002060"/>
                                  </a:solidFill>
                                  <a:latin typeface="Cambria Math" panose="02040503050406030204" pitchFamily="18" charset="0"/>
                                </a:rPr>
                                <m:t>𝑦</m:t>
                              </m:r>
                              <m:r>
                                <a:rPr lang="fr-FR" b="0" i="1" smtClean="0">
                                  <a:solidFill>
                                    <a:srgbClr val="002060"/>
                                  </a:solidFill>
                                  <a:latin typeface="Cambria Math" panose="02040503050406030204" pitchFamily="18" charset="0"/>
                                </a:rPr>
                                <m:t>=</m:t>
                              </m:r>
                              <m:r>
                                <a:rPr lang="fr-FR" b="0" i="1" smtClean="0">
                                  <a:solidFill>
                                    <a:srgbClr val="002060"/>
                                  </a:solidFill>
                                  <a:latin typeface="Cambria Math" panose="02040503050406030204" pitchFamily="18" charset="0"/>
                                </a:rPr>
                                <m:t>𝑓</m:t>
                              </m:r>
                              <m:r>
                                <a:rPr lang="fr-FR" b="0" i="1" smtClean="0">
                                  <a:solidFill>
                                    <a:srgbClr val="002060"/>
                                  </a:solidFill>
                                  <a:latin typeface="Cambria Math" panose="02040503050406030204" pitchFamily="18" charset="0"/>
                                </a:rPr>
                                <m:t>(</m:t>
                              </m:r>
                              <m:r>
                                <a:rPr lang="fr-FR" b="0" i="1" smtClean="0">
                                  <a:solidFill>
                                    <a:srgbClr val="002060"/>
                                  </a:solidFill>
                                  <a:latin typeface="Cambria Math" panose="02040503050406030204" pitchFamily="18" charset="0"/>
                                </a:rPr>
                                <m:t>𝑥</m:t>
                              </m:r>
                              <m:r>
                                <a:rPr lang="fr-FR" b="0" i="1" smtClean="0">
                                  <a:solidFill>
                                    <a:srgbClr val="002060"/>
                                  </a:solidFill>
                                  <a:latin typeface="Cambria Math" panose="02040503050406030204" pitchFamily="18" charset="0"/>
                                </a:rPr>
                                <m:t>)</m:t>
                              </m:r>
                            </m:oMath>
                          </a14:m>
                          <a:endParaRPr lang="fr-FR"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solidFill>
                                <a:srgbClr val="002060"/>
                              </a:solidFill>
                            </a:rPr>
                            <a:t>Résoudre graphiquement une équation  </a:t>
                          </a:r>
                          <a14:m>
                            <m:oMath xmlns:m="http://schemas.openxmlformats.org/officeDocument/2006/math">
                              <m:r>
                                <a:rPr lang="fr-FR" b="0" i="1" smtClean="0">
                                  <a:solidFill>
                                    <a:srgbClr val="002060"/>
                                  </a:solidFill>
                                  <a:latin typeface="Cambria Math" panose="02040503050406030204" pitchFamily="18" charset="0"/>
                                </a:rPr>
                                <m:t>𝑓</m:t>
                              </m:r>
                              <m:d>
                                <m:dPr>
                                  <m:ctrlPr>
                                    <a:rPr lang="fr-FR" b="0" i="1" smtClean="0">
                                      <a:solidFill>
                                        <a:srgbClr val="002060"/>
                                      </a:solidFill>
                                      <a:latin typeface="Cambria Math" panose="02040503050406030204" pitchFamily="18" charset="0"/>
                                    </a:rPr>
                                  </m:ctrlPr>
                                </m:dPr>
                                <m:e>
                                  <m:r>
                                    <a:rPr lang="fr-FR" b="0" i="1" smtClean="0">
                                      <a:solidFill>
                                        <a:srgbClr val="002060"/>
                                      </a:solidFill>
                                      <a:latin typeface="Cambria Math" panose="02040503050406030204" pitchFamily="18" charset="0"/>
                                    </a:rPr>
                                    <m:t>𝑥</m:t>
                                  </m:r>
                                </m:e>
                              </m:d>
                              <m:r>
                                <a:rPr lang="fr-FR" b="0" i="1" smtClean="0">
                                  <a:solidFill>
                                    <a:srgbClr val="002060"/>
                                  </a:solidFill>
                                  <a:latin typeface="Cambria Math" panose="02040503050406030204" pitchFamily="18" charset="0"/>
                                </a:rPr>
                                <m:t>=</m:t>
                              </m:r>
                              <m:r>
                                <a:rPr lang="fr-FR" b="0" i="1" smtClean="0">
                                  <a:solidFill>
                                    <a:srgbClr val="002060"/>
                                  </a:solidFill>
                                  <a:latin typeface="Cambria Math" panose="02040503050406030204" pitchFamily="18" charset="0"/>
                                </a:rPr>
                                <m:t>𝑘</m:t>
                              </m:r>
                              <m:r>
                                <a:rPr lang="fr-FR" b="0" i="1" smtClean="0">
                                  <a:solidFill>
                                    <a:srgbClr val="002060"/>
                                  </a:solidFill>
                                  <a:latin typeface="Cambria Math" panose="02040503050406030204" pitchFamily="18" charset="0"/>
                                </a:rPr>
                                <m:t>  </m:t>
                              </m:r>
                            </m:oMath>
                          </a14:m>
                          <a:r>
                            <a:rPr lang="fr-FR" dirty="0">
                              <a:solidFill>
                                <a:srgbClr val="002060"/>
                              </a:solidFill>
                            </a:rPr>
                            <a:t>ou une inéquation </a:t>
                          </a:r>
                          <a14:m>
                            <m:oMath xmlns:m="http://schemas.openxmlformats.org/officeDocument/2006/math">
                              <m:r>
                                <a:rPr lang="fr-FR" b="0" i="1" smtClean="0">
                                  <a:solidFill>
                                    <a:srgbClr val="002060"/>
                                  </a:solidFill>
                                  <a:latin typeface="Cambria Math" panose="02040503050406030204" pitchFamily="18" charset="0"/>
                                </a:rPr>
                                <m:t>𝑓</m:t>
                              </m:r>
                              <m:d>
                                <m:dPr>
                                  <m:ctrlPr>
                                    <a:rPr lang="fr-FR" b="0" i="1" smtClean="0">
                                      <a:solidFill>
                                        <a:srgbClr val="002060"/>
                                      </a:solidFill>
                                      <a:latin typeface="Cambria Math" panose="02040503050406030204" pitchFamily="18" charset="0"/>
                                    </a:rPr>
                                  </m:ctrlPr>
                                </m:dPr>
                                <m:e>
                                  <m:r>
                                    <a:rPr lang="fr-FR" b="0" i="1" smtClean="0">
                                      <a:solidFill>
                                        <a:srgbClr val="002060"/>
                                      </a:solidFill>
                                      <a:latin typeface="Cambria Math" panose="02040503050406030204" pitchFamily="18" charset="0"/>
                                    </a:rPr>
                                    <m:t>𝑥</m:t>
                                  </m:r>
                                </m:e>
                              </m:d>
                              <m:r>
                                <a:rPr lang="fr-FR" b="0" i="1" smtClean="0">
                                  <a:solidFill>
                                    <a:srgbClr val="002060"/>
                                  </a:solidFill>
                                  <a:latin typeface="Cambria Math" panose="02040503050406030204" pitchFamily="18" charset="0"/>
                                </a:rPr>
                                <m:t>&lt;</m:t>
                              </m:r>
                              <m:r>
                                <a:rPr lang="fr-FR" b="0" i="1" smtClean="0">
                                  <a:solidFill>
                                    <a:srgbClr val="002060"/>
                                  </a:solidFill>
                                  <a:latin typeface="Cambria Math" panose="02040503050406030204" pitchFamily="18" charset="0"/>
                                </a:rPr>
                                <m:t>𝑘</m:t>
                              </m:r>
                            </m:oMath>
                          </a14:m>
                          <a:endParaRPr lang="fr-FR" b="0" dirty="0">
                            <a:solidFill>
                              <a:srgbClr val="002060"/>
                            </a:solidFill>
                          </a:endParaRPr>
                        </a:p>
                        <a:p>
                          <a:endParaRPr lang="fr-FR" dirty="0">
                            <a:solidFill>
                              <a:srgbClr val="002060"/>
                            </a:solidFill>
                          </a:endParaRPr>
                        </a:p>
                        <a:p>
                          <a:endParaRPr lang="fr-FR" dirty="0">
                            <a:solidFill>
                              <a:srgbClr val="002060"/>
                            </a:solidFill>
                          </a:endParaRPr>
                        </a:p>
                        <a:p>
                          <a:pPr marL="285750" indent="-285750">
                            <a:buFont typeface="Arial" panose="020B0604020202020204" pitchFamily="34" charset="0"/>
                            <a:buChar char="•"/>
                          </a:pPr>
                          <a:r>
                            <a:rPr lang="fr-FR" dirty="0">
                              <a:solidFill>
                                <a:srgbClr val="002060"/>
                              </a:solidFill>
                            </a:rPr>
                            <a:t>Fonctions carré, racine carrée, inverse, cube</a:t>
                          </a:r>
                        </a:p>
                        <a:p>
                          <a:pPr marL="285750" indent="-285750">
                            <a:buFont typeface="Arial" panose="020B0604020202020204" pitchFamily="34" charset="0"/>
                            <a:buChar char="•"/>
                          </a:pPr>
                          <a:r>
                            <a:rPr lang="fr-FR" b="0" dirty="0">
                              <a:solidFill>
                                <a:srgbClr val="002060"/>
                              </a:solidFill>
                            </a:rPr>
                            <a:t>Variations et extremums : </a:t>
                          </a:r>
                          <a:r>
                            <a:rPr lang="fr-FR" b="0" dirty="0">
                              <a:solidFill>
                                <a:srgbClr val="FF0000"/>
                              </a:solidFill>
                            </a:rPr>
                            <a:t>d</a:t>
                          </a:r>
                          <a:r>
                            <a:rPr lang="fr-FR" dirty="0">
                              <a:solidFill>
                                <a:srgbClr val="FF0000"/>
                              </a:solidFill>
                            </a:rPr>
                            <a:t>émonstration des variations des fonctions carré, inverse, racine carrée</a:t>
                          </a:r>
                        </a:p>
                        <a:p>
                          <a:pPr marL="285750" indent="-285750">
                            <a:buFont typeface="Arial" panose="020B0604020202020204" pitchFamily="34" charset="0"/>
                            <a:buChar char="•"/>
                          </a:pPr>
                          <a:r>
                            <a:rPr lang="fr-FR" dirty="0">
                              <a:solidFill>
                                <a:srgbClr val="002060"/>
                              </a:solidFill>
                            </a:rPr>
                            <a:t>Algorithme d’approximation d’un extremum (balayage, dichotomie)</a:t>
                          </a:r>
                        </a:p>
                        <a:p>
                          <a:pPr marL="285750" indent="-285750">
                            <a:buFont typeface="Arial" panose="020B0604020202020204" pitchFamily="34" charset="0"/>
                            <a:buChar char="•"/>
                          </a:pPr>
                          <a:endParaRPr lang="fr-FR" b="0" dirty="0">
                            <a:solidFill>
                              <a:srgbClr val="002060"/>
                            </a:solidFill>
                          </a:endParaRPr>
                        </a:p>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0231357"/>
                      </a:ext>
                    </a:extLst>
                  </a:tr>
                </a:tbl>
              </a:graphicData>
            </a:graphic>
          </p:graphicFrame>
        </mc:Choice>
        <mc:Fallback xmlns="">
          <p:graphicFrame>
            <p:nvGraphicFramePr>
              <p:cNvPr id="4" name="Espace réservé du contenu 3">
                <a:extLst>
                  <a:ext uri="{FF2B5EF4-FFF2-40B4-BE49-F238E27FC236}">
                    <a16:creationId xmlns:a16="http://schemas.microsoft.com/office/drawing/2014/main" id="{3AF8EADC-A269-DE42-800E-BB78F916C084}"/>
                  </a:ext>
                </a:extLst>
              </p:cNvPr>
              <p:cNvGraphicFramePr>
                <a:graphicFrameLocks noGrp="1"/>
              </p:cNvGraphicFramePr>
              <p:nvPr>
                <p:ph idx="1"/>
                <p:extLst>
                  <p:ext uri="{D42A27DB-BD31-4B8C-83A1-F6EECF244321}">
                    <p14:modId xmlns:p14="http://schemas.microsoft.com/office/powerpoint/2010/main" val="2304542612"/>
                  </p:ext>
                </p:extLst>
              </p:nvPr>
            </p:nvGraphicFramePr>
            <p:xfrm>
              <a:off x="263525" y="681038"/>
              <a:ext cx="10985786" cy="4634928"/>
            </p:xfrm>
            <a:graphic>
              <a:graphicData uri="http://schemas.openxmlformats.org/drawingml/2006/table">
                <a:tbl>
                  <a:tblPr firstRow="1" bandRow="1">
                    <a:tableStyleId>{5C22544A-7EE6-4342-B048-85BDC9FD1C3A}</a:tableStyleId>
                  </a:tblPr>
                  <a:tblGrid>
                    <a:gridCol w="5520055">
                      <a:extLst>
                        <a:ext uri="{9D8B030D-6E8A-4147-A177-3AD203B41FA5}">
                          <a16:colId xmlns:a16="http://schemas.microsoft.com/office/drawing/2014/main" val="2322586620"/>
                        </a:ext>
                      </a:extLst>
                    </a:gridCol>
                    <a:gridCol w="5465731">
                      <a:extLst>
                        <a:ext uri="{9D8B030D-6E8A-4147-A177-3AD203B41FA5}">
                          <a16:colId xmlns:a16="http://schemas.microsoft.com/office/drawing/2014/main" val="3052096341"/>
                        </a:ext>
                      </a:extLst>
                    </a:gridCol>
                  </a:tblGrid>
                  <a:tr h="416687">
                    <a:tc>
                      <a:txBody>
                        <a:bodyPr/>
                        <a:lstStyle/>
                        <a:p>
                          <a:pPr algn="ctr"/>
                          <a:r>
                            <a:rPr lang="fr-FR" dirty="0"/>
                            <a:t>Cycle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dirty="0"/>
                            <a:t>                                    Seconde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3089754"/>
                      </a:ext>
                    </a:extLst>
                  </a:tr>
                  <a:tr h="416687">
                    <a:tc gridSpan="2">
                      <a:txBody>
                        <a:bodyPr/>
                        <a:lstStyle/>
                        <a:p>
                          <a:pPr algn="ctr"/>
                          <a:r>
                            <a:rPr lang="fr-FR" b="1" dirty="0">
                              <a:solidFill>
                                <a:srgbClr val="002060"/>
                              </a:solidFill>
                            </a:rPr>
                            <a:t>Fonctions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964100"/>
                      </a:ext>
                    </a:extLst>
                  </a:tr>
                  <a:tr h="3801554">
                    <a:tc>
                      <a:txBody>
                        <a:bodyPr/>
                        <a:lstStyle/>
                        <a:p>
                          <a:r>
                            <a:rPr lang="fr-FR" dirty="0">
                              <a:solidFill>
                                <a:srgbClr val="002060"/>
                              </a:solidFill>
                            </a:rPr>
                            <a:t>Différents modes de représentation :  expression symbolique, tableau de valeurs, </a:t>
                          </a:r>
                          <a:r>
                            <a:rPr lang="fr-FR" dirty="0">
                              <a:solidFill>
                                <a:srgbClr val="FF0000"/>
                              </a:solidFill>
                            </a:rPr>
                            <a:t>représentation graphique</a:t>
                          </a:r>
                          <a:r>
                            <a:rPr lang="fr-FR" dirty="0">
                              <a:solidFill>
                                <a:srgbClr val="002060"/>
                              </a:solidFill>
                            </a:rPr>
                            <a:t>, programme de calcul</a:t>
                          </a:r>
                        </a:p>
                        <a:p>
                          <a:r>
                            <a:rPr lang="fr-FR" dirty="0">
                              <a:solidFill>
                                <a:srgbClr val="002060"/>
                              </a:solidFill>
                            </a:rPr>
                            <a:t>Vocabulaire : variable, fonction, image, antécédent</a:t>
                          </a:r>
                        </a:p>
                        <a:p>
                          <a:endParaRPr lang="fr-FR" dirty="0">
                            <a:solidFill>
                              <a:srgbClr val="002060"/>
                            </a:solidFill>
                          </a:endParaRPr>
                        </a:p>
                        <a:p>
                          <a:endParaRPr lang="fr-FR" dirty="0">
                            <a:solidFill>
                              <a:srgbClr val="002060"/>
                            </a:solidFill>
                          </a:endParaRPr>
                        </a:p>
                        <a:p>
                          <a:r>
                            <a:rPr lang="fr-FR" dirty="0">
                              <a:solidFill>
                                <a:srgbClr val="002060"/>
                              </a:solidFill>
                            </a:rPr>
                            <a:t>Fonctions linéaires (en lien avec la proportionnalité)</a:t>
                          </a:r>
                        </a:p>
                        <a:p>
                          <a:r>
                            <a:rPr lang="fr-FR" dirty="0">
                              <a:solidFill>
                                <a:srgbClr val="002060"/>
                              </a:solidFill>
                            </a:rPr>
                            <a:t>Fonctions affines </a:t>
                          </a:r>
                        </a:p>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0928" t="-22667" r="-232" b="-333"/>
                          </a:stretch>
                        </a:blipFill>
                      </a:tcPr>
                    </a:tc>
                    <a:extLst>
                      <a:ext uri="{0D108BD9-81ED-4DB2-BD59-A6C34878D82A}">
                        <a16:rowId xmlns:a16="http://schemas.microsoft.com/office/drawing/2014/main" val="650231357"/>
                      </a:ext>
                    </a:extLst>
                  </a:tr>
                </a:tbl>
              </a:graphicData>
            </a:graphic>
          </p:graphicFrame>
        </mc:Fallback>
      </mc:AlternateContent>
    </p:spTree>
    <p:extLst>
      <p:ext uri="{BB962C8B-B14F-4D97-AF65-F5344CB8AC3E}">
        <p14:creationId xmlns:p14="http://schemas.microsoft.com/office/powerpoint/2010/main" val="7199257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1443</TotalTime>
  <Words>2515</Words>
  <Application>Microsoft Office PowerPoint</Application>
  <PresentationFormat>Grand écran</PresentationFormat>
  <Paragraphs>248</Paragraphs>
  <Slides>12</Slides>
  <Notes>11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Calibri</vt:lpstr>
      <vt:lpstr>Calibri Light</vt:lpstr>
      <vt:lpstr>Cambria Math</vt:lpstr>
      <vt:lpstr>Verdana</vt:lpstr>
      <vt:lpstr>Thème Office</vt:lpstr>
      <vt:lpstr>Ruptures et continuités du cycle 4 à la seconde</vt:lpstr>
      <vt:lpstr>Objectifs de la présentation</vt:lpstr>
      <vt:lpstr>Présentation PowerPoint</vt:lpstr>
      <vt:lpstr>Continuités d’ordre général</vt:lpstr>
      <vt:lpstr>Ruptures</vt:lpstr>
      <vt:lpstr>Continuités et ruptures</vt:lpstr>
      <vt:lpstr>Présentation PowerPoint</vt:lpstr>
      <vt:lpstr>Géométrie (suite)</vt:lpstr>
      <vt:lpstr>Fonctions</vt:lpstr>
      <vt:lpstr>Statistiques et probabilités</vt:lpstr>
      <vt:lpstr>Probabilités </vt:lpstr>
      <vt:lpstr>Algorithmique et programmation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ANNE BURBAN</dc:creator>
  <cp:keywords/>
  <dc:description/>
  <cp:lastModifiedBy>speyrot</cp:lastModifiedBy>
  <cp:revision>116</cp:revision>
  <cp:lastPrinted>2019-04-02T20:43:22Z</cp:lastPrinted>
  <dcterms:created xsi:type="dcterms:W3CDTF">2019-03-05T08:41:37Z</dcterms:created>
  <dcterms:modified xsi:type="dcterms:W3CDTF">2019-05-06T20:33:46Z</dcterms:modified>
  <cp:category/>
</cp:coreProperties>
</file>