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70" r:id="rId2"/>
    <p:sldId id="290" r:id="rId3"/>
    <p:sldId id="294" r:id="rId4"/>
    <p:sldId id="295" r:id="rId5"/>
    <p:sldId id="292" r:id="rId6"/>
    <p:sldId id="293" r:id="rId7"/>
    <p:sldId id="300" r:id="rId8"/>
    <p:sldId id="301" r:id="rId9"/>
    <p:sldId id="302" r:id="rId10"/>
    <p:sldId id="303" r:id="rId11"/>
    <p:sldId id="304" r:id="rId12"/>
    <p:sldId id="305" r:id="rId13"/>
    <p:sldId id="261" r:id="rId14"/>
    <p:sldId id="259" r:id="rId15"/>
    <p:sldId id="265" r:id="rId16"/>
    <p:sldId id="262" r:id="rId17"/>
    <p:sldId id="264" r:id="rId18"/>
    <p:sldId id="306" r:id="rId19"/>
    <p:sldId id="307" r:id="rId20"/>
    <p:sldId id="268" r:id="rId21"/>
    <p:sldId id="271" r:id="rId22"/>
    <p:sldId id="272" r:id="rId23"/>
    <p:sldId id="277" r:id="rId24"/>
    <p:sldId id="308" r:id="rId25"/>
    <p:sldId id="309" r:id="rId26"/>
    <p:sldId id="310" r:id="rId27"/>
    <p:sldId id="314" r:id="rId28"/>
    <p:sldId id="273" r:id="rId29"/>
    <p:sldId id="274" r:id="rId30"/>
    <p:sldId id="311" r:id="rId31"/>
    <p:sldId id="288" r:id="rId32"/>
    <p:sldId id="289" r:id="rId33"/>
    <p:sldId id="278" r:id="rId34"/>
    <p:sldId id="312" r:id="rId35"/>
    <p:sldId id="315" r:id="rId36"/>
    <p:sldId id="313" r:id="rId37"/>
    <p:sldId id="281" r:id="rId38"/>
    <p:sldId id="282" r:id="rId39"/>
    <p:sldId id="283" r:id="rId40"/>
    <p:sldId id="284" r:id="rId41"/>
    <p:sldId id="286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847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C91EF-2979-4F32-904A-4B1B19379A43}" type="datetimeFigureOut">
              <a:rPr lang="fr-FR" smtClean="0"/>
              <a:pPr/>
              <a:t>18/04/2012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7D691-1A6A-49F4-B1D1-F92C1EE178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Montrer l’exercice 2 (comparaison commune</a:t>
            </a:r>
            <a:r>
              <a:rPr lang="fr-FR" baseline="0" dirty="0" smtClean="0"/>
              <a:t>s </a:t>
            </a:r>
            <a:r>
              <a:rPr lang="fr-FR" dirty="0" smtClean="0"/>
              <a:t>17/78)</a:t>
            </a:r>
            <a:r>
              <a:rPr lang="fr-FR" baseline="0" dirty="0" smtClean="0"/>
              <a:t> avec Excel (fonction fréquence) et </a:t>
            </a:r>
            <a:r>
              <a:rPr lang="fr-FR" baseline="0" dirty="0" err="1" smtClean="0"/>
              <a:t>GeoGebra</a:t>
            </a:r>
            <a:r>
              <a:rPr lang="fr-FR" baseline="0" dirty="0" smtClean="0"/>
              <a:t> (boites à moustaches élaguées). Evoquer l’exercice sur les mères fumeuses.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7D691-1A6A-49F4-B1D1-F92C1EE1780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Montrer le diagramme en bâtons sous </a:t>
            </a:r>
            <a:r>
              <a:rPr lang="fr-FR" dirty="0" err="1" smtClean="0"/>
              <a:t>Geogebra</a:t>
            </a:r>
            <a:r>
              <a:rPr lang="fr-FR" dirty="0" smtClean="0"/>
              <a:t> de l’exercice 1 puis les courbes de croissance du carnet de santé.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7D691-1A6A-49F4-B1D1-F92C1EE1780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 : évoquer la</a:t>
            </a:r>
            <a:r>
              <a:rPr lang="fr-FR" baseline="0" dirty="0" smtClean="0"/>
              <a:t> somme de 2 dés ou 3 (duc de Toscane) et l’exercice 4 de la fiche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7D691-1A6A-49F4-B1D1-F92C1EE1780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C’est ce</a:t>
            </a:r>
            <a:r>
              <a:rPr lang="fr-FR" baseline="0" dirty="0" smtClean="0"/>
              <a:t> que l’on faisait en classe de Première dans l’ancien programme.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7D691-1A6A-49F4-B1D1-F92C1EE1780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fr-FR" dirty="0" smtClean="0"/>
              <a:t>Montrer le</a:t>
            </a:r>
            <a:r>
              <a:rPr lang="fr-FR" baseline="0" dirty="0" smtClean="0"/>
              <a:t> cas n = 4 avec 1 parmi 4 : on détermine avec l’arbre.</a:t>
            </a:r>
          </a:p>
          <a:p>
            <a:pPr marL="228600" indent="-228600">
              <a:buAutoNum type="arabicPeriod"/>
            </a:pPr>
            <a:r>
              <a:rPr lang="fr-FR" baseline="0" dirty="0" smtClean="0"/>
              <a:t>Puis on veut déterminer 2 parmi 5 … on fait 1 parmi 4 + 2 parmi 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7D691-1A6A-49F4-B1D1-F92C1EE1780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Laisser du temps aux stagiaires pour chercher eux-mêmes (c’est l’occasion de</a:t>
            </a:r>
            <a:r>
              <a:rPr lang="fr-FR" baseline="0" dirty="0" smtClean="0"/>
              <a:t> les faire utiliser la calculatrice et manipuler la définition d’une loi normale généralisée)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06B-418D-49E7-83A6-CBA05154656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913C-3E46-486A-BCD4-11DD19B9EB82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BB8-19EB-439C-A78E-C97B228752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C7BC-D379-400A-B972-64F55FD4823D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5946-C9C8-4D92-A68E-5A59FAB6C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A2CE-BF8D-493E-A943-BE9E7CC71F73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2F51-0F28-4B1D-BA69-8A2AC0DD48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FC80-4D93-428F-A69E-551C24B1B46D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C8D2-FE47-4AEA-B37A-627E4DD918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DCA9-13B4-4AD1-A571-EC919D807F39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63AB-DF15-40C9-AC66-B25CC2270F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F101-FC5A-47C6-9FF5-8AFE9BFADE17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0656-057A-4983-9A4B-BECA1A8470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F3BF-ED27-4FF1-8DE6-362BFFEF73E1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03C1-B63C-4C09-840A-33A6207911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EF2E-5F88-4416-8CEC-050660F284C8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6FE7-95F1-4172-A103-961540079A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44EA-52EF-4A0E-BDF6-2B8B7ED38952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7CB0-AF28-456C-90B3-A2B51F2F5F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A1B6-C00D-4332-B1E6-642934F56F18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D417-8695-437E-A493-7EFCCD4833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08EA-C252-43E0-BEDE-33D0B7C9AD9F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0F82-BC34-434E-A66F-1CAE3D6D0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2AAD-1013-41F9-96DE-15F908FC98DE}" type="datetimeFigureOut">
              <a:rPr lang="fr-FR"/>
              <a:pPr>
                <a:defRPr/>
              </a:pPr>
              <a:t>18/04/2012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F6F4C-8956-46D1-A875-F3EBF41A07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Intervalle%20de%20fluctuation.xl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comparaison%20intervalle%20loi%20binomiale%20et%20int%20de%20confiance%202nde.xl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LyceeGT_ressources_Math_T_proba-stat_207115.pdf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sp&#233;rance%20d'une%20variable%20uniforme.ggb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03Montecarlo1.ggb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influence%20de%20mu%20et%20sigma.gg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binomiale%20et%20normale.gg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D&#233;termination%20de%20u.gg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visualisation%20probas%20normales.ggb" TargetMode="External"/><Relationship Id="rId4" Type="http://schemas.openxmlformats.org/officeDocument/2006/relationships/package" Target="../embeddings/Document_Microsoft_Office_Word2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Statistiques et Probabilités au lycée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/>
          <p:cNvSpPr txBox="1">
            <a:spLocks noChangeArrowheads="1"/>
          </p:cNvSpPr>
          <p:nvPr/>
        </p:nvSpPr>
        <p:spPr bwMode="auto">
          <a:xfrm>
            <a:off x="395288" y="333375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onstantia" pitchFamily="18" charset="0"/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395536" y="1916832"/>
            <a:ext cx="842486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dirty="0">
              <a:latin typeface="Constantia" pitchFamily="18" charset="0"/>
            </a:endParaRPr>
          </a:p>
          <a:p>
            <a:endParaRPr lang="fr-FR" dirty="0">
              <a:latin typeface="Constantia" pitchFamily="18" charset="0"/>
            </a:endParaRPr>
          </a:p>
          <a:p>
            <a:r>
              <a:rPr lang="fr-FR" u="sng" dirty="0">
                <a:latin typeface="Constantia" pitchFamily="18" charset="0"/>
              </a:rPr>
              <a:t>Déterminons la loi de X.</a:t>
            </a:r>
          </a:p>
          <a:p>
            <a:endParaRPr lang="fr-FR" dirty="0" smtClean="0">
              <a:latin typeface="Constantia" pitchFamily="18" charset="0"/>
            </a:endParaRPr>
          </a:p>
          <a:p>
            <a:r>
              <a:rPr lang="fr-FR" sz="2000" dirty="0" smtClean="0">
                <a:latin typeface="Constantia" pitchFamily="18" charset="0"/>
              </a:rPr>
              <a:t>X = 0 </a:t>
            </a:r>
            <a:r>
              <a:rPr lang="fr-FR" sz="2000" dirty="0">
                <a:latin typeface="Constantia" pitchFamily="18" charset="0"/>
              </a:rPr>
              <a:t>si aucun succès n'a été obtenu donc avec l'outil arbre: P(X = 0) = (</a:t>
            </a:r>
            <a:r>
              <a:rPr lang="fr-FR" sz="2000" dirty="0" smtClean="0">
                <a:latin typeface="Constantia" pitchFamily="18" charset="0"/>
              </a:rPr>
              <a:t>1-p)</a:t>
            </a:r>
            <a:r>
              <a:rPr lang="fr-FR" sz="2000" baseline="30000" dirty="0" smtClean="0">
                <a:latin typeface="Constantia" pitchFamily="18" charset="0"/>
              </a:rPr>
              <a:t>n</a:t>
            </a:r>
            <a:endParaRPr lang="fr-FR" sz="2000" baseline="30000" dirty="0">
              <a:latin typeface="Constantia" pitchFamily="18" charset="0"/>
            </a:endParaRPr>
          </a:p>
          <a:p>
            <a:endParaRPr lang="fr-FR" sz="2000" dirty="0" smtClean="0">
              <a:latin typeface="Constantia" pitchFamily="18" charset="0"/>
            </a:endParaRPr>
          </a:p>
          <a:p>
            <a:r>
              <a:rPr lang="fr-FR" sz="2000" dirty="0" smtClean="0">
                <a:latin typeface="Constantia" pitchFamily="18" charset="0"/>
              </a:rPr>
              <a:t>Pour </a:t>
            </a:r>
            <a:r>
              <a:rPr lang="fr-FR" sz="2000" dirty="0">
                <a:latin typeface="Constantia" pitchFamily="18" charset="0"/>
              </a:rPr>
              <a:t>1≤ k ≤ n, avec l'arbre, le premier succès est obtenu à l'étape k pour le chemin qui présente dans l'ordre (k – 1) échecs et un succès d'où :</a:t>
            </a:r>
          </a:p>
          <a:p>
            <a:r>
              <a:rPr lang="fr-FR" sz="2000" dirty="0">
                <a:latin typeface="Constantia" pitchFamily="18" charset="0"/>
              </a:rPr>
              <a:t>                                                      P(X = k) = (1 – p) </a:t>
            </a:r>
            <a:r>
              <a:rPr lang="fr-FR" sz="2000" baseline="30000" dirty="0" smtClean="0">
                <a:latin typeface="Constantia" pitchFamily="18" charset="0"/>
              </a:rPr>
              <a:t>k-1</a:t>
            </a:r>
            <a:r>
              <a:rPr lang="fr-FR" sz="2000" dirty="0" smtClean="0">
                <a:latin typeface="Constantia" pitchFamily="18" charset="0"/>
              </a:rPr>
              <a:t>  </a:t>
            </a:r>
            <a:r>
              <a:rPr lang="fr-FR" sz="2000" dirty="0">
                <a:latin typeface="Constantia" pitchFamily="18" charset="0"/>
              </a:rPr>
              <a:t>p</a:t>
            </a:r>
          </a:p>
          <a:p>
            <a:endParaRPr lang="fr-FR" dirty="0">
              <a:latin typeface="Constantia" pitchFamily="18" charset="0"/>
            </a:endParaRPr>
          </a:p>
          <a:p>
            <a:endParaRPr lang="fr-FR" dirty="0">
              <a:latin typeface="Constantia" pitchFamily="18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2699792" y="836712"/>
            <a:ext cx="2663825" cy="1162050"/>
            <a:chOff x="2700338" y="260350"/>
            <a:chExt cx="2663825" cy="116205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2700338" y="476250"/>
              <a:ext cx="503237" cy="215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700338" y="692150"/>
              <a:ext cx="503237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8" name="ZoneTexte 12"/>
            <p:cNvSpPr txBox="1">
              <a:spLocks noChangeArrowheads="1"/>
            </p:cNvSpPr>
            <p:nvPr/>
          </p:nvSpPr>
          <p:spPr bwMode="auto">
            <a:xfrm>
              <a:off x="3203575" y="260350"/>
              <a:ext cx="73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s</a:t>
              </a:r>
            </a:p>
          </p:txBody>
        </p:sp>
        <p:sp>
          <p:nvSpPr>
            <p:cNvPr id="8199" name="ZoneTexte 13"/>
            <p:cNvSpPr txBox="1">
              <a:spLocks noChangeArrowheads="1"/>
            </p:cNvSpPr>
            <p:nvPr/>
          </p:nvSpPr>
          <p:spPr bwMode="auto">
            <a:xfrm>
              <a:off x="3203575" y="620713"/>
              <a:ext cx="73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e</a:t>
              </a:r>
            </a:p>
          </p:txBody>
        </p:sp>
        <p:cxnSp>
          <p:nvCxnSpPr>
            <p:cNvPr id="16" name="Connecteur droit 15"/>
            <p:cNvCxnSpPr>
              <a:stCxn id="8199" idx="3"/>
            </p:cNvCxnSpPr>
            <p:nvPr/>
          </p:nvCxnSpPr>
          <p:spPr>
            <a:xfrm flipV="1">
              <a:off x="3276600" y="620713"/>
              <a:ext cx="503238" cy="184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348038" y="836613"/>
              <a:ext cx="431800" cy="103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ZoneTexte 19"/>
            <p:cNvSpPr txBox="1">
              <a:spLocks noChangeArrowheads="1"/>
            </p:cNvSpPr>
            <p:nvPr/>
          </p:nvSpPr>
          <p:spPr bwMode="auto">
            <a:xfrm>
              <a:off x="3779838" y="404813"/>
              <a:ext cx="714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s</a:t>
              </a:r>
            </a:p>
          </p:txBody>
        </p:sp>
        <p:sp>
          <p:nvSpPr>
            <p:cNvPr id="8203" name="ZoneTexte 20"/>
            <p:cNvSpPr txBox="1">
              <a:spLocks noChangeArrowheads="1"/>
            </p:cNvSpPr>
            <p:nvPr/>
          </p:nvSpPr>
          <p:spPr bwMode="auto">
            <a:xfrm>
              <a:off x="3779838" y="765175"/>
              <a:ext cx="714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e</a:t>
              </a:r>
            </a:p>
          </p:txBody>
        </p:sp>
        <p:cxnSp>
          <p:nvCxnSpPr>
            <p:cNvPr id="23" name="Connecteur droit 22"/>
            <p:cNvCxnSpPr/>
            <p:nvPr/>
          </p:nvCxnSpPr>
          <p:spPr>
            <a:xfrm flipV="1">
              <a:off x="3995738" y="836613"/>
              <a:ext cx="431800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995738" y="981075"/>
              <a:ext cx="431800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ZoneTexte 26"/>
            <p:cNvSpPr txBox="1">
              <a:spLocks noChangeArrowheads="1"/>
            </p:cNvSpPr>
            <p:nvPr/>
          </p:nvSpPr>
          <p:spPr bwMode="auto">
            <a:xfrm>
              <a:off x="4427538" y="620713"/>
              <a:ext cx="73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s</a:t>
              </a:r>
            </a:p>
          </p:txBody>
        </p:sp>
        <p:sp>
          <p:nvSpPr>
            <p:cNvPr id="8207" name="ZoneTexte 27"/>
            <p:cNvSpPr txBox="1">
              <a:spLocks noChangeArrowheads="1"/>
            </p:cNvSpPr>
            <p:nvPr/>
          </p:nvSpPr>
          <p:spPr bwMode="auto">
            <a:xfrm>
              <a:off x="4427538" y="908050"/>
              <a:ext cx="73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e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4643438" y="981075"/>
              <a:ext cx="433387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643438" y="1125538"/>
              <a:ext cx="433387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ZoneTexte 34"/>
            <p:cNvSpPr txBox="1">
              <a:spLocks noChangeArrowheads="1"/>
            </p:cNvSpPr>
            <p:nvPr/>
          </p:nvSpPr>
          <p:spPr bwMode="auto">
            <a:xfrm>
              <a:off x="5076825" y="765175"/>
              <a:ext cx="7143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s</a:t>
              </a:r>
            </a:p>
          </p:txBody>
        </p:sp>
        <p:sp>
          <p:nvSpPr>
            <p:cNvPr id="8211" name="ZoneTexte 35"/>
            <p:cNvSpPr txBox="1">
              <a:spLocks noChangeArrowheads="1"/>
            </p:cNvSpPr>
            <p:nvPr/>
          </p:nvSpPr>
          <p:spPr bwMode="auto">
            <a:xfrm>
              <a:off x="5076825" y="1052513"/>
              <a:ext cx="714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Constantia" pitchFamily="18" charset="0"/>
                </a:rPr>
                <a:t>e</a:t>
              </a:r>
            </a:p>
          </p:txBody>
        </p:sp>
        <p:sp>
          <p:nvSpPr>
            <p:cNvPr id="8212" name="ZoneTexte 37"/>
            <p:cNvSpPr txBox="1">
              <a:spLocks noChangeArrowheads="1"/>
            </p:cNvSpPr>
            <p:nvPr/>
          </p:nvSpPr>
          <p:spPr bwMode="auto">
            <a:xfrm>
              <a:off x="2843213" y="692150"/>
              <a:ext cx="64928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1-p</a:t>
              </a:r>
            </a:p>
          </p:txBody>
        </p:sp>
        <p:sp>
          <p:nvSpPr>
            <p:cNvPr id="8213" name="ZoneTexte 38"/>
            <p:cNvSpPr txBox="1">
              <a:spLocks noChangeArrowheads="1"/>
            </p:cNvSpPr>
            <p:nvPr/>
          </p:nvSpPr>
          <p:spPr bwMode="auto">
            <a:xfrm>
              <a:off x="2843213" y="404813"/>
              <a:ext cx="720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p</a:t>
              </a:r>
            </a:p>
          </p:txBody>
        </p:sp>
        <p:sp>
          <p:nvSpPr>
            <p:cNvPr id="8214" name="ZoneTexte 39"/>
            <p:cNvSpPr txBox="1">
              <a:spLocks noChangeArrowheads="1"/>
            </p:cNvSpPr>
            <p:nvPr/>
          </p:nvSpPr>
          <p:spPr bwMode="auto">
            <a:xfrm>
              <a:off x="3419475" y="549275"/>
              <a:ext cx="36036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p</a:t>
              </a:r>
            </a:p>
          </p:txBody>
        </p:sp>
        <p:sp>
          <p:nvSpPr>
            <p:cNvPr id="8215" name="ZoneTexte 40"/>
            <p:cNvSpPr txBox="1">
              <a:spLocks noChangeArrowheads="1"/>
            </p:cNvSpPr>
            <p:nvPr/>
          </p:nvSpPr>
          <p:spPr bwMode="auto">
            <a:xfrm>
              <a:off x="3419475" y="836613"/>
              <a:ext cx="720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1-p</a:t>
              </a:r>
            </a:p>
          </p:txBody>
        </p:sp>
        <p:sp>
          <p:nvSpPr>
            <p:cNvPr id="8216" name="ZoneTexte 41"/>
            <p:cNvSpPr txBox="1">
              <a:spLocks noChangeArrowheads="1"/>
            </p:cNvSpPr>
            <p:nvPr/>
          </p:nvSpPr>
          <p:spPr bwMode="auto">
            <a:xfrm>
              <a:off x="4140200" y="765175"/>
              <a:ext cx="5032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p</a:t>
              </a:r>
            </a:p>
          </p:txBody>
        </p:sp>
        <p:sp>
          <p:nvSpPr>
            <p:cNvPr id="8217" name="ZoneTexte 42"/>
            <p:cNvSpPr txBox="1">
              <a:spLocks noChangeArrowheads="1"/>
            </p:cNvSpPr>
            <p:nvPr/>
          </p:nvSpPr>
          <p:spPr bwMode="auto">
            <a:xfrm>
              <a:off x="4067175" y="981075"/>
              <a:ext cx="5048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1-p</a:t>
              </a:r>
            </a:p>
          </p:txBody>
        </p:sp>
        <p:sp>
          <p:nvSpPr>
            <p:cNvPr id="8218" name="ZoneTexte 43"/>
            <p:cNvSpPr txBox="1">
              <a:spLocks noChangeArrowheads="1"/>
            </p:cNvSpPr>
            <p:nvPr/>
          </p:nvSpPr>
          <p:spPr bwMode="auto">
            <a:xfrm>
              <a:off x="4716463" y="908050"/>
              <a:ext cx="4318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p</a:t>
              </a:r>
            </a:p>
          </p:txBody>
        </p:sp>
        <p:sp>
          <p:nvSpPr>
            <p:cNvPr id="8219" name="ZoneTexte 44"/>
            <p:cNvSpPr txBox="1">
              <a:spLocks noChangeArrowheads="1"/>
            </p:cNvSpPr>
            <p:nvPr/>
          </p:nvSpPr>
          <p:spPr bwMode="auto">
            <a:xfrm>
              <a:off x="4716463" y="1125538"/>
              <a:ext cx="6477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>
                  <a:solidFill>
                    <a:srgbClr val="FF0000"/>
                  </a:solidFill>
                  <a:latin typeface="Constantia" pitchFamily="18" charset="0"/>
                </a:rPr>
                <a:t>1-p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67544" y="105273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nstantia" pitchFamily="18" charset="0"/>
              </a:rPr>
              <a:t>Exemple pour n=4</a:t>
            </a:r>
            <a:endParaRPr lang="fr-FR" sz="1600" u="sng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Loi géométrique tronquée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Avec </a:t>
            </a:r>
            <a:r>
              <a:rPr lang="fr-FR" sz="3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Algobox</a:t>
            </a:r>
            <a:endParaRPr lang="fr-FR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200"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endParaRPr lang="en-US" sz="2200">
              <a:latin typeface="+mn-lt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12875"/>
            <a:ext cx="46878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Loi binomiale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fr-FR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3568" y="332656"/>
          <a:ext cx="7560195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324"/>
                <a:gridCol w="2496291"/>
                <a:gridCol w="2781580"/>
              </a:tblGrid>
              <a:tr h="764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CONTENUS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CAPACITES</a:t>
                      </a:r>
                      <a:r>
                        <a:rPr lang="fr-FR" baseline="0" dirty="0" smtClean="0"/>
                        <a:t>  ATTENDUES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COMMENTAIRES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43550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Epreuve</a:t>
                      </a:r>
                      <a:r>
                        <a:rPr lang="fr-FR" sz="1200" baseline="0" dirty="0" smtClean="0"/>
                        <a:t> de Bernoulli, loi de Bernoulli.</a:t>
                      </a:r>
                    </a:p>
                    <a:p>
                      <a:r>
                        <a:rPr lang="fr-FR" sz="1200" baseline="0" dirty="0" smtClean="0"/>
                        <a:t>Schéma de Bernoulli, loi binomiale (loi du nombre de succès)</a:t>
                      </a:r>
                    </a:p>
                    <a:p>
                      <a:r>
                        <a:rPr lang="fr-FR" sz="1200" baseline="0" dirty="0" smtClean="0"/>
                        <a:t>Coefficients binomiaux, triangle de Pascal.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Reconnaître des situations relevant de la loi binomiale.</a:t>
                      </a:r>
                    </a:p>
                    <a:p>
                      <a:r>
                        <a:rPr lang="fr-FR" sz="1200" dirty="0" smtClean="0"/>
                        <a:t>Calculer une probabilité dans le cadre de</a:t>
                      </a:r>
                      <a:r>
                        <a:rPr lang="fr-FR" sz="1200" baseline="0" dirty="0" smtClean="0"/>
                        <a:t> la loi binomiale.</a:t>
                      </a:r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Démontrer que : </a:t>
                      </a:r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(    ) + (      ) = (       )</a:t>
                      </a:r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Représenter graphiquement la loi binomiale.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 représentation à l’aide d’un arbre est privilégiée : il s’agit ici d’installer une représentation mentale efficace. On peut ainsi 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dirty="0" smtClean="0"/>
                        <a:t> Faciliter la découverte de la loi binomiale pour des petites valeurs de n (n </a:t>
                      </a:r>
                      <a:r>
                        <a:rPr lang="fr-FR" sz="1200" dirty="0" smtClean="0">
                          <a:latin typeface="Cmath"/>
                        </a:rPr>
                        <a:t>≤4);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dirty="0" smtClean="0">
                          <a:latin typeface="Cmath"/>
                        </a:rPr>
                        <a:t> Introduire</a:t>
                      </a:r>
                      <a:r>
                        <a:rPr lang="fr-FR" sz="1200" baseline="0" dirty="0" smtClean="0">
                          <a:latin typeface="Cmath"/>
                        </a:rPr>
                        <a:t> le coefficient binomial   (  ) comme nombre de chemins de l’arbre réalisant k succès pour n répétitions;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aseline="0" dirty="0" smtClean="0">
                          <a:latin typeface="Cmath"/>
                        </a:rPr>
                        <a:t> Etablir enfin la formule générale de la loi binomiale.</a:t>
                      </a:r>
                    </a:p>
                    <a:p>
                      <a:pPr>
                        <a:buFontTx/>
                        <a:buNone/>
                      </a:pPr>
                      <a:endParaRPr lang="fr-FR" sz="1200" baseline="0" dirty="0" smtClean="0">
                        <a:latin typeface="Cmath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fr-FR" sz="1200" dirty="0" smtClean="0"/>
                        <a:t>Cette égalité est établie en raisonnant sur le nombre de chemin réalisant k+1 succès pour n+1 répétitions.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dirty="0" smtClean="0"/>
                        <a:t>On établit également la propriété de symétrie des coefficients binomiaux.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200" dirty="0" smtClean="0"/>
                        <a:t>L’utilisation des coefficients binomiaux dans des problèmes de dénombrement et leur écriture à l’aide des factorielles ne sont pas des attendus du programme. En pratique, on utilise une calculatrice ou un logiciel pour obtenir les valeurs des coefficients binomiaux, calculer directement</a:t>
                      </a:r>
                      <a:r>
                        <a:rPr lang="fr-FR" sz="1200" baseline="0" dirty="0" smtClean="0"/>
                        <a:t> des probabilités et représenter graphiquement la loi binomiale.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8" name="ZoneTexte 4"/>
          <p:cNvSpPr txBox="1">
            <a:spLocks noChangeArrowheads="1"/>
          </p:cNvSpPr>
          <p:nvPr/>
        </p:nvSpPr>
        <p:spPr bwMode="auto">
          <a:xfrm>
            <a:off x="7884368" y="2492896"/>
            <a:ext cx="144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  <a:latin typeface="Constantia" pitchFamily="18" charset="0"/>
              </a:rPr>
              <a:t>n</a:t>
            </a:r>
          </a:p>
          <a:p>
            <a:r>
              <a:rPr lang="fr-FR" sz="900" dirty="0">
                <a:solidFill>
                  <a:schemeClr val="bg1"/>
                </a:solidFill>
                <a:latin typeface="Constantia" pitchFamily="18" charset="0"/>
              </a:rPr>
              <a:t>k</a:t>
            </a:r>
          </a:p>
        </p:txBody>
      </p:sp>
      <p:sp>
        <p:nvSpPr>
          <p:cNvPr id="10259" name="ZoneTexte 5"/>
          <p:cNvSpPr txBox="1">
            <a:spLocks noChangeArrowheads="1"/>
          </p:cNvSpPr>
          <p:nvPr/>
        </p:nvSpPr>
        <p:spPr bwMode="auto">
          <a:xfrm>
            <a:off x="3059113" y="3933825"/>
            <a:ext cx="217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>
                <a:solidFill>
                  <a:schemeClr val="bg1"/>
                </a:solidFill>
                <a:latin typeface="Constantia" pitchFamily="18" charset="0"/>
              </a:rPr>
              <a:t>n</a:t>
            </a:r>
          </a:p>
          <a:p>
            <a:r>
              <a:rPr lang="fr-FR" sz="900">
                <a:solidFill>
                  <a:schemeClr val="bg1"/>
                </a:solidFill>
                <a:latin typeface="Constantia" pitchFamily="18" charset="0"/>
              </a:rPr>
              <a:t>k</a:t>
            </a:r>
          </a:p>
        </p:txBody>
      </p:sp>
      <p:sp>
        <p:nvSpPr>
          <p:cNvPr id="10260" name="ZoneTexte 6"/>
          <p:cNvSpPr txBox="1">
            <a:spLocks noChangeArrowheads="1"/>
          </p:cNvSpPr>
          <p:nvPr/>
        </p:nvSpPr>
        <p:spPr bwMode="auto">
          <a:xfrm>
            <a:off x="3492500" y="393382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>
                <a:solidFill>
                  <a:schemeClr val="bg1"/>
                </a:solidFill>
                <a:latin typeface="Constantia" pitchFamily="18" charset="0"/>
              </a:rPr>
              <a:t>n</a:t>
            </a:r>
          </a:p>
          <a:p>
            <a:r>
              <a:rPr lang="fr-FR" sz="900">
                <a:solidFill>
                  <a:schemeClr val="bg1"/>
                </a:solidFill>
                <a:latin typeface="Constantia" pitchFamily="18" charset="0"/>
              </a:rPr>
              <a:t>k+1</a:t>
            </a:r>
          </a:p>
        </p:txBody>
      </p:sp>
      <p:sp>
        <p:nvSpPr>
          <p:cNvPr id="10261" name="ZoneTexte 7"/>
          <p:cNvSpPr txBox="1">
            <a:spLocks noChangeArrowheads="1"/>
          </p:cNvSpPr>
          <p:nvPr/>
        </p:nvSpPr>
        <p:spPr bwMode="auto">
          <a:xfrm>
            <a:off x="3995738" y="3933825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>
                <a:solidFill>
                  <a:schemeClr val="bg1"/>
                </a:solidFill>
                <a:latin typeface="Constantia" pitchFamily="18" charset="0"/>
              </a:rPr>
              <a:t>n+1</a:t>
            </a:r>
          </a:p>
          <a:p>
            <a:r>
              <a:rPr lang="fr-FR" sz="900">
                <a:solidFill>
                  <a:schemeClr val="bg1"/>
                </a:solidFill>
                <a:latin typeface="Constantia" pitchFamily="18" charset="0"/>
              </a:rPr>
              <a:t>k+1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142844" y="428604"/>
            <a:ext cx="87154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onstantia" pitchFamily="18" charset="0"/>
              </a:rPr>
              <a:t>                                          Loi binomiale</a:t>
            </a:r>
            <a:endParaRPr lang="fr-FR" sz="2400" b="1" dirty="0">
              <a:latin typeface="Constantia" pitchFamily="18" charset="0"/>
            </a:endParaRPr>
          </a:p>
          <a:p>
            <a:r>
              <a:rPr lang="fr-FR" b="1" dirty="0">
                <a:latin typeface="Constantia" pitchFamily="18" charset="0"/>
              </a:rPr>
              <a:t>1 </a:t>
            </a:r>
            <a:r>
              <a:rPr lang="fr-FR" b="1" dirty="0" smtClean="0">
                <a:latin typeface="Constantia" pitchFamily="18" charset="0"/>
              </a:rPr>
              <a:t>– </a:t>
            </a:r>
            <a:r>
              <a:rPr lang="fr-FR" b="1" u="sng" dirty="0">
                <a:latin typeface="Constantia" pitchFamily="18" charset="0"/>
              </a:rPr>
              <a:t>Découverte de la loi binomiale et introduction des coefficients binomiaux</a:t>
            </a:r>
          </a:p>
          <a:p>
            <a:r>
              <a:rPr lang="fr-FR" dirty="0">
                <a:latin typeface="Constantia" pitchFamily="18" charset="0"/>
              </a:rPr>
              <a:t>    </a:t>
            </a:r>
            <a:endParaRPr lang="fr-FR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      </a:t>
            </a:r>
            <a:r>
              <a:rPr lang="fr-FR" dirty="0">
                <a:latin typeface="Constantia" pitchFamily="18" charset="0"/>
              </a:rPr>
              <a:t>Répétition d'une épreuve de Bernoulli de paramètre p quelconque</a:t>
            </a:r>
          </a:p>
          <a:p>
            <a:r>
              <a:rPr lang="fr-FR" dirty="0">
                <a:latin typeface="Constantia" pitchFamily="18" charset="0"/>
              </a:rPr>
              <a:t>      On répète </a:t>
            </a:r>
            <a:r>
              <a:rPr lang="fr-FR" dirty="0" smtClean="0">
                <a:latin typeface="Constantia" pitchFamily="18" charset="0"/>
              </a:rPr>
              <a:t>n </a:t>
            </a:r>
            <a:r>
              <a:rPr lang="fr-FR" dirty="0">
                <a:latin typeface="Constantia" pitchFamily="18" charset="0"/>
              </a:rPr>
              <a:t>fois cette épreuve.</a:t>
            </a:r>
          </a:p>
          <a:p>
            <a:r>
              <a:rPr lang="fr-FR" dirty="0">
                <a:latin typeface="Constantia" pitchFamily="18" charset="0"/>
              </a:rPr>
              <a:t>      Nous représentons cette répétition par un arbre pondéré à </a:t>
            </a:r>
            <a:r>
              <a:rPr lang="fr-FR" dirty="0" smtClean="0">
                <a:latin typeface="Constantia" pitchFamily="18" charset="0"/>
              </a:rPr>
              <a:t>n </a:t>
            </a:r>
            <a:r>
              <a:rPr lang="fr-FR" dirty="0">
                <a:latin typeface="Constantia" pitchFamily="18" charset="0"/>
              </a:rPr>
              <a:t>niveaux.</a:t>
            </a:r>
          </a:p>
        </p:txBody>
      </p:sp>
      <p:sp>
        <p:nvSpPr>
          <p:cNvPr id="11269" name="ZoneTexte 74"/>
          <p:cNvSpPr txBox="1">
            <a:spLocks noChangeArrowheads="1"/>
          </p:cNvSpPr>
          <p:nvPr/>
        </p:nvSpPr>
        <p:spPr bwMode="auto">
          <a:xfrm>
            <a:off x="395536" y="2348880"/>
            <a:ext cx="8497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On </a:t>
            </a:r>
            <a:r>
              <a:rPr lang="fr-FR" smtClean="0">
                <a:latin typeface="Constantia" pitchFamily="18" charset="0"/>
              </a:rPr>
              <a:t>note   </a:t>
            </a:r>
            <a:r>
              <a:rPr lang="fr-FR" dirty="0" smtClean="0">
                <a:latin typeface="Constantia" pitchFamily="18" charset="0"/>
              </a:rPr>
              <a:t>(    ) on   et  lit « k parmi n » le nombre de chemins qui conduisent à k succès exactement. </a:t>
            </a:r>
            <a:endParaRPr lang="fr-FR" dirty="0">
              <a:latin typeface="Constant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3284984"/>
            <a:ext cx="756126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b="1" u="sng" dirty="0">
                <a:latin typeface="+mn-lt"/>
                <a:cs typeface="+mn-cs"/>
              </a:rPr>
              <a:t>Formule générale de la loi binomiale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La probabilité de chacun des chemins qui réalisent exactement </a:t>
            </a:r>
            <a:r>
              <a:rPr lang="fr-FR" i="1" dirty="0">
                <a:latin typeface="+mn-lt"/>
                <a:cs typeface="+mn-cs"/>
              </a:rPr>
              <a:t>k </a:t>
            </a:r>
            <a:r>
              <a:rPr lang="fr-FR" dirty="0">
                <a:latin typeface="+mn-lt"/>
                <a:cs typeface="+mn-cs"/>
              </a:rPr>
              <a:t>succès est </a:t>
            </a:r>
            <a:r>
              <a:rPr lang="fr-FR" i="1" dirty="0">
                <a:latin typeface="+mn-lt"/>
                <a:cs typeface="+mn-cs"/>
              </a:rPr>
              <a:t>p </a:t>
            </a:r>
            <a:r>
              <a:rPr lang="fr-FR" i="1" dirty="0" smtClean="0">
                <a:latin typeface="+mn-lt"/>
                <a:cs typeface="+mn-cs"/>
              </a:rPr>
              <a:t> </a:t>
            </a:r>
            <a:r>
              <a:rPr lang="fr-FR" dirty="0" smtClean="0">
                <a:latin typeface="+mn-lt"/>
                <a:cs typeface="+mn-cs"/>
              </a:rPr>
              <a:t>(</a:t>
            </a:r>
            <a:r>
              <a:rPr lang="fr-FR" dirty="0">
                <a:latin typeface="+mn-lt"/>
                <a:cs typeface="+mn-cs"/>
              </a:rPr>
              <a:t>1 – </a:t>
            </a:r>
            <a:r>
              <a:rPr lang="fr-FR" i="1" dirty="0">
                <a:latin typeface="+mn-lt"/>
                <a:cs typeface="+mn-cs"/>
              </a:rPr>
              <a:t>p</a:t>
            </a:r>
            <a:r>
              <a:rPr lang="fr-FR" dirty="0" smtClean="0">
                <a:latin typeface="+mn-lt"/>
                <a:cs typeface="+mn-cs"/>
              </a:rPr>
              <a:t>)  .  </a:t>
            </a:r>
            <a:r>
              <a:rPr lang="fr-FR" dirty="0">
                <a:latin typeface="+mn-lt"/>
                <a:cs typeface="+mn-cs"/>
              </a:rPr>
              <a:t>On obtient donc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Soient un  entier naturel </a:t>
            </a:r>
            <a:r>
              <a:rPr lang="fr-FR" i="1" dirty="0">
                <a:latin typeface="+mn-lt"/>
                <a:cs typeface="+mn-cs"/>
              </a:rPr>
              <a:t>n  </a:t>
            </a:r>
            <a:r>
              <a:rPr lang="fr-FR" dirty="0">
                <a:latin typeface="+mn-lt"/>
                <a:cs typeface="+mn-cs"/>
              </a:rPr>
              <a:t>et  un  réel </a:t>
            </a:r>
            <a:r>
              <a:rPr lang="fr-FR" i="1" dirty="0">
                <a:latin typeface="+mn-lt"/>
                <a:cs typeface="+mn-cs"/>
              </a:rPr>
              <a:t>p  </a:t>
            </a:r>
            <a:r>
              <a:rPr lang="fr-FR" dirty="0">
                <a:latin typeface="+mn-lt"/>
                <a:cs typeface="+mn-cs"/>
              </a:rPr>
              <a:t>de l'intervalle [0,  1]. La variable aléatoire </a:t>
            </a:r>
            <a:r>
              <a:rPr lang="fr-FR" i="1" dirty="0">
                <a:latin typeface="+mn-lt"/>
                <a:cs typeface="+mn-cs"/>
              </a:rPr>
              <a:t>X </a:t>
            </a:r>
            <a:r>
              <a:rPr lang="fr-FR" dirty="0">
                <a:latin typeface="+mn-lt"/>
                <a:cs typeface="+mn-cs"/>
              </a:rPr>
              <a:t>correspondant au nombre de succès dans la répétition de </a:t>
            </a:r>
            <a:r>
              <a:rPr lang="fr-FR" i="1" dirty="0">
                <a:latin typeface="+mn-lt"/>
                <a:cs typeface="+mn-cs"/>
              </a:rPr>
              <a:t>n </a:t>
            </a:r>
            <a:r>
              <a:rPr lang="fr-FR" dirty="0">
                <a:latin typeface="+mn-lt"/>
                <a:cs typeface="+mn-cs"/>
              </a:rPr>
              <a:t>épreuves de Bernoulli de paramètre </a:t>
            </a:r>
            <a:r>
              <a:rPr lang="fr-FR" i="1" dirty="0">
                <a:latin typeface="+mn-lt"/>
                <a:cs typeface="+mn-cs"/>
              </a:rPr>
              <a:t>p </a:t>
            </a:r>
            <a:r>
              <a:rPr lang="fr-FR" dirty="0">
                <a:latin typeface="+mn-lt"/>
                <a:cs typeface="+mn-cs"/>
              </a:rPr>
              <a:t>suit la loi binomiale </a:t>
            </a:r>
            <a:r>
              <a:rPr lang="fr-FR" dirty="0" smtClean="0">
                <a:latin typeface="+mn-lt"/>
                <a:cs typeface="+mn-cs"/>
                <a:sym typeface="Euclid Math One"/>
              </a:rPr>
              <a:t>B</a:t>
            </a:r>
            <a:r>
              <a:rPr lang="fr-FR" dirty="0" smtClean="0">
                <a:latin typeface="+mn-lt"/>
                <a:cs typeface="+mn-cs"/>
              </a:rPr>
              <a:t>(</a:t>
            </a:r>
            <a:r>
              <a:rPr lang="fr-FR" i="1" dirty="0" smtClean="0">
                <a:latin typeface="+mn-lt"/>
                <a:cs typeface="+mn-cs"/>
              </a:rPr>
              <a:t>n</a:t>
            </a:r>
            <a:r>
              <a:rPr lang="fr-FR" dirty="0">
                <a:latin typeface="+mn-lt"/>
                <a:cs typeface="+mn-cs"/>
              </a:rPr>
              <a:t>, </a:t>
            </a:r>
            <a:r>
              <a:rPr lang="fr-FR" i="1" dirty="0">
                <a:latin typeface="+mn-lt"/>
                <a:cs typeface="+mn-cs"/>
              </a:rPr>
              <a:t>p</a:t>
            </a:r>
            <a:r>
              <a:rPr lang="fr-FR" dirty="0">
                <a:latin typeface="+mn-lt"/>
                <a:cs typeface="+mn-cs"/>
              </a:rPr>
              <a:t>) avec pour tout entier </a:t>
            </a:r>
            <a:r>
              <a:rPr lang="fr-FR" i="1" dirty="0">
                <a:latin typeface="+mn-lt"/>
                <a:cs typeface="+mn-cs"/>
              </a:rPr>
              <a:t>k </a:t>
            </a:r>
            <a:r>
              <a:rPr lang="fr-FR" dirty="0">
                <a:latin typeface="+mn-lt"/>
                <a:cs typeface="+mn-cs"/>
              </a:rPr>
              <a:t>compris entre 0 et </a:t>
            </a:r>
            <a:r>
              <a:rPr lang="fr-FR" i="1" dirty="0">
                <a:latin typeface="+mn-lt"/>
                <a:cs typeface="+mn-cs"/>
              </a:rPr>
              <a:t>n </a:t>
            </a:r>
            <a:r>
              <a:rPr lang="fr-FR" dirty="0"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p(X=k) = (   )p </a:t>
            </a:r>
            <a:r>
              <a:rPr lang="fr-FR" dirty="0" smtClean="0">
                <a:latin typeface="+mn-lt"/>
                <a:cs typeface="+mn-cs"/>
              </a:rPr>
              <a:t> (</a:t>
            </a:r>
            <a:r>
              <a:rPr lang="fr-FR" dirty="0">
                <a:latin typeface="+mn-lt"/>
                <a:cs typeface="+mn-cs"/>
              </a:rPr>
              <a:t>1-p)</a:t>
            </a:r>
          </a:p>
        </p:txBody>
      </p: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539552" y="3861048"/>
            <a:ext cx="215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>
                <a:latin typeface="Constantia" pitchFamily="18" charset="0"/>
              </a:rPr>
              <a:t>k</a:t>
            </a:r>
          </a:p>
        </p:txBody>
      </p:sp>
      <p:sp>
        <p:nvSpPr>
          <p:cNvPr id="10" name="ZoneTexte 10"/>
          <p:cNvSpPr txBox="1">
            <a:spLocks noChangeArrowheads="1"/>
          </p:cNvSpPr>
          <p:nvPr/>
        </p:nvSpPr>
        <p:spPr bwMode="auto">
          <a:xfrm>
            <a:off x="1187624" y="3789040"/>
            <a:ext cx="431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>
                <a:latin typeface="Constantia" pitchFamily="18" charset="0"/>
              </a:rPr>
              <a:t>n -k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 flipH="1">
            <a:off x="4211960" y="5229200"/>
            <a:ext cx="14347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Constantia" pitchFamily="18" charset="0"/>
              </a:rPr>
              <a:t>n</a:t>
            </a:r>
          </a:p>
          <a:p>
            <a:r>
              <a:rPr lang="fr-FR" sz="1200" dirty="0">
                <a:latin typeface="Constantia" pitchFamily="18" charset="0"/>
              </a:rPr>
              <a:t>k</a:t>
            </a:r>
          </a:p>
        </p:txBody>
      </p: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4499992" y="5229200"/>
            <a:ext cx="215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>
                <a:latin typeface="Constantia" pitchFamily="18" charset="0"/>
              </a:rPr>
              <a:t>k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076056" y="5229200"/>
            <a:ext cx="503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 dirty="0">
                <a:latin typeface="Constantia" pitchFamily="18" charset="0"/>
              </a:rPr>
              <a:t>n-k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 flipH="1">
            <a:off x="1547664" y="2276872"/>
            <a:ext cx="14347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Constantia" pitchFamily="18" charset="0"/>
              </a:rPr>
              <a:t>n</a:t>
            </a:r>
          </a:p>
          <a:p>
            <a:r>
              <a:rPr lang="fr-FR" sz="1200" dirty="0">
                <a:latin typeface="Constantia" pitchFamily="18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692696"/>
            <a:ext cx="8229600" cy="63090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800" i="1" dirty="0">
                <a:latin typeface="+mj-lt"/>
                <a:ea typeface="+mj-ea"/>
                <a:cs typeface="+mj-cs"/>
              </a:rPr>
              <a:t>Document </a:t>
            </a:r>
            <a:r>
              <a:rPr lang="fr-FR" sz="2800" i="1" dirty="0" smtClean="0">
                <a:latin typeface="+mj-lt"/>
                <a:ea typeface="+mj-ea"/>
                <a:cs typeface="+mj-cs"/>
              </a:rPr>
              <a:t>ressource </a:t>
            </a:r>
            <a:r>
              <a:rPr lang="fr-FR" sz="2800" i="1" dirty="0">
                <a:latin typeface="+mj-lt"/>
                <a:ea typeface="+mj-ea"/>
                <a:cs typeface="+mj-cs"/>
              </a:rPr>
              <a:t>Statistiques et Probabilités</a:t>
            </a:r>
            <a:r>
              <a:rPr lang="fr-FR" sz="3400" dirty="0">
                <a:latin typeface="+mj-lt"/>
                <a:ea typeface="+mj-ea"/>
                <a:cs typeface="+mj-cs"/>
              </a:rPr>
              <a:t/>
            </a:r>
            <a:br>
              <a:rPr lang="fr-FR" sz="3400" dirty="0">
                <a:latin typeface="+mj-lt"/>
                <a:ea typeface="+mj-ea"/>
                <a:cs typeface="+mj-cs"/>
              </a:rPr>
            </a:br>
            <a:endParaRPr lang="fr-FR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600">
              <a:latin typeface="Constantia" pitchFamily="18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endParaRPr lang="fr-FR" sz="2200">
              <a:latin typeface="Constantia" pitchFamily="18" charset="0"/>
            </a:endParaRPr>
          </a:p>
        </p:txBody>
      </p:sp>
      <p:pic>
        <p:nvPicPr>
          <p:cNvPr id="13316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33600"/>
            <a:ext cx="7138988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412776"/>
            <a:ext cx="3179603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dirty="0" smtClean="0"/>
              <a:t>Fluctuation d’échantillonnage</a:t>
            </a:r>
            <a:endParaRPr lang="fr-FR" sz="4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7544" y="2276872"/>
          <a:ext cx="835292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083"/>
                <a:gridCol w="2727487"/>
                <a:gridCol w="3409357"/>
              </a:tblGrid>
              <a:tr h="3169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CONTENUS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CAPACITES</a:t>
                      </a:r>
                      <a:r>
                        <a:rPr lang="fr-FR" baseline="0" dirty="0" smtClean="0"/>
                        <a:t>  ATTENDUES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COMMENTAIRES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2419361">
                <a:tc>
                  <a:txBody>
                    <a:bodyPr/>
                    <a:lstStyle/>
                    <a:p>
                      <a:r>
                        <a:rPr lang="fr-F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Échantillonnage </a:t>
                      </a: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Utilisation de la loi binomiale pour une prise de décision à partir d’une fréquence. 	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Exploiter l’intervalle de fluctuation à un seuil donné, déterminé à l’aide de la loi binomiale, pour rejeter ou non une hypothèse sur une proportion 	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L’objectif est d’amener les élèves à expérimenter la notion de « différence significative » par rapport à une valeur attendue et à remarquer que, pour une taille de l’échantillon importante, on conforte les résultats vus en classe de seconde.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L’intervalle de fluctuation peut être déterminé à l’aide d’un tableur ou d’un algorithme. </a:t>
                      </a:r>
                    </a:p>
                    <a:p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vocabulaire des tests (test d’hypothèse, hypothèse nulle, risque de première espèce) est hors programme. 	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850" y="333375"/>
            <a:ext cx="8569325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fr-FR" b="1" u="sng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fr-FR" b="1" u="sng" dirty="0" smtClean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b="1" u="sng" dirty="0" smtClean="0">
                <a:latin typeface="+mn-lt"/>
                <a:cs typeface="+mn-cs"/>
              </a:rPr>
              <a:t>Définition </a:t>
            </a:r>
            <a:r>
              <a:rPr lang="fr-FR" b="1" u="sng" dirty="0">
                <a:latin typeface="+mn-lt"/>
                <a:cs typeface="+mn-cs"/>
              </a:rPr>
              <a:t>de l’intervalle de fluctuation à 95 % </a:t>
            </a:r>
            <a:r>
              <a:rPr lang="fr-FR" b="1" u="sng" dirty="0" smtClean="0">
                <a:latin typeface="+mn-lt"/>
                <a:cs typeface="+mn-cs"/>
              </a:rPr>
              <a:t>à </a:t>
            </a:r>
            <a:r>
              <a:rPr lang="fr-FR" b="1" u="sng" dirty="0">
                <a:latin typeface="+mn-lt"/>
                <a:cs typeface="+mn-cs"/>
              </a:rPr>
              <a:t>l’aide de la loi binomiale</a:t>
            </a:r>
            <a:endParaRPr lang="fr-FR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 </a:t>
            </a:r>
            <a:endParaRPr lang="fr-FR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latin typeface="+mn-lt"/>
                <a:cs typeface="+mn-cs"/>
              </a:rPr>
              <a:t>Définition </a:t>
            </a:r>
            <a:r>
              <a:rPr lang="fr-FR" dirty="0">
                <a:latin typeface="+mn-lt"/>
                <a:cs typeface="+mn-cs"/>
              </a:rPr>
              <a:t>:  l’intervalle  de  fluctuation  à  95 %  d’une  fréquence  </a:t>
            </a:r>
            <a:r>
              <a:rPr lang="fr-FR" b="1" dirty="0">
                <a:latin typeface="+mn-lt"/>
                <a:cs typeface="+mn-cs"/>
              </a:rPr>
              <a:t>correspondant  à  la réalisation, sur  un  échantillon aléatoire de  taille  </a:t>
            </a:r>
            <a:r>
              <a:rPr lang="fr-FR" b="1" i="1" dirty="0">
                <a:latin typeface="+mn-lt"/>
                <a:cs typeface="+mn-cs"/>
              </a:rPr>
              <a:t>n</a:t>
            </a:r>
            <a:r>
              <a:rPr lang="fr-FR" b="1" dirty="0">
                <a:latin typeface="+mn-lt"/>
                <a:cs typeface="+mn-cs"/>
              </a:rPr>
              <a:t>,  d’une  variable aléatoire </a:t>
            </a:r>
            <a:r>
              <a:rPr lang="fr-FR" i="1" dirty="0">
                <a:latin typeface="+mn-lt"/>
                <a:cs typeface="+mn-cs"/>
              </a:rPr>
              <a:t>X  </a:t>
            </a:r>
            <a:r>
              <a:rPr lang="fr-FR" dirty="0">
                <a:latin typeface="+mn-lt"/>
                <a:cs typeface="+mn-cs"/>
              </a:rPr>
              <a:t>de  </a:t>
            </a:r>
            <a:r>
              <a:rPr lang="fr-FR" dirty="0" smtClean="0">
                <a:latin typeface="+mn-lt"/>
                <a:cs typeface="+mn-cs"/>
              </a:rPr>
              <a:t>loi binomiale</a:t>
            </a:r>
            <a:r>
              <a:rPr lang="fr-FR" dirty="0">
                <a:latin typeface="+mn-lt"/>
                <a:cs typeface="+mn-cs"/>
              </a:rPr>
              <a:t>, est l’intervalle  [</a:t>
            </a:r>
            <a:r>
              <a:rPr lang="fr-FR" i="1" dirty="0">
                <a:latin typeface="+mn-lt"/>
                <a:cs typeface="+mn-cs"/>
              </a:rPr>
              <a:t>a/n , b/n</a:t>
            </a:r>
            <a:r>
              <a:rPr lang="fr-FR" i="1" dirty="0">
                <a:latin typeface="Cmath"/>
                <a:cs typeface="+mn-cs"/>
              </a:rPr>
              <a:t>]</a:t>
            </a:r>
            <a:r>
              <a:rPr lang="fr-FR" i="1" dirty="0">
                <a:latin typeface="+mn-lt"/>
                <a:cs typeface="+mn-cs"/>
              </a:rPr>
              <a:t>  </a:t>
            </a:r>
            <a:r>
              <a:rPr lang="fr-FR" dirty="0">
                <a:latin typeface="+mn-lt"/>
                <a:cs typeface="+mn-cs"/>
              </a:rPr>
              <a:t>défini par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>
                <a:latin typeface="+mn-lt"/>
                <a:cs typeface="+mn-cs"/>
              </a:rPr>
              <a:t> a </a:t>
            </a:r>
            <a:r>
              <a:rPr lang="fr-FR" dirty="0">
                <a:latin typeface="+mn-lt"/>
                <a:cs typeface="+mn-cs"/>
              </a:rPr>
              <a:t>est le plus petit entier tel que </a:t>
            </a:r>
            <a:r>
              <a:rPr lang="fr-FR" i="1" dirty="0">
                <a:latin typeface="+mn-lt"/>
                <a:cs typeface="+mn-cs"/>
              </a:rPr>
              <a:t>P</a:t>
            </a:r>
            <a:r>
              <a:rPr lang="fr-FR" dirty="0">
                <a:latin typeface="+mn-lt"/>
                <a:cs typeface="+mn-cs"/>
              </a:rPr>
              <a:t>(</a:t>
            </a:r>
            <a:r>
              <a:rPr lang="fr-FR" i="1" dirty="0">
                <a:latin typeface="+mn-lt"/>
                <a:cs typeface="+mn-cs"/>
              </a:rPr>
              <a:t>X </a:t>
            </a:r>
            <a:r>
              <a:rPr lang="fr-FR" i="1" dirty="0" smtClean="0">
                <a:latin typeface="Cmath"/>
                <a:cs typeface="+mn-cs"/>
                <a:sym typeface="Symbol"/>
              </a:rPr>
              <a:t></a:t>
            </a:r>
            <a:r>
              <a:rPr lang="fr-FR" i="1" dirty="0" smtClean="0">
                <a:latin typeface="Cmath"/>
                <a:cs typeface="+mn-cs"/>
              </a:rPr>
              <a:t> </a:t>
            </a:r>
            <a:r>
              <a:rPr lang="fr-FR" i="1" dirty="0">
                <a:latin typeface="+mn-lt"/>
                <a:cs typeface="+mn-cs"/>
              </a:rPr>
              <a:t>a</a:t>
            </a:r>
            <a:r>
              <a:rPr lang="fr-FR" dirty="0">
                <a:latin typeface="+mn-lt"/>
                <a:cs typeface="+mn-cs"/>
              </a:rPr>
              <a:t>) </a:t>
            </a:r>
            <a:r>
              <a:rPr lang="fr-FR" dirty="0" smtClean="0">
                <a:latin typeface="Cmath"/>
                <a:cs typeface="+mn-cs"/>
              </a:rPr>
              <a:t>&gt; </a:t>
            </a:r>
            <a:r>
              <a:rPr lang="fr-FR" dirty="0" smtClean="0">
                <a:latin typeface="+mn-lt"/>
                <a:cs typeface="+mn-cs"/>
              </a:rPr>
              <a:t>0,025 </a:t>
            </a:r>
            <a:r>
              <a:rPr lang="fr-FR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>
                <a:latin typeface="+mn-lt"/>
                <a:cs typeface="+mn-cs"/>
              </a:rPr>
              <a:t> b </a:t>
            </a:r>
            <a:r>
              <a:rPr lang="fr-FR" dirty="0">
                <a:latin typeface="+mn-lt"/>
                <a:cs typeface="+mn-cs"/>
              </a:rPr>
              <a:t>est le plus petit entier tel que </a:t>
            </a:r>
            <a:r>
              <a:rPr lang="fr-FR" i="1" dirty="0">
                <a:latin typeface="+mn-lt"/>
                <a:cs typeface="+mn-cs"/>
              </a:rPr>
              <a:t>P</a:t>
            </a:r>
            <a:r>
              <a:rPr lang="fr-FR" dirty="0">
                <a:latin typeface="+mn-lt"/>
                <a:cs typeface="+mn-cs"/>
              </a:rPr>
              <a:t>(</a:t>
            </a:r>
            <a:r>
              <a:rPr lang="fr-FR" i="1" dirty="0">
                <a:latin typeface="+mn-lt"/>
                <a:cs typeface="+mn-cs"/>
              </a:rPr>
              <a:t>X </a:t>
            </a:r>
            <a:r>
              <a:rPr lang="fr-FR" i="1" dirty="0" smtClean="0">
                <a:latin typeface="Cmath"/>
                <a:sym typeface="Symbol"/>
              </a:rPr>
              <a:t></a:t>
            </a:r>
            <a:r>
              <a:rPr lang="fr-FR" i="1" dirty="0" smtClean="0">
                <a:latin typeface="Cmath"/>
                <a:cs typeface="+mn-cs"/>
              </a:rPr>
              <a:t> </a:t>
            </a:r>
            <a:r>
              <a:rPr lang="fr-FR" i="1" dirty="0">
                <a:latin typeface="+mn-lt"/>
                <a:cs typeface="+mn-cs"/>
              </a:rPr>
              <a:t>b</a:t>
            </a:r>
            <a:r>
              <a:rPr lang="fr-FR" dirty="0">
                <a:latin typeface="+mn-lt"/>
                <a:cs typeface="+mn-cs"/>
              </a:rPr>
              <a:t>) </a:t>
            </a:r>
            <a:r>
              <a:rPr lang="fr-FR" dirty="0" smtClean="0">
                <a:latin typeface="+mn-lt"/>
                <a:cs typeface="+mn-cs"/>
                <a:sym typeface="Symbol"/>
              </a:rPr>
              <a:t>&gt; </a:t>
            </a:r>
            <a:r>
              <a:rPr lang="fr-FR" dirty="0" smtClean="0">
                <a:latin typeface="+mn-lt"/>
                <a:cs typeface="+mn-cs"/>
              </a:rPr>
              <a:t>0,975</a:t>
            </a:r>
            <a:r>
              <a:rPr lang="fr-FR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28728" y="2824163"/>
            <a:ext cx="6624638" cy="3605303"/>
            <a:chOff x="2601" y="3964"/>
            <a:chExt cx="6733" cy="372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601" y="3964"/>
            <a:ext cx="6733" cy="3240"/>
          </p:xfrm>
          <a:graphic>
            <a:graphicData uri="http://schemas.openxmlformats.org/presentationml/2006/ole">
              <p:oleObj spid="_x0000_s18436" name="Graphique" r:id="rId3" imgW="4267200" imgH="2057400" progId="Excel.Sheet.8">
                <p:embed/>
              </p:oleObj>
            </a:graphicData>
          </a:graphic>
        </p:graphicFrame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3141" y="7024"/>
              <a:ext cx="1440" cy="593"/>
            </a:xfrm>
            <a:prstGeom prst="borderCallout1">
              <a:avLst>
                <a:gd name="adj1" fmla="val 2394"/>
                <a:gd name="adj2" fmla="val 98700"/>
                <a:gd name="adj3" fmla="val -70804"/>
                <a:gd name="adj4" fmla="val 1183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000" dirty="0">
                  <a:latin typeface="Constantia" pitchFamily="18" charset="0"/>
                </a:rPr>
                <a:t>Zone de rejet à gauche : au plus 2,5 %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7281" y="7054"/>
              <a:ext cx="1440" cy="637"/>
            </a:xfrm>
            <a:prstGeom prst="borderCallout1">
              <a:avLst>
                <a:gd name="adj1" fmla="val 7807"/>
                <a:gd name="adj2" fmla="val 2263"/>
                <a:gd name="adj3" fmla="val -72678"/>
                <a:gd name="adj4" fmla="val -4353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000">
                  <a:latin typeface="Constantia" pitchFamily="18" charset="0"/>
                </a:rPr>
                <a:t>Zone de rejet à droite : au plus 2,5 %</a:t>
              </a:r>
              <a:endParaRPr lang="fr-FR">
                <a:latin typeface="Constantia" pitchFamily="18" charset="0"/>
              </a:endParaRPr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7101" y="4864"/>
              <a:ext cx="1440" cy="685"/>
            </a:xfrm>
            <a:prstGeom prst="borderCallout1">
              <a:avLst>
                <a:gd name="adj1" fmla="val 16667"/>
                <a:gd name="adj2" fmla="val -8333"/>
                <a:gd name="adj3" fmla="val 125000"/>
                <a:gd name="adj4" fmla="val -93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000" dirty="0">
                  <a:latin typeface="Constantia" pitchFamily="18" charset="0"/>
                </a:rPr>
                <a:t>Intervalle de fluctuation : au moins 95 %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611" y="7024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 i="1" dirty="0">
                  <a:latin typeface="Constantia" pitchFamily="18" charset="0"/>
                </a:rPr>
                <a:t>  a</a:t>
              </a:r>
              <a:endParaRPr lang="fr-FR" dirty="0">
                <a:latin typeface="Constantia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291" y="7054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 i="1">
                  <a:latin typeface="Constantia" pitchFamily="18" charset="0"/>
                </a:rPr>
                <a:t> b</a:t>
              </a:r>
              <a:endParaRPr lang="fr-FR">
                <a:latin typeface="Constantia" pitchFamily="18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6546" y="657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4911" y="657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052736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onstantia" pitchFamily="18" charset="0"/>
              </a:rPr>
              <a:t>Exemple :</a:t>
            </a:r>
          </a:p>
          <a:p>
            <a:r>
              <a:rPr lang="fr-FR" sz="2000" dirty="0" smtClean="0">
                <a:latin typeface="Constantia" pitchFamily="18" charset="0"/>
              </a:rPr>
              <a:t>Un médecin veut savoir si, dans sa région, le pourcentage d’habitants atteints d’hypertension artérielle est égal à la valeur de 16 % récemment publiée.</a:t>
            </a:r>
          </a:p>
          <a:p>
            <a:endParaRPr lang="fr-FR" sz="2000" dirty="0" smtClean="0">
              <a:latin typeface="Constantia" pitchFamily="18" charset="0"/>
            </a:endParaRPr>
          </a:p>
          <a:p>
            <a:r>
              <a:rPr lang="fr-FR" sz="2000" dirty="0" smtClean="0">
                <a:latin typeface="Constantia" pitchFamily="18" charset="0"/>
              </a:rPr>
              <a:t>Pour vérifier cette hypothèse, le médecin constitue un échantillon de </a:t>
            </a:r>
            <a:r>
              <a:rPr lang="fr-FR" sz="2000" i="1" dirty="0" smtClean="0">
                <a:latin typeface="Constantia" pitchFamily="18" charset="0"/>
              </a:rPr>
              <a:t>n </a:t>
            </a:r>
            <a:r>
              <a:rPr lang="fr-FR" sz="2000" dirty="0" smtClean="0">
                <a:latin typeface="Constantia" pitchFamily="18" charset="0"/>
              </a:rPr>
              <a:t>= 100 habitants de la région, dont il détermine la fréquence  </a:t>
            </a:r>
            <a:r>
              <a:rPr lang="fr-FR" sz="2000" i="1" dirty="0" smtClean="0">
                <a:latin typeface="Constantia" pitchFamily="18" charset="0"/>
              </a:rPr>
              <a:t>f </a:t>
            </a:r>
            <a:r>
              <a:rPr lang="fr-FR" sz="2000" dirty="0" smtClean="0">
                <a:latin typeface="Constantia" pitchFamily="18" charset="0"/>
              </a:rPr>
              <a:t>d’hypertendus.</a:t>
            </a:r>
          </a:p>
          <a:p>
            <a:endParaRPr lang="fr-FR" sz="2000" dirty="0" smtClean="0">
              <a:latin typeface="Constantia" pitchFamily="18" charset="0"/>
            </a:endParaRPr>
          </a:p>
          <a:p>
            <a:r>
              <a:rPr lang="fr-FR" sz="2000" dirty="0" smtClean="0">
                <a:latin typeface="Constantia" pitchFamily="18" charset="0"/>
              </a:rPr>
              <a:t>Lorsque  la  proportion  dans  la  population  vaut  </a:t>
            </a:r>
            <a:r>
              <a:rPr lang="fr-FR" sz="2000" i="1" dirty="0" smtClean="0">
                <a:latin typeface="Constantia" pitchFamily="18" charset="0"/>
              </a:rPr>
              <a:t>p  </a:t>
            </a:r>
            <a:r>
              <a:rPr lang="fr-FR" sz="2000" dirty="0" smtClean="0">
                <a:latin typeface="Constantia" pitchFamily="18" charset="0"/>
              </a:rPr>
              <a:t>=  0,16,  la  variable  aléatoire  </a:t>
            </a:r>
            <a:r>
              <a:rPr lang="fr-FR" sz="2000" i="1" dirty="0" smtClean="0">
                <a:latin typeface="Constantia" pitchFamily="18" charset="0"/>
              </a:rPr>
              <a:t>X </a:t>
            </a:r>
            <a:r>
              <a:rPr lang="fr-FR" sz="2000" dirty="0" smtClean="0">
                <a:latin typeface="Constantia" pitchFamily="18" charset="0"/>
              </a:rPr>
              <a:t>correspondant au nombre d’hypertendus observé dans un échantillon aléatoire de taille </a:t>
            </a:r>
            <a:r>
              <a:rPr lang="fr-FR" sz="2000" i="1" dirty="0" smtClean="0">
                <a:latin typeface="Constantia" pitchFamily="18" charset="0"/>
              </a:rPr>
              <a:t>n </a:t>
            </a:r>
            <a:r>
              <a:rPr lang="fr-FR" sz="2000" dirty="0" smtClean="0">
                <a:latin typeface="Constantia" pitchFamily="18" charset="0"/>
              </a:rPr>
              <a:t>= 100, suit la loi binomiale de paramètres </a:t>
            </a:r>
          </a:p>
          <a:p>
            <a:r>
              <a:rPr lang="fr-FR" sz="2000" i="1" dirty="0" smtClean="0">
                <a:latin typeface="Constantia" pitchFamily="18" charset="0"/>
              </a:rPr>
              <a:t>n </a:t>
            </a:r>
            <a:r>
              <a:rPr lang="fr-FR" sz="2000" dirty="0" smtClean="0">
                <a:latin typeface="Constantia" pitchFamily="18" charset="0"/>
              </a:rPr>
              <a:t>= 100 et </a:t>
            </a:r>
            <a:r>
              <a:rPr lang="fr-FR" sz="2000" i="1" dirty="0" smtClean="0">
                <a:latin typeface="Constantia" pitchFamily="18" charset="0"/>
              </a:rPr>
              <a:t>p </a:t>
            </a:r>
            <a:r>
              <a:rPr lang="fr-FR" sz="2000" dirty="0" smtClean="0">
                <a:latin typeface="Constantia" pitchFamily="18" charset="0"/>
              </a:rPr>
              <a:t>= 0,16. </a:t>
            </a:r>
          </a:p>
          <a:p>
            <a:endParaRPr lang="fr-FR" sz="2000" dirty="0" smtClean="0">
              <a:latin typeface="Constantia" pitchFamily="18" charset="0"/>
            </a:endParaRPr>
          </a:p>
          <a:p>
            <a:pPr algn="ctr"/>
            <a:r>
              <a:rPr lang="fr-FR" sz="2000" dirty="0" smtClean="0">
                <a:solidFill>
                  <a:srgbClr val="C00000"/>
                </a:solidFill>
                <a:latin typeface="Constantia" pitchFamily="18" charset="0"/>
                <a:hlinkClick r:id="rId2" action="ppaction://hlinkfile"/>
              </a:rPr>
              <a:t>Tableur</a:t>
            </a:r>
            <a:endParaRPr lang="fr-FR" sz="2000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fr-FR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869160"/>
            <a:ext cx="8676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onstantia" pitchFamily="18" charset="0"/>
              </a:rPr>
              <a:t>La règle de décision est la suivante : si la fréquence observée  </a:t>
            </a:r>
            <a:r>
              <a:rPr lang="fr-FR" sz="2000" i="1" dirty="0" smtClean="0">
                <a:latin typeface="Constantia" pitchFamily="18" charset="0"/>
              </a:rPr>
              <a:t>f </a:t>
            </a:r>
            <a:r>
              <a:rPr lang="fr-FR" sz="2000" dirty="0" smtClean="0">
                <a:latin typeface="Constantia" pitchFamily="18" charset="0"/>
              </a:rPr>
              <a:t>appartient à l’intervalle de fluctuation </a:t>
            </a:r>
            <a:r>
              <a:rPr lang="fr-FR" sz="2000" dirty="0" smtClean="0">
                <a:latin typeface="Constantia" pitchFamily="18" charset="0"/>
              </a:rPr>
              <a:t>(</a:t>
            </a:r>
            <a:r>
              <a:rPr lang="fr-FR" sz="2000" dirty="0" smtClean="0">
                <a:latin typeface="Constantia" pitchFamily="18" charset="0"/>
              </a:rPr>
              <a:t>à au moins 95%)    </a:t>
            </a:r>
            <a:r>
              <a:rPr lang="fr-FR" sz="2000" dirty="0" smtClean="0">
                <a:latin typeface="Cmath" pitchFamily="2" charset="0"/>
              </a:rPr>
              <a:t>[</a:t>
            </a:r>
            <a:r>
              <a:rPr lang="fr-FR" sz="2000" dirty="0" smtClean="0">
                <a:latin typeface="Cmath" pitchFamily="2" charset="0"/>
              </a:rPr>
              <a:t>a/n , b/n]</a:t>
            </a:r>
            <a:r>
              <a:rPr lang="fr-FR" sz="2000" dirty="0" smtClean="0">
                <a:latin typeface="Constantia" pitchFamily="18" charset="0"/>
              </a:rPr>
              <a:t>= [0,09 ; 0,23], on considère que l’hypothèse selon </a:t>
            </a:r>
            <a:r>
              <a:rPr lang="fr-FR" sz="2000" dirty="0" smtClean="0">
                <a:latin typeface="Constantia" pitchFamily="18" charset="0"/>
              </a:rPr>
              <a:t>laquelle </a:t>
            </a:r>
            <a:r>
              <a:rPr lang="fr-FR" sz="2000" dirty="0" smtClean="0">
                <a:latin typeface="Constantia" pitchFamily="18" charset="0"/>
              </a:rPr>
              <a:t>la proportion d’hypertendus dans la population est </a:t>
            </a:r>
            <a:r>
              <a:rPr lang="fr-FR" sz="2000" i="1" dirty="0" smtClean="0">
                <a:latin typeface="Constantia" pitchFamily="18" charset="0"/>
              </a:rPr>
              <a:t>p </a:t>
            </a:r>
            <a:r>
              <a:rPr lang="fr-FR" sz="2000" dirty="0" smtClean="0">
                <a:latin typeface="Constantia" pitchFamily="18" charset="0"/>
              </a:rPr>
              <a:t>= 0,16 n’est pas remise en question et on l’accepte ; sinon, on rejette l’hypothèse selon laquelle cette proportion vaut </a:t>
            </a:r>
            <a:r>
              <a:rPr lang="fr-FR" sz="2000" i="1" dirty="0" smtClean="0">
                <a:latin typeface="Constantia" pitchFamily="18" charset="0"/>
              </a:rPr>
              <a:t>p </a:t>
            </a:r>
            <a:r>
              <a:rPr lang="fr-FR" sz="2000" dirty="0" smtClean="0">
                <a:latin typeface="Constantia" pitchFamily="18" charset="0"/>
              </a:rPr>
              <a:t>= 0,16.</a:t>
            </a:r>
            <a:endParaRPr lang="fr-FR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t="10031" r="31226" b="10229"/>
          <a:stretch>
            <a:fillRect/>
          </a:stretch>
        </p:blipFill>
        <p:spPr>
          <a:xfrm>
            <a:off x="1548193" y="188640"/>
            <a:ext cx="6240147" cy="4680520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Programme de seconde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714488"/>
            <a:ext cx="8143932" cy="397031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Objectifs visés par l’enseignement des statistiques et probabilités à l’occasion de résolutions de problèmes.</a:t>
            </a:r>
          </a:p>
          <a:p>
            <a:endParaRPr lang="fr-FR" b="1" u="sng" dirty="0" smtClean="0">
              <a:latin typeface="Comic Sans MS" pitchFamily="66" charset="0"/>
            </a:endParaRP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Dans le cadre de l’analyse de données rendre les élèves capables:</a:t>
            </a: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De déterminer et d’interpréter des résumés d’une série statistique;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De réaliser la comparaison de deux séries statistiques à l’aide d’indicateurs de position et de dispersion, ou de la courbe des fréquences cumulées;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L’objectif est de faire réfléchir les élèves sur des données réelles, riches et variées (issues, par exemple, de fichiers mis à disposition par l’Insee). </a:t>
            </a: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357166"/>
            <a:ext cx="8229600" cy="17113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40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7113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40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5576" y="1268760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FR" b="1" u="sng" dirty="0"/>
              <a:t>Comparaison de l’intervalle de fluctuation de première avec l’intervalle de fluctuation exploité en classe de seconde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Le </a:t>
            </a:r>
            <a:r>
              <a:rPr lang="fr-FR" dirty="0"/>
              <a:t>programme des classes de premières S, ES et STI2D-STL, demande de comparer, pour une  taille  de  l’échantillon  importante,  cet  intervalle  avec  l’intervalle  de  fluctuation</a:t>
            </a:r>
            <a:r>
              <a:rPr lang="en-US" dirty="0"/>
              <a:t> </a:t>
            </a:r>
            <a:r>
              <a:rPr lang="fr-FR" dirty="0"/>
              <a:t>exploité en classe de seconde</a:t>
            </a:r>
            <a:r>
              <a:rPr lang="fr-FR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hlinkClick r:id="rId2" action="ppaction://hlinkfile"/>
              </a:rPr>
              <a:t>Tableur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443038"/>
            <a:ext cx="9134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3513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182004" cy="15573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Probabilités et Statistiques en Terminale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8396318" cy="48056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hlinkClick r:id="rId2" action="ppaction://hlinkfile"/>
              </a:rPr>
              <a:t>D’après  document ressources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072362" cy="60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8003222" cy="415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8369693" cy="10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793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83671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 AP : La méthode de </a:t>
            </a:r>
            <a:r>
              <a:rPr lang="fr-FR" dirty="0" smtClean="0">
                <a:hlinkClick r:id="rId2" action="ppaction://hlinkfile"/>
              </a:rPr>
              <a:t>Monte-Carlo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8028384" cy="48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033" y="214291"/>
            <a:ext cx="6570115" cy="64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94670"/>
            <a:ext cx="8025863" cy="500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357826"/>
            <a:ext cx="6887464" cy="11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2910" y="1714488"/>
            <a:ext cx="8143932" cy="17543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Une remarque :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L’utilisateur d’un outil statistique doit prendre en compte la situation réelle et les objectifs visés pour effectuer le choix des indicateurs de façon pertinente.</a:t>
            </a:r>
          </a:p>
          <a:p>
            <a:r>
              <a:rPr lang="fr-FR" dirty="0" smtClean="0">
                <a:latin typeface="Comic Sans MS" pitchFamily="66" charset="0"/>
              </a:rPr>
              <a:t>(Document ressource de Première)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121442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424936" cy="60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00372"/>
            <a:ext cx="6867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8402184" cy="26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8501122" cy="190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143248"/>
            <a:ext cx="642942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7026262" cy="22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79512" y="4077072"/>
          <a:ext cx="8177295" cy="1800200"/>
        </p:xfrm>
        <a:graphic>
          <a:graphicData uri="http://schemas.openxmlformats.org/presentationml/2006/ole">
            <p:oleObj spid="_x0000_s43010" name="Document" r:id="rId3" imgW="5862677" imgH="1290646" progId="Word.Document.12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255588" y="1479550"/>
          <a:ext cx="8620125" cy="1573213"/>
        </p:xfrm>
        <a:graphic>
          <a:graphicData uri="http://schemas.openxmlformats.org/presentationml/2006/ole">
            <p:oleObj spid="_x0000_s43011" name="Document" r:id="rId4" imgW="5761150" imgH="1052678" progId="Word.Document.12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28662" y="307181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5" action="ppaction://hlinkfile"/>
              </a:rPr>
              <a:t>Calculer des valeurs avec </a:t>
            </a:r>
            <a:r>
              <a:rPr lang="fr-FR" b="1" dirty="0" err="1" smtClean="0">
                <a:hlinkClick r:id="rId5" action="ppaction://hlinkfile"/>
              </a:rPr>
              <a:t>GéoGébra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42976" y="714356"/>
            <a:ext cx="666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Connaître une valeur approchée des probabilités suivantes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416824" cy="564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785794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</a:rPr>
              <a:t>Intervalle de  fluctuation. Intervalle de confiance.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42976" y="214311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  <a:latin typeface="Comic Sans MS" pitchFamily="66" charset="0"/>
              </a:rPr>
              <a:t>Attention au vocabulaire !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57158" y="3000372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Population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429388" y="2928934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Echantillon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51435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On connait une proportion p dans une population (par exemple la proportion p de femmes)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14910" y="5072074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On calcule la fréquence de femmes f. Si f est dans l’intervalle de fluctuation de p, l’échantillon est dit représentatif de la population pour ce critère au seuil 1-</a:t>
            </a:r>
            <a:r>
              <a:rPr lang="fr-FR" dirty="0" smtClean="0">
                <a:latin typeface="Comic Sans MS" pitchFamily="66" charset="0"/>
                <a:sym typeface="Symbol"/>
              </a:rPr>
              <a:t>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428860" y="3929066"/>
            <a:ext cx="37147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571736" y="300037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On sélectionne un échantillon de taille n par tirage au sort de la population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71736" y="392906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p est connu</a:t>
            </a:r>
            <a:r>
              <a:rPr lang="fr-FR" dirty="0" smtClean="0">
                <a:latin typeface="Comic Sans MS" pitchFamily="66" charset="0"/>
              </a:rPr>
              <a:t>. </a:t>
            </a:r>
          </a:p>
          <a:p>
            <a:pPr algn="ctr"/>
            <a:r>
              <a:rPr lang="fr-FR" dirty="0" smtClean="0">
                <a:latin typeface="Comic Sans MS" pitchFamily="66" charset="0"/>
              </a:rPr>
              <a:t>On détermine un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intervalle de fluctuation</a:t>
            </a:r>
            <a:r>
              <a:rPr lang="fr-FR" dirty="0" smtClean="0">
                <a:latin typeface="Comic Sans MS" pitchFamily="66" charset="0"/>
              </a:rPr>
              <a:t>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57158" y="1857364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Population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6643702" y="1857364"/>
            <a:ext cx="1928826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Echantillon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2500298" y="2786058"/>
            <a:ext cx="40005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071802" y="307181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p est inconnu</a:t>
            </a:r>
          </a:p>
          <a:p>
            <a:pPr algn="ctr"/>
            <a:r>
              <a:rPr lang="fr-FR" dirty="0" smtClean="0">
                <a:latin typeface="Comic Sans MS" pitchFamily="66" charset="0"/>
              </a:rPr>
              <a:t>On détermine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 intervalle de confiance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6480" y="421481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On calcule la fréquence de personnes étant sportives : f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21481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On ne connait pas la proportion p de personnes étant sportives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7422" y="92867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A partir des données de l’échantillon on estime un paramètre inconnu de la population par un intervalle de confiance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18719" cy="498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867524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Comic Sans MS" pitchFamily="66" charset="0"/>
              </a:rPr>
              <a:t>Intervalle de fluctuation</a:t>
            </a:r>
            <a:endParaRPr lang="fr-FR" sz="40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115717" cy="490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66789" cy="50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7286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64904"/>
            <a:ext cx="1171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1"/>
            <a:ext cx="86535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Comic Sans MS" pitchFamily="66" charset="0"/>
              </a:rPr>
              <a:t>Intervalle de confiance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70010"/>
            <a:ext cx="8021320" cy="43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53741" cy="57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Programme de seconde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714488"/>
            <a:ext cx="8143932" cy="31393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Objectifs visés par l’enseignement des statistiques et probabilités à l’occasion de résolutions de problèmes.</a:t>
            </a: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Dans le cadre de l’échantillonnage:</a:t>
            </a: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Faire réfléchir les élèves à la conception et la mise en œuvre d’une simulation;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Sensibiliser les élèves à la fluctuation d’échantillonnage, aux notions d’intervalle de fluctuation et d’intervalle de confiance et à l’utilisation qui peut en être faite.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Programme de seconde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714488"/>
            <a:ext cx="8143932" cy="31393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Objectifs visés par l’enseignement des statistiques et probabilités à l’occasion de résolutions de problèmes.</a:t>
            </a: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fr-FR" i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Dans le cadre des probabilités, rendre les élèves capables</a:t>
            </a:r>
          </a:p>
          <a:p>
            <a:endParaRPr lang="fr-FR" i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D’étudier et modéliser des expériences relevant de l’équiprobabilité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De proposer un modèle probabiliste à partir de l’observation de fréquences dans des situations simples.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D’interpréter des événements de manière ensembliste.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</a:rPr>
              <a:t> De mener à bien des calculs de probabilité.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Nouveaux Programmes de Première</a:t>
            </a:r>
            <a:br>
              <a:rPr lang="fr-FR" dirty="0" smtClean="0"/>
            </a:br>
            <a:r>
              <a:rPr lang="fr-FR" dirty="0" smtClean="0"/>
              <a:t>Probabilités-Statistiques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dirty="0" smtClean="0"/>
              <a:t>Première S</a:t>
            </a:r>
            <a:br>
              <a:rPr lang="fr-FR" sz="4000" dirty="0" smtClean="0"/>
            </a:br>
            <a:r>
              <a:rPr lang="fr-FR" sz="4000" dirty="0" smtClean="0"/>
              <a:t>Loi géométrique tronquée</a:t>
            </a:r>
            <a:endParaRPr lang="fr-FR" sz="3600" dirty="0"/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539750" y="2133600"/>
            <a:ext cx="7993063" cy="3816350"/>
          </a:xfrm>
        </p:spPr>
        <p:txBody>
          <a:bodyPr/>
          <a:lstStyle/>
          <a:p>
            <a:pPr marR="0"/>
            <a:endParaRPr lang="fr-FR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87450" y="2276475"/>
          <a:ext cx="684076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504504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CONTENUS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CAPACITES</a:t>
                      </a:r>
                      <a:r>
                        <a:rPr lang="fr-FR" baseline="0" dirty="0" smtClean="0"/>
                        <a:t>  ATTENDUES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Modèle de la répétition d’expériences identiques et indépendantes à deux ou trois issues.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 Représenter la répétition d’expériences identiques et indépendantes par un arbre pondéré.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200" dirty="0" smtClean="0"/>
                        <a:t> Utiliser cette représentation pour déterminer la loi d’une variable aléatoire associée à une telle situation.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Pour la répétition d’expériences identiques et indépendantes, la probabilité d’une liste de résultats est le produit des probabilités de chaque résultats.</a:t>
                      </a:r>
                    </a:p>
                    <a:p>
                      <a:r>
                        <a:rPr lang="fr-FR" sz="1200" dirty="0" smtClean="0"/>
                        <a:t>La notion de probabilité conditionnelle est hors programme.</a:t>
                      </a:r>
                    </a:p>
                    <a:p>
                      <a:r>
                        <a:rPr lang="fr-FR" sz="1200" dirty="0" smtClean="0"/>
                        <a:t>On peut aussi traiter quelques situations autour de la loi géométrique tronquée.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fr-FR" sz="1200" dirty="0" smtClean="0"/>
                        <a:t> On peut simuler la loi géométrique tronquée avec un algorithme.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62" name="ZoneTexte 5"/>
          <p:cNvSpPr txBox="1">
            <a:spLocks noChangeArrowheads="1"/>
          </p:cNvSpPr>
          <p:nvPr/>
        </p:nvSpPr>
        <p:spPr bwMode="auto">
          <a:xfrm>
            <a:off x="684213" y="6165850"/>
            <a:ext cx="691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onstantia" pitchFamily="18" charset="0"/>
              </a:rPr>
              <a:t>(D’après les documents de ressource en statistiques et probabilités)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23850" y="333375"/>
            <a:ext cx="8351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fr-FR" sz="2400" b="1">
                <a:latin typeface="Constantia" pitchFamily="18" charset="0"/>
              </a:rPr>
              <a:t>Arbre pondéré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850" y="765175"/>
            <a:ext cx="8208963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sz="2400" b="1" dirty="0">
                <a:latin typeface="+mn-lt"/>
                <a:cs typeface="+mn-cs"/>
              </a:rPr>
              <a:t>Loi géométrique tronquée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n-lt"/>
                <a:cs typeface="+mn-cs"/>
              </a:rPr>
              <a:t>Les situations de répétitions d'une expérience aléatoire, dans des conditions d'indépendance constituent un élément fort du programme de première.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latin typeface="+mn-lt"/>
                <a:cs typeface="+mn-cs"/>
              </a:rPr>
              <a:t>L'introduction </a:t>
            </a:r>
            <a:r>
              <a:rPr lang="fr-FR" sz="1600" dirty="0">
                <a:latin typeface="+mn-lt"/>
                <a:cs typeface="+mn-cs"/>
              </a:rPr>
              <a:t>de la loi géométrique tronquée présente de nombreux avantages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     – travailler sur des répétitions d'une expérience de Bernoulli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     – envisager ces répétitions sous l'angle algorithmique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     – présenter une situation d'arbre pour lequel tous les chemins n'ont pas la même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     longueur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     – exploiter dans un autre cadre les propriétés des suites géométriques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     – exploiter dans un autre cadre des résultats sur la dérivation.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750" y="3789363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onstantia" pitchFamily="18" charset="0"/>
              </a:rPr>
              <a:t>Définition</a:t>
            </a:r>
          </a:p>
          <a:p>
            <a:r>
              <a:rPr lang="fr-FR" sz="1600" dirty="0">
                <a:latin typeface="Constantia" pitchFamily="18" charset="0"/>
              </a:rPr>
              <a:t>Soit p un réel de l'intervalle ]0, 1[ et n un entier naturel non nul. On considère l'expérience</a:t>
            </a:r>
          </a:p>
          <a:p>
            <a:r>
              <a:rPr lang="fr-FR" sz="1600" dirty="0">
                <a:latin typeface="Constantia" pitchFamily="18" charset="0"/>
              </a:rPr>
              <a:t>aléatoire qui consiste à répéter dans des conditions identiques une expérience de Bernoulli</a:t>
            </a:r>
          </a:p>
          <a:p>
            <a:r>
              <a:rPr lang="fr-FR" sz="1600" dirty="0">
                <a:latin typeface="Constantia" pitchFamily="18" charset="0"/>
              </a:rPr>
              <a:t>de paramètre p avec au maximum n répétitions et arrêt du processus au premier succès.</a:t>
            </a:r>
          </a:p>
          <a:p>
            <a:endParaRPr lang="fr-FR" sz="2000" dirty="0" smtClean="0">
              <a:latin typeface="Constantia" pitchFamily="18" charset="0"/>
            </a:endParaRPr>
          </a:p>
          <a:p>
            <a:r>
              <a:rPr lang="fr-FR" sz="2000" dirty="0" smtClean="0">
                <a:latin typeface="Constantia" pitchFamily="18" charset="0"/>
              </a:rPr>
              <a:t>On </a:t>
            </a:r>
            <a:r>
              <a:rPr lang="fr-FR" sz="2000" dirty="0">
                <a:latin typeface="Constantia" pitchFamily="18" charset="0"/>
              </a:rPr>
              <a:t>appelle loi géométrique tronquée de paramètres n et p la loi de la variable aléatoire X  définie par :</a:t>
            </a:r>
          </a:p>
          <a:p>
            <a:r>
              <a:rPr lang="fr-FR" sz="2000" dirty="0" smtClean="0">
                <a:latin typeface="Constantia" pitchFamily="18" charset="0"/>
              </a:rPr>
              <a:t>     </a:t>
            </a:r>
            <a:r>
              <a:rPr lang="fr-FR" sz="2000" dirty="0">
                <a:latin typeface="Constantia" pitchFamily="18" charset="0"/>
              </a:rPr>
              <a:t>X = </a:t>
            </a:r>
            <a:r>
              <a:rPr lang="fr-FR" sz="2000" dirty="0" smtClean="0">
                <a:latin typeface="Constantia" pitchFamily="18" charset="0"/>
              </a:rPr>
              <a:t>0 </a:t>
            </a:r>
            <a:r>
              <a:rPr lang="fr-FR" sz="2000" dirty="0">
                <a:latin typeface="Constantia" pitchFamily="18" charset="0"/>
              </a:rPr>
              <a:t>si aucun succès n'a été obtenu ;</a:t>
            </a:r>
          </a:p>
          <a:p>
            <a:r>
              <a:rPr lang="fr-FR" sz="2000" dirty="0">
                <a:latin typeface="Constantia" pitchFamily="18" charset="0"/>
              </a:rPr>
              <a:t>    </a:t>
            </a:r>
            <a:r>
              <a:rPr lang="fr-FR" sz="2000" dirty="0" smtClean="0">
                <a:latin typeface="Constantia" pitchFamily="18" charset="0"/>
              </a:rPr>
              <a:t> </a:t>
            </a:r>
            <a:r>
              <a:rPr lang="fr-FR" sz="2000" dirty="0">
                <a:latin typeface="Constantia" pitchFamily="18" charset="0"/>
              </a:rPr>
              <a:t>pour 1≤ k ≤ n, X = k si le premier succès est obtenu à l'étape k.</a:t>
            </a:r>
          </a:p>
          <a:p>
            <a:endParaRPr lang="fr-F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1242</TotalTime>
  <Words>1799</Words>
  <Application>Microsoft Office PowerPoint</Application>
  <PresentationFormat>Affichage à l'écran (4:3)</PresentationFormat>
  <Paragraphs>232</Paragraphs>
  <Slides>41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Débit</vt:lpstr>
      <vt:lpstr>Graphique</vt:lpstr>
      <vt:lpstr>Document</vt:lpstr>
      <vt:lpstr>Statistiques et Probabilités au lycée</vt:lpstr>
      <vt:lpstr>Programme de seconde</vt:lpstr>
      <vt:lpstr>Diapositive 3</vt:lpstr>
      <vt:lpstr>Diapositive 4</vt:lpstr>
      <vt:lpstr>Programme de seconde</vt:lpstr>
      <vt:lpstr>Programme de seconde</vt:lpstr>
      <vt:lpstr>Nouveaux Programmes de Première Probabilités-Statistiques</vt:lpstr>
      <vt:lpstr>Première S Loi géométrique tronquée</vt:lpstr>
      <vt:lpstr>Diapositive 9</vt:lpstr>
      <vt:lpstr>Diapositive 10</vt:lpstr>
      <vt:lpstr>Diapositive 11</vt:lpstr>
      <vt:lpstr>Loi binomiale</vt:lpstr>
      <vt:lpstr>Diapositive 13</vt:lpstr>
      <vt:lpstr>Diapositive 14</vt:lpstr>
      <vt:lpstr>Diapositive 15</vt:lpstr>
      <vt:lpstr>Fluctuation d’échantillonnage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Probabilités et Statistiques en Terminale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Intervalle de fluctuation</vt:lpstr>
      <vt:lpstr>Diapositive 39</vt:lpstr>
      <vt:lpstr>Intervalle de confiance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 programme en 1ère S  Statistiques et probabilité</dc:title>
  <dc:creator>Durand</dc:creator>
  <cp:lastModifiedBy>Dominique Blanchet</cp:lastModifiedBy>
  <cp:revision>107</cp:revision>
  <dcterms:created xsi:type="dcterms:W3CDTF">2011-03-17T07:12:55Z</dcterms:created>
  <dcterms:modified xsi:type="dcterms:W3CDTF">2012-04-18T08:32:30Z</dcterms:modified>
</cp:coreProperties>
</file>