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CB09F-2096-42E9-9604-0A74DAE6DF56}" type="datetimeFigureOut">
              <a:rPr lang="fr-FR" smtClean="0"/>
              <a:t>05/05/2012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0A121-727C-4266-9A8C-E051EC690F37}" type="slidenum">
              <a:rPr lang="fr-FR" smtClean="0"/>
              <a:t>‹N°›</a:t>
            </a:fld>
            <a:endParaRPr lang="fr-FR"/>
          </a:p>
        </p:txBody>
      </p:sp>
    </p:spTree>
    <p:extLst>
      <p:ext uri="{BB962C8B-B14F-4D97-AF65-F5344CB8AC3E}">
        <p14:creationId xmlns:p14="http://schemas.microsoft.com/office/powerpoint/2010/main" val="29616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28838" y="1484313"/>
            <a:ext cx="5395912" cy="1470025"/>
          </a:xfrm>
        </p:spPr>
        <p:txBody>
          <a:bodyPr/>
          <a:lstStyle>
            <a:lvl1pPr algn="ctr">
              <a:defRPr/>
            </a:lvl1pPr>
          </a:lstStyle>
          <a:p>
            <a:pPr lvl="0"/>
            <a:r>
              <a:rPr lang="fr-FR" noProof="0" smtClean="0"/>
              <a:t>Modifiez le style du titre</a:t>
            </a:r>
          </a:p>
        </p:txBody>
      </p:sp>
      <p:sp>
        <p:nvSpPr>
          <p:cNvPr id="3075" name="Rectangle 3"/>
          <p:cNvSpPr>
            <a:spLocks noGrp="1" noChangeArrowheads="1"/>
          </p:cNvSpPr>
          <p:nvPr>
            <p:ph type="subTitle" idx="1"/>
          </p:nvPr>
        </p:nvSpPr>
        <p:spPr>
          <a:xfrm>
            <a:off x="1835150" y="3068638"/>
            <a:ext cx="6400800" cy="1752600"/>
          </a:xfrm>
        </p:spPr>
        <p:txBody>
          <a:bodyPr/>
          <a:lstStyle>
            <a:lvl1pPr marL="0" indent="0" algn="ctr">
              <a:buFontTx/>
              <a:buNone/>
              <a:defRPr sz="2000"/>
            </a:lvl1pPr>
          </a:lstStyle>
          <a:p>
            <a:pPr lvl="0"/>
            <a:r>
              <a:rPr lang="fr-FR" noProof="0" smtClean="0"/>
              <a:t>Modifiez le style des sous-titres du masque</a:t>
            </a:r>
          </a:p>
        </p:txBody>
      </p:sp>
      <p:sp>
        <p:nvSpPr>
          <p:cNvPr id="2" name="Espace réservé de la date 1"/>
          <p:cNvSpPr>
            <a:spLocks noGrp="1"/>
          </p:cNvSpPr>
          <p:nvPr>
            <p:ph type="dt" sz="half" idx="10"/>
          </p:nvPr>
        </p:nvSpPr>
        <p:spPr/>
        <p:txBody>
          <a:bodyPr/>
          <a:lstStyle/>
          <a:p>
            <a:fld id="{F63BE270-55D9-4A67-8117-73AA329BBFF5}" type="datetime1">
              <a:rPr lang="fr-FR" smtClean="0"/>
              <a:t>05/05/2012</a:t>
            </a:fld>
            <a:endParaRPr lang="fr-FR"/>
          </a:p>
        </p:txBody>
      </p:sp>
      <p:sp>
        <p:nvSpPr>
          <p:cNvPr id="3" name="Espace réservé du pied de page 2"/>
          <p:cNvSpPr>
            <a:spLocks noGrp="1"/>
          </p:cNvSpPr>
          <p:nvPr>
            <p:ph type="ftr" sz="quarter" idx="11"/>
          </p:nvPr>
        </p:nvSpPr>
        <p:spPr/>
        <p:txBody>
          <a:bodyPr/>
          <a:lstStyle/>
          <a:p>
            <a:r>
              <a:rPr lang="fr-FR" smtClean="0"/>
              <a:t>Inspection Pédagogique Régionale de Mathématiques</a:t>
            </a:r>
          </a:p>
          <a:p>
            <a:endParaRPr lang="fr-FR" dirty="0"/>
          </a:p>
        </p:txBody>
      </p:sp>
      <p:sp>
        <p:nvSpPr>
          <p:cNvPr id="4" name="Espace réservé du numéro de diapositive 3"/>
          <p:cNvSpPr>
            <a:spLocks noGrp="1"/>
          </p:cNvSpPr>
          <p:nvPr>
            <p:ph type="sldNum" sz="quarter" idx="12"/>
          </p:nvPr>
        </p:nvSpPr>
        <p:spPr/>
        <p:txBody>
          <a:bodyPr/>
          <a:lstStyle/>
          <a:p>
            <a:fld id="{C9E7BE1E-8553-4FAE-A5BC-4413E57D51E8}"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9FEDE8E-3805-4553-AE5D-517C3B58379B}" type="datetime1">
              <a:rPr lang="fr-FR" smtClean="0"/>
              <a:t>05/05/2012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19983880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77050" y="-171450"/>
            <a:ext cx="2016125" cy="629761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27088" y="-171450"/>
            <a:ext cx="5897562" cy="6297613"/>
          </a:xfrm>
        </p:spPr>
        <p:txBody>
          <a:bodyPr vert="eaVert"/>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fld id="{48B158AD-0983-4783-9B95-FEED192842A2}" type="datetime1">
              <a:rPr lang="fr-FR" smtClean="0"/>
              <a:t>05/05/2012</a:t>
            </a:fld>
            <a:endParaRPr lang="fr-FR"/>
          </a:p>
        </p:txBody>
      </p:sp>
      <p:sp>
        <p:nvSpPr>
          <p:cNvPr id="5" name="Espace réservé du pied de page 4"/>
          <p:cNvSpPr>
            <a:spLocks noGrp="1"/>
          </p:cNvSpPr>
          <p:nvPr>
            <p:ph type="ftr" sz="quarter" idx="11"/>
          </p:nvPr>
        </p:nvSpPr>
        <p:spPr>
          <a:xfrm>
            <a:off x="3059832" y="6165304"/>
            <a:ext cx="2895600" cy="476250"/>
          </a:xfrm>
        </p:spPr>
        <p:txBody>
          <a:bodyPr/>
          <a:lstStyle>
            <a:lvl1pPr>
              <a:defRPr/>
            </a:lvl1pPr>
          </a:lstStyle>
          <a:p>
            <a:r>
              <a:rPr lang="fr-FR" dirty="0" smtClean="0"/>
              <a:t>Inspection Pédagogique Régionale de Mathématiques</a:t>
            </a:r>
          </a:p>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6916622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1755A620-5AD7-4C30-9A94-9A00209C5A94}" type="datetime1">
              <a:rPr lang="fr-FR" smtClean="0"/>
              <a:t>05/05/2012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30017137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FF1167D1-E9BE-4720-931D-193A97AA6641}" type="datetime1">
              <a:rPr lang="fr-FR" smtClean="0"/>
              <a:t>05/05/2012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15897168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27088" y="1125538"/>
            <a:ext cx="395605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35538" y="1125538"/>
            <a:ext cx="3957637"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40095725-E1F5-494A-B325-9B3D5021E2CD}" type="datetime1">
              <a:rPr lang="fr-FR" smtClean="0"/>
              <a:t>05/05/2012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3184521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8E973A8F-CB0F-4676-8A62-D5449EE46E8B}" type="datetime1">
              <a:rPr lang="fr-FR" smtClean="0"/>
              <a:t>05/05/2012</a:t>
            </a:fld>
            <a:endParaRPr lang="fr-FR"/>
          </a:p>
        </p:txBody>
      </p:sp>
      <p:sp>
        <p:nvSpPr>
          <p:cNvPr id="8" name="Espace réservé du pied de page 7"/>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9" name="Espace réservé du numéro de diapositive 8"/>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35212558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fld id="{6A1E0518-0D95-4C6E-BB72-765245444793}" type="datetime1">
              <a:rPr lang="fr-FR" smtClean="0"/>
              <a:t>05/05/2012</a:t>
            </a:fld>
            <a:endParaRPr lang="fr-FR"/>
          </a:p>
        </p:txBody>
      </p:sp>
      <p:sp>
        <p:nvSpPr>
          <p:cNvPr id="4" name="Espace réservé du pied de page 3"/>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29814189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3B3E5F15-2968-4C5D-BCC7-3EF008607C91}" type="datetime1">
              <a:rPr lang="fr-FR" smtClean="0"/>
              <a:t>05/05/2012</a:t>
            </a:fld>
            <a:endParaRPr lang="fr-FR"/>
          </a:p>
        </p:txBody>
      </p:sp>
      <p:sp>
        <p:nvSpPr>
          <p:cNvPr id="3" name="Espace réservé du pied de page 2"/>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4" name="Espace réservé du numéro de diapositive 3"/>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19591735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3CFE5C71-14D6-46C0-B6A2-4CF70C30EDD5}" type="datetime1">
              <a:rPr lang="fr-FR" smtClean="0"/>
              <a:t>05/05/2012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12767222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D6D7471B-47A8-45FD-AF6E-DD8ADBD348FD}" type="datetime1">
              <a:rPr lang="fr-FR" smtClean="0"/>
              <a:t>05/05/2012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dirty="0" smtClean="0"/>
              <a:t>Inspection Pédagogique Régionale de Mathématiques</a:t>
            </a:r>
          </a:p>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C9E7BE1E-8553-4FAE-A5BC-4413E57D51E8}" type="slidenum">
              <a:rPr lang="fr-FR" smtClean="0"/>
              <a:t>‹N°›</a:t>
            </a:fld>
            <a:endParaRPr lang="fr-FR"/>
          </a:p>
        </p:txBody>
      </p:sp>
    </p:spTree>
    <p:extLst>
      <p:ext uri="{BB962C8B-B14F-4D97-AF65-F5344CB8AC3E}">
        <p14:creationId xmlns:p14="http://schemas.microsoft.com/office/powerpoint/2010/main" val="3272632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171450"/>
            <a:ext cx="6934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Titre des grandes parties</a:t>
            </a:r>
          </a:p>
        </p:txBody>
      </p:sp>
      <p:sp>
        <p:nvSpPr>
          <p:cNvPr id="1027" name="Rectangle 3"/>
          <p:cNvSpPr>
            <a:spLocks noGrp="1" noChangeArrowheads="1"/>
          </p:cNvSpPr>
          <p:nvPr>
            <p:ph type="body" idx="1"/>
          </p:nvPr>
        </p:nvSpPr>
        <p:spPr bwMode="auto">
          <a:xfrm>
            <a:off x="827088" y="1125538"/>
            <a:ext cx="8066087"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Titre niveau 1</a:t>
            </a:r>
          </a:p>
          <a:p>
            <a:pPr lvl="1"/>
            <a:r>
              <a:rPr lang="fr-FR" smtClean="0"/>
              <a:t>Niveau 2</a:t>
            </a:r>
          </a:p>
          <a:p>
            <a:pPr lvl="2"/>
            <a:r>
              <a:rPr lang="fr-FR" smtClean="0"/>
              <a:t>Niveau 3</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9B7F64E-0061-4053-9208-FB243E5A074B}" type="datetime1">
              <a:rPr lang="fr-FR" smtClean="0"/>
              <a:t>05/05/2012</a:t>
            </a:fld>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fr-FR" dirty="0" smtClean="0"/>
              <a:t>Inspection Pédagogique Régionale de Mathématiques</a:t>
            </a:r>
          </a:p>
          <a:p>
            <a:endParaRPr lang="fr-F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9E7BE1E-8553-4FAE-A5BC-4413E57D51E8}" type="slidenum">
              <a:rPr lang="fr-FR" smtClean="0"/>
              <a:t>‹N°›</a:t>
            </a:fld>
            <a:endParaRPr lang="fr-FR"/>
          </a:p>
        </p:txBody>
      </p:sp>
      <p:pic>
        <p:nvPicPr>
          <p:cNvPr id="7" name="Image 6" descr="logomath.png"/>
          <p:cNvPicPr>
            <a:picLocks noChangeAspect="1"/>
          </p:cNvPicPr>
          <p:nvPr userDrawn="1"/>
        </p:nvPicPr>
        <p:blipFill>
          <a:blip r:embed="rId14" cstate="print"/>
          <a:srcRect/>
          <a:stretch>
            <a:fillRect/>
          </a:stretch>
        </p:blipFill>
        <p:spPr bwMode="auto">
          <a:xfrm>
            <a:off x="2555776" y="6190241"/>
            <a:ext cx="72390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r" rtl="0" eaLnBrk="1" fontAlgn="base" hangingPunct="1">
        <a:spcBef>
          <a:spcPct val="0"/>
        </a:spcBef>
        <a:spcAft>
          <a:spcPct val="0"/>
        </a:spcAft>
        <a:defRPr sz="4400">
          <a:solidFill>
            <a:srgbClr val="1B7E90"/>
          </a:solidFill>
          <a:latin typeface="+mj-lt"/>
          <a:ea typeface="+mj-ea"/>
          <a:cs typeface="+mj-cs"/>
        </a:defRPr>
      </a:lvl1pPr>
      <a:lvl2pPr algn="r" rtl="0" eaLnBrk="1" fontAlgn="base" hangingPunct="1">
        <a:spcBef>
          <a:spcPct val="0"/>
        </a:spcBef>
        <a:spcAft>
          <a:spcPct val="0"/>
        </a:spcAft>
        <a:defRPr sz="4400">
          <a:solidFill>
            <a:srgbClr val="1B7E90"/>
          </a:solidFill>
          <a:latin typeface="Arial" charset="0"/>
        </a:defRPr>
      </a:lvl2pPr>
      <a:lvl3pPr algn="r" rtl="0" eaLnBrk="1" fontAlgn="base" hangingPunct="1">
        <a:spcBef>
          <a:spcPct val="0"/>
        </a:spcBef>
        <a:spcAft>
          <a:spcPct val="0"/>
        </a:spcAft>
        <a:defRPr sz="4400">
          <a:solidFill>
            <a:srgbClr val="1B7E90"/>
          </a:solidFill>
          <a:latin typeface="Arial" charset="0"/>
        </a:defRPr>
      </a:lvl3pPr>
      <a:lvl4pPr algn="r" rtl="0" eaLnBrk="1" fontAlgn="base" hangingPunct="1">
        <a:spcBef>
          <a:spcPct val="0"/>
        </a:spcBef>
        <a:spcAft>
          <a:spcPct val="0"/>
        </a:spcAft>
        <a:defRPr sz="4400">
          <a:solidFill>
            <a:srgbClr val="1B7E90"/>
          </a:solidFill>
          <a:latin typeface="Arial" charset="0"/>
        </a:defRPr>
      </a:lvl4pPr>
      <a:lvl5pPr algn="r" rtl="0" eaLnBrk="1" fontAlgn="base" hangingPunct="1">
        <a:spcBef>
          <a:spcPct val="0"/>
        </a:spcBef>
        <a:spcAft>
          <a:spcPct val="0"/>
        </a:spcAft>
        <a:defRPr sz="4400">
          <a:solidFill>
            <a:srgbClr val="1B7E90"/>
          </a:solidFill>
          <a:latin typeface="Arial" charset="0"/>
        </a:defRPr>
      </a:lvl5pPr>
      <a:lvl6pPr marL="457200" algn="r" rtl="0" eaLnBrk="1" fontAlgn="base" hangingPunct="1">
        <a:spcBef>
          <a:spcPct val="0"/>
        </a:spcBef>
        <a:spcAft>
          <a:spcPct val="0"/>
        </a:spcAft>
        <a:defRPr sz="4400">
          <a:solidFill>
            <a:srgbClr val="1B7E90"/>
          </a:solidFill>
          <a:latin typeface="Arial" charset="0"/>
        </a:defRPr>
      </a:lvl6pPr>
      <a:lvl7pPr marL="914400" algn="r" rtl="0" eaLnBrk="1" fontAlgn="base" hangingPunct="1">
        <a:spcBef>
          <a:spcPct val="0"/>
        </a:spcBef>
        <a:spcAft>
          <a:spcPct val="0"/>
        </a:spcAft>
        <a:defRPr sz="4400">
          <a:solidFill>
            <a:srgbClr val="1B7E90"/>
          </a:solidFill>
          <a:latin typeface="Arial" charset="0"/>
        </a:defRPr>
      </a:lvl7pPr>
      <a:lvl8pPr marL="1371600" algn="r" rtl="0" eaLnBrk="1" fontAlgn="base" hangingPunct="1">
        <a:spcBef>
          <a:spcPct val="0"/>
        </a:spcBef>
        <a:spcAft>
          <a:spcPct val="0"/>
        </a:spcAft>
        <a:defRPr sz="4400">
          <a:solidFill>
            <a:srgbClr val="1B7E90"/>
          </a:solidFill>
          <a:latin typeface="Arial" charset="0"/>
        </a:defRPr>
      </a:lvl8pPr>
      <a:lvl9pPr marL="1828800" algn="r" rtl="0" eaLnBrk="1" fontAlgn="base" hangingPunct="1">
        <a:spcBef>
          <a:spcPct val="0"/>
        </a:spcBef>
        <a:spcAft>
          <a:spcPct val="0"/>
        </a:spcAft>
        <a:defRPr sz="4400">
          <a:solidFill>
            <a:srgbClr val="1B7E90"/>
          </a:solidFill>
          <a:latin typeface="Arial" charset="0"/>
        </a:defRPr>
      </a:lvl9pPr>
    </p:titleStyle>
    <p:bodyStyle>
      <a:lvl1pPr marL="457200" indent="-457200" algn="l" rtl="0" eaLnBrk="1" fontAlgn="base" hangingPunct="1">
        <a:spcBef>
          <a:spcPct val="20000"/>
        </a:spcBef>
        <a:spcAft>
          <a:spcPct val="0"/>
        </a:spcAft>
        <a:buBlip>
          <a:blip r:embed="rId15"/>
        </a:buBlip>
        <a:defRPr sz="2200">
          <a:solidFill>
            <a:srgbClr val="B41450"/>
          </a:solidFill>
          <a:latin typeface="+mn-lt"/>
          <a:ea typeface="+mn-ea"/>
          <a:cs typeface="+mn-cs"/>
        </a:defRPr>
      </a:lvl1pPr>
      <a:lvl2pPr marL="800100" indent="-342900" algn="l" rtl="0" eaLnBrk="1" fontAlgn="base" hangingPunct="1">
        <a:spcBef>
          <a:spcPct val="20000"/>
        </a:spcBef>
        <a:spcAft>
          <a:spcPct val="0"/>
        </a:spcAft>
        <a:buClr>
          <a:srgbClr val="EA641F"/>
        </a:buClr>
        <a:buChar char="•"/>
        <a:defRPr>
          <a:solidFill>
            <a:srgbClr val="EA641F"/>
          </a:solidFill>
          <a:latin typeface="+mn-lt"/>
        </a:defRPr>
      </a:lvl2pPr>
      <a:lvl3pPr marL="1257300" indent="-342900" algn="l" rtl="0" eaLnBrk="1" fontAlgn="base" hangingPunct="1">
        <a:spcBef>
          <a:spcPct val="20000"/>
        </a:spcBef>
        <a:spcAft>
          <a:spcPct val="0"/>
        </a:spcAft>
        <a:buClr>
          <a:schemeClr val="tx1"/>
        </a:buClr>
        <a:buChar char="•"/>
        <a:defRPr sz="1600">
          <a:solidFill>
            <a:schemeClr val="tx1"/>
          </a:solidFill>
          <a:latin typeface="+mn-lt"/>
        </a:defRPr>
      </a:lvl3pPr>
      <a:lvl4pPr marL="1752600" indent="-381000" algn="l" rtl="0" eaLnBrk="1" fontAlgn="base" hangingPunct="1">
        <a:spcBef>
          <a:spcPct val="20000"/>
        </a:spcBef>
        <a:spcAft>
          <a:spcPct val="0"/>
        </a:spcAft>
        <a:buChar char="–"/>
        <a:defRPr sz="2000">
          <a:solidFill>
            <a:schemeClr val="tx1"/>
          </a:solidFill>
          <a:latin typeface="+mn-lt"/>
        </a:defRPr>
      </a:lvl4pPr>
      <a:lvl5pPr marL="2209800" indent="-381000" algn="l" rtl="0" eaLnBrk="1" fontAlgn="base" hangingPunct="1">
        <a:spcBef>
          <a:spcPct val="20000"/>
        </a:spcBef>
        <a:spcAft>
          <a:spcPct val="0"/>
        </a:spcAft>
        <a:defRPr sz="2000">
          <a:solidFill>
            <a:schemeClr val="tx1"/>
          </a:solidFill>
          <a:latin typeface="+mn-lt"/>
        </a:defRPr>
      </a:lvl5pPr>
      <a:lvl6pPr marL="2667000" indent="-381000" algn="l" rtl="0" eaLnBrk="1" fontAlgn="base" hangingPunct="1">
        <a:spcBef>
          <a:spcPct val="20000"/>
        </a:spcBef>
        <a:spcAft>
          <a:spcPct val="0"/>
        </a:spcAft>
        <a:defRPr sz="2000">
          <a:solidFill>
            <a:schemeClr val="tx1"/>
          </a:solidFill>
          <a:latin typeface="+mn-lt"/>
        </a:defRPr>
      </a:lvl6pPr>
      <a:lvl7pPr marL="3124200" indent="-381000" algn="l" rtl="0" eaLnBrk="1" fontAlgn="base" hangingPunct="1">
        <a:spcBef>
          <a:spcPct val="20000"/>
        </a:spcBef>
        <a:spcAft>
          <a:spcPct val="0"/>
        </a:spcAft>
        <a:defRPr sz="2000">
          <a:solidFill>
            <a:schemeClr val="tx1"/>
          </a:solidFill>
          <a:latin typeface="+mn-lt"/>
        </a:defRPr>
      </a:lvl7pPr>
      <a:lvl8pPr marL="3581400" indent="-381000" algn="l" rtl="0" eaLnBrk="1" fontAlgn="base" hangingPunct="1">
        <a:spcBef>
          <a:spcPct val="20000"/>
        </a:spcBef>
        <a:spcAft>
          <a:spcPct val="0"/>
        </a:spcAft>
        <a:defRPr sz="2000">
          <a:solidFill>
            <a:schemeClr val="tx1"/>
          </a:solidFill>
          <a:latin typeface="+mn-lt"/>
        </a:defRPr>
      </a:lvl8pPr>
      <a:lvl9pPr marL="4038600" indent="-381000" algn="l" rtl="0" eaLnBrk="1" fontAlgn="base" hangingPunct="1">
        <a:spcBef>
          <a:spcPct val="20000"/>
        </a:spcBef>
        <a:spcAft>
          <a:spcPct val="0"/>
        </a:spcAft>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7624" y="1484313"/>
            <a:ext cx="7560840" cy="1470025"/>
          </a:xfrm>
        </p:spPr>
        <p:txBody>
          <a:bodyPr/>
          <a:lstStyle/>
          <a:p>
            <a:r>
              <a:rPr lang="fr-FR" dirty="0" smtClean="0"/>
              <a:t>Nouveau programme de spécialité en TS</a:t>
            </a:r>
            <a:endParaRPr lang="fr-FR" dirty="0"/>
          </a:p>
        </p:txBody>
      </p:sp>
      <p:sp>
        <p:nvSpPr>
          <p:cNvPr id="3" name="Sous-titre 2"/>
          <p:cNvSpPr>
            <a:spLocks noGrp="1"/>
          </p:cNvSpPr>
          <p:nvPr>
            <p:ph type="subTitle" idx="1"/>
          </p:nvPr>
        </p:nvSpPr>
        <p:spPr>
          <a:xfrm>
            <a:off x="1835150" y="3717032"/>
            <a:ext cx="6400800" cy="792088"/>
          </a:xfrm>
        </p:spPr>
        <p:txBody>
          <a:bodyPr/>
          <a:lstStyle/>
          <a:p>
            <a:r>
              <a:rPr lang="fr-FR" dirty="0" smtClean="0"/>
              <a:t>Un changement d’optique en faveur d’une plus grande activité des élèves.</a:t>
            </a: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1</a:t>
            </a:fld>
            <a:endParaRPr lang="fr-FR"/>
          </a:p>
        </p:txBody>
      </p:sp>
    </p:spTree>
    <p:extLst>
      <p:ext uri="{BB962C8B-B14F-4D97-AF65-F5344CB8AC3E}">
        <p14:creationId xmlns:p14="http://schemas.microsoft.com/office/powerpoint/2010/main" val="1276372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qui change…</a:t>
            </a:r>
            <a:endParaRPr lang="fr-FR" dirty="0"/>
          </a:p>
        </p:txBody>
      </p:sp>
      <p:sp>
        <p:nvSpPr>
          <p:cNvPr id="3" name="Espace réservé du contenu 2"/>
          <p:cNvSpPr>
            <a:spLocks noGrp="1"/>
          </p:cNvSpPr>
          <p:nvPr>
            <p:ph idx="1"/>
          </p:nvPr>
        </p:nvSpPr>
        <p:spPr/>
        <p:txBody>
          <a:bodyPr/>
          <a:lstStyle/>
          <a:p>
            <a:r>
              <a:rPr lang="fr-FR" dirty="0" smtClean="0"/>
              <a:t>Les parties géométrie complexe et spatiale ont été enlevées du programme.</a:t>
            </a:r>
          </a:p>
          <a:p>
            <a:endParaRPr lang="fr-FR" dirty="0" smtClean="0"/>
          </a:p>
          <a:p>
            <a:r>
              <a:rPr lang="fr-FR" dirty="0" smtClean="0"/>
              <a:t>Une partie du programme d’arithmétique a été également enlevée : petit théorème de Fermat et son application à </a:t>
            </a:r>
            <a:r>
              <a:rPr lang="fr-FR" dirty="0" smtClean="0"/>
              <a:t>RSA, seule une sensibilisation peut être mise en œuvre.</a:t>
            </a:r>
            <a:endParaRPr lang="fr-FR" dirty="0" smtClean="0"/>
          </a:p>
          <a:p>
            <a:endParaRPr lang="fr-FR" dirty="0"/>
          </a:p>
          <a:p>
            <a:r>
              <a:rPr lang="fr-FR" dirty="0" smtClean="0"/>
              <a:t>Une partie importante concernant l’algèbre linéaire a été ajoutée. Cette partie repose sur des problèmes et des applications variées</a:t>
            </a:r>
          </a:p>
          <a:p>
            <a:endParaRPr lang="fr-FR" dirty="0"/>
          </a:p>
          <a:p>
            <a:pPr marL="0" indent="0">
              <a:buNone/>
            </a:pPr>
            <a:endParaRPr lang="fr-FR" dirty="0" smtClean="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10</a:t>
            </a:fld>
            <a:endParaRPr lang="fr-FR"/>
          </a:p>
        </p:txBody>
      </p:sp>
    </p:spTree>
    <p:extLst>
      <p:ext uri="{BB962C8B-B14F-4D97-AF65-F5344CB8AC3E}">
        <p14:creationId xmlns:p14="http://schemas.microsoft.com/office/powerpoint/2010/main" val="1892333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71450"/>
            <a:ext cx="8086799" cy="1143000"/>
          </a:xfrm>
        </p:spPr>
        <p:txBody>
          <a:bodyPr/>
          <a:lstStyle/>
          <a:p>
            <a:r>
              <a:rPr lang="fr-FR" dirty="0" smtClean="0"/>
              <a:t>L’équilibre entre les champs</a:t>
            </a:r>
            <a:endParaRPr lang="fr-FR" dirty="0"/>
          </a:p>
        </p:txBody>
      </p:sp>
      <p:sp>
        <p:nvSpPr>
          <p:cNvPr id="3" name="Espace réservé du contenu 2"/>
          <p:cNvSpPr>
            <a:spLocks noGrp="1"/>
          </p:cNvSpPr>
          <p:nvPr>
            <p:ph idx="1"/>
          </p:nvPr>
        </p:nvSpPr>
        <p:spPr/>
        <p:txBody>
          <a:bodyPr/>
          <a:lstStyle/>
          <a:p>
            <a:r>
              <a:rPr lang="fr-FR" dirty="0" smtClean="0"/>
              <a:t>Les deux champs du programme ont une intersection non vide avec un champ de problème en commun comme l’illustre l’exemple proposé : le chiffrement de HILL.</a:t>
            </a:r>
          </a:p>
          <a:p>
            <a:endParaRPr lang="fr-FR" dirty="0"/>
          </a:p>
          <a:p>
            <a:r>
              <a:rPr lang="fr-FR" dirty="0" smtClean="0"/>
              <a:t>Cependant, il semble nécessaire de consacrer autant de temps au premier champ qu’au second.</a:t>
            </a:r>
          </a:p>
          <a:p>
            <a:endParaRPr lang="fr-FR" dirty="0"/>
          </a:p>
          <a:p>
            <a:r>
              <a:rPr lang="fr-FR" dirty="0" smtClean="0"/>
              <a:t>Cet équilibre est à moduler suivant les capacités des élèves à assimiler chaque champ du programme. Il convient donc de moduler les différents temps suivant les progrès des élèves.</a:t>
            </a: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11</a:t>
            </a:fld>
            <a:endParaRPr lang="fr-FR"/>
          </a:p>
        </p:txBody>
      </p:sp>
    </p:spTree>
    <p:extLst>
      <p:ext uri="{BB962C8B-B14F-4D97-AF65-F5344CB8AC3E}">
        <p14:creationId xmlns:p14="http://schemas.microsoft.com/office/powerpoint/2010/main" val="47381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2</a:t>
            </a:fld>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186" y="188638"/>
            <a:ext cx="7128792" cy="2632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5" y="2821193"/>
            <a:ext cx="7137354" cy="3258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1263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 les contenus</a:t>
            </a:r>
            <a:endParaRPr lang="fr-FR" dirty="0"/>
          </a:p>
        </p:txBody>
      </p:sp>
      <p:sp>
        <p:nvSpPr>
          <p:cNvPr id="3" name="Espace réservé du contenu 2"/>
          <p:cNvSpPr>
            <a:spLocks noGrp="1"/>
          </p:cNvSpPr>
          <p:nvPr>
            <p:ph idx="1"/>
          </p:nvPr>
        </p:nvSpPr>
        <p:spPr/>
        <p:txBody>
          <a:bodyPr/>
          <a:lstStyle/>
          <a:p>
            <a:r>
              <a:rPr lang="fr-FR" dirty="0" smtClean="0"/>
              <a:t>Le programme de spécialité change avant tout sur sa forme, il n’est plus fait mention de capacités attendues.</a:t>
            </a:r>
          </a:p>
          <a:p>
            <a:pPr marL="0" indent="0">
              <a:buNone/>
            </a:pPr>
            <a:endParaRPr lang="fr-FR" dirty="0" smtClean="0"/>
          </a:p>
          <a:p>
            <a:r>
              <a:rPr lang="fr-FR" dirty="0" smtClean="0"/>
              <a:t>La motivation première est de ne plus centrer le programme de spécialité sur les objectifs de formation disciplinaire, il s’agit d’un abandon d’un pédagogie par objectifs.</a:t>
            </a:r>
          </a:p>
          <a:p>
            <a:endParaRPr lang="fr-FR" dirty="0" smtClean="0"/>
          </a:p>
          <a:p>
            <a:r>
              <a:rPr lang="fr-FR" dirty="0" smtClean="0"/>
              <a:t>La pédagogie à mettre en place est une pédagogie basée sur les problèmes permettant ainsi de former les élèves au mieux aux compétences citées dans les programmes depuis celui de seconde.</a:t>
            </a: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3</a:t>
            </a:fld>
            <a:endParaRPr lang="fr-FR"/>
          </a:p>
        </p:txBody>
      </p:sp>
    </p:spTree>
    <p:extLst>
      <p:ext uri="{BB962C8B-B14F-4D97-AF65-F5344CB8AC3E}">
        <p14:creationId xmlns:p14="http://schemas.microsoft.com/office/powerpoint/2010/main" val="3391588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99392"/>
            <a:ext cx="8316416" cy="1143000"/>
          </a:xfrm>
        </p:spPr>
        <p:txBody>
          <a:bodyPr/>
          <a:lstStyle/>
          <a:p>
            <a:r>
              <a:rPr lang="fr-FR" dirty="0" smtClean="0"/>
              <a:t>Les compétences générales</a:t>
            </a:r>
            <a:endParaRPr lang="fr-FR" dirty="0"/>
          </a:p>
        </p:txBody>
      </p:sp>
      <p:sp>
        <p:nvSpPr>
          <p:cNvPr id="3" name="Espace réservé du contenu 2"/>
          <p:cNvSpPr>
            <a:spLocks noGrp="1"/>
          </p:cNvSpPr>
          <p:nvPr>
            <p:ph idx="1"/>
          </p:nvPr>
        </p:nvSpPr>
        <p:spPr/>
        <p:txBody>
          <a:bodyPr/>
          <a:lstStyle/>
          <a:p>
            <a:r>
              <a:rPr lang="fr-FR" sz="2400" dirty="0" smtClean="0"/>
              <a:t>mettre </a:t>
            </a:r>
            <a:r>
              <a:rPr lang="fr-FR" sz="2400" dirty="0"/>
              <a:t>en </a:t>
            </a:r>
            <a:r>
              <a:rPr lang="fr-FR" sz="2400" dirty="0" smtClean="0"/>
              <a:t>œuvre </a:t>
            </a:r>
            <a:r>
              <a:rPr lang="fr-FR" sz="2400" dirty="0"/>
              <a:t>une recherche de façon autonome </a:t>
            </a:r>
            <a:r>
              <a:rPr lang="fr-FR" sz="2400" dirty="0" smtClean="0"/>
              <a:t>;</a:t>
            </a:r>
          </a:p>
          <a:p>
            <a:endParaRPr lang="fr-FR" sz="2400" dirty="0"/>
          </a:p>
          <a:p>
            <a:r>
              <a:rPr lang="fr-FR" sz="2400" dirty="0" smtClean="0"/>
              <a:t>mener </a:t>
            </a:r>
            <a:r>
              <a:rPr lang="fr-FR" sz="2400" dirty="0"/>
              <a:t>des raisonnements </a:t>
            </a:r>
            <a:r>
              <a:rPr lang="fr-FR" sz="2400" dirty="0" smtClean="0"/>
              <a:t>;</a:t>
            </a:r>
          </a:p>
          <a:p>
            <a:endParaRPr lang="fr-FR" sz="2400" dirty="0"/>
          </a:p>
          <a:p>
            <a:r>
              <a:rPr lang="fr-FR" sz="2400" dirty="0" smtClean="0"/>
              <a:t>avoir </a:t>
            </a:r>
            <a:r>
              <a:rPr lang="fr-FR" sz="2400" dirty="0"/>
              <a:t>une attitude critique vis-à-vis des résultats obtenus </a:t>
            </a:r>
            <a:r>
              <a:rPr lang="fr-FR" sz="2400" dirty="0" smtClean="0"/>
              <a:t>;</a:t>
            </a:r>
          </a:p>
          <a:p>
            <a:endParaRPr lang="fr-FR" sz="2400" dirty="0"/>
          </a:p>
          <a:p>
            <a:r>
              <a:rPr lang="fr-FR" sz="2400" dirty="0" smtClean="0"/>
              <a:t>communiquer </a:t>
            </a:r>
            <a:r>
              <a:rPr lang="fr-FR" sz="2400" dirty="0"/>
              <a:t>à l’écrit et à l’oral.</a:t>
            </a:r>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4</a:t>
            </a:fld>
            <a:endParaRPr lang="fr-FR"/>
          </a:p>
        </p:txBody>
      </p:sp>
    </p:spTree>
    <p:extLst>
      <p:ext uri="{BB962C8B-B14F-4D97-AF65-F5344CB8AC3E}">
        <p14:creationId xmlns:p14="http://schemas.microsoft.com/office/powerpoint/2010/main" val="3362164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71450"/>
            <a:ext cx="8086799" cy="1143000"/>
          </a:xfrm>
        </p:spPr>
        <p:txBody>
          <a:bodyPr/>
          <a:lstStyle/>
          <a:p>
            <a:r>
              <a:rPr lang="fr-FR" dirty="0" smtClean="0"/>
              <a:t>Les compétences disciplinaires</a:t>
            </a:r>
            <a:endParaRPr lang="fr-FR" dirty="0"/>
          </a:p>
        </p:txBody>
      </p:sp>
      <p:sp>
        <p:nvSpPr>
          <p:cNvPr id="3" name="Espace réservé du contenu 2"/>
          <p:cNvSpPr>
            <a:spLocks noGrp="1"/>
          </p:cNvSpPr>
          <p:nvPr>
            <p:ph idx="1"/>
          </p:nvPr>
        </p:nvSpPr>
        <p:spPr/>
        <p:txBody>
          <a:bodyPr/>
          <a:lstStyle/>
          <a:p>
            <a:r>
              <a:rPr lang="fr-FR" sz="2400" dirty="0" smtClean="0"/>
              <a:t>chercher</a:t>
            </a:r>
            <a:r>
              <a:rPr lang="fr-FR" sz="2400" dirty="0"/>
              <a:t>, expérimenter, modéliser, en particulier à l’aide d’outils logiciels </a:t>
            </a:r>
            <a:r>
              <a:rPr lang="fr-FR" sz="2400" dirty="0" smtClean="0"/>
              <a:t>;</a:t>
            </a:r>
          </a:p>
          <a:p>
            <a:endParaRPr lang="fr-FR" sz="2400" dirty="0"/>
          </a:p>
          <a:p>
            <a:r>
              <a:rPr lang="fr-FR" sz="2400" dirty="0" smtClean="0"/>
              <a:t>choisir </a:t>
            </a:r>
            <a:r>
              <a:rPr lang="fr-FR" sz="2400" dirty="0"/>
              <a:t>et appliquer des techniques de calcul </a:t>
            </a:r>
            <a:r>
              <a:rPr lang="fr-FR" sz="2400" dirty="0" smtClean="0"/>
              <a:t>;</a:t>
            </a:r>
          </a:p>
          <a:p>
            <a:endParaRPr lang="fr-FR" sz="2400" dirty="0"/>
          </a:p>
          <a:p>
            <a:r>
              <a:rPr lang="fr-FR" sz="2400" dirty="0" smtClean="0"/>
              <a:t>mettre </a:t>
            </a:r>
            <a:r>
              <a:rPr lang="fr-FR" sz="2400" dirty="0"/>
              <a:t>en </a:t>
            </a:r>
            <a:r>
              <a:rPr lang="fr-FR" sz="2400" dirty="0" smtClean="0"/>
              <a:t>œuvre </a:t>
            </a:r>
            <a:r>
              <a:rPr lang="fr-FR" sz="2400" dirty="0"/>
              <a:t>des algorithmes </a:t>
            </a:r>
            <a:r>
              <a:rPr lang="fr-FR" sz="2400" dirty="0" smtClean="0"/>
              <a:t>;</a:t>
            </a:r>
          </a:p>
          <a:p>
            <a:endParaRPr lang="fr-FR" sz="2400" dirty="0"/>
          </a:p>
          <a:p>
            <a:r>
              <a:rPr lang="fr-FR" sz="2400" dirty="0" smtClean="0"/>
              <a:t>raisonner</a:t>
            </a:r>
            <a:r>
              <a:rPr lang="fr-FR" sz="2400" dirty="0"/>
              <a:t>, démontrer, trouver des résultats partiels et les mettre en perspective </a:t>
            </a:r>
            <a:r>
              <a:rPr lang="fr-FR" sz="2400" dirty="0" smtClean="0"/>
              <a:t>;</a:t>
            </a:r>
          </a:p>
          <a:p>
            <a:endParaRPr lang="fr-FR" sz="2400" dirty="0" smtClean="0"/>
          </a:p>
          <a:p>
            <a:r>
              <a:rPr lang="fr-FR" sz="2400" dirty="0" smtClean="0"/>
              <a:t>expliquer </a:t>
            </a:r>
            <a:r>
              <a:rPr lang="fr-FR" sz="2400" dirty="0"/>
              <a:t>oralement une démarche, communiquer un résultat par oral ou par écrit.</a:t>
            </a:r>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5</a:t>
            </a:fld>
            <a:endParaRPr lang="fr-FR"/>
          </a:p>
        </p:txBody>
      </p:sp>
    </p:spTree>
    <p:extLst>
      <p:ext uri="{BB962C8B-B14F-4D97-AF65-F5344CB8AC3E}">
        <p14:creationId xmlns:p14="http://schemas.microsoft.com/office/powerpoint/2010/main" val="383915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problèmes </a:t>
            </a:r>
            <a:endParaRPr lang="fr-FR" dirty="0"/>
          </a:p>
        </p:txBody>
      </p:sp>
      <p:sp>
        <p:nvSpPr>
          <p:cNvPr id="3" name="Espace réservé du contenu 2"/>
          <p:cNvSpPr>
            <a:spLocks noGrp="1"/>
          </p:cNvSpPr>
          <p:nvPr>
            <p:ph idx="1"/>
          </p:nvPr>
        </p:nvSpPr>
        <p:spPr/>
        <p:txBody>
          <a:bodyPr/>
          <a:lstStyle/>
          <a:p>
            <a:r>
              <a:rPr lang="fr-FR" dirty="0" smtClean="0"/>
              <a:t>L’enseignement </a:t>
            </a:r>
            <a:r>
              <a:rPr lang="fr-FR" dirty="0"/>
              <a:t>de spécialité prend appui sur la résolution de problèmes. Cette approche permet une </a:t>
            </a:r>
            <a:r>
              <a:rPr lang="fr-FR" dirty="0" smtClean="0"/>
              <a:t>introduction motivée </a:t>
            </a:r>
            <a:r>
              <a:rPr lang="fr-FR" dirty="0"/>
              <a:t>des notions mentionnées dans le programme.</a:t>
            </a:r>
          </a:p>
          <a:p>
            <a:r>
              <a:rPr lang="fr-FR" dirty="0"/>
              <a:t>Plusieurs exemples de problèmes sont donnés à titre indicatif. L'étude des situations envisagées dans le cadre de </a:t>
            </a:r>
            <a:r>
              <a:rPr lang="fr-FR" dirty="0" smtClean="0"/>
              <a:t>cet enseignement </a:t>
            </a:r>
            <a:r>
              <a:rPr lang="fr-FR" dirty="0"/>
              <a:t>conduit à un travail de modélisation et place les élèves en position de recherche.</a:t>
            </a:r>
          </a:p>
          <a:p>
            <a:r>
              <a:rPr lang="fr-FR" dirty="0"/>
              <a:t>Les thèmes abordés sont particulièrement propices à l’utilisation des outils informatiques (logiciels de calcul, tableur</a:t>
            </a:r>
            <a:r>
              <a:rPr lang="fr-FR" dirty="0" smtClean="0"/>
              <a:t>) et </a:t>
            </a:r>
            <a:r>
              <a:rPr lang="fr-FR" dirty="0"/>
              <a:t>à la mise en </a:t>
            </a:r>
            <a:r>
              <a:rPr lang="fr-FR" dirty="0" smtClean="0"/>
              <a:t>œuvre </a:t>
            </a:r>
            <a:r>
              <a:rPr lang="fr-FR" dirty="0"/>
              <a:t>d’algorithmes.</a:t>
            </a:r>
          </a:p>
          <a:p>
            <a:r>
              <a:rPr lang="fr-FR" dirty="0"/>
              <a:t>Le niveau d’approfondissement des notions est guidé par les besoins rencontrés dans la résolution des </a:t>
            </a:r>
            <a:r>
              <a:rPr lang="fr-FR" dirty="0" smtClean="0"/>
              <a:t>problèmes traités</a:t>
            </a:r>
            <a:r>
              <a:rPr lang="fr-FR" dirty="0"/>
              <a:t>.</a:t>
            </a:r>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6</a:t>
            </a:fld>
            <a:endParaRPr lang="fr-FR"/>
          </a:p>
        </p:txBody>
      </p:sp>
    </p:spTree>
    <p:extLst>
      <p:ext uri="{BB962C8B-B14F-4D97-AF65-F5344CB8AC3E}">
        <p14:creationId xmlns:p14="http://schemas.microsoft.com/office/powerpoint/2010/main" val="4022498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000" dirty="0"/>
              <a:t>Le </a:t>
            </a:r>
            <a:r>
              <a:rPr lang="fr-FR" sz="2000" dirty="0" smtClean="0"/>
              <a:t>vocabulaire nouveau </a:t>
            </a:r>
            <a:r>
              <a:rPr lang="fr-FR" sz="2000" dirty="0"/>
              <a:t>est introduit en situation. Les définitions et les théorèmes </a:t>
            </a:r>
            <a:r>
              <a:rPr lang="fr-FR" sz="2000" dirty="0" smtClean="0"/>
              <a:t>de référence </a:t>
            </a:r>
            <a:r>
              <a:rPr lang="fr-FR" sz="2000" dirty="0"/>
              <a:t>ne sont pas sortis du contexte du problème, au moins dans un premier temps.</a:t>
            </a:r>
          </a:p>
          <a:p>
            <a:r>
              <a:rPr lang="fr-FR" sz="2000" dirty="0"/>
              <a:t>Une petite mise en ordre des notions nouvelles est proposée dans </a:t>
            </a:r>
            <a:r>
              <a:rPr lang="fr-FR" sz="2000" dirty="0" smtClean="0"/>
              <a:t>un second temps.</a:t>
            </a:r>
          </a:p>
          <a:p>
            <a:r>
              <a:rPr lang="fr-FR" sz="2000" dirty="0" smtClean="0"/>
              <a:t>Des définitions convenables </a:t>
            </a:r>
            <a:r>
              <a:rPr lang="fr-FR" sz="2000" dirty="0"/>
              <a:t>et des théorèmes bien rédigés sont en effet indispensables au jalonnement des </a:t>
            </a:r>
            <a:r>
              <a:rPr lang="fr-FR" sz="2000" dirty="0" smtClean="0"/>
              <a:t>avancées mathématiques.</a:t>
            </a:r>
          </a:p>
          <a:p>
            <a:r>
              <a:rPr lang="fr-FR" sz="2000" dirty="0" smtClean="0"/>
              <a:t>Conformément au </a:t>
            </a:r>
            <a:r>
              <a:rPr lang="fr-FR" sz="2000" dirty="0"/>
              <a:t>programme, </a:t>
            </a:r>
            <a:r>
              <a:rPr lang="fr-FR" sz="2000" dirty="0" smtClean="0"/>
              <a:t>l’introduction des nouvelles notions ne démarre pas directement </a:t>
            </a:r>
            <a:r>
              <a:rPr lang="fr-FR" sz="2000" dirty="0"/>
              <a:t>par la présentation des contenus </a:t>
            </a:r>
            <a:r>
              <a:rPr lang="fr-FR" sz="2000" dirty="0" smtClean="0"/>
              <a:t>théoriques, mais dans </a:t>
            </a:r>
            <a:r>
              <a:rPr lang="fr-FR" sz="2000" dirty="0"/>
              <a:t>le cadre de problèmes </a:t>
            </a:r>
            <a:r>
              <a:rPr lang="fr-FR" sz="2000" dirty="0" smtClean="0"/>
              <a:t>à résoudre</a:t>
            </a:r>
            <a:r>
              <a:rPr lang="fr-FR" sz="2000" dirty="0"/>
              <a:t>. </a:t>
            </a:r>
            <a:endParaRPr lang="fr-FR" sz="2000" dirty="0" smtClean="0"/>
          </a:p>
          <a:p>
            <a:r>
              <a:rPr lang="fr-FR" sz="2000" dirty="0" smtClean="0"/>
              <a:t>Cette </a:t>
            </a:r>
            <a:r>
              <a:rPr lang="fr-FR" sz="2000" dirty="0"/>
              <a:t>démarche semble aujourd’hui susceptible d’accrocher des élèves qu’il s’agit </a:t>
            </a:r>
            <a:r>
              <a:rPr lang="fr-FR" sz="2000" dirty="0" smtClean="0"/>
              <a:t>de conquérir </a:t>
            </a:r>
            <a:r>
              <a:rPr lang="fr-FR" sz="2000" dirty="0"/>
              <a:t>et de convaincre de l’intérêt pour eux de la poursuite d’études scientifiques.</a:t>
            </a:r>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7</a:t>
            </a:fld>
            <a:endParaRPr lang="fr-FR"/>
          </a:p>
        </p:txBody>
      </p:sp>
    </p:spTree>
    <p:extLst>
      <p:ext uri="{BB962C8B-B14F-4D97-AF65-F5344CB8AC3E}">
        <p14:creationId xmlns:p14="http://schemas.microsoft.com/office/powerpoint/2010/main" val="315440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 progression ?</a:t>
            </a:r>
            <a:endParaRPr lang="fr-FR" dirty="0"/>
          </a:p>
        </p:txBody>
      </p:sp>
      <p:sp>
        <p:nvSpPr>
          <p:cNvPr id="3" name="Espace réservé du contenu 2"/>
          <p:cNvSpPr>
            <a:spLocks noGrp="1"/>
          </p:cNvSpPr>
          <p:nvPr>
            <p:ph idx="1"/>
          </p:nvPr>
        </p:nvSpPr>
        <p:spPr/>
        <p:txBody>
          <a:bodyPr/>
          <a:lstStyle/>
          <a:p>
            <a:r>
              <a:rPr lang="fr-FR" dirty="0" smtClean="0"/>
              <a:t>La progression doit nécessairement être spiralée, pour une mémorisation  active pour donner du sens à cet enseignement.</a:t>
            </a:r>
          </a:p>
          <a:p>
            <a:endParaRPr lang="fr-FR" dirty="0" smtClean="0"/>
          </a:p>
          <a:p>
            <a:r>
              <a:rPr lang="fr-FR" dirty="0" smtClean="0"/>
              <a:t>Autrement dit, l’exposé des notions proposées par le programme n’est en aucune manière une progression, comme pour les autres programmes.</a:t>
            </a:r>
          </a:p>
          <a:p>
            <a:endParaRPr lang="fr-FR" dirty="0" smtClean="0"/>
          </a:p>
          <a:p>
            <a:r>
              <a:rPr lang="fr-FR" dirty="0" smtClean="0"/>
              <a:t>L’année se découpe donc en périodes centrées autour de notions et de résultats forts, qui sont </a:t>
            </a:r>
            <a:r>
              <a:rPr lang="fr-FR" dirty="0" smtClean="0"/>
              <a:t>introduits </a:t>
            </a:r>
            <a:r>
              <a:rPr lang="fr-FR" dirty="0" smtClean="0"/>
              <a:t>par des problèmes motivants et signifiants dans le sens de la plus grande complexité.</a:t>
            </a:r>
          </a:p>
          <a:p>
            <a:pPr marL="0" indent="0">
              <a:buNone/>
            </a:pPr>
            <a:endParaRPr lang="fr-FR" dirty="0" smtClean="0"/>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8</a:t>
            </a:fld>
            <a:endParaRPr lang="fr-FR"/>
          </a:p>
        </p:txBody>
      </p:sp>
    </p:spTree>
    <p:extLst>
      <p:ext uri="{BB962C8B-B14F-4D97-AF65-F5344CB8AC3E}">
        <p14:creationId xmlns:p14="http://schemas.microsoft.com/office/powerpoint/2010/main" val="2770314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Quelles activités ?</a:t>
            </a:r>
            <a:endParaRPr lang="fr-FR" dirty="0"/>
          </a:p>
        </p:txBody>
      </p:sp>
      <p:sp>
        <p:nvSpPr>
          <p:cNvPr id="3" name="Espace réservé du contenu 2"/>
          <p:cNvSpPr>
            <a:spLocks noGrp="1"/>
          </p:cNvSpPr>
          <p:nvPr>
            <p:ph idx="1"/>
          </p:nvPr>
        </p:nvSpPr>
        <p:spPr>
          <a:xfrm>
            <a:off x="827088" y="908720"/>
            <a:ext cx="8066087" cy="5217443"/>
          </a:xfrm>
        </p:spPr>
        <p:txBody>
          <a:bodyPr/>
          <a:lstStyle/>
          <a:p>
            <a:r>
              <a:rPr lang="fr-FR" dirty="0" smtClean="0"/>
              <a:t>Des problèmes d’introduction qui ne sont pas nécessairement des situations problèmes, mais il ne doivent pas être fermés et les notions ne figurent pas dans les énoncés, sont introduits au fur et à mesure de la résolution.</a:t>
            </a:r>
          </a:p>
          <a:p>
            <a:r>
              <a:rPr lang="fr-FR" dirty="0" smtClean="0"/>
              <a:t>Des activités autour des notions introduites permettant un travail spécifique sur les automatismes nécessaires à développer chez les élèves.</a:t>
            </a:r>
          </a:p>
          <a:p>
            <a:r>
              <a:rPr lang="fr-FR" dirty="0" smtClean="0"/>
              <a:t>Des tâches complexes mettant en jeu les notions introduites et travaillées. Ces tâches ne sont pas à réserver aux devoirs à la maison, les élèves devront y être confrontés en classe également.</a:t>
            </a:r>
          </a:p>
          <a:p>
            <a:r>
              <a:rPr lang="fr-FR" dirty="0" smtClean="0"/>
              <a:t>A travers ces activités, on vise à développer progressivement au cours de l’année les différentes compétences spécifiées par les programmes.</a:t>
            </a:r>
          </a:p>
        </p:txBody>
      </p:sp>
      <p:sp>
        <p:nvSpPr>
          <p:cNvPr id="4" name="Espace réservé du pied de page 3"/>
          <p:cNvSpPr>
            <a:spLocks noGrp="1"/>
          </p:cNvSpPr>
          <p:nvPr>
            <p:ph type="ftr" sz="quarter" idx="11"/>
          </p:nvPr>
        </p:nvSpPr>
        <p:spPr/>
        <p:txBody>
          <a:bodyPr/>
          <a:lstStyle/>
          <a:p>
            <a:r>
              <a:rPr lang="fr-FR" smtClean="0"/>
              <a:t>Inspection Pédagogique Régionale de Mathématiques</a:t>
            </a:r>
          </a:p>
          <a:p>
            <a:endParaRPr lang="fr-FR" dirty="0"/>
          </a:p>
        </p:txBody>
      </p:sp>
      <p:sp>
        <p:nvSpPr>
          <p:cNvPr id="5" name="Espace réservé du numéro de diapositive 4"/>
          <p:cNvSpPr>
            <a:spLocks noGrp="1"/>
          </p:cNvSpPr>
          <p:nvPr>
            <p:ph type="sldNum" sz="quarter" idx="12"/>
          </p:nvPr>
        </p:nvSpPr>
        <p:spPr/>
        <p:txBody>
          <a:bodyPr/>
          <a:lstStyle/>
          <a:p>
            <a:fld id="{C9E7BE1E-8553-4FAE-A5BC-4413E57D51E8}" type="slidenum">
              <a:rPr lang="fr-FR" smtClean="0"/>
              <a:t>9</a:t>
            </a:fld>
            <a:endParaRPr lang="fr-FR"/>
          </a:p>
        </p:txBody>
      </p:sp>
    </p:spTree>
    <p:extLst>
      <p:ext uri="{BB962C8B-B14F-4D97-AF65-F5344CB8AC3E}">
        <p14:creationId xmlns:p14="http://schemas.microsoft.com/office/powerpoint/2010/main" val="2475210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pwp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modele-pwpt</Template>
  <TotalTime>301</TotalTime>
  <Words>820</Words>
  <Application>Microsoft Office PowerPoint</Application>
  <PresentationFormat>Affichage à l'écran (4:3)</PresentationFormat>
  <Paragraphs>81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modele-pwpt</vt:lpstr>
      <vt:lpstr>Nouveau programme de spécialité en TS</vt:lpstr>
      <vt:lpstr>Présentation PowerPoint</vt:lpstr>
      <vt:lpstr>Avant les contenus</vt:lpstr>
      <vt:lpstr>Les compétences générales</vt:lpstr>
      <vt:lpstr>Les compétences disciplinaires</vt:lpstr>
      <vt:lpstr>Les problèmes </vt:lpstr>
      <vt:lpstr>Présentation PowerPoint</vt:lpstr>
      <vt:lpstr>Quelle progression ?</vt:lpstr>
      <vt:lpstr>Quelles activités ?</vt:lpstr>
      <vt:lpstr>Ce qui change…</vt:lpstr>
      <vt:lpstr>L’équilibre entre les champs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 programme de spécialité en TS</dc:title>
  <dc:creator> Vincent RICOMET</dc:creator>
  <cp:lastModifiedBy>utilisateur</cp:lastModifiedBy>
  <cp:revision>8</cp:revision>
  <dcterms:created xsi:type="dcterms:W3CDTF">2012-03-02T09:42:23Z</dcterms:created>
  <dcterms:modified xsi:type="dcterms:W3CDTF">2012-05-05T09:28:56Z</dcterms:modified>
</cp:coreProperties>
</file>