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3" r:id="rId4"/>
    <p:sldId id="265" r:id="rId5"/>
    <p:sldId id="266" r:id="rId6"/>
    <p:sldId id="29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6" r:id="rId22"/>
    <p:sldId id="281" r:id="rId23"/>
    <p:sldId id="282" r:id="rId24"/>
    <p:sldId id="283" r:id="rId25"/>
    <p:sldId id="297" r:id="rId26"/>
    <p:sldId id="301" r:id="rId27"/>
    <p:sldId id="285" r:id="rId28"/>
    <p:sldId id="286" r:id="rId29"/>
    <p:sldId id="305" r:id="rId30"/>
    <p:sldId id="304" r:id="rId31"/>
    <p:sldId id="303" r:id="rId32"/>
    <p:sldId id="302" r:id="rId33"/>
    <p:sldId id="298" r:id="rId34"/>
    <p:sldId id="300" r:id="rId35"/>
    <p:sldId id="292" r:id="rId36"/>
    <p:sldId id="299" r:id="rId37"/>
    <p:sldId id="264" r:id="rId38"/>
    <p:sldId id="260" r:id="rId39"/>
  </p:sldIdLst>
  <p:sldSz cx="9144000" cy="6858000" type="screen4x3"/>
  <p:notesSz cx="6805613" cy="99393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9A594D0-AFA1-4259-98AF-9BD1E9EAF222}">
          <p14:sldIdLst>
            <p14:sldId id="256"/>
            <p14:sldId id="258"/>
          </p14:sldIdLst>
        </p14:section>
        <p14:section name="Histoire" id="{BAA947E5-2F56-4539-AB72-20B5B0B9C9CF}">
          <p14:sldIdLst>
            <p14:sldId id="263"/>
            <p14:sldId id="265"/>
            <p14:sldId id="266"/>
          </p14:sldIdLst>
        </p14:section>
        <p14:section name="Textes officiels" id="{7C615E85-53C8-4157-8734-F0ABD121FECA}">
          <p14:sldIdLst>
            <p14:sldId id="29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Apports théoriques" id="{892967D1-441E-4216-834D-D8E616138D34}">
          <p14:sldIdLst>
            <p14:sldId id="296"/>
            <p14:sldId id="281"/>
            <p14:sldId id="282"/>
            <p14:sldId id="283"/>
          </p14:sldIdLst>
        </p14:section>
        <p14:section name="Valeurs et Sécurité" id="{4B57C71C-C067-4974-BF95-AA3428896FE2}">
          <p14:sldIdLst>
            <p14:sldId id="297"/>
            <p14:sldId id="301"/>
            <p14:sldId id="285"/>
            <p14:sldId id="286"/>
            <p14:sldId id="305"/>
            <p14:sldId id="304"/>
            <p14:sldId id="303"/>
            <p14:sldId id="302"/>
          </p14:sldIdLst>
        </p14:section>
        <p14:section name="En pratique" id="{6F7D4675-A0AA-4C8C-B7BC-89D68433F7CF}">
          <p14:sldIdLst>
            <p14:sldId id="298"/>
            <p14:sldId id="300"/>
            <p14:sldId id="292"/>
            <p14:sldId id="299"/>
            <p14:sldId id="26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76A"/>
    <a:srgbClr val="EA551A"/>
    <a:srgbClr val="8AA2B2"/>
    <a:srgbClr val="3366FF"/>
    <a:srgbClr val="B41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AD9149-9738-429D-9E86-05D20BCE6E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86A-399D-4222-878E-D7CA7C0DFE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496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974E-C5EF-40BA-BCCB-5E1A53ACE2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723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AF70-2B60-4BDB-904E-41F0BB4863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965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122E-08E6-46C8-864C-B5606CFCEF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557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1A97-512D-4FDC-86BF-FE8C7D3E2E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45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8AE7-D3E7-48EE-8076-476E386982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507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1139-6DAB-44A7-9B14-E5EA336C7E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20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62C2-92C9-403D-99E4-2A1A7668C6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57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1A5D-AA65-4C35-ABE5-5BFE6E3D21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667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5D2-44A5-47E3-AA47-D6EEA08FB1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12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2919-7129-4770-8EFB-4D441EC623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93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1150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237288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37288"/>
            <a:ext cx="11255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BF91E7-B2EB-4E65-8471-215E12C4E4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ekgQzaNpRs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60118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Les jeux d’opposition à l’école primaire</a:t>
            </a:r>
            <a:endParaRPr lang="fr-FR" alt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3132138" y="3860800"/>
            <a:ext cx="59043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400" dirty="0"/>
              <a:t>Formation INSPE</a:t>
            </a:r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2019-2020</a:t>
            </a:r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Doc éduscol</a:t>
            </a: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0DCC29-236A-4429-AC87-FA2AD1ED6683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smtClean="0"/>
          </a:p>
        </p:txBody>
      </p:sp>
      <p:pic>
        <p:nvPicPr>
          <p:cNvPr id="11268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6648450" cy="3000375"/>
          </a:xfrm>
        </p:spPr>
      </p:pic>
    </p:spTree>
    <p:extLst>
      <p:ext uri="{BB962C8B-B14F-4D97-AF65-F5344CB8AC3E}">
        <p14:creationId xmlns:p14="http://schemas.microsoft.com/office/powerpoint/2010/main" val="22875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Doc éduscol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r>
              <a:rPr lang="fr-FR" altLang="fr-FR" sz="2000" smtClean="0"/>
              <a:t>Appropriation de la situation demandée : retravailler en classe</a:t>
            </a:r>
          </a:p>
          <a:p>
            <a:r>
              <a:rPr lang="fr-FR" altLang="fr-FR" sz="2000" smtClean="0"/>
              <a:t>Consignes courtes et précises</a:t>
            </a:r>
          </a:p>
          <a:p>
            <a:r>
              <a:rPr lang="fr-FR" altLang="fr-FR" sz="2000" smtClean="0"/>
              <a:t>Amener à réfléchir sur les stratégies efficaces </a:t>
            </a:r>
          </a:p>
          <a:p>
            <a:r>
              <a:rPr lang="fr-FR" altLang="fr-FR" sz="2000" smtClean="0"/>
              <a:t>progression</a:t>
            </a:r>
          </a:p>
          <a:p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1581F-C59E-446F-9C37-5FD621C53F04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smtClean="0"/>
          </a:p>
        </p:txBody>
      </p:sp>
      <p:pic>
        <p:nvPicPr>
          <p:cNvPr id="12293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79525"/>
            <a:ext cx="84248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444750"/>
            <a:ext cx="57610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Doc éduscol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237C4-9BDA-43C9-B0A1-251D4C2985B9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smtClean="0"/>
          </a:p>
        </p:txBody>
      </p:sp>
      <p:pic>
        <p:nvPicPr>
          <p:cNvPr id="13316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8253413" cy="2862263"/>
          </a:xfrm>
        </p:spPr>
      </p:pic>
    </p:spTree>
    <p:extLst>
      <p:ext uri="{BB962C8B-B14F-4D97-AF65-F5344CB8AC3E}">
        <p14:creationId xmlns:p14="http://schemas.microsoft.com/office/powerpoint/2010/main" val="14811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Doc éduscol</a:t>
            </a: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CAA73-BE66-4757-A30F-708A7B832D58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smtClean="0"/>
          </a:p>
        </p:txBody>
      </p:sp>
      <p:pic>
        <p:nvPicPr>
          <p:cNvPr id="14340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9725"/>
            <a:ext cx="7781925" cy="4514850"/>
          </a:xfrm>
        </p:spPr>
      </p:pic>
    </p:spTree>
    <p:extLst>
      <p:ext uri="{BB962C8B-B14F-4D97-AF65-F5344CB8AC3E}">
        <p14:creationId xmlns:p14="http://schemas.microsoft.com/office/powerpoint/2010/main" val="36705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Doc éduscol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600DC-D02C-4AB7-9859-4EB5F90EE6A1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 smtClean="0"/>
          </a:p>
        </p:txBody>
      </p:sp>
      <p:pic>
        <p:nvPicPr>
          <p:cNvPr id="15364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92275"/>
            <a:ext cx="6859587" cy="4525963"/>
          </a:xfrm>
        </p:spPr>
      </p:pic>
    </p:spTree>
    <p:extLst>
      <p:ext uri="{BB962C8B-B14F-4D97-AF65-F5344CB8AC3E}">
        <p14:creationId xmlns:p14="http://schemas.microsoft.com/office/powerpoint/2010/main" val="39427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C2262-6E74-499E-AE7C-D1DE7EAA7B6C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smtClean="0"/>
          </a:p>
        </p:txBody>
      </p:sp>
      <p:sp>
        <p:nvSpPr>
          <p:cNvPr id="16387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16388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16389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6390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2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3200" dirty="0"/>
              <a:t>Conduire et maitriser un affrontement collectif ou interindividuel.</a:t>
            </a:r>
          </a:p>
          <a:p>
            <a:pPr eaLnBrk="1" hangingPunct="1">
              <a:defRPr/>
            </a:pPr>
            <a:endParaRPr lang="fr-FR" sz="3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hangingPunct="1">
              <a:defRPr/>
            </a:pPr>
            <a:endParaRPr lang="fr-FR" sz="3200" dirty="0"/>
          </a:p>
        </p:txBody>
      </p:sp>
      <p:pic>
        <p:nvPicPr>
          <p:cNvPr id="1639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086225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40E47-267C-4404-BC4B-4611B2B812B5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 smtClean="0"/>
          </a:p>
        </p:txBody>
      </p:sp>
      <p:sp>
        <p:nvSpPr>
          <p:cNvPr id="17411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17412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17413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741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2</a:t>
            </a:r>
          </a:p>
          <a:p>
            <a:pPr eaLnBrk="1" hangingPunct="1">
              <a:defRPr/>
            </a:pPr>
            <a:r>
              <a:rPr lang="fr-FR" sz="3200" dirty="0"/>
              <a:t>Attendus de fin de cycle 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1600" dirty="0"/>
              <a:t>Dans des situations aménagées et très variées : » s’engager dans un affrontement individuel ou collectif en respectant les règles du jeu ; » contrôler son engagement moteur et affectif pour réussir des actions simples ;» connaitre le but du jeu ;» reconnaitre ses partenaires et ses adversaires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hangingPunct="1">
              <a:defRPr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89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2430C-36E2-43E3-9CC9-4A95CBBC9703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smtClean="0"/>
          </a:p>
        </p:txBody>
      </p:sp>
      <p:sp>
        <p:nvSpPr>
          <p:cNvPr id="18435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18436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18437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843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33563"/>
            <a:ext cx="86661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6DEF24-FEF4-4CF3-94F1-C71774A0477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smtClean="0"/>
          </a:p>
        </p:txBody>
      </p:sp>
      <p:sp>
        <p:nvSpPr>
          <p:cNvPr id="19459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19460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19461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9462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3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3200" dirty="0"/>
              <a:t>Conduire et maitriser un affrontement collectif ou interindividuel</a:t>
            </a:r>
          </a:p>
          <a:p>
            <a:pPr eaLnBrk="1" hangingPunct="1">
              <a:defRPr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562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12CB7-49B7-4434-A862-1BAB3B08F460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smtClean="0"/>
          </a:p>
        </p:txBody>
      </p:sp>
      <p:sp>
        <p:nvSpPr>
          <p:cNvPr id="20483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20484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20485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048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3</a:t>
            </a:r>
          </a:p>
          <a:p>
            <a:pPr eaLnBrk="1" hangingPunct="1">
              <a:defRPr/>
            </a:pPr>
            <a:r>
              <a:rPr lang="fr-FR" sz="3200" dirty="0"/>
              <a:t>Attendus de fin de cycle 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1600" dirty="0"/>
              <a:t>En situation aménagée ou à effectif réduit,» S’organiser tactiquement pour gagner le duel ou le match en identifiant les situations favorables de marque. » Maintenir un engagement moteur efficace sur tout le temps de jeu prévu. » Respecter les partenaires, les adversaires et l’arbitre. » Assurer différents rôles sociaux (joueur, arbitre, observateur) inhérents à l’activité et à l’organisation de la classe. » Accepter le résultat de la rencontre et être capable de le commenter. </a:t>
            </a:r>
          </a:p>
          <a:p>
            <a:pPr eaLnBrk="1" hangingPunct="1"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68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5616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SOMMAIRE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texte 5"/>
          <p:cNvSpPr>
            <a:spLocks/>
          </p:cNvSpPr>
          <p:nvPr/>
        </p:nvSpPr>
        <p:spPr bwMode="auto">
          <a:xfrm>
            <a:off x="827088" y="1341438"/>
            <a:ext cx="78819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0067B2"/>
              </a:buClr>
              <a:buFontTx/>
              <a:buNone/>
              <a:defRPr/>
            </a:pPr>
            <a:r>
              <a:rPr lang="fr-FR" altLang="fr-FR" sz="1800" b="1" dirty="0" smtClean="0"/>
              <a:t>Eléments théoriques</a:t>
            </a:r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Un petit peu d’histoire… </a:t>
            </a:r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Lien </a:t>
            </a:r>
            <a:r>
              <a:rPr lang="fr-FR" altLang="fr-FR" sz="1800" dirty="0" smtClean="0"/>
              <a:t>avec les programmes </a:t>
            </a:r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/>
              <a:t>L</a:t>
            </a:r>
            <a:r>
              <a:rPr lang="fr-FR" altLang="fr-FR" sz="1800" dirty="0" smtClean="0"/>
              <a:t>ogique </a:t>
            </a:r>
            <a:r>
              <a:rPr lang="fr-FR" altLang="fr-FR" sz="1800" dirty="0" smtClean="0"/>
              <a:t>interne de </a:t>
            </a:r>
            <a:r>
              <a:rPr lang="fr-FR" altLang="fr-FR" sz="1800" dirty="0" smtClean="0"/>
              <a:t>l’activité</a:t>
            </a:r>
            <a:endParaRPr lang="fr-FR" altLang="fr-FR" sz="1800" dirty="0" smtClean="0"/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La sécurité et les </a:t>
            </a:r>
            <a:r>
              <a:rPr lang="fr-FR" altLang="fr-FR" sz="1800" dirty="0" smtClean="0"/>
              <a:t>règles </a:t>
            </a:r>
            <a:r>
              <a:rPr lang="fr-FR" altLang="fr-FR" sz="1800" dirty="0" smtClean="0"/>
              <a:t>d’or</a:t>
            </a:r>
          </a:p>
          <a:p>
            <a:pPr marL="0" indent="0" eaLnBrk="1" hangingPunct="1">
              <a:buClr>
                <a:srgbClr val="0067B2"/>
              </a:buClr>
              <a:buFontTx/>
              <a:buNone/>
              <a:defRPr/>
            </a:pPr>
            <a:endParaRPr lang="fr-FR" altLang="fr-FR" sz="1800" dirty="0" smtClean="0"/>
          </a:p>
          <a:p>
            <a:pPr marL="0" indent="0" eaLnBrk="1" hangingPunct="1">
              <a:buClr>
                <a:srgbClr val="0067B2"/>
              </a:buClr>
              <a:buFontTx/>
              <a:buNone/>
              <a:defRPr/>
            </a:pPr>
            <a:r>
              <a:rPr lang="fr-FR" altLang="fr-FR" sz="1800" b="1" dirty="0" smtClean="0"/>
              <a:t>Vivre des situations du cycle 1 au cycle 3</a:t>
            </a:r>
          </a:p>
          <a:p>
            <a:pPr marL="0" indent="0" eaLnBrk="1" hangingPunct="1">
              <a:buClr>
                <a:srgbClr val="0067B2"/>
              </a:buClr>
              <a:buFontTx/>
              <a:buNone/>
              <a:defRPr/>
            </a:pPr>
            <a:endParaRPr lang="fr-FR" altLang="fr-FR" sz="1800" b="1" dirty="0" smtClean="0"/>
          </a:p>
          <a:p>
            <a:pPr marL="0" indent="0" eaLnBrk="1" hangingPunct="1">
              <a:buClr>
                <a:srgbClr val="0067B2"/>
              </a:buClr>
              <a:buFontTx/>
              <a:buNone/>
              <a:defRPr/>
            </a:pPr>
            <a:r>
              <a:rPr lang="fr-FR" altLang="fr-FR" sz="1800" b="1" dirty="0" smtClean="0"/>
              <a:t>Retour réflexif et analyse de différentes situations</a:t>
            </a:r>
            <a:r>
              <a:rPr lang="fr-FR" altLang="fr-FR" sz="1800" dirty="0" smtClean="0"/>
              <a:t>  </a:t>
            </a:r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Analyse </a:t>
            </a:r>
            <a:r>
              <a:rPr lang="fr-FR" altLang="fr-FR" sz="1800" dirty="0" smtClean="0"/>
              <a:t>de Vidéos</a:t>
            </a:r>
          </a:p>
          <a:p>
            <a:pPr eaLnBrk="1" hangingPunct="1">
              <a:buClr>
                <a:srgbClr val="0067B2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Les différents rôles des élèves</a:t>
            </a:r>
          </a:p>
          <a:p>
            <a:pPr marL="0" indent="0" eaLnBrk="1" hangingPunct="1">
              <a:buClr>
                <a:srgbClr val="E96667"/>
              </a:buClr>
              <a:buFontTx/>
              <a:buNone/>
              <a:defRPr/>
            </a:pPr>
            <a:endParaRPr lang="fr-FR" altLang="fr-FR" sz="1800" dirty="0" smtClean="0">
              <a:solidFill>
                <a:srgbClr val="005E8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09C55C-068E-40C3-965D-68EADB6FDDE1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 smtClean="0"/>
          </a:p>
        </p:txBody>
      </p:sp>
      <p:sp>
        <p:nvSpPr>
          <p:cNvPr id="21507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21508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21509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1510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17750"/>
            <a:ext cx="7972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5328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Apports théoriques</a:t>
            </a:r>
            <a:endParaRPr lang="fr-FR" altLang="fr-F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6BC4E-C536-49C0-84E7-18AEB21A942B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400" smtClean="0"/>
          </a:p>
        </p:txBody>
      </p:sp>
      <p:sp>
        <p:nvSpPr>
          <p:cNvPr id="22531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 dirty="0">
                <a:solidFill>
                  <a:schemeClr val="tx2"/>
                </a:solidFill>
                <a:latin typeface="Arial Black" panose="020B0A04020102020204" pitchFamily="34" charset="0"/>
              </a:rPr>
              <a:t>Logique interne</a:t>
            </a:r>
          </a:p>
        </p:txBody>
      </p:sp>
      <p:sp>
        <p:nvSpPr>
          <p:cNvPr id="22532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22533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4" name="ZoneTexte 8"/>
          <p:cNvSpPr txBox="1">
            <a:spLocks noChangeArrowheads="1"/>
          </p:cNvSpPr>
          <p:nvPr/>
        </p:nvSpPr>
        <p:spPr bwMode="auto">
          <a:xfrm>
            <a:off x="827088" y="2790825"/>
            <a:ext cx="74898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Deux adversaires s’affrontent dans une zone délimitée. </a:t>
            </a:r>
            <a:r>
              <a:rPr lang="fr-FR" altLang="fr-FR" sz="2800" b="1" dirty="0"/>
              <a:t>Le but </a:t>
            </a:r>
            <a:r>
              <a:rPr lang="fr-FR" altLang="fr-FR" sz="2800" dirty="0"/>
              <a:t>est de battre son adversaire en gagnant des points codés par des actions comme faire tomber son adversaire sans le lâcher et/ou immobiliser ses deux épaules au le sol, en un temps limité. </a:t>
            </a:r>
          </a:p>
        </p:txBody>
      </p:sp>
      <p:sp>
        <p:nvSpPr>
          <p:cNvPr id="22535" name="AutoShape 2" descr="Résultat de recherche d'images pour &quot;lutte cycle 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253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4765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Règles pour lutter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1 Vs 1</a:t>
            </a:r>
          </a:p>
          <a:p>
            <a:r>
              <a:rPr lang="fr-FR" altLang="fr-FR" smtClean="0"/>
              <a:t>Zone normalisée et adaptée, tapis</a:t>
            </a:r>
          </a:p>
          <a:p>
            <a:r>
              <a:rPr lang="fr-FR" altLang="fr-FR" smtClean="0"/>
              <a:t>Règlement adapté</a:t>
            </a:r>
          </a:p>
          <a:p>
            <a:r>
              <a:rPr lang="fr-FR" altLang="fr-FR" smtClean="0"/>
              <a:t>L’incertitude créée par l’adversaire</a:t>
            </a:r>
          </a:p>
          <a:p>
            <a:r>
              <a:rPr lang="fr-FR" altLang="fr-FR" smtClean="0"/>
              <a:t>Situation de référence (2 x 1 ou 1 minute 30 secondes, sans arrêt de chrono) </a:t>
            </a:r>
          </a:p>
          <a:p>
            <a:endParaRPr lang="fr-FR" altLang="fr-FR" sz="2800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EF612-864F-46CB-A75C-7B7479EC6906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120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Comment gagner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902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 </a:t>
            </a:r>
            <a:r>
              <a:rPr lang="fr-FR" dirty="0" smtClean="0"/>
              <a:t>tombé (2 épaules, 2 secondes)</a:t>
            </a:r>
          </a:p>
          <a:p>
            <a:pPr>
              <a:defRPr/>
            </a:pPr>
            <a:r>
              <a:rPr lang="fr-FR" dirty="0" smtClean="0"/>
              <a:t>Victoire aux points :</a:t>
            </a:r>
          </a:p>
          <a:p>
            <a:pPr lvl="1">
              <a:defRPr/>
            </a:pPr>
            <a:r>
              <a:rPr lang="fr-FR" sz="2400" dirty="0" smtClean="0"/>
              <a:t>1 point (amener au sol, passage arrière, mise en danger,                                 sortie de zone)</a:t>
            </a:r>
          </a:p>
          <a:p>
            <a:pPr lvl="1">
              <a:defRPr/>
            </a:pPr>
            <a:endParaRPr lang="fr-FR" sz="2400" dirty="0" smtClean="0"/>
          </a:p>
          <a:p>
            <a:pPr marL="457200" lvl="1" indent="0">
              <a:buFontTx/>
              <a:buNone/>
              <a:defRPr/>
            </a:pPr>
            <a:endParaRPr lang="fr-FR" sz="2400" dirty="0"/>
          </a:p>
          <a:p>
            <a:pPr marL="457200" lvl="1" indent="0">
              <a:buFontTx/>
              <a:buNone/>
              <a:defRPr/>
            </a:pPr>
            <a:endParaRPr lang="fr-FR" sz="2400" dirty="0" smtClean="0"/>
          </a:p>
          <a:p>
            <a:pPr lvl="1">
              <a:defRPr/>
            </a:pPr>
            <a:endParaRPr lang="fr-FR" sz="2400" i="1" dirty="0"/>
          </a:p>
          <a:p>
            <a:pPr marL="457200" lvl="1" indent="0">
              <a:buFontTx/>
              <a:buNone/>
              <a:defRPr/>
            </a:pPr>
            <a:r>
              <a:rPr lang="fr-FR" sz="2000" i="1" dirty="0" smtClean="0"/>
              <a:t>En cas d’égalité, le vainqueur est celui qui a marqué le premier point. Lors d’un zéro/zéro, ce sera le plus engagé, celui qui aura le plus attaqué</a:t>
            </a:r>
            <a:r>
              <a:rPr lang="fr-FR" sz="2000" i="1" dirty="0" smtClean="0"/>
              <a:t>.</a:t>
            </a:r>
            <a:endParaRPr lang="fr-FR" sz="2800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B10245-D102-4574-BE91-BF9D181F99D1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 smtClean="0"/>
          </a:p>
        </p:txBody>
      </p:sp>
      <p:pic>
        <p:nvPicPr>
          <p:cNvPr id="24581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7462"/>
            <a:ext cx="2520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32" y="3081338"/>
            <a:ext cx="14065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49998"/>
            <a:ext cx="28257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5328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Règles d’or</a:t>
            </a:r>
            <a:endParaRPr lang="fr-FR" altLang="fr-F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Les valeurs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1412776"/>
            <a:ext cx="78946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fr-FR" altLang="fr-FR" sz="3200" dirty="0" smtClean="0"/>
              <a:t>Créer </a:t>
            </a:r>
            <a:r>
              <a:rPr lang="fr-FR" altLang="fr-FR" sz="3200" dirty="0"/>
              <a:t>des rituels fort (saluts, arbitre, entraineurs</a:t>
            </a:r>
            <a:r>
              <a:rPr lang="fr-FR" altLang="fr-FR" sz="3200" dirty="0" smtClean="0"/>
              <a:t>…)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Mettre </a:t>
            </a:r>
            <a:r>
              <a:rPr lang="fr-FR" altLang="fr-FR" sz="3200" dirty="0"/>
              <a:t>en avant le </a:t>
            </a:r>
            <a:r>
              <a:rPr lang="fr-FR" altLang="fr-FR" sz="3200" dirty="0" smtClean="0"/>
              <a:t>respect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Maîtriser </a:t>
            </a:r>
            <a:r>
              <a:rPr lang="fr-FR" altLang="fr-FR" sz="3200" dirty="0"/>
              <a:t>ses </a:t>
            </a:r>
            <a:r>
              <a:rPr lang="fr-FR" altLang="fr-FR" sz="3200" dirty="0" smtClean="0"/>
              <a:t>émotions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Empathie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Cohésion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Faire </a:t>
            </a:r>
            <a:r>
              <a:rPr lang="fr-FR" altLang="fr-FR" sz="3200" dirty="0"/>
              <a:t>attention à son </a:t>
            </a:r>
            <a:r>
              <a:rPr lang="fr-FR" altLang="fr-FR" sz="3200" dirty="0" smtClean="0"/>
              <a:t>adversaire/partenaire</a:t>
            </a:r>
          </a:p>
          <a:p>
            <a:pPr marL="457200" indent="-457200">
              <a:buFontTx/>
              <a:buChar char="-"/>
            </a:pPr>
            <a:r>
              <a:rPr lang="fr-FR" altLang="fr-FR" sz="3200" dirty="0" smtClean="0"/>
              <a:t>Egalité </a:t>
            </a:r>
            <a:r>
              <a:rPr lang="fr-FR" altLang="fr-FR" sz="3200" dirty="0"/>
              <a:t>filles garçons</a:t>
            </a:r>
          </a:p>
        </p:txBody>
      </p:sp>
    </p:spTree>
    <p:extLst>
      <p:ext uri="{BB962C8B-B14F-4D97-AF65-F5344CB8AC3E}">
        <p14:creationId xmlns:p14="http://schemas.microsoft.com/office/powerpoint/2010/main" val="159770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sécurité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altLang="fr-FR" sz="2800" smtClean="0"/>
              <a:t>Tapis, fixations, abords, poteaux, les murs, groupe, tenue, espace de jeu, bijoux, cheveux, surveillance, catégorie</a:t>
            </a:r>
          </a:p>
          <a:p>
            <a:pPr marL="0" indent="0">
              <a:buFontTx/>
              <a:buNone/>
            </a:pPr>
            <a:endParaRPr lang="fr-FR" altLang="fr-FR" sz="2800" smtClean="0"/>
          </a:p>
          <a:p>
            <a:pPr marL="0" indent="0">
              <a:buFontTx/>
              <a:buNone/>
            </a:pPr>
            <a:r>
              <a:rPr lang="fr-FR" altLang="fr-FR" sz="2800" smtClean="0"/>
              <a:t>					</a:t>
            </a:r>
            <a:r>
              <a:rPr lang="fr-FR" altLang="fr-FR" smtClean="0"/>
              <a:t>par 2, au sol</a:t>
            </a:r>
          </a:p>
          <a:p>
            <a:pPr marL="0" indent="0">
              <a:buFontTx/>
              <a:buNone/>
            </a:pPr>
            <a:endParaRPr lang="fr-FR" altLang="fr-FR" smtClean="0"/>
          </a:p>
          <a:p>
            <a:pPr marL="0" indent="0">
              <a:buFontTx/>
              <a:buNone/>
            </a:pPr>
            <a:endParaRPr lang="fr-FR" altLang="fr-FR" smtClean="0"/>
          </a:p>
          <a:p>
            <a:pPr marL="0" indent="0">
              <a:buFontTx/>
              <a:buNone/>
            </a:pPr>
            <a:r>
              <a:rPr lang="fr-FR" altLang="fr-FR" smtClean="0"/>
              <a:t>         </a:t>
            </a:r>
          </a:p>
          <a:p>
            <a:pPr marL="0" indent="0">
              <a:buFontTx/>
              <a:buNone/>
            </a:pPr>
            <a:r>
              <a:rPr lang="fr-FR" altLang="fr-FR" smtClean="0"/>
              <a:t>         Par 2, debout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C4B64-C6BD-4322-B865-F8D3004BB314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 smtClean="0"/>
          </a:p>
        </p:txBody>
      </p:sp>
      <p:pic>
        <p:nvPicPr>
          <p:cNvPr id="26629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4776788"/>
            <a:ext cx="453231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00438"/>
            <a:ext cx="3957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FR" dirty="0" smtClean="0"/>
              <a:t>L’arbitre</a:t>
            </a:r>
          </a:p>
          <a:p>
            <a:pPr marL="0" indent="0" algn="ctr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sz="2400" dirty="0" smtClean="0"/>
              <a:t>Préserver le territoire (élèves qui se rapprochent…)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7A1680-5BBF-4CA0-AA1F-7F071BC82C41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 smtClean="0"/>
          </a:p>
        </p:txBody>
      </p:sp>
      <p:sp>
        <p:nvSpPr>
          <p:cNvPr id="2765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La sécurité</a:t>
            </a:r>
          </a:p>
        </p:txBody>
      </p:sp>
      <p:pic>
        <p:nvPicPr>
          <p:cNvPr id="27653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49514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La sécurité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1412776"/>
            <a:ext cx="78946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L’arbitre</a:t>
            </a:r>
          </a:p>
          <a:p>
            <a:pPr lvl="0">
              <a:spcBef>
                <a:spcPct val="20000"/>
              </a:spcBef>
              <a:defRPr/>
            </a:pPr>
            <a:endParaRPr lang="fr-FR" sz="20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800" dirty="0"/>
              <a:t>Protéger les combattants (joueur agressif…) 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/>
              <a:t>Il commande le match (chef de la zone de combat)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/>
              <a:t>L’enseignant s’adresse en priorité à l’arbitre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/>
              <a:t>Aucune protestation des combattants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/>
              <a:t>Quotation des points ? (mise en place de juges ?)</a:t>
            </a:r>
          </a:p>
        </p:txBody>
      </p:sp>
    </p:spTree>
    <p:extLst>
      <p:ext uri="{BB962C8B-B14F-4D97-AF65-F5344CB8AC3E}">
        <p14:creationId xmlns:p14="http://schemas.microsoft.com/office/powerpoint/2010/main" val="360690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5328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Eléments </a:t>
            </a:r>
            <a:r>
              <a:rPr lang="fr-FR" altLang="fr-F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historiques</a:t>
            </a:r>
            <a:endParaRPr lang="fr-FR" altLang="fr-F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La sécurité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1250311"/>
            <a:ext cx="789463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Les règles d’or</a:t>
            </a:r>
          </a:p>
          <a:p>
            <a:pPr lvl="0">
              <a:spcBef>
                <a:spcPct val="20000"/>
              </a:spcBef>
              <a:defRPr/>
            </a:pPr>
            <a:endParaRPr lang="fr-FR" sz="20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Pas </a:t>
            </a:r>
            <a:r>
              <a:rPr lang="fr-FR" sz="2800" dirty="0"/>
              <a:t>de coup, tirer les cheveux, mains au </a:t>
            </a:r>
            <a:r>
              <a:rPr lang="fr-FR" sz="2800" dirty="0" smtClean="0"/>
              <a:t>visage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Pas </a:t>
            </a:r>
            <a:r>
              <a:rPr lang="fr-FR" sz="2800" dirty="0"/>
              <a:t>d’étranglement </a:t>
            </a:r>
            <a:endParaRPr lang="fr-FR" sz="2800" dirty="0" smtClean="0"/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Pas </a:t>
            </a:r>
            <a:r>
              <a:rPr lang="fr-FR" sz="2800" dirty="0"/>
              <a:t>de torsion </a:t>
            </a:r>
            <a:r>
              <a:rPr lang="fr-FR" sz="2800" dirty="0" smtClean="0"/>
              <a:t>d’articulation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Si </a:t>
            </a:r>
            <a:r>
              <a:rPr lang="fr-FR" sz="2800" dirty="0"/>
              <a:t>douleur on arrête le combat (joueur, arbitre</a:t>
            </a:r>
            <a:r>
              <a:rPr lang="fr-FR" sz="2800" dirty="0" smtClean="0"/>
              <a:t>…)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Pas </a:t>
            </a:r>
            <a:r>
              <a:rPr lang="fr-FR" sz="2800" dirty="0"/>
              <a:t>d’arraché du sol (soulever en supprimant les 2 appuis au </a:t>
            </a:r>
            <a:r>
              <a:rPr lang="fr-FR" sz="2800" dirty="0" smtClean="0"/>
              <a:t>sol)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dirty="0" smtClean="0"/>
              <a:t>Pas </a:t>
            </a:r>
            <a:r>
              <a:rPr lang="fr-FR" sz="2800" dirty="0"/>
              <a:t>de saisie de la tête avec les deux bras</a:t>
            </a:r>
          </a:p>
        </p:txBody>
      </p:sp>
    </p:spTree>
    <p:extLst>
      <p:ext uri="{BB962C8B-B14F-4D97-AF65-F5344CB8AC3E}">
        <p14:creationId xmlns:p14="http://schemas.microsoft.com/office/powerpoint/2010/main" val="13945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La sécurité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1772816"/>
            <a:ext cx="7894636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Affective</a:t>
            </a:r>
            <a:endParaRPr lang="fr-FR" sz="3200" b="1" dirty="0">
              <a:solidFill>
                <a:srgbClr val="000000"/>
              </a:solidFill>
              <a:latin typeface="Arial"/>
            </a:endParaRPr>
          </a:p>
          <a:p>
            <a:pPr lvl="0">
              <a:spcBef>
                <a:spcPct val="20000"/>
              </a:spcBef>
              <a:defRPr/>
            </a:pPr>
            <a:endParaRPr lang="fr-FR" sz="32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Formes de </a:t>
            </a:r>
            <a:r>
              <a:rPr lang="fr-FR" sz="3200" dirty="0" smtClean="0">
                <a:solidFill>
                  <a:srgbClr val="000000"/>
                </a:solidFill>
                <a:latin typeface="Arial"/>
              </a:rPr>
              <a:t>groupement</a:t>
            </a:r>
            <a:endParaRPr lang="fr-FR" sz="32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But de performance ou de </a:t>
            </a:r>
            <a:r>
              <a:rPr lang="fr-FR" sz="3200" dirty="0" smtClean="0">
                <a:solidFill>
                  <a:srgbClr val="000000"/>
                </a:solidFill>
                <a:latin typeface="Arial"/>
              </a:rPr>
              <a:t>maîtrise</a:t>
            </a:r>
            <a:endParaRPr lang="fr-FR" sz="32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Gestion des petites blessures, douleurs (en tenir compte, sans dramatiser)</a:t>
            </a:r>
          </a:p>
        </p:txBody>
      </p:sp>
    </p:spTree>
    <p:extLst>
      <p:ext uri="{BB962C8B-B14F-4D97-AF65-F5344CB8AC3E}">
        <p14:creationId xmlns:p14="http://schemas.microsoft.com/office/powerpoint/2010/main" val="308557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La sécurité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1772816"/>
            <a:ext cx="7894636" cy="29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Arial"/>
              </a:rPr>
              <a:t>L’échauffement </a:t>
            </a:r>
            <a:r>
              <a:rPr lang="fr-FR" sz="3200" b="1" dirty="0">
                <a:solidFill>
                  <a:srgbClr val="000000"/>
                </a:solidFill>
                <a:latin typeface="Arial"/>
              </a:rPr>
              <a:t>spécifique</a:t>
            </a:r>
          </a:p>
          <a:p>
            <a:pPr lvl="0">
              <a:spcBef>
                <a:spcPct val="20000"/>
              </a:spcBef>
              <a:defRPr/>
            </a:pPr>
            <a:endParaRPr lang="fr-FR" sz="320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Accepter le contact (jeu)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Motricité adaptée seul et à deux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fr-FR" sz="3200" dirty="0">
                <a:solidFill>
                  <a:srgbClr val="000000"/>
                </a:solidFill>
                <a:latin typeface="Arial"/>
              </a:rPr>
              <a:t>Accepter et maîtriser la chute</a:t>
            </a:r>
          </a:p>
        </p:txBody>
      </p:sp>
    </p:spTree>
    <p:extLst>
      <p:ext uri="{BB962C8B-B14F-4D97-AF65-F5344CB8AC3E}">
        <p14:creationId xmlns:p14="http://schemas.microsoft.com/office/powerpoint/2010/main" val="399248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5328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 pratique</a:t>
            </a:r>
            <a:endParaRPr lang="fr-FR" altLang="fr-F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789463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Observations </a:t>
            </a:r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lors de la première séance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2427430"/>
            <a:ext cx="78946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8AA2B2"/>
              </a:buClr>
              <a:buSzPct val="115000"/>
            </a:pPr>
            <a:r>
              <a:rPr lang="fr-FR" altLang="fr-FR" sz="3200" b="1" dirty="0"/>
              <a:t>- La ou le costaud de la classe</a:t>
            </a:r>
          </a:p>
          <a:p>
            <a:pPr eaLnBrk="1" hangingPunct="1">
              <a:buClr>
                <a:srgbClr val="8AA2B2"/>
              </a:buClr>
              <a:buSzPct val="115000"/>
            </a:pPr>
            <a:endParaRPr lang="fr-FR" altLang="fr-FR" sz="3200" b="1" dirty="0"/>
          </a:p>
          <a:p>
            <a:pPr eaLnBrk="1" hangingPunct="1">
              <a:buClr>
                <a:srgbClr val="8AA2B2"/>
              </a:buClr>
              <a:buSzPct val="115000"/>
            </a:pPr>
            <a:r>
              <a:rPr lang="fr-FR" altLang="fr-FR" sz="3200" b="1" dirty="0" smtClean="0"/>
              <a:t>- Les </a:t>
            </a:r>
            <a:r>
              <a:rPr lang="fr-FR" altLang="fr-FR" sz="3200" b="1" dirty="0"/>
              <a:t>enfants inquiets</a:t>
            </a:r>
          </a:p>
          <a:p>
            <a:pPr eaLnBrk="1" hangingPunct="1">
              <a:buClr>
                <a:srgbClr val="8AA2B2"/>
              </a:buClr>
              <a:buSzPct val="115000"/>
            </a:pPr>
            <a:endParaRPr lang="fr-FR" altLang="fr-FR" sz="3200" b="1" dirty="0"/>
          </a:p>
          <a:p>
            <a:pPr eaLnBrk="1" hangingPunct="1">
              <a:buClr>
                <a:srgbClr val="8AA2B2"/>
              </a:buClr>
              <a:buSzPct val="115000"/>
            </a:pPr>
            <a:r>
              <a:rPr lang="fr-FR" altLang="fr-FR" sz="3200" b="1" dirty="0" smtClean="0"/>
              <a:t>- Les affinités</a:t>
            </a:r>
            <a:endParaRPr lang="fr-FR" alt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2719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Vidéo : situation de classe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fr-FR" altLang="fr-FR" sz="2400" dirty="0" smtClean="0">
                <a:hlinkClick r:id="rId2"/>
              </a:rPr>
              <a:t>https://www.youtube.com/watch?v=ekgQzaNpRsQ</a:t>
            </a:r>
            <a:endParaRPr lang="fr-FR" altLang="fr-FR" sz="2400" dirty="0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0C5E9-27B5-4E4E-8B10-72EC7EC06627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 smtClean="0"/>
          </a:p>
        </p:txBody>
      </p:sp>
      <p:pic>
        <p:nvPicPr>
          <p:cNvPr id="3379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44788"/>
            <a:ext cx="63341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561657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Vivre des situations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71" y="2348880"/>
            <a:ext cx="3528392" cy="23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9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8EC12-57A9-487E-A92A-4A97EE83483A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692150"/>
            <a:ext cx="5616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5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Analyse </a:t>
            </a:r>
            <a:r>
              <a:rPr lang="fr-FR" altLang="fr-FR" sz="2500" b="1" dirty="0">
                <a:solidFill>
                  <a:srgbClr val="404040"/>
                </a:solidFill>
                <a:latin typeface="Arial Black" panose="020B0A04020102020204" pitchFamily="34" charset="0"/>
              </a:rPr>
              <a:t>de vidéos</a:t>
            </a:r>
            <a:endParaRPr lang="fr-FR" altLang="fr-FR" sz="2500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827088" y="3284984"/>
            <a:ext cx="78946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8AA2B2"/>
              </a:buClr>
              <a:buSzPct val="115000"/>
            </a:pPr>
            <a:r>
              <a:rPr lang="fr-FR" altLang="fr-FR" sz="3200" b="1" dirty="0"/>
              <a:t>- Analyse des stratégies mises en place</a:t>
            </a:r>
            <a:br>
              <a:rPr lang="fr-FR" altLang="fr-FR" sz="3200" b="1" dirty="0"/>
            </a:br>
            <a:r>
              <a:rPr lang="fr-FR" altLang="fr-FR" sz="3200" b="1" dirty="0"/>
              <a:t>- L’évaluation</a:t>
            </a:r>
            <a:br>
              <a:rPr lang="fr-FR" altLang="fr-FR" sz="3200" b="1" dirty="0"/>
            </a:br>
            <a:r>
              <a:rPr lang="fr-FR" altLang="fr-FR" sz="3200" b="1" dirty="0"/>
              <a:t>- Les différents rôles des élèves</a:t>
            </a:r>
            <a:br>
              <a:rPr lang="fr-FR" altLang="fr-FR" sz="3200" b="1" dirty="0"/>
            </a:br>
            <a:endParaRPr lang="fr-FR" altLang="fr-FR" sz="3200" b="1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920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6C996-0A8E-4EFA-907C-E87D1A1A3AFC}" type="slidenum">
              <a:rPr lang="fr-FR" altLang="fr-FR"/>
              <a:pPr/>
              <a:t>38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A26A7A-5300-4310-96A6-2D6F830B5238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smtClean="0"/>
          </a:p>
        </p:txBody>
      </p:sp>
      <p:sp>
        <p:nvSpPr>
          <p:cNvPr id="6147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Quelques points d’histoire</a:t>
            </a:r>
          </a:p>
        </p:txBody>
      </p:sp>
      <p:sp>
        <p:nvSpPr>
          <p:cNvPr id="6148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6149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615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52525"/>
            <a:ext cx="43307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541713"/>
            <a:ext cx="48101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4871D-8FD7-46E4-A16C-DE9616EE38A0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smtClean="0"/>
          </a:p>
        </p:txBody>
      </p:sp>
      <p:sp>
        <p:nvSpPr>
          <p:cNvPr id="7171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Quelques points d’histoire</a:t>
            </a:r>
          </a:p>
        </p:txBody>
      </p:sp>
      <p:sp>
        <p:nvSpPr>
          <p:cNvPr id="7172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7173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717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087438"/>
            <a:ext cx="4727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96975"/>
            <a:ext cx="2881313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27475"/>
            <a:ext cx="47672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32138" y="2492375"/>
            <a:ext cx="5328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Textes officiels</a:t>
            </a:r>
            <a:endParaRPr lang="fr-FR" altLang="fr-F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C1D09-0E3C-4003-8DAB-97C0F8BD98D5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 smtClean="0"/>
          </a:p>
        </p:txBody>
      </p:sp>
      <p:sp>
        <p:nvSpPr>
          <p:cNvPr id="8195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8196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8197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819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ZoneTexte 8"/>
          <p:cNvSpPr txBox="1">
            <a:spLocks noChangeArrowheads="1"/>
          </p:cNvSpPr>
          <p:nvPr/>
        </p:nvSpPr>
        <p:spPr bwMode="auto">
          <a:xfrm>
            <a:off x="1476375" y="2636838"/>
            <a:ext cx="52562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Cycle 1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Cycle 2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Cycle 3</a:t>
            </a:r>
          </a:p>
        </p:txBody>
      </p:sp>
    </p:spTree>
    <p:extLst>
      <p:ext uri="{BB962C8B-B14F-4D97-AF65-F5344CB8AC3E}">
        <p14:creationId xmlns:p14="http://schemas.microsoft.com/office/powerpoint/2010/main" val="7499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A80D6-8A58-470F-9D82-E3A0C5614007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smtClean="0"/>
          </a:p>
        </p:txBody>
      </p:sp>
      <p:sp>
        <p:nvSpPr>
          <p:cNvPr id="9219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9220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9221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9222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1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3200" b="1" dirty="0"/>
              <a:t>Agir, s'exprimer, comprendre à travers l'activité physique</a:t>
            </a:r>
          </a:p>
          <a:p>
            <a:pPr eaLnBrk="1" hangingPunct="1">
              <a:defRPr/>
            </a:pPr>
            <a:endParaRPr lang="fr-FR" sz="3200" b="1" dirty="0"/>
          </a:p>
          <a:p>
            <a:pPr eaLnBrk="1" hangingPunct="1">
              <a:defRPr/>
            </a:pPr>
            <a:endParaRPr lang="fr-FR" sz="2800" dirty="0"/>
          </a:p>
          <a:p>
            <a:pPr eaLnBrk="1" hangingPunct="1">
              <a:defRPr/>
            </a:pPr>
            <a:r>
              <a:rPr lang="fr-FR" sz="2800" dirty="0"/>
              <a:t>Collaborer, coopérer, s'opposer</a:t>
            </a:r>
          </a:p>
        </p:txBody>
      </p:sp>
      <p:cxnSp>
        <p:nvCxnSpPr>
          <p:cNvPr id="5" name="Connecteur en angle 4"/>
          <p:cNvCxnSpPr/>
          <p:nvPr/>
        </p:nvCxnSpPr>
        <p:spPr>
          <a:xfrm rot="16200000" flipH="1">
            <a:off x="1944688" y="4297363"/>
            <a:ext cx="1008062" cy="5762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629BB-D21D-4CB0-9362-34DD668C8A49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smtClean="0"/>
          </a:p>
        </p:txBody>
      </p:sp>
      <p:sp>
        <p:nvSpPr>
          <p:cNvPr id="10243" name="Titre 1"/>
          <p:cNvSpPr>
            <a:spLocks/>
          </p:cNvSpPr>
          <p:nvPr/>
        </p:nvSpPr>
        <p:spPr bwMode="auto">
          <a:xfrm>
            <a:off x="827088" y="188913"/>
            <a:ext cx="78819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500">
                <a:solidFill>
                  <a:schemeClr val="tx2"/>
                </a:solidFill>
                <a:latin typeface="Arial Black" panose="020B0A04020102020204" pitchFamily="34" charset="0"/>
              </a:rPr>
              <a:t>Les programmes</a:t>
            </a:r>
          </a:p>
        </p:txBody>
      </p:sp>
      <p:sp>
        <p:nvSpPr>
          <p:cNvPr id="10244" name="Espace réservé du texte 3"/>
          <p:cNvSpPr>
            <a:spLocks/>
          </p:cNvSpPr>
          <p:nvPr/>
        </p:nvSpPr>
        <p:spPr bwMode="auto">
          <a:xfrm>
            <a:off x="827088" y="1700213"/>
            <a:ext cx="77041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 indent="-169863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7063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7B2"/>
              </a:buClr>
              <a:buFontTx/>
              <a:buNone/>
            </a:pPr>
            <a:endParaRPr lang="fr-FR" altLang="fr-FR" sz="2200"/>
          </a:p>
        </p:txBody>
      </p:sp>
      <p:sp>
        <p:nvSpPr>
          <p:cNvPr id="10245" name="AutoShape 6" descr="Résultat de recherche d'images pour &quot;lutte histoir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516255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24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762000"/>
            <a:ext cx="2508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4625" y="2105025"/>
            <a:ext cx="6192838" cy="4522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3200" dirty="0"/>
              <a:t>Cycle 1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3200" dirty="0"/>
              <a:t>Attendus : </a:t>
            </a:r>
            <a:r>
              <a:rPr lang="fr-FR" dirty="0"/>
              <a:t>Coopérer, exercer des rôles différents complémentaires, s'opposer, élaborer des stratégies pour viser un but ou un effet commun.</a:t>
            </a:r>
          </a:p>
          <a:p>
            <a:pPr eaLnBrk="1" hangingPunct="1">
              <a:defRPr/>
            </a:pPr>
            <a:endParaRPr lang="fr-FR" sz="3200" dirty="0"/>
          </a:p>
          <a:p>
            <a:pPr eaLnBrk="1" hangingPunct="1">
              <a:defRPr/>
            </a:pPr>
            <a:r>
              <a:rPr lang="fr-FR" sz="3200" dirty="0"/>
              <a:t>Ressources </a:t>
            </a:r>
            <a:r>
              <a:rPr lang="fr-FR" sz="3200" dirty="0" err="1"/>
              <a:t>Eduscol</a:t>
            </a:r>
            <a:endParaRPr lang="fr-FR" sz="3200" dirty="0"/>
          </a:p>
          <a:p>
            <a:pPr eaLnBrk="1" hangingPunct="1">
              <a:defRPr/>
            </a:pPr>
            <a:r>
              <a:rPr lang="fr-FR" sz="1400" dirty="0"/>
              <a:t>https://cache.media.eduscol.education.fr/file/Agir/44/9/Ress_c1_agir_obj4_456449.pdf</a:t>
            </a:r>
          </a:p>
          <a:p>
            <a:pPr eaLnBrk="1" hangingPunct="1">
              <a:defRPr/>
            </a:pPr>
            <a:endParaRPr lang="fr-FR" sz="3200" dirty="0"/>
          </a:p>
        </p:txBody>
      </p:sp>
      <p:pic>
        <p:nvPicPr>
          <p:cNvPr id="1024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9954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810</Words>
  <Application>Microsoft Office PowerPoint</Application>
  <PresentationFormat>Affichage à l'écran (4:3)</PresentationFormat>
  <Paragraphs>197</Paragraphs>
  <Slides>38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Doc éduscol</vt:lpstr>
      <vt:lpstr>Doc éduscol</vt:lpstr>
      <vt:lpstr>Doc éduscol</vt:lpstr>
      <vt:lpstr>Doc éduscol</vt:lpstr>
      <vt:lpstr>Doc éduscol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Règles pour lutter</vt:lpstr>
      <vt:lpstr>Comment gagner</vt:lpstr>
      <vt:lpstr>Présentation PowerPoint</vt:lpstr>
      <vt:lpstr>Présentation PowerPoint</vt:lpstr>
      <vt:lpstr>La sécurité</vt:lpstr>
      <vt:lpstr>La sécurité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Vidéo : situation de classe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</dc:creator>
  <cp:lastModifiedBy>mgrenier</cp:lastModifiedBy>
  <cp:revision>56</cp:revision>
  <dcterms:created xsi:type="dcterms:W3CDTF">2012-03-13T08:49:23Z</dcterms:created>
  <dcterms:modified xsi:type="dcterms:W3CDTF">2020-02-13T10:11:45Z</dcterms:modified>
</cp:coreProperties>
</file>