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8" r:id="rId3"/>
    <p:sldId id="257" r:id="rId4"/>
    <p:sldId id="260" r:id="rId5"/>
    <p:sldId id="259" r:id="rId6"/>
    <p:sldId id="263" r:id="rId7"/>
    <p:sldId id="264" r:id="rId8"/>
    <p:sldId id="265" r:id="rId9"/>
    <p:sldId id="273" r:id="rId10"/>
    <p:sldId id="274" r:id="rId11"/>
    <p:sldId id="267" r:id="rId12"/>
    <p:sldId id="266" r:id="rId13"/>
    <p:sldId id="268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69" r:id="rId26"/>
    <p:sldId id="270" r:id="rId27"/>
    <p:sldId id="271" r:id="rId28"/>
    <p:sldId id="272" r:id="rId29"/>
    <p:sldId id="261" r:id="rId30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40"/>
    <a:srgbClr val="A26859"/>
    <a:srgbClr val="466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3" autoAdjust="0"/>
    <p:restoredTop sz="83394" autoAdjust="0"/>
  </p:normalViewPr>
  <p:slideViewPr>
    <p:cSldViewPr snapToGrid="0">
      <p:cViewPr varScale="1">
        <p:scale>
          <a:sx n="56" d="100"/>
          <a:sy n="56" d="100"/>
        </p:scale>
        <p:origin x="14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2B66D3-85F9-41C6-9B8D-52208B96E5A6}" type="datetimeFigureOut">
              <a:rPr lang="fr-FR" smtClean="0"/>
              <a:t>04/07/2022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50900"/>
            <a:ext cx="3055938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3E17D-A8BA-49A5-9443-396E9EDC28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1338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3E17D-A8BA-49A5-9443-396E9EDC282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2320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3E17D-A8BA-49A5-9443-396E9EDC28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543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Parcours </a:t>
            </a:r>
            <a:r>
              <a:rPr lang="fr-FR" dirty="0"/>
              <a:t>de formation de l’élève</a:t>
            </a:r>
            <a:r>
              <a:rPr lang="fr-FR" baseline="0" dirty="0"/>
              <a:t> de l’aisance aquatique en GS) au savoir nager en sécurité en cycle 3 et au-delà.</a:t>
            </a:r>
          </a:p>
          <a:p>
            <a:r>
              <a:rPr lang="fr-FR" baseline="0" dirty="0"/>
              <a:t>Possibilité de mettre en place des organisation pédagogiques particulières : stages massés / classes transplantées / un enseignant supplémentaire pour les non nageurs / des compléments avec l’AS …</a:t>
            </a:r>
          </a:p>
          <a:p>
            <a:r>
              <a:rPr lang="fr-FR" baseline="0" dirty="0" err="1"/>
              <a:t>ASNs</a:t>
            </a:r>
            <a:r>
              <a:rPr lang="fr-FR" baseline="0" dirty="0"/>
              <a:t> obligatoirement renseigné dans le LSU de l’élève.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3E17D-A8BA-49A5-9443-396E9EDC282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0899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L’aisance aquatique n’est pas une attestation mais un ensemble de repères.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3E17D-A8BA-49A5-9443-396E9EDC282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5895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3E17D-A8BA-49A5-9443-396E9EDC282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555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Intervenant : Mathieu Lacroix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3E17D-A8BA-49A5-9443-396E9EDC28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6950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3E17D-A8BA-49A5-9443-396E9EDC28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65641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3E17D-A8BA-49A5-9443-396E9EDC28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7063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3E17D-A8BA-49A5-9443-396E9EDC28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43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3E17D-A8BA-49A5-9443-396E9EDC28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2889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3E17D-A8BA-49A5-9443-396E9EDC28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702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3E17D-A8BA-49A5-9443-396E9EDC282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4628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3E17D-A8BA-49A5-9443-396E9EDC28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244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Intervenant : Mathieu Lacroix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3E17D-A8BA-49A5-9443-396E9EDC28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5725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3E17D-A8BA-49A5-9443-396E9EDC28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2665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3E17D-A8BA-49A5-9443-396E9EDC28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88292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3E17D-A8BA-49A5-9443-396E9EDC2822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063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3E17D-A8BA-49A5-9443-396E9EDC28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51817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Recyclage </a:t>
            </a:r>
            <a:r>
              <a:rPr lang="fr-FR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 la validation du certificat d’aptitude à l’exercice de la profession de maître-nageur-sauveteur (CAEPMNS)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3E17D-A8BA-49A5-9443-396E9EDC28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2346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3E17D-A8BA-49A5-9443-396E9EDC28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4556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3E17D-A8BA-49A5-9443-396E9EDC2822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25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3E17D-A8BA-49A5-9443-396E9EDC282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834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3E17D-A8BA-49A5-9443-396E9EDC282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2438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baseline="0" dirty="0"/>
              <a:t>2021 : 1500 noyades = plan nation de lutte contre les noyades.</a:t>
            </a:r>
            <a:endParaRPr lang="fr-FR" b="1" dirty="0"/>
          </a:p>
          <a:p>
            <a:endParaRPr lang="fr-FR" dirty="0"/>
          </a:p>
          <a:p>
            <a:r>
              <a:rPr lang="fr-FR" dirty="0"/>
              <a:t>Permettre à chacun de pouvoir nager en sécurité, dès le plus jeune âge est une des priorités de l'enseignement d'éducation physique et sportive</a:t>
            </a:r>
          </a:p>
          <a:p>
            <a:r>
              <a:rPr lang="fr-FR" dirty="0"/>
              <a:t>L’aisance aquatique est particulièrement visée pour les enfants de moins de 7 ans.</a:t>
            </a:r>
          </a:p>
          <a:p>
            <a:r>
              <a:rPr lang="fr-FR" b="1" dirty="0"/>
              <a:t>Attestation de savoir</a:t>
            </a:r>
            <a:r>
              <a:rPr lang="fr-FR" b="1" baseline="0" dirty="0"/>
              <a:t> nager en sécurité = t</a:t>
            </a:r>
            <a:r>
              <a:rPr lang="fr-FR" b="1" dirty="0"/>
              <a:t>est unique =</a:t>
            </a:r>
            <a:r>
              <a:rPr lang="fr-FR" b="1" baseline="0" dirty="0"/>
              <a:t> langage commun.</a:t>
            </a:r>
          </a:p>
          <a:p>
            <a:endParaRPr lang="fr-FR" dirty="0"/>
          </a:p>
          <a:p>
            <a:r>
              <a:rPr lang="fr-FR" dirty="0"/>
              <a:t>La présente note de service actualise les tests et les repères d'acquisitions qui font dorénavant référence :</a:t>
            </a:r>
          </a:p>
          <a:p>
            <a:r>
              <a:rPr lang="fr-FR" dirty="0"/>
              <a:t>L'attestation antérieurement nommée « attestation scolaire du savoir nager » est adoptée comme test de référence dans les domaines scolaires et extra-scolaires, elle est renommée attestation du savoir-nager en sécurité (ASNS) ;</a:t>
            </a:r>
          </a:p>
          <a:p>
            <a:r>
              <a:rPr lang="fr-FR" dirty="0"/>
              <a:t>l'aisance aquatique est à présent définie comme une étape fondamentale pour débuter le parcours de formation d'un nageur sécurisé ;</a:t>
            </a:r>
          </a:p>
          <a:p>
            <a:r>
              <a:rPr lang="fr-FR" dirty="0"/>
              <a:t>le test antérieurement appelé « aisance aquatique » et permettant l'accès aux activités nautiques dans le cadre des accueils collectifs de mineurs, est renommé « </a:t>
            </a:r>
            <a:r>
              <a:rPr lang="fr-FR" dirty="0" err="1"/>
              <a:t>Pass</a:t>
            </a:r>
            <a:r>
              <a:rPr lang="fr-FR" dirty="0"/>
              <a:t>-nautique ».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3E17D-A8BA-49A5-9443-396E9EDC282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845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3E17D-A8BA-49A5-9443-396E9EDC282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116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3E17D-A8BA-49A5-9443-396E9EDC282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556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53E17D-A8BA-49A5-9443-396E9EDC282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024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53E17D-A8BA-49A5-9443-396E9EDC2822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84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EBE11-1C3B-4628-8532-ABA630CC133B}" type="datetime1">
              <a:rPr lang="fr-FR" smtClean="0"/>
              <a:t>04/07/2022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292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0528C-818D-4742-BDD4-C7F6FAA12BC7}" type="datetime1">
              <a:rPr lang="fr-FR" smtClean="0"/>
              <a:t>04/07/2022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13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1D305-7DD1-4A62-82DF-CAC07282D78E}" type="datetime1">
              <a:rPr lang="fr-FR" smtClean="0"/>
              <a:t>04/07/2022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13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0B947-000D-4FB5-B374-35323A8C4A50}" type="datetime1">
              <a:rPr lang="fr-FR" smtClean="0"/>
              <a:t>04/07/2022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48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0E08-AF4A-47CC-A0E3-5C05C34C1511}" type="datetime1">
              <a:rPr lang="fr-FR" smtClean="0"/>
              <a:t>04/07/2022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2617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56B9F-644B-4E14-936E-A80765113C48}" type="datetime1">
              <a:rPr lang="fr-FR" smtClean="0"/>
              <a:t>04/07/2022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28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BB8E-BAF2-4E45-B894-E1E37817128C}" type="datetime1">
              <a:rPr lang="fr-FR" smtClean="0"/>
              <a:t>04/07/2022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056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CC54-A35F-4264-982E-9C03976A6A2F}" type="datetime1">
              <a:rPr lang="fr-FR" smtClean="0"/>
              <a:t>04/07/2022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31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E124-3B39-46DC-95AF-6474D5CC9F68}" type="datetime1">
              <a:rPr lang="fr-FR" smtClean="0"/>
              <a:t>04/07/2022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0039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40BB7-0DF7-4003-86FE-C35308245BEE}" type="datetime1">
              <a:rPr lang="fr-FR" smtClean="0"/>
              <a:t>04/07/2022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919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977A6-8C35-4C47-9444-5F3AD108F57F}" type="datetime1">
              <a:rPr lang="fr-FR" smtClean="0"/>
              <a:t>04/07/2022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667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9CF82-9351-4154-820D-9F7392F82187}" type="datetime1">
              <a:rPr lang="fr-FR" smtClean="0"/>
              <a:t>04/07/2022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27FD8-406D-476B-89C0-7989EEE884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20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Circulaire%20acad&#233;mique%20savoir%20nager%20en%20s&#233;curit&#233;_ASNS_mai_2022.pd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joe_20220301_0050_0016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legifrance.gouv.fr/codes/id/LEGISCTA000018761132/2008-04-3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ports.gouv.fr/IMG/pdf/aisance_aquatique_fiches_2022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education.gouv.fr/bo/22/Hebdo9/MENE2129643N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rancebleu.fr/infos/education/une-piscine-mobile-installee-pres-d-une-ecole-dans-la-vienne-pour-donner-des-cours-de-natation-aux-165602196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5"/>
          <p:cNvSpPr txBox="1">
            <a:spLocks/>
          </p:cNvSpPr>
          <p:nvPr/>
        </p:nvSpPr>
        <p:spPr bwMode="gray">
          <a:xfrm>
            <a:off x="388606" y="2950193"/>
            <a:ext cx="8424000" cy="207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325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itchFamily="34" charset="0"/>
              <a:buNone/>
              <a:defRPr sz="1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50" b="1" i="0" u="none" strike="noStrike" kern="1200" cap="all" spc="0" normalizeH="0" baseline="0" noProof="0" dirty="0">
                <a:ln>
                  <a:noFill/>
                </a:ln>
                <a:solidFill>
                  <a:srgbClr val="FF9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Séminaire départemental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50" b="1" i="0" u="none" strike="noStrike" kern="1200" cap="all" spc="0" normalizeH="0" baseline="0" noProof="0" dirty="0">
                <a:ln>
                  <a:noFill/>
                </a:ln>
                <a:solidFill>
                  <a:srgbClr val="FF9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NATATION</a:t>
            </a:r>
            <a:r>
              <a:rPr kumimoji="0" lang="fr-FR" sz="3250" b="1" i="0" u="none" strike="noStrike" kern="1200" cap="all" spc="0" normalizeH="0" noProof="0" dirty="0">
                <a:ln>
                  <a:noFill/>
                </a:ln>
                <a:solidFill>
                  <a:srgbClr val="FF9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SCOLAIRE </a:t>
            </a:r>
            <a:endParaRPr kumimoji="0" lang="fr-FR" sz="3250" b="1" i="0" u="none" strike="noStrike" kern="1200" cap="all" spc="0" normalizeH="0" baseline="0" noProof="0" dirty="0">
              <a:ln>
                <a:noFill/>
              </a:ln>
              <a:solidFill>
                <a:srgbClr val="FF99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lvl="1" algn="ctr">
              <a:defRPr/>
            </a:pPr>
            <a:endParaRPr lang="fr-FR" b="1" i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u pied de page 7"/>
          <p:cNvSpPr txBox="1">
            <a:spLocks/>
          </p:cNvSpPr>
          <p:nvPr/>
        </p:nvSpPr>
        <p:spPr bwMode="gray">
          <a:xfrm>
            <a:off x="627419" y="6362134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Intitulé de la direction/service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809640" y="6352848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1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6900055" y="6352848"/>
            <a:ext cx="2057400" cy="365125"/>
          </a:xfrm>
        </p:spPr>
        <p:txBody>
          <a:bodyPr/>
          <a:lstStyle/>
          <a:p>
            <a:pPr algn="r" defTabSz="914400"/>
            <a:fld id="{8ED29B71-57A5-43A8-A210-5BC5AD40E124}" type="datetime1">
              <a:rPr lang="fr-FR" sz="750" b="1">
                <a:solidFill>
                  <a:srgbClr val="000000"/>
                </a:solidFill>
                <a:latin typeface="Arial"/>
              </a:rPr>
              <a:pPr algn="r" defTabSz="914400"/>
              <a:t>04/07/2022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99248" y="5701874"/>
            <a:ext cx="65582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>
              <a:defRPr/>
            </a:pPr>
            <a:r>
              <a:rPr lang="fr-FR" i="1" dirty="0">
                <a:solidFill>
                  <a:srgbClr val="000000"/>
                </a:solidFill>
                <a:latin typeface="Arial"/>
              </a:rPr>
              <a:t>Lundi 4 juillet 2022, à l’auditorium du CREPS de Poitiers</a:t>
            </a:r>
          </a:p>
          <a:p>
            <a:pPr lvl="1" algn="ctr">
              <a:defRPr/>
            </a:pPr>
            <a:r>
              <a:rPr lang="fr-FR" i="1" dirty="0">
                <a:solidFill>
                  <a:srgbClr val="000000"/>
                </a:solidFill>
                <a:latin typeface="Arial"/>
              </a:rPr>
              <a:t>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765" y="177275"/>
            <a:ext cx="1404307" cy="15446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40" y="0"/>
            <a:ext cx="1998803" cy="199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5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139227" y="6367211"/>
            <a:ext cx="2057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27FD8-406D-476B-89C0-7989EEE88455}" type="slidenum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994944" y="6404649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1ABC8-828B-460D-9EC9-4625F887EE1F}" type="datetime1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04/07/2022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direction/service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142" y="1813907"/>
            <a:ext cx="8295339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 particulier des bassins mobiles : un exemple dans la Vienne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r>
              <a:rPr lang="fr-FR" b="1" dirty="0"/>
              <a:t>Juin 2022 </a:t>
            </a:r>
            <a:r>
              <a:rPr lang="fr-FR" dirty="0"/>
              <a:t>: 2 professionnelles de la natation recrutées et agrées. </a:t>
            </a:r>
          </a:p>
          <a:p>
            <a:pPr lvl="0"/>
            <a:r>
              <a:rPr lang="fr-FR" dirty="0"/>
              <a:t>Construction d’un projet de mise en œuvre des séances, visant notamment l’aisance aquatique (équipe pédagogique de circonscription et équipe enseignante). </a:t>
            </a:r>
          </a:p>
          <a:p>
            <a:pPr lvl="0"/>
            <a:r>
              <a:rPr lang="fr-FR" dirty="0"/>
              <a:t>Communication aux parents effectuée.</a:t>
            </a:r>
          </a:p>
          <a:p>
            <a:pPr lvl="0"/>
            <a:endParaRPr lang="fr-FR" dirty="0"/>
          </a:p>
          <a:p>
            <a:pPr lvl="0"/>
            <a:r>
              <a:rPr lang="fr-FR" b="1" dirty="0"/>
              <a:t>15 juin 2022</a:t>
            </a:r>
            <a:r>
              <a:rPr lang="fr-FR" dirty="0"/>
              <a:t> : 1</a:t>
            </a:r>
            <a:r>
              <a:rPr lang="fr-FR" baseline="30000" dirty="0"/>
              <a:t>ère</a:t>
            </a:r>
            <a:r>
              <a:rPr lang="fr-FR" dirty="0"/>
              <a:t> séance. </a:t>
            </a:r>
          </a:p>
          <a:p>
            <a:pPr lvl="0"/>
            <a:r>
              <a:rPr lang="fr-FR" dirty="0"/>
              <a:t>Conseillère pédagogique de la circonscription présente et fait le lien entre les enseignantes et une des professionnelles. </a:t>
            </a:r>
          </a:p>
          <a:p>
            <a:pPr lvl="0"/>
            <a:r>
              <a:rPr lang="fr-FR" dirty="0"/>
              <a:t>Ajustements suite à la première séance proposée :</a:t>
            </a:r>
          </a:p>
          <a:p>
            <a:pPr lvl="0"/>
            <a:r>
              <a:rPr lang="fr-FR" dirty="0"/>
              <a:t>- niveaux hétérogènes, modification des groupes, </a:t>
            </a:r>
          </a:p>
          <a:p>
            <a:pPr lvl="0"/>
            <a:r>
              <a:rPr lang="fr-FR" dirty="0"/>
              <a:t>objectif individualisé par élève </a:t>
            </a:r>
          </a:p>
          <a:p>
            <a:pPr lvl="0"/>
            <a:r>
              <a:rPr lang="fr-FR" dirty="0"/>
              <a:t>(palier d’aisance aquatique, apprentissage </a:t>
            </a:r>
          </a:p>
          <a:p>
            <a:pPr lvl="0"/>
            <a:r>
              <a:rPr lang="fr-FR" dirty="0"/>
              <a:t>d'une ou plusieurs nages).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 algn="just"/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62388"/>
            <a:ext cx="4572000" cy="8258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FF9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Présentation de la note de service </a:t>
            </a:r>
          </a:p>
          <a:p>
            <a:pPr marL="18000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FF9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 28 février 2022</a:t>
            </a:r>
          </a:p>
        </p:txBody>
      </p:sp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19" y="4545106"/>
            <a:ext cx="3662546" cy="21209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646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139227" y="636721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11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994944" y="6404649"/>
            <a:ext cx="2057400" cy="365125"/>
          </a:xfrm>
        </p:spPr>
        <p:txBody>
          <a:bodyPr/>
          <a:lstStyle/>
          <a:p>
            <a:pPr algn="r"/>
            <a:fld id="{1BC1ABC8-828B-460D-9EC9-4625F887EE1F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04/07/2022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Intitulé de la direction/service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2325" y="2486766"/>
            <a:ext cx="81289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Madame Bénédicte Robert, rectrice de l’académie de Poitiers a arrêté le 4 mai dernier,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un cadre académique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précisant les priorités, concernant les niveaux concernés par l’enseignement de la natation scolaire.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Ces priorités peuvent bien entendu être étendues si la capacité des bassins le permet.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886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lvl="1" algn="ctr" defTabSz="914400">
              <a:spcBef>
                <a:spcPts val="600"/>
              </a:spcBef>
              <a:spcAft>
                <a:spcPts val="800"/>
              </a:spcAft>
              <a:defRPr/>
            </a:pPr>
            <a:r>
              <a:rPr lang="fr-FR" b="1" i="1" dirty="0">
                <a:solidFill>
                  <a:srgbClr val="FF9940"/>
                </a:solidFill>
                <a:latin typeface="Arial"/>
              </a:rPr>
              <a:t>Le cadre académique du savoir nager en sécurité</a:t>
            </a:r>
          </a:p>
        </p:txBody>
      </p:sp>
    </p:spTree>
    <p:extLst>
      <p:ext uri="{BB962C8B-B14F-4D97-AF65-F5344CB8AC3E}">
        <p14:creationId xmlns:p14="http://schemas.microsoft.com/office/powerpoint/2010/main" val="33607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139227" y="636721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12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994944" y="6404649"/>
            <a:ext cx="2057400" cy="365125"/>
          </a:xfrm>
        </p:spPr>
        <p:txBody>
          <a:bodyPr/>
          <a:lstStyle/>
          <a:p>
            <a:pPr algn="r"/>
            <a:fld id="{1BC1ABC8-828B-460D-9EC9-4625F887EE1F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04/07/2022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Intitulé de la direction/service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143" y="1813907"/>
            <a:ext cx="81289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Annexes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intervenants pour l'enseignement de la natation dans le premier degré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hlinkClick r:id="rId4" action="ppaction://hlinkfile"/>
              </a:rPr>
              <a:t>L'attestation du savoir-nager en sécurité (ASNS)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Aisance aquatique, repères et paliers d'acquisitions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fr-FR" sz="2400" dirty="0" err="1"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-nautique (ex aisance-aquatique)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62388"/>
            <a:ext cx="4572000" cy="8258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lvl="1" algn="ctr" defTabSz="914400">
              <a:spcBef>
                <a:spcPts val="600"/>
              </a:spcBef>
              <a:spcAft>
                <a:spcPts val="800"/>
              </a:spcAft>
              <a:defRPr/>
            </a:pPr>
            <a:r>
              <a:rPr lang="fr-FR" b="1" i="1" dirty="0">
                <a:solidFill>
                  <a:srgbClr val="FF9940"/>
                </a:solidFill>
                <a:latin typeface="Arial"/>
              </a:rPr>
              <a:t>Présentation de la note de service </a:t>
            </a:r>
          </a:p>
          <a:p>
            <a:pPr marL="180000" lvl="1" algn="ctr" defTabSz="914400">
              <a:spcBef>
                <a:spcPts val="600"/>
              </a:spcBef>
              <a:spcAft>
                <a:spcPts val="800"/>
              </a:spcAft>
              <a:defRPr/>
            </a:pPr>
            <a:r>
              <a:rPr lang="fr-FR" b="1" i="1" dirty="0">
                <a:solidFill>
                  <a:srgbClr val="FF9940"/>
                </a:solidFill>
                <a:latin typeface="Arial"/>
              </a:rPr>
              <a:t>du 28 février 2022</a:t>
            </a:r>
          </a:p>
        </p:txBody>
      </p:sp>
    </p:spTree>
    <p:extLst>
      <p:ext uri="{BB962C8B-B14F-4D97-AF65-F5344CB8AC3E}">
        <p14:creationId xmlns:p14="http://schemas.microsoft.com/office/powerpoint/2010/main" val="214399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139227" y="636721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13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994944" y="6404649"/>
            <a:ext cx="2057400" cy="365125"/>
          </a:xfrm>
        </p:spPr>
        <p:txBody>
          <a:bodyPr/>
          <a:lstStyle/>
          <a:p>
            <a:pPr algn="r"/>
            <a:fld id="{1BC1ABC8-828B-460D-9EC9-4625F887EE1F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04/07/2022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Intitulé de la direction/service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166" y="1826301"/>
            <a:ext cx="86436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Rappel des conditions matérielles de la note de service et liens avec le matériel que l'on retrouve obligatoirement dans la circulaire.</a:t>
            </a:r>
          </a:p>
          <a:p>
            <a:pPr marL="457200" indent="-457200">
              <a:buFont typeface="+mj-lt"/>
              <a:buAutoNum type="alphaL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Caractéristiques de la surveillance de la natation scolaire en insistant sur son caractère exclusif.</a:t>
            </a:r>
          </a:p>
          <a:p>
            <a:pPr marL="457200" indent="-457200">
              <a:buFont typeface="+mj-lt"/>
              <a:buAutoNum type="alphaL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Présentation d’une infographie sur la surveillance des bassins.</a:t>
            </a:r>
          </a:p>
          <a:p>
            <a:pPr marL="457200" indent="-457200">
              <a:buFont typeface="+mj-lt"/>
              <a:buAutoNum type="alphaL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Les deux catégories de baignades (gratuites / payantes) et les diplômes qui permettent de surveiller ces baignades.</a:t>
            </a:r>
          </a:p>
          <a:p>
            <a:pPr marL="457200" indent="-457200">
              <a:buFont typeface="+mj-lt"/>
              <a:buAutoNum type="alphaL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Cas particuliers.</a:t>
            </a:r>
          </a:p>
          <a:p>
            <a:pPr marL="457200" indent="-457200">
              <a:buFont typeface="+mj-lt"/>
              <a:buAutoNum type="alphaLcPeriod"/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Le plan d'organisation de la surveillance et des secours. (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POSS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3886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lvl="1" algn="ctr" defTabSz="914400">
              <a:spcBef>
                <a:spcPts val="600"/>
              </a:spcBef>
              <a:spcAft>
                <a:spcPts val="800"/>
              </a:spcAft>
              <a:defRPr/>
            </a:pPr>
            <a:r>
              <a:rPr lang="fr-FR" b="1" i="1" dirty="0">
                <a:solidFill>
                  <a:srgbClr val="FF9940"/>
                </a:solidFill>
                <a:latin typeface="Arial"/>
              </a:rPr>
              <a:t>La sécurité et la surveillance de la natation scolaire</a:t>
            </a:r>
          </a:p>
        </p:txBody>
      </p:sp>
    </p:spTree>
    <p:extLst>
      <p:ext uri="{BB962C8B-B14F-4D97-AF65-F5344CB8AC3E}">
        <p14:creationId xmlns:p14="http://schemas.microsoft.com/office/powerpoint/2010/main" val="11527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139227" y="6367211"/>
            <a:ext cx="2057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27FD8-406D-476B-89C0-7989EEE88455}" type="slidenum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994944" y="6404649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1ABC8-828B-460D-9EC9-4625F887EE1F}" type="datetime1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04/07/2022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direction/service </a:t>
            </a:r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571" y="1826301"/>
            <a:ext cx="8862773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Intervention</a:t>
            </a:r>
            <a:r>
              <a:rPr kumimoji="0" lang="fr-FR" sz="2400" b="1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Mathieu LACROIX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Présentation :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baseline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DTN de la Fédération Française de Sauvetage et de Secourisme (depuis sept. 2020)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Enseignant vacataire </a:t>
            </a:r>
            <a:r>
              <a:rPr lang="fr-FR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la Faculté des Sciences du Sport de Poitiers (depuis 2007).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 national auprès du Ministère chargé des sports sur la filière aquatique.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i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Professeur de sport chargé pendant 17 ans de la filière des activités aquatiques</a:t>
            </a:r>
            <a:r>
              <a:rPr lang="fr-FR" sz="2000" i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FR" sz="2000" noProof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886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FF9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sécurité et la surveillance de la natation scolaire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271" y="1395256"/>
            <a:ext cx="1632563" cy="179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139227" y="6367211"/>
            <a:ext cx="2057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27FD8-406D-476B-89C0-7989EEE88455}" type="slidenum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994944" y="6404649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1ABC8-828B-460D-9EC9-4625F887EE1F}" type="datetime1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04/07/2022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direction/service </a:t>
            </a:r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166" y="1826301"/>
            <a:ext cx="864366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kumimoji="0" lang="fr-FR" b="1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FFSS et le partenariat avec l’Education </a:t>
            </a:r>
            <a:r>
              <a:rPr lang="fr-FR" b="1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fr-FR" b="1" i="0" u="sng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ationale</a:t>
            </a:r>
            <a:endParaRPr kumimoji="0" lang="fr-FR" b="1" i="0" u="sng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65 000 Licenciés – 400 associations en France.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Activités principales :</a:t>
            </a:r>
            <a:r>
              <a:rPr lang="fr-F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Les missions de sécurité civile.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				Les formations en secourisme.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Le sauvetage sportif.</a:t>
            </a:r>
            <a:r>
              <a:rPr kumimoji="0" lang="fr-FR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kumimoji="0" lang="fr-FR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FFSS est lauréate de l’appel à projets aisance aquatique depuis 2020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Des discussions en cours pour assurer la sécurité des JOP de Paris 2024</a:t>
            </a: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886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FF9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sécurité et la surveillance de la natation scolaire</a:t>
            </a:r>
          </a:p>
        </p:txBody>
      </p:sp>
    </p:spTree>
    <p:extLst>
      <p:ext uri="{BB962C8B-B14F-4D97-AF65-F5344CB8AC3E}">
        <p14:creationId xmlns:p14="http://schemas.microsoft.com/office/powerpoint/2010/main" val="268350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139227" y="6367211"/>
            <a:ext cx="2057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27FD8-406D-476B-89C0-7989EEE88455}" type="slidenum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994944" y="6404649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1ABC8-828B-460D-9EC9-4625F887EE1F}" type="datetime1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04/07/2022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direction/service </a:t>
            </a:r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166" y="1826301"/>
            <a:ext cx="86436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Collaborations dans la Vienne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Partenariat</a:t>
            </a:r>
            <a:r>
              <a:rPr kumimoji="0" lang="fr-FR" sz="2400" b="1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avec l’UNSS 86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baseline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DPS lors des compétitions sportives.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fr-FR" baseline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Championnat de France UNSS de Sauvetage sportif (6 au 8 avril sur Poitiers)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Mise en place de classes bleues avec formation d’encadrants</a:t>
            </a:r>
            <a:r>
              <a:rPr kumimoji="0" lang="fr-FR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aisance aquatique.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i="1" baseline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Janvier</a:t>
            </a:r>
            <a:r>
              <a:rPr lang="fr-FR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 avec l’école Maternelle </a:t>
            </a:r>
            <a:r>
              <a:rPr lang="fr-FR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Micromégas</a:t>
            </a:r>
            <a:r>
              <a:rPr lang="fr-FR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Poitiers.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fr-FR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Janvier 2023</a:t>
            </a:r>
            <a:r>
              <a:rPr kumimoji="0" lang="fr-FR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sur Loudun.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Initiation au sauvetage sportif ou au secourisme.</a:t>
            </a:r>
            <a:endParaRPr kumimoji="0" lang="fr-FR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886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FF9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sécurité et la surveillance de la natation scolaire</a:t>
            </a:r>
          </a:p>
        </p:txBody>
      </p:sp>
    </p:spTree>
    <p:extLst>
      <p:ext uri="{BB962C8B-B14F-4D97-AF65-F5344CB8AC3E}">
        <p14:creationId xmlns:p14="http://schemas.microsoft.com/office/powerpoint/2010/main" val="420934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139227" y="6367211"/>
            <a:ext cx="2057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27FD8-406D-476B-89C0-7989EEE88455}" type="slidenum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994944" y="6404649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1ABC8-828B-460D-9EC9-4625F887EE1F}" type="datetime1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04/07/2022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direction/service </a:t>
            </a:r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166" y="1826301"/>
            <a:ext cx="864366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Rappel des conditions matérielles.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886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FF9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sécurité et la surveillance de la natation scolaire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657922" y="2461774"/>
          <a:ext cx="7828156" cy="3330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47728">
                  <a:extLst>
                    <a:ext uri="{9D8B030D-6E8A-4147-A177-3AD203B41FA5}">
                      <a16:colId xmlns:a16="http://schemas.microsoft.com/office/drawing/2014/main" val="1010145700"/>
                    </a:ext>
                  </a:extLst>
                </a:gridCol>
                <a:gridCol w="1780428">
                  <a:extLst>
                    <a:ext uri="{9D8B030D-6E8A-4147-A177-3AD203B41FA5}">
                      <a16:colId xmlns:a16="http://schemas.microsoft.com/office/drawing/2014/main" val="700709341"/>
                    </a:ext>
                  </a:extLst>
                </a:gridCol>
              </a:tblGrid>
              <a:tr h="416028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Occupation du bassin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dirty="0" smtClean="0"/>
                        <a:t>m2</a:t>
                      </a:r>
                      <a:r>
                        <a:rPr lang="fr-FR" sz="2000" baseline="0" dirty="0" smtClean="0"/>
                        <a:t> / baigneur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788862"/>
                  </a:ext>
                </a:extLst>
              </a:tr>
              <a:tr h="416028">
                <a:tc>
                  <a:txBody>
                    <a:bodyPr/>
                    <a:lstStyle/>
                    <a:p>
                      <a:r>
                        <a:rPr lang="fr-FR" sz="2400" i="1" dirty="0" smtClean="0"/>
                        <a:t>Règle</a:t>
                      </a:r>
                      <a:r>
                        <a:rPr lang="fr-FR" sz="2400" i="1" baseline="0" dirty="0" smtClean="0"/>
                        <a:t> générale pour les bassins couverts</a:t>
                      </a:r>
                      <a:endParaRPr lang="fr-FR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 smtClean="0"/>
                        <a:t>1</a:t>
                      </a:r>
                      <a:endParaRPr lang="fr-FR" sz="2400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571344"/>
                  </a:ext>
                </a:extLst>
              </a:tr>
              <a:tr h="416028">
                <a:tc>
                  <a:txBody>
                    <a:bodyPr/>
                    <a:lstStyle/>
                    <a:p>
                      <a:r>
                        <a:rPr lang="fr-FR" sz="2400" i="1" dirty="0" smtClean="0"/>
                        <a:t>Règle</a:t>
                      </a:r>
                      <a:r>
                        <a:rPr lang="fr-FR" sz="2400" i="1" baseline="0" dirty="0" smtClean="0"/>
                        <a:t> générale pour les bassins découverts</a:t>
                      </a:r>
                      <a:endParaRPr lang="fr-FR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i="1" dirty="0" smtClean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595064"/>
                  </a:ext>
                </a:extLst>
              </a:tr>
              <a:tr h="748851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Aisance</a:t>
                      </a:r>
                      <a:r>
                        <a:rPr lang="fr-FR" sz="2400" b="1" baseline="0" dirty="0" smtClean="0"/>
                        <a:t> Aquatique </a:t>
                      </a:r>
                    </a:p>
                    <a:p>
                      <a:r>
                        <a:rPr lang="fr-FR" sz="2400" b="1" baseline="0" dirty="0" smtClean="0"/>
                        <a:t>(bassins mobiles )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3</a:t>
                      </a:r>
                      <a:endParaRPr lang="fr-F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911743"/>
                  </a:ext>
                </a:extLst>
              </a:tr>
              <a:tr h="41602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Ecoliers</a:t>
                      </a:r>
                      <a:endParaRPr lang="fr-FR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fr-FR" sz="2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7921621"/>
                  </a:ext>
                </a:extLst>
              </a:tr>
              <a:tr h="678568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Collégiens,</a:t>
                      </a:r>
                      <a:r>
                        <a:rPr lang="fr-FR" sz="2400" b="1" baseline="0" dirty="0" smtClean="0"/>
                        <a:t> Lycéens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5</a:t>
                      </a:r>
                      <a:r>
                        <a:rPr lang="fr-FR" sz="2400" b="1" baseline="0" dirty="0" smtClean="0"/>
                        <a:t> </a:t>
                      </a:r>
                      <a:endParaRPr lang="fr-FR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565180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170878" y="5910146"/>
            <a:ext cx="7315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Ajustements possible par les professeurs en fonction du niveau des élèves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110135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139227" y="6367211"/>
            <a:ext cx="2057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27FD8-406D-476B-89C0-7989EEE88455}" type="slidenum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994944" y="6404649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1ABC8-828B-460D-9EC9-4625F887EE1F}" type="datetime1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04/07/2022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direction/service </a:t>
            </a:r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166" y="1068020"/>
            <a:ext cx="864366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Exemples :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886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FF9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sécurité et la surveillance de la natation scolaire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602325" y="1538868"/>
          <a:ext cx="7817005" cy="47184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0584">
                  <a:extLst>
                    <a:ext uri="{9D8B030D-6E8A-4147-A177-3AD203B41FA5}">
                      <a16:colId xmlns:a16="http://schemas.microsoft.com/office/drawing/2014/main" val="1010145700"/>
                    </a:ext>
                  </a:extLst>
                </a:gridCol>
                <a:gridCol w="1237224">
                  <a:extLst>
                    <a:ext uri="{9D8B030D-6E8A-4147-A177-3AD203B41FA5}">
                      <a16:colId xmlns:a16="http://schemas.microsoft.com/office/drawing/2014/main" val="700709341"/>
                    </a:ext>
                  </a:extLst>
                </a:gridCol>
                <a:gridCol w="1102254">
                  <a:extLst>
                    <a:ext uri="{9D8B030D-6E8A-4147-A177-3AD203B41FA5}">
                      <a16:colId xmlns:a16="http://schemas.microsoft.com/office/drawing/2014/main" val="1611172958"/>
                    </a:ext>
                  </a:extLst>
                </a:gridCol>
                <a:gridCol w="1169739">
                  <a:extLst>
                    <a:ext uri="{9D8B030D-6E8A-4147-A177-3AD203B41FA5}">
                      <a16:colId xmlns:a16="http://schemas.microsoft.com/office/drawing/2014/main" val="232351710"/>
                    </a:ext>
                  </a:extLst>
                </a:gridCol>
                <a:gridCol w="1327204">
                  <a:extLst>
                    <a:ext uri="{9D8B030D-6E8A-4147-A177-3AD203B41FA5}">
                      <a16:colId xmlns:a16="http://schemas.microsoft.com/office/drawing/2014/main" val="1237094169"/>
                    </a:ext>
                  </a:extLst>
                </a:gridCol>
              </a:tblGrid>
              <a:tr h="475786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Bassin sportif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m2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GP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Ecoliers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Collégiens</a:t>
                      </a:r>
                    </a:p>
                    <a:p>
                      <a:pPr algn="ctr"/>
                      <a:r>
                        <a:rPr lang="fr-FR" sz="2000" dirty="0" smtClean="0"/>
                        <a:t>Lycéens </a:t>
                      </a:r>
                      <a:endParaRPr lang="fr-FR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788862"/>
                  </a:ext>
                </a:extLst>
              </a:tr>
              <a:tr h="79852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r-FR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Ganterie Poitiers </a:t>
                      </a:r>
                    </a:p>
                    <a:p>
                      <a:r>
                        <a:rPr lang="fr-FR" sz="2000" dirty="0" smtClean="0"/>
                        <a:t>(25m x 15m – 6 lignes)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375m2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375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rgbClr val="FF0000"/>
                          </a:solidFill>
                        </a:rPr>
                        <a:t>93</a:t>
                      </a:r>
                      <a:endParaRPr lang="fr-FR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rgbClr val="FF0000"/>
                          </a:solidFill>
                        </a:rPr>
                        <a:t>75</a:t>
                      </a:r>
                      <a:endParaRPr lang="fr-FR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571344"/>
                  </a:ext>
                </a:extLst>
              </a:tr>
              <a:tr h="1153424">
                <a:tc>
                  <a:txBody>
                    <a:bodyPr/>
                    <a:lstStyle/>
                    <a:p>
                      <a:r>
                        <a:rPr lang="fr-FR" sz="2800" b="1" dirty="0" smtClean="0"/>
                        <a:t>Ganterie Poitiers 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(50m x 15m – 8 lignes)</a:t>
                      </a:r>
                    </a:p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750m2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rgbClr val="FF0000"/>
                          </a:solidFill>
                        </a:rPr>
                        <a:t>187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rgbClr val="FF0000"/>
                          </a:solidFill>
                        </a:rPr>
                        <a:t>150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595064"/>
                  </a:ext>
                </a:extLst>
              </a:tr>
              <a:tr h="877973">
                <a:tc>
                  <a:txBody>
                    <a:bodyPr/>
                    <a:lstStyle/>
                    <a:p>
                      <a:r>
                        <a:rPr lang="fr-FR" sz="2400" b="1" dirty="0" smtClean="0"/>
                        <a:t>Centre Aquatique Châtellerault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(25m x 10m – 6 lignes)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/>
                        <a:t>250m2</a:t>
                      </a:r>
                      <a:endParaRPr lang="fr-F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250</a:t>
                      </a:r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rgbClr val="FF0000"/>
                          </a:solidFill>
                        </a:rPr>
                        <a:t>62</a:t>
                      </a:r>
                      <a:endParaRPr lang="fr-FR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rgbClr val="FF0000"/>
                          </a:solidFill>
                        </a:rPr>
                        <a:t>50</a:t>
                      </a:r>
                      <a:endParaRPr lang="fr-FR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911743"/>
                  </a:ext>
                </a:extLst>
              </a:tr>
              <a:tr h="8779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/>
                        <a:t>Bassin</a:t>
                      </a:r>
                      <a:r>
                        <a:rPr lang="fr-FR" sz="2400" b="1" baseline="0" dirty="0" smtClean="0"/>
                        <a:t> mobile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(5m X 10m)</a:t>
                      </a:r>
                      <a:endParaRPr lang="fr-F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/>
                        <a:t>50m2</a:t>
                      </a:r>
                      <a:endParaRPr lang="fr-FR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0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endParaRPr lang="fr-FR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4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025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2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139227" y="6367211"/>
            <a:ext cx="2057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27FD8-406D-476B-89C0-7989EEE88455}" type="slidenum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994944" y="6404649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1ABC8-828B-460D-9EC9-4625F887EE1F}" type="datetime1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04/07/2022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direction/service </a:t>
            </a:r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166" y="1826301"/>
            <a:ext cx="8643668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 / Sécurité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activité exclusive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assurée par des personnels qualifiés.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compatible avec des tâches annexes (enseignement, téléphone, secrétariat, réparation du matériel …).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Surveillance effectuée dans le cadre du POSS de l’établissement.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886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FF9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sécurité et la surveillance de la natation scolaire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0166" y="5910146"/>
            <a:ext cx="86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Les élèves ne doivent pas accéder aux bassins et aux plages en l’absence de surveillants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8135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3732002" y="6383547"/>
            <a:ext cx="2057400" cy="355182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chemeClr val="bg1"/>
                </a:solidFill>
                <a:latin typeface="Arial"/>
              </a:rPr>
              <a:pPr algn="ctr" defTabSz="914400"/>
              <a:t>2</a:t>
            </a:fld>
            <a:endParaRPr lang="fr-FR" sz="75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2325" y="2632703"/>
            <a:ext cx="81511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spcBef>
                <a:spcPts val="400"/>
              </a:spcBef>
              <a:spcAft>
                <a:spcPts val="800"/>
              </a:spcAft>
              <a:defRPr/>
            </a:pPr>
            <a:r>
              <a:rPr lang="fr-FR" sz="3600" b="1" dirty="0">
                <a:solidFill>
                  <a:schemeClr val="bg1"/>
                </a:solidFill>
                <a:latin typeface="Arial"/>
              </a:rPr>
              <a:t>Introduction par M. Jean-Charles Thévenot, IA-IPR EPS de l’académie de Poitiers</a:t>
            </a: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bg1"/>
                </a:solidFill>
                <a:latin typeface="Arial"/>
              </a:rPr>
              <a:t>Intitulé de la direction/service </a:t>
            </a: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chemeClr val="bg1"/>
                </a:solidFill>
                <a:latin typeface="Arial"/>
              </a:rPr>
              <a:pPr algn="r"/>
              <a:t>04/07/2022</a:t>
            </a:fld>
            <a:endParaRPr lang="fr-FR" sz="750" b="1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493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E124-3B39-46DC-95AF-6474D5CC9F68}" type="datetime1">
              <a:rPr lang="fr-FR" smtClean="0"/>
              <a:t>04/07/2022</a:t>
            </a:fld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20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486400" y="512956"/>
            <a:ext cx="338997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Travaux de pascal LEBIHAIN et Elie VIGNAC concernant la surveillance des piscines publiques</a:t>
            </a:r>
          </a:p>
          <a:p>
            <a:endParaRPr lang="fr-FR" b="1" i="1" dirty="0"/>
          </a:p>
          <a:p>
            <a:r>
              <a:rPr lang="fr-FR" b="1" i="1" dirty="0" smtClean="0"/>
              <a:t>Un guide complet concernant :</a:t>
            </a:r>
          </a:p>
          <a:p>
            <a:endParaRPr lang="fr-FR" b="1" i="1" dirty="0"/>
          </a:p>
          <a:p>
            <a:r>
              <a:rPr lang="fr-FR" b="1" i="1" dirty="0" smtClean="0"/>
              <a:t>La surveillance des piscines publiques d’accès payant.</a:t>
            </a:r>
          </a:p>
          <a:p>
            <a:endParaRPr lang="fr-FR" b="1" i="1" dirty="0"/>
          </a:p>
          <a:p>
            <a:r>
              <a:rPr lang="fr-FR" b="1" i="1" dirty="0" smtClean="0"/>
              <a:t>Les acteurs et les risques de ces équipements.</a:t>
            </a:r>
          </a:p>
          <a:p>
            <a:endParaRPr lang="fr-FR" b="1" i="1" dirty="0"/>
          </a:p>
          <a:p>
            <a:r>
              <a:rPr lang="fr-FR" b="1" i="1" dirty="0" smtClean="0"/>
              <a:t>Le modèles AMPHORES de Pascal LEBIHAIN  et Elie VIGNAC</a:t>
            </a:r>
          </a:p>
          <a:p>
            <a:endParaRPr lang="fr-FR" b="1" i="1" dirty="0"/>
          </a:p>
          <a:p>
            <a:r>
              <a:rPr lang="fr-FR" b="1" i="1" dirty="0" smtClean="0"/>
              <a:t>(vulnérabilité des systèmes de surveillance).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0" y="91487"/>
            <a:ext cx="4750422" cy="671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5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139227" y="6367211"/>
            <a:ext cx="2057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27FD8-406D-476B-89C0-7989EEE88455}" type="slidenum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994944" y="6404649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1ABC8-828B-460D-9EC9-4625F887EE1F}" type="datetime1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04/07/2022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direction/service </a:t>
            </a:r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166" y="1826301"/>
            <a:ext cx="8643668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peut surveiller la natation scolaire ?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dispositions générales du code du sport s’appliquent.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gratuits =&gt; </a:t>
            </a:r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Titres MNS ou BNSSA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payants =&gt;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Titres de MNS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Les BNSSA peuvent assister les MNS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Cas des titulaires du BNSSA avec une dérogation.</a:t>
            </a:r>
            <a:endParaRPr lang="fr-F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886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FF9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sécurité et la surveillance de la natation scolaire</a:t>
            </a:r>
          </a:p>
        </p:txBody>
      </p:sp>
    </p:spTree>
    <p:extLst>
      <p:ext uri="{BB962C8B-B14F-4D97-AF65-F5344CB8AC3E}">
        <p14:creationId xmlns:p14="http://schemas.microsoft.com/office/powerpoint/2010/main" val="5888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139227" y="6367211"/>
            <a:ext cx="2057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27FD8-406D-476B-89C0-7989EEE88455}" type="slidenum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994944" y="6404649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1ABC8-828B-460D-9EC9-4625F887EE1F}" type="datetime1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04/07/2022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direction/service </a:t>
            </a:r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166" y="1257592"/>
            <a:ext cx="8643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Diplômes qui donnent un titre de MNS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886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FF9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sécurité et la surveillance de la natation scolaire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780742" y="1988066"/>
          <a:ext cx="781684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3846">
                  <a:extLst>
                    <a:ext uri="{9D8B030D-6E8A-4147-A177-3AD203B41FA5}">
                      <a16:colId xmlns:a16="http://schemas.microsoft.com/office/drawing/2014/main" val="260483733"/>
                    </a:ext>
                  </a:extLst>
                </a:gridCol>
                <a:gridCol w="3823000">
                  <a:extLst>
                    <a:ext uri="{9D8B030D-6E8A-4147-A177-3AD203B41FA5}">
                      <a16:colId xmlns:a16="http://schemas.microsoft.com/office/drawing/2014/main" val="25162673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Dilômes</a:t>
                      </a:r>
                      <a:r>
                        <a:rPr lang="fr-FR" dirty="0" smtClean="0"/>
                        <a:t> JS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Diplômes STAPS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829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DE MNS </a:t>
                      </a:r>
                      <a:r>
                        <a:rPr lang="fr-FR" i="1" dirty="0" smtClean="0">
                          <a:solidFill>
                            <a:srgbClr val="FF0000"/>
                          </a:solidFill>
                        </a:rPr>
                        <a:t>(Abrogé)</a:t>
                      </a:r>
                      <a:endParaRPr lang="fr-FR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DEUST</a:t>
                      </a:r>
                      <a:r>
                        <a:rPr lang="fr-FR" baseline="0" dirty="0" smtClean="0"/>
                        <a:t> AGAPSC + UE SSMA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663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BEES 1</a:t>
                      </a:r>
                      <a:r>
                        <a:rPr lang="fr-FR" baseline="30000" dirty="0" smtClean="0"/>
                        <a:t>er</a:t>
                      </a:r>
                      <a:r>
                        <a:rPr lang="fr-FR" dirty="0" smtClean="0"/>
                        <a:t> degré de Natation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i="1" dirty="0" smtClean="0">
                          <a:solidFill>
                            <a:srgbClr val="FF0000"/>
                          </a:solidFill>
                        </a:rPr>
                        <a:t>(Abrogé)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Licence</a:t>
                      </a:r>
                      <a:r>
                        <a:rPr lang="fr-FR" baseline="0" dirty="0" smtClean="0"/>
                        <a:t> Pro AGO APS+ UE SSMA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733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BEESAN (Abrogé)</a:t>
                      </a:r>
                      <a:r>
                        <a:rPr lang="fr-FR" i="1" dirty="0" smtClean="0">
                          <a:solidFill>
                            <a:srgbClr val="FF0000"/>
                          </a:solidFill>
                        </a:rPr>
                        <a:t> (Abrogé)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Licence STAPS</a:t>
                      </a:r>
                      <a:r>
                        <a:rPr lang="fr-FR" baseline="0" dirty="0" smtClean="0"/>
                        <a:t> ES + UE SSAM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6485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BPJEPS AA + CS SSMA </a:t>
                      </a:r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(Abrogé)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712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BPEJPS AAN  (10</a:t>
                      </a:r>
                      <a:r>
                        <a:rPr lang="fr-FR" baseline="0" dirty="0" smtClean="0"/>
                        <a:t> UC) </a:t>
                      </a:r>
                      <a:r>
                        <a:rPr lang="fr-FR" baseline="0" dirty="0" smtClean="0">
                          <a:solidFill>
                            <a:srgbClr val="FF0000"/>
                          </a:solidFill>
                        </a:rPr>
                        <a:t>(Abrogé)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Licence EM +</a:t>
                      </a:r>
                      <a:r>
                        <a:rPr lang="fr-FR" baseline="0" dirty="0" smtClean="0"/>
                        <a:t> UE SSMA </a:t>
                      </a:r>
                      <a:r>
                        <a:rPr lang="fr-FR" b="1" baseline="0" dirty="0" smtClean="0">
                          <a:solidFill>
                            <a:srgbClr val="FF0000"/>
                          </a:solidFill>
                        </a:rPr>
                        <a:t>(nouveau)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2456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BPEJPS AAN (</a:t>
                      </a:r>
                      <a:r>
                        <a:rPr lang="fr-FR" baseline="0" dirty="0" smtClean="0"/>
                        <a:t>4 UC)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Licence APAS +</a:t>
                      </a:r>
                      <a:r>
                        <a:rPr lang="fr-FR" baseline="0" dirty="0" smtClean="0"/>
                        <a:t> UE SSAM </a:t>
                      </a:r>
                      <a:r>
                        <a:rPr lang="fr-FR" b="1" baseline="0" dirty="0" smtClean="0">
                          <a:solidFill>
                            <a:srgbClr val="FF0000"/>
                          </a:solidFill>
                        </a:rPr>
                        <a:t>(nouveau)</a:t>
                      </a:r>
                      <a:endParaRPr lang="fr-F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7031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DEJEPS NC / WP / PL / NS + CS</a:t>
                      </a:r>
                      <a:r>
                        <a:rPr lang="fr-FR" baseline="0" dirty="0" smtClean="0"/>
                        <a:t> SSMA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88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DEJEPS</a:t>
                      </a:r>
                      <a:r>
                        <a:rPr lang="fr-FR" baseline="0" dirty="0" smtClean="0"/>
                        <a:t> Triathlon + CS SSMA </a:t>
                      </a:r>
                      <a:r>
                        <a:rPr lang="fr-FR" b="1" baseline="0" dirty="0" smtClean="0">
                          <a:solidFill>
                            <a:srgbClr val="FF0000"/>
                          </a:solidFill>
                        </a:rPr>
                        <a:t>(nouveau)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692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DESJEPS NC</a:t>
                      </a:r>
                      <a:r>
                        <a:rPr lang="fr-FR" baseline="0" dirty="0" smtClean="0"/>
                        <a:t> / WP / PL / NS + CS SSMA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137982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947532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02325" y="5837628"/>
            <a:ext cx="781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00"/>
                </a:solidFill>
              </a:rPr>
              <a:t>20 diplômes donnent un titre de MNS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8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139227" y="6367211"/>
            <a:ext cx="2057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27FD8-406D-476B-89C0-7989EEE88455}" type="slidenum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994944" y="6404649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1ABC8-828B-460D-9EC9-4625F887EE1F}" type="datetime1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04/07/2022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direction/service </a:t>
            </a:r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166" y="1458307"/>
            <a:ext cx="8643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d’encadrement par groupe classe :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886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FF9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sécurité et la surveillance de la natation scolaire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/>
          </p:nvPr>
        </p:nvGraphicFramePr>
        <p:xfrm>
          <a:off x="780745" y="2068294"/>
          <a:ext cx="7805696" cy="3473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4328">
                  <a:extLst>
                    <a:ext uri="{9D8B030D-6E8A-4147-A177-3AD203B41FA5}">
                      <a16:colId xmlns:a16="http://schemas.microsoft.com/office/drawing/2014/main" val="1010145700"/>
                    </a:ext>
                  </a:extLst>
                </a:gridCol>
                <a:gridCol w="3122341">
                  <a:extLst>
                    <a:ext uri="{9D8B030D-6E8A-4147-A177-3AD203B41FA5}">
                      <a16:colId xmlns:a16="http://schemas.microsoft.com/office/drawing/2014/main" val="700709341"/>
                    </a:ext>
                  </a:extLst>
                </a:gridCol>
                <a:gridCol w="2509027">
                  <a:extLst>
                    <a:ext uri="{9D8B030D-6E8A-4147-A177-3AD203B41FA5}">
                      <a16:colId xmlns:a16="http://schemas.microsoft.com/office/drawing/2014/main" val="1923430546"/>
                    </a:ext>
                  </a:extLst>
                </a:gridCol>
              </a:tblGrid>
              <a:tr h="1049274"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Effectif</a:t>
                      </a:r>
                      <a:endParaRPr lang="fr-F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Maternelle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Ou Maternelle</a:t>
                      </a:r>
                      <a:r>
                        <a:rPr lang="fr-FR" sz="2200" baseline="0" dirty="0" smtClean="0"/>
                        <a:t> + </a:t>
                      </a:r>
                      <a:r>
                        <a:rPr lang="fr-FR" sz="2200" dirty="0" smtClean="0"/>
                        <a:t>Elémentaire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 smtClean="0"/>
                        <a:t>Elémentaire</a:t>
                      </a:r>
                    </a:p>
                    <a:p>
                      <a:pPr algn="ctr"/>
                      <a:endParaRPr lang="fr-F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1788862"/>
                  </a:ext>
                </a:extLst>
              </a:tr>
              <a:tr h="564994">
                <a:tc>
                  <a:txBody>
                    <a:bodyPr/>
                    <a:lstStyle/>
                    <a:p>
                      <a:r>
                        <a:rPr lang="fr-FR" sz="2200" dirty="0" smtClean="0"/>
                        <a:t>- De 20 élèves</a:t>
                      </a:r>
                      <a:endParaRPr lang="fr-FR" sz="2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2200" dirty="0" smtClean="0"/>
                        <a:t>2 adultes au moins</a:t>
                      </a:r>
                      <a:r>
                        <a:rPr lang="fr-FR" sz="2200" baseline="0" dirty="0" smtClean="0"/>
                        <a:t> </a:t>
                      </a:r>
                    </a:p>
                    <a:p>
                      <a:pPr algn="ctr"/>
                      <a:r>
                        <a:rPr lang="fr-FR" sz="2200" baseline="0" dirty="0" smtClean="0"/>
                        <a:t>(dont le professeur)</a:t>
                      </a:r>
                      <a:endParaRPr lang="fr-FR" sz="2200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595064"/>
                  </a:ext>
                </a:extLst>
              </a:tr>
              <a:tr h="8071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 20 à 30 élèves</a:t>
                      </a:r>
                      <a:endParaRPr lang="fr-FR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0" dirty="0" smtClean="0"/>
                        <a:t>3 adultes au moins</a:t>
                      </a:r>
                    </a:p>
                    <a:p>
                      <a:pPr algn="ctr"/>
                      <a:r>
                        <a:rPr lang="fr-FR" sz="2200" b="0" dirty="0" smtClean="0"/>
                        <a:t>(dont</a:t>
                      </a:r>
                      <a:r>
                        <a:rPr lang="fr-FR" sz="2200" b="0" baseline="0" dirty="0" smtClean="0"/>
                        <a:t> le professeur)</a:t>
                      </a:r>
                      <a:endParaRPr lang="fr-FR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0" dirty="0" smtClean="0"/>
                        <a:t>2 adultes au moins</a:t>
                      </a:r>
                    </a:p>
                    <a:p>
                      <a:pPr algn="ctr"/>
                      <a:r>
                        <a:rPr lang="fr-FR" sz="2200" b="0" dirty="0" smtClean="0"/>
                        <a:t>(dont</a:t>
                      </a:r>
                      <a:r>
                        <a:rPr lang="fr-FR" sz="2200" b="0" baseline="0" dirty="0" smtClean="0"/>
                        <a:t> le professeur)</a:t>
                      </a:r>
                      <a:endParaRPr lang="fr-FR" sz="22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4911743"/>
                  </a:ext>
                </a:extLst>
              </a:tr>
              <a:tr h="8071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de 30 élèves</a:t>
                      </a:r>
                      <a:endParaRPr lang="fr-FR" sz="2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0" dirty="0" smtClean="0"/>
                        <a:t>4 adultes au moins</a:t>
                      </a:r>
                    </a:p>
                    <a:p>
                      <a:pPr algn="ctr"/>
                      <a:r>
                        <a:rPr lang="fr-FR" sz="2200" b="0" dirty="0" smtClean="0"/>
                        <a:t>(dont</a:t>
                      </a:r>
                      <a:r>
                        <a:rPr lang="fr-FR" sz="2200" b="0" baseline="0" dirty="0" smtClean="0"/>
                        <a:t> le professeur)</a:t>
                      </a:r>
                      <a:endParaRPr lang="fr-FR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b="0" dirty="0" smtClean="0"/>
                        <a:t>3 adultes au moins</a:t>
                      </a:r>
                    </a:p>
                    <a:p>
                      <a:pPr algn="ctr"/>
                      <a:r>
                        <a:rPr lang="fr-FR" sz="2200" b="0" dirty="0" smtClean="0"/>
                        <a:t>(dont</a:t>
                      </a:r>
                      <a:r>
                        <a:rPr lang="fr-FR" sz="2200" b="0" baseline="0" dirty="0" smtClean="0"/>
                        <a:t> le professeur)</a:t>
                      </a:r>
                      <a:endParaRPr lang="fr-FR" sz="22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025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073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139227" y="6367211"/>
            <a:ext cx="2057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27FD8-406D-476B-89C0-7989EEE88455}" type="slidenum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994944" y="6404649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1ABC8-828B-460D-9EC9-4625F887EE1F}" type="datetime1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04/07/2022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direction/service </a:t>
            </a:r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0166" y="1246436"/>
            <a:ext cx="86436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b="1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POSS (A 322-12 et suivants du CDS)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Obligatoire dans les établissements d’accès payant.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Décrit les installations et le fonctionnement de l’établissement.</a:t>
            </a:r>
            <a:endParaRPr lang="fr-FR" sz="2400" noProof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Extraits affichés en bordure du bassins.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 la surveillance et les secours.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 le matériel de premiers secours disponible.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Décrit le rôle de chacun des acteurs.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 les moyens de communication.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Peut prévoir des exercices périodiques.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400" noProof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enseignants doivent prendre connaissance de ce document.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0" y="3886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FF9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 sécurité et la surveillance de la natation scolaire</a:t>
            </a:r>
          </a:p>
        </p:txBody>
      </p:sp>
    </p:spTree>
    <p:extLst>
      <p:ext uri="{BB962C8B-B14F-4D97-AF65-F5344CB8AC3E}">
        <p14:creationId xmlns:p14="http://schemas.microsoft.com/office/powerpoint/2010/main" val="156056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139227" y="636721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25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994944" y="6404649"/>
            <a:ext cx="2057400" cy="365125"/>
          </a:xfrm>
        </p:spPr>
        <p:txBody>
          <a:bodyPr/>
          <a:lstStyle/>
          <a:p>
            <a:pPr algn="r"/>
            <a:fld id="{1BC1ABC8-828B-460D-9EC9-4625F887EE1F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04/07/2022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Intitulé de la direction/service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166" y="1570453"/>
            <a:ext cx="864366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45h heures de cours théoriques et pratique afin :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Maîtriser la réglementation et la circulaire de natation scolaire.</a:t>
            </a:r>
          </a:p>
          <a:p>
            <a:pPr marL="914400" lvl="1" indent="-457200">
              <a:buFont typeface="+mj-lt"/>
              <a:buAutoNum type="alphaL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De permettre la conception et conduite d’un projet pédagogique dans le domaine de l’animation ou de l’apprentissage des activités aquatiques et de la natation, en sécurité.</a:t>
            </a:r>
          </a:p>
          <a:p>
            <a:pPr marL="914400" lvl="1" indent="-457200">
              <a:buFont typeface="+mj-lt"/>
              <a:buAutoNum type="alphaL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Conduite d’actions à visée d’acquisition de l’aisance aquatique chez les très jeunes enfants, de découverte aquatique d’apprentissages pluridisciplinaires.</a:t>
            </a:r>
          </a:p>
          <a:p>
            <a:pPr marL="914400" lvl="1" indent="-457200">
              <a:buFont typeface="+mj-lt"/>
              <a:buAutoNum type="alphaL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Prise en charge des publics dont les groupes de mineurs (accueil de public au Creps, cas concret, TP).</a:t>
            </a:r>
          </a:p>
          <a:p>
            <a:pPr marL="914400" lvl="1" indent="-457200">
              <a:buFont typeface="+mj-lt"/>
              <a:buAutoNum type="alphaLcPeriod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 Certification de la capacité à nager à se sauver, à sauver les autres, du savoir nager sécuritaire et de l’aisance aquatique.</a:t>
            </a:r>
          </a:p>
          <a:p>
            <a:endParaRPr 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98h heures d’alternance sous la responsabilité d’un tuteur : certification en structure </a:t>
            </a:r>
          </a:p>
          <a:p>
            <a:r>
              <a:rPr lang="fr-FR" sz="20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67927" y="45768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lvl="1" defTabSz="914400">
              <a:spcBef>
                <a:spcPts val="600"/>
              </a:spcBef>
              <a:spcAft>
                <a:spcPts val="800"/>
              </a:spcAft>
              <a:defRPr/>
            </a:pPr>
            <a:r>
              <a:rPr lang="fr-FR" b="1" i="1" dirty="0">
                <a:solidFill>
                  <a:srgbClr val="FF9940"/>
                </a:solidFill>
                <a:latin typeface="Arial"/>
              </a:rPr>
              <a:t>La formation des BP JEPS AAN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FEE10622-2A20-D126-7AA3-F95C7BE954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62" y="353426"/>
            <a:ext cx="894303" cy="8121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2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139227" y="6367211"/>
            <a:ext cx="2057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27FD8-406D-476B-89C0-7989EEE88455}" type="slidenum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994944" y="6404649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1ABC8-828B-460D-9EC9-4625F887EE1F}" type="datetime1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04/07/2022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direction/service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143" y="1813907"/>
            <a:ext cx="8128932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/>
              <a:t>Aisance aquatique – organisation d’une classe bleue</a:t>
            </a:r>
          </a:p>
          <a:p>
            <a:pPr lvl="0"/>
            <a:r>
              <a:rPr lang="fr-FR" i="1" dirty="0">
                <a:solidFill>
                  <a:prstClr val="black"/>
                </a:solidFill>
              </a:rPr>
              <a:t>Outre le document: </a:t>
            </a:r>
            <a:r>
              <a:rPr lang="fr-FR" i="1" dirty="0">
                <a:solidFill>
                  <a:prstClr val="black"/>
                </a:solidFill>
                <a:hlinkClick r:id="rId4"/>
              </a:rPr>
              <a:t>« GUIDE D’ACCOMPAGNEMENT À LA MISE EN OEUVRE DE L’AISANCE AQUATIQUE-AAQ A L’USAGE DES COLLECTIVITES »</a:t>
            </a:r>
            <a:r>
              <a:rPr lang="fr-FR" sz="2400" b="1" dirty="0">
                <a:solidFill>
                  <a:prstClr val="black"/>
                </a:solidFill>
              </a:rPr>
              <a:t>, </a:t>
            </a:r>
          </a:p>
          <a:p>
            <a:pPr lvl="0"/>
            <a:r>
              <a:rPr lang="fr-FR" sz="2400" b="1" dirty="0">
                <a:solidFill>
                  <a:prstClr val="black"/>
                </a:solidFill>
              </a:rPr>
              <a:t>il a été arrêté en Vienne que l’organisation d’une classe bleue devra réunir les éléments du protocole suivant :</a:t>
            </a:r>
          </a:p>
          <a:p>
            <a:pPr lvl="0"/>
            <a:endParaRPr lang="fr-FR" sz="2400" b="1" dirty="0">
              <a:solidFill>
                <a:prstClr val="black"/>
              </a:solidFill>
            </a:endParaRPr>
          </a:p>
          <a:p>
            <a:pPr lvl="0" algn="just"/>
            <a:r>
              <a:rPr lang="fr-FR" sz="2400" b="1" dirty="0">
                <a:solidFill>
                  <a:prstClr val="black"/>
                </a:solidFill>
              </a:rPr>
              <a:t>1 / </a:t>
            </a:r>
            <a:r>
              <a:rPr lang="fr-FR" sz="2000" dirty="0">
                <a:solidFill>
                  <a:srgbClr val="FF0000"/>
                </a:solidFill>
              </a:rPr>
              <a:t>Une volonté conjointe </a:t>
            </a:r>
            <a:r>
              <a:rPr lang="fr-FR" sz="2000" dirty="0">
                <a:solidFill>
                  <a:prstClr val="black"/>
                </a:solidFill>
              </a:rPr>
              <a:t>d’une collectivité, des services départementaux de l’éducation nationale (DSDEN) d’organiser une classe bleue, en s’appuyant éventuellement sur un club de natation.</a:t>
            </a:r>
          </a:p>
          <a:p>
            <a:pPr lvl="0" algn="just"/>
            <a:endParaRPr lang="fr-FR" sz="2400" b="1" dirty="0">
              <a:solidFill>
                <a:prstClr val="black"/>
              </a:solidFill>
            </a:endParaRPr>
          </a:p>
          <a:p>
            <a:pPr lvl="0" algn="just"/>
            <a:r>
              <a:rPr lang="fr-FR" sz="2400" b="1" dirty="0">
                <a:solidFill>
                  <a:prstClr val="black"/>
                </a:solidFill>
              </a:rPr>
              <a:t>2 / </a:t>
            </a:r>
            <a:r>
              <a:rPr lang="fr-FR" sz="2000" dirty="0">
                <a:solidFill>
                  <a:srgbClr val="FF0000"/>
                </a:solidFill>
              </a:rPr>
              <a:t>Un enseignant volontaire </a:t>
            </a:r>
            <a:r>
              <a:rPr lang="fr-FR" sz="2000" dirty="0">
                <a:solidFill>
                  <a:prstClr val="black"/>
                </a:solidFill>
              </a:rPr>
              <a:t>d’une classe de maternelle ou d’ULIS (école ou collège) prêt à faire vivre ce dispositif à ses élèves, après accord de l’IEN et/ou du chef d’établissement.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62388"/>
            <a:ext cx="4572000" cy="8258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FF9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Présentation de la note de service </a:t>
            </a:r>
          </a:p>
          <a:p>
            <a:pPr marL="18000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FF9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 28 février 2022</a:t>
            </a:r>
          </a:p>
        </p:txBody>
      </p:sp>
    </p:spTree>
    <p:extLst>
      <p:ext uri="{BB962C8B-B14F-4D97-AF65-F5344CB8AC3E}">
        <p14:creationId xmlns:p14="http://schemas.microsoft.com/office/powerpoint/2010/main" val="163524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139227" y="6367211"/>
            <a:ext cx="2057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27FD8-406D-476B-89C0-7989EEE88455}" type="slidenum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994944" y="6404649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1ABC8-828B-460D-9EC9-4625F887EE1F}" type="datetime1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04/07/2022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direction/service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143" y="1813907"/>
            <a:ext cx="812893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Aisance aquatique – organisation d’une classe bleue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just"/>
            <a:r>
              <a:rPr lang="fr-FR" sz="2400" b="1" dirty="0"/>
              <a:t>3 /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FF0000"/>
                </a:solidFill>
              </a:rPr>
              <a:t>Recenser les professionnels de la natation</a:t>
            </a:r>
            <a:r>
              <a:rPr lang="fr-FR" sz="2000" dirty="0"/>
              <a:t> disposant d’une carte professionnelle à jour, de leur révision (CAEPMNS), </a:t>
            </a:r>
            <a:r>
              <a:rPr lang="fr-FR" sz="2000" dirty="0">
                <a:solidFill>
                  <a:srgbClr val="FF0000"/>
                </a:solidFill>
              </a:rPr>
              <a:t>les encadrants/instructeurs disponibles</a:t>
            </a:r>
            <a:r>
              <a:rPr lang="fr-FR" sz="2000" dirty="0"/>
              <a:t>, et procéder à d’éventuelles formations de bénévoles, en leur expliquant les objectifs particuliers d’une classe bleue.</a:t>
            </a:r>
          </a:p>
          <a:p>
            <a:pPr algn="just"/>
            <a:r>
              <a:rPr lang="fr-FR" sz="2000" dirty="0"/>
              <a:t> </a:t>
            </a:r>
          </a:p>
          <a:p>
            <a:pPr algn="just"/>
            <a:r>
              <a:rPr lang="fr-FR" sz="2400" b="1" dirty="0"/>
              <a:t>4 /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FF0000"/>
                </a:solidFill>
              </a:rPr>
              <a:t>Organiser des temps communs d’information </a:t>
            </a:r>
            <a:r>
              <a:rPr lang="fr-FR" sz="2000" dirty="0"/>
              <a:t>entre les responsables de la collectivité, les CPC-EPS en direction des familles.</a:t>
            </a:r>
          </a:p>
          <a:p>
            <a:pPr algn="just"/>
            <a:r>
              <a:rPr lang="fr-FR" sz="2000" dirty="0"/>
              <a:t> </a:t>
            </a:r>
          </a:p>
          <a:p>
            <a:pPr algn="just"/>
            <a:r>
              <a:rPr lang="fr-FR" sz="2400" b="1" dirty="0"/>
              <a:t>5 /</a:t>
            </a:r>
            <a:r>
              <a:rPr lang="fr-FR" sz="2000" dirty="0"/>
              <a:t> </a:t>
            </a:r>
            <a:r>
              <a:rPr lang="fr-FR" sz="2000" dirty="0">
                <a:solidFill>
                  <a:srgbClr val="FF0000"/>
                </a:solidFill>
              </a:rPr>
              <a:t>Etablir une organisation rigoureuse de l’activité aquatique et pédagogique</a:t>
            </a:r>
            <a:r>
              <a:rPr lang="fr-FR" sz="2000" dirty="0"/>
              <a:t>. Planifier les présences de chaque encadrant sur chaque journée ou demi-journée. (impossibilité de mobiliser les CPC-EPS sur la totalité de la semaine).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62388"/>
            <a:ext cx="4572000" cy="8258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FF9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Présentation de la note de service </a:t>
            </a:r>
          </a:p>
          <a:p>
            <a:pPr marL="18000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FF9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 28 février 2022</a:t>
            </a:r>
          </a:p>
        </p:txBody>
      </p:sp>
    </p:spTree>
    <p:extLst>
      <p:ext uri="{BB962C8B-B14F-4D97-AF65-F5344CB8AC3E}">
        <p14:creationId xmlns:p14="http://schemas.microsoft.com/office/powerpoint/2010/main" val="126976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139227" y="6367211"/>
            <a:ext cx="2057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27FD8-406D-476B-89C0-7989EEE88455}" type="slidenum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994944" y="6404649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1ABC8-828B-460D-9EC9-4625F887EE1F}" type="datetime1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04/07/2022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direction/service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143" y="1813907"/>
            <a:ext cx="812893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Aisance aquatique – organisation d’une classe bleue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r>
              <a:rPr lang="fr-FR" sz="2400" b="1" dirty="0">
                <a:solidFill>
                  <a:prstClr val="black"/>
                </a:solidFill>
                <a:latin typeface="Calibri" panose="020F0502020204030204"/>
              </a:rPr>
              <a:t>6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fr-FR" sz="2000" dirty="0"/>
              <a:t>Respecter le taux suivant d’encadrement : 1 adulte pour 4/5 élèves.</a:t>
            </a:r>
          </a:p>
          <a:p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  <a:p>
            <a:pPr algn="just"/>
            <a:r>
              <a:rPr lang="fr-FR" sz="2400" b="1" dirty="0">
                <a:solidFill>
                  <a:prstClr val="black"/>
                </a:solidFill>
                <a:latin typeface="Calibri" panose="020F0502020204030204"/>
              </a:rPr>
              <a:t>7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fr-FR" sz="2000" dirty="0"/>
              <a:t>Etre particulièrement vigilant sur la surveillance, la sécurité des élèves</a:t>
            </a:r>
          </a:p>
          <a:p>
            <a:pPr algn="just"/>
            <a:r>
              <a:rPr lang="fr-FR" sz="2000" b="1" u="sng" dirty="0">
                <a:solidFill>
                  <a:srgbClr val="FF0000"/>
                </a:solidFill>
              </a:rPr>
              <a:t>Transmission et connaissance du POSS aux différents partenaires 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just"/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</a:rPr>
              <a:t>8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/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fr-FR" sz="2000" dirty="0"/>
              <a:t>S’assurer que toutes les démarches administratives ont été réalisées ( déclaration via la base intervenants extérieurs 1D, droit à l’image si besoin, etc.)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/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62388"/>
            <a:ext cx="4572000" cy="8258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FF9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Présentation de la note de service </a:t>
            </a:r>
          </a:p>
          <a:p>
            <a:pPr marL="18000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FF9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 28 février 2022</a:t>
            </a:r>
          </a:p>
        </p:txBody>
      </p:sp>
    </p:spTree>
    <p:extLst>
      <p:ext uri="{BB962C8B-B14F-4D97-AF65-F5344CB8AC3E}">
        <p14:creationId xmlns:p14="http://schemas.microsoft.com/office/powerpoint/2010/main" val="268941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5E124-3B39-46DC-95AF-6474D5CC9F68}" type="datetime1">
              <a:rPr lang="fr-FR" smtClean="0"/>
              <a:t>04/07/2022</a:t>
            </a:fld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27FD8-406D-476B-89C0-7989EEE88455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01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220473" y="635635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3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7017588" y="6356351"/>
            <a:ext cx="2057400" cy="365125"/>
          </a:xfrm>
        </p:spPr>
        <p:txBody>
          <a:bodyPr/>
          <a:lstStyle/>
          <a:p>
            <a:pPr algn="r"/>
            <a:fld id="{8E2E035C-DB0F-46CD-AE22-4AB2901F9D7B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04/07/2022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gray">
          <a:xfrm>
            <a:off x="638201" y="1935169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Déroulement :</a:t>
            </a:r>
          </a:p>
        </p:txBody>
      </p:sp>
      <p:sp>
        <p:nvSpPr>
          <p:cNvPr id="5" name="Espace réservé du texte 9"/>
          <p:cNvSpPr txBox="1">
            <a:spLocks/>
          </p:cNvSpPr>
          <p:nvPr/>
        </p:nvSpPr>
        <p:spPr bwMode="gray">
          <a:xfrm>
            <a:off x="602325" y="2557589"/>
            <a:ext cx="7727288" cy="2530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marR="0" lvl="1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Présentation de la note de service du 28 février 2022</a:t>
            </a:r>
          </a:p>
          <a:p>
            <a:pPr lvl="1">
              <a:defRPr/>
            </a:pPr>
            <a:r>
              <a:rPr lang="fr-FR" sz="2400" dirty="0">
                <a:solidFill>
                  <a:srgbClr val="000000"/>
                </a:solidFill>
                <a:latin typeface="Arial"/>
              </a:rPr>
              <a:t> Le cadre académique du savoir nager en sécurité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lvl="1">
              <a:defRPr/>
            </a:pPr>
            <a:r>
              <a:rPr lang="fr-FR" sz="2400" dirty="0">
                <a:solidFill>
                  <a:srgbClr val="000000"/>
                </a:solidFill>
                <a:latin typeface="Arial"/>
              </a:rPr>
              <a:t> La sécurité et la surveillance de la natation scolaire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24000" marR="0" lvl="1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lang="fr-FR" sz="2400" dirty="0">
                <a:solidFill>
                  <a:srgbClr val="000000"/>
                </a:solidFill>
                <a:latin typeface="Arial"/>
              </a:rPr>
              <a:t> La formation des BP JEPS AAN</a:t>
            </a:r>
          </a:p>
          <a:p>
            <a:pPr marL="324000" marR="0" lvl="1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 typeface="+mj-lt"/>
              <a:buAutoNum type="alphaLcPeriod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Questions diverses</a:t>
            </a:r>
          </a:p>
          <a:p>
            <a:pPr marL="324000" marR="0" lvl="1" indent="-144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 typeface="+mj-lt"/>
              <a:buAutoNum type="alphaLcPeriod"/>
              <a:tabLst/>
              <a:defRPr/>
            </a:pPr>
            <a:endParaRPr kumimoji="0" lang="fr-FR" sz="9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Intitulé de la direction/service </a:t>
            </a:r>
          </a:p>
        </p:txBody>
      </p:sp>
    </p:spTree>
    <p:extLst>
      <p:ext uri="{BB962C8B-B14F-4D97-AF65-F5344CB8AC3E}">
        <p14:creationId xmlns:p14="http://schemas.microsoft.com/office/powerpoint/2010/main" val="32232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3409200" y="6295966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4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726600" y="6295966"/>
            <a:ext cx="2057400" cy="365125"/>
          </a:xfrm>
        </p:spPr>
        <p:txBody>
          <a:bodyPr/>
          <a:lstStyle/>
          <a:p>
            <a:pPr algn="r" defTabSz="914400"/>
            <a:fld id="{FA61455D-74E9-4B61-87CA-131A12340DFE}" type="datetime1">
              <a:rPr lang="fr-FR" sz="750" b="1">
                <a:solidFill>
                  <a:srgbClr val="000000"/>
                </a:solidFill>
                <a:latin typeface="Arial"/>
              </a:rPr>
              <a:pPr algn="r" defTabSz="914400"/>
              <a:t>04/07/2022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Espace réservé du pied de page 8"/>
          <p:cNvSpPr txBox="1">
            <a:spLocks/>
          </p:cNvSpPr>
          <p:nvPr/>
        </p:nvSpPr>
        <p:spPr bwMode="gray">
          <a:xfrm>
            <a:off x="360000" y="6301091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Intitulé de la direction/service</a:t>
            </a:r>
          </a:p>
        </p:txBody>
      </p:sp>
      <p:sp>
        <p:nvSpPr>
          <p:cNvPr id="7" name="Rectangle 6"/>
          <p:cNvSpPr/>
          <p:nvPr/>
        </p:nvSpPr>
        <p:spPr>
          <a:xfrm>
            <a:off x="728663" y="3100907"/>
            <a:ext cx="7658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 algn="ctr" defTabSz="914400">
              <a:spcBef>
                <a:spcPts val="600"/>
              </a:spcBef>
              <a:spcAft>
                <a:spcPts val="800"/>
              </a:spcAft>
              <a:defRPr/>
            </a:pPr>
            <a:r>
              <a:rPr lang="fr-FR" sz="2400" i="1" dirty="0">
                <a:solidFill>
                  <a:srgbClr val="FF0000"/>
                </a:solidFill>
                <a:latin typeface="Arial"/>
                <a:hlinkClick r:id="rId4"/>
              </a:rPr>
              <a:t>Note de service du 28 février 2022</a:t>
            </a:r>
            <a:endParaRPr lang="fr-FR" sz="2400" i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362388"/>
            <a:ext cx="4572000" cy="8258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lvl="1" algn="ctr" defTabSz="914400">
              <a:spcBef>
                <a:spcPts val="600"/>
              </a:spcBef>
              <a:spcAft>
                <a:spcPts val="800"/>
              </a:spcAft>
              <a:defRPr/>
            </a:pPr>
            <a:r>
              <a:rPr lang="fr-FR" b="1" i="1" dirty="0">
                <a:solidFill>
                  <a:srgbClr val="FF9940"/>
                </a:solidFill>
                <a:latin typeface="Arial"/>
              </a:rPr>
              <a:t>Présentation de la note de service </a:t>
            </a:r>
          </a:p>
          <a:p>
            <a:pPr marL="180000" lvl="1" algn="ctr" defTabSz="914400">
              <a:spcBef>
                <a:spcPts val="600"/>
              </a:spcBef>
              <a:spcAft>
                <a:spcPts val="800"/>
              </a:spcAft>
              <a:defRPr/>
            </a:pPr>
            <a:r>
              <a:rPr lang="fr-FR" b="1" i="1" dirty="0">
                <a:solidFill>
                  <a:srgbClr val="FF9940"/>
                </a:solidFill>
                <a:latin typeface="Arial"/>
              </a:rPr>
              <a:t>du 28 février 2022</a:t>
            </a:r>
          </a:p>
        </p:txBody>
      </p:sp>
    </p:spTree>
    <p:extLst>
      <p:ext uri="{BB962C8B-B14F-4D97-AF65-F5344CB8AC3E}">
        <p14:creationId xmlns:p14="http://schemas.microsoft.com/office/powerpoint/2010/main" val="345760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139227" y="636721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5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994944" y="6404649"/>
            <a:ext cx="2057400" cy="365125"/>
          </a:xfrm>
        </p:spPr>
        <p:txBody>
          <a:bodyPr/>
          <a:lstStyle/>
          <a:p>
            <a:pPr algn="r"/>
            <a:fld id="{1BC1ABC8-828B-460D-9EC9-4625F887EE1F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04/07/2022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Intitulé de la direction/service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143" y="1813907"/>
            <a:ext cx="81289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De l'aisance aquatique au savoir-nager en sécurité et au-delà :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parcours de formation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pour devenir nageur.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fr-FR" sz="2400" b="1" dirty="0"/>
              <a:t>Savoir-nager, une compétence fondamentale définie dans les programmes.</a:t>
            </a:r>
          </a:p>
          <a:p>
            <a:pPr marL="457200" indent="-457200">
              <a:buFont typeface="+mj-lt"/>
              <a:buAutoNum type="alphaLcParenR"/>
            </a:pPr>
            <a:r>
              <a:rPr lang="fr-FR" sz="2400" b="1" dirty="0"/>
              <a:t>L'attestation du savoir-nager en sécurité (ASNS) : une étape majeure du parcours de l'élève.</a:t>
            </a:r>
          </a:p>
          <a:p>
            <a:pPr marL="457200" indent="-457200">
              <a:buFont typeface="+mj-lt"/>
              <a:buAutoNum type="alphaLcParenR"/>
            </a:pPr>
            <a:r>
              <a:rPr lang="fr-FR" sz="2400" b="1" dirty="0"/>
              <a:t>Accès aux activités nautiques dans le cadre des accueils collectifs de mineurs</a:t>
            </a:r>
          </a:p>
          <a:p>
            <a:endParaRPr lang="fr-FR" sz="2400" b="1" dirty="0"/>
          </a:p>
          <a:p>
            <a:endParaRPr lang="fr-FR" sz="2400" b="1" dirty="0"/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62388"/>
            <a:ext cx="4572000" cy="8258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lvl="1" algn="ctr" defTabSz="914400">
              <a:spcBef>
                <a:spcPts val="600"/>
              </a:spcBef>
              <a:spcAft>
                <a:spcPts val="800"/>
              </a:spcAft>
              <a:defRPr/>
            </a:pPr>
            <a:r>
              <a:rPr lang="fr-FR" b="1" i="1" dirty="0">
                <a:solidFill>
                  <a:srgbClr val="FF9940"/>
                </a:solidFill>
                <a:latin typeface="Arial"/>
              </a:rPr>
              <a:t>Présentation de la note de service </a:t>
            </a:r>
          </a:p>
          <a:p>
            <a:pPr marL="180000" lvl="1" algn="ctr" defTabSz="914400">
              <a:spcBef>
                <a:spcPts val="600"/>
              </a:spcBef>
              <a:spcAft>
                <a:spcPts val="800"/>
              </a:spcAft>
              <a:defRPr/>
            </a:pPr>
            <a:r>
              <a:rPr lang="fr-FR" b="1" i="1" dirty="0">
                <a:solidFill>
                  <a:srgbClr val="FF9940"/>
                </a:solidFill>
                <a:latin typeface="Arial"/>
              </a:rPr>
              <a:t>du 28 février 2022</a:t>
            </a:r>
          </a:p>
        </p:txBody>
      </p:sp>
    </p:spTree>
    <p:extLst>
      <p:ext uri="{BB962C8B-B14F-4D97-AF65-F5344CB8AC3E}">
        <p14:creationId xmlns:p14="http://schemas.microsoft.com/office/powerpoint/2010/main" val="329470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139227" y="636721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6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994944" y="6404649"/>
            <a:ext cx="2057400" cy="365125"/>
          </a:xfrm>
        </p:spPr>
        <p:txBody>
          <a:bodyPr/>
          <a:lstStyle/>
          <a:p>
            <a:pPr algn="r"/>
            <a:fld id="{1BC1ABC8-828B-460D-9EC9-4625F887EE1F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04/07/2022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Intitulé de la direction/service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142" y="1813907"/>
            <a:ext cx="82232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L'enseignement de la natation : dimensions pédagogiques.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fr-FR" sz="2400" b="1" dirty="0"/>
              <a:t>Dans le premier degré.</a:t>
            </a:r>
          </a:p>
          <a:p>
            <a:pPr marL="457200" indent="-457200">
              <a:buFont typeface="+mj-lt"/>
              <a:buAutoNum type="alphaLcParenR"/>
            </a:pPr>
            <a:r>
              <a:rPr lang="fr-FR" sz="2400" b="1" dirty="0"/>
              <a:t>Le cycle 3 dans le cadre de la liaison École-Collège.</a:t>
            </a:r>
          </a:p>
          <a:p>
            <a:pPr marL="457200" indent="-457200">
              <a:buFont typeface="+mj-lt"/>
              <a:buAutoNum type="alphaLcParenR"/>
            </a:pPr>
            <a:r>
              <a:rPr lang="fr-FR" sz="2400" b="1" dirty="0"/>
              <a:t>Dans le second degré au collège ou au lycée.</a:t>
            </a:r>
          </a:p>
          <a:p>
            <a:endParaRPr lang="fr-FR" sz="2400" b="1" dirty="0"/>
          </a:p>
          <a:p>
            <a:endParaRPr lang="fr-FR" sz="2400" b="1" dirty="0"/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62388"/>
            <a:ext cx="4572000" cy="8258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lvl="1" algn="ctr" defTabSz="914400">
              <a:spcBef>
                <a:spcPts val="600"/>
              </a:spcBef>
              <a:spcAft>
                <a:spcPts val="800"/>
              </a:spcAft>
              <a:defRPr/>
            </a:pPr>
            <a:r>
              <a:rPr lang="fr-FR" b="1" i="1" dirty="0">
                <a:solidFill>
                  <a:srgbClr val="FF9940"/>
                </a:solidFill>
                <a:latin typeface="Arial"/>
              </a:rPr>
              <a:t>Présentation de la note de service </a:t>
            </a:r>
          </a:p>
          <a:p>
            <a:pPr marL="180000" lvl="1" algn="ctr" defTabSz="914400">
              <a:spcBef>
                <a:spcPts val="600"/>
              </a:spcBef>
              <a:spcAft>
                <a:spcPts val="800"/>
              </a:spcAft>
              <a:defRPr/>
            </a:pPr>
            <a:r>
              <a:rPr lang="fr-FR" b="1" i="1" dirty="0">
                <a:solidFill>
                  <a:srgbClr val="FF9940"/>
                </a:solidFill>
                <a:latin typeface="Arial"/>
              </a:rPr>
              <a:t>du 28 février 2022</a:t>
            </a:r>
          </a:p>
        </p:txBody>
      </p:sp>
    </p:spTree>
    <p:extLst>
      <p:ext uri="{BB962C8B-B14F-4D97-AF65-F5344CB8AC3E}">
        <p14:creationId xmlns:p14="http://schemas.microsoft.com/office/powerpoint/2010/main" val="255291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139227" y="636721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7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994944" y="6404649"/>
            <a:ext cx="2057400" cy="365125"/>
          </a:xfrm>
        </p:spPr>
        <p:txBody>
          <a:bodyPr/>
          <a:lstStyle/>
          <a:p>
            <a:pPr algn="r"/>
            <a:fld id="{1BC1ABC8-828B-460D-9EC9-4625F887EE1F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04/07/2022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Intitulé de la direction/service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143" y="1813907"/>
            <a:ext cx="8128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Responsabilités des professeurs et des intervenants.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lphaLcParenR"/>
            </a:pPr>
            <a:r>
              <a:rPr lang="fr-FR" sz="2400" b="1" dirty="0"/>
              <a:t>Responsabilité des professeurs.</a:t>
            </a:r>
          </a:p>
          <a:p>
            <a:pPr marL="457200" indent="-457200">
              <a:buFont typeface="+mj-lt"/>
              <a:buAutoNum type="alphaLcParenR"/>
            </a:pPr>
            <a:r>
              <a:rPr lang="fr-FR" sz="2400" b="1" dirty="0"/>
              <a:t>Responsabilité des intervenants professionnels </a:t>
            </a:r>
            <a:r>
              <a:rPr lang="fr-FR" sz="2400" b="1"/>
              <a:t>ou bénévoles.</a:t>
            </a:r>
            <a:endParaRPr lang="fr-FR" sz="2400" b="1" dirty="0"/>
          </a:p>
          <a:p>
            <a:pPr marL="457200" indent="-457200">
              <a:buFont typeface="+mj-lt"/>
              <a:buAutoNum type="alphaLcParenR"/>
            </a:pPr>
            <a:r>
              <a:rPr lang="fr-FR" sz="2400" b="1" dirty="0"/>
              <a:t>Dans le second degré au collège ou au lycée.</a:t>
            </a:r>
          </a:p>
          <a:p>
            <a:endParaRPr lang="fr-FR" sz="2400" b="1" dirty="0"/>
          </a:p>
          <a:p>
            <a:endParaRPr lang="fr-FR" sz="2400" b="1" dirty="0"/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62388"/>
            <a:ext cx="4572000" cy="8258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lvl="1" algn="ctr" defTabSz="914400">
              <a:spcBef>
                <a:spcPts val="600"/>
              </a:spcBef>
              <a:spcAft>
                <a:spcPts val="800"/>
              </a:spcAft>
              <a:defRPr/>
            </a:pPr>
            <a:r>
              <a:rPr lang="fr-FR" b="1" i="1" dirty="0">
                <a:solidFill>
                  <a:srgbClr val="FF9940"/>
                </a:solidFill>
                <a:latin typeface="Arial"/>
              </a:rPr>
              <a:t>Présentation de la note de service </a:t>
            </a:r>
          </a:p>
          <a:p>
            <a:pPr marL="180000" lvl="1" algn="ctr" defTabSz="914400">
              <a:spcBef>
                <a:spcPts val="600"/>
              </a:spcBef>
              <a:spcAft>
                <a:spcPts val="800"/>
              </a:spcAft>
              <a:defRPr/>
            </a:pPr>
            <a:r>
              <a:rPr lang="fr-FR" b="1" i="1" dirty="0">
                <a:solidFill>
                  <a:srgbClr val="FF9940"/>
                </a:solidFill>
                <a:latin typeface="Arial"/>
              </a:rPr>
              <a:t>du 28 février 2022</a:t>
            </a:r>
          </a:p>
        </p:txBody>
      </p:sp>
    </p:spTree>
    <p:extLst>
      <p:ext uri="{BB962C8B-B14F-4D97-AF65-F5344CB8AC3E}">
        <p14:creationId xmlns:p14="http://schemas.microsoft.com/office/powerpoint/2010/main" val="138371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139227" y="6367211"/>
            <a:ext cx="2057400" cy="365125"/>
          </a:xfrm>
        </p:spPr>
        <p:txBody>
          <a:bodyPr/>
          <a:lstStyle/>
          <a:p>
            <a:pPr algn="ctr" defTabSz="914400"/>
            <a:fld id="{7CE27FD8-406D-476B-89C0-7989EEE88455}" type="slidenum">
              <a:rPr lang="fr-FR" sz="750" b="1">
                <a:solidFill>
                  <a:srgbClr val="000000"/>
                </a:solidFill>
                <a:latin typeface="Arial"/>
              </a:rPr>
              <a:pPr algn="ctr" defTabSz="914400"/>
              <a:t>8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994944" y="6404649"/>
            <a:ext cx="2057400" cy="365125"/>
          </a:xfrm>
        </p:spPr>
        <p:txBody>
          <a:bodyPr/>
          <a:lstStyle/>
          <a:p>
            <a:pPr algn="r"/>
            <a:fld id="{1BC1ABC8-828B-460D-9EC9-4625F887EE1F}" type="datetime1">
              <a:rPr lang="fr-FR" sz="750" b="1">
                <a:solidFill>
                  <a:srgbClr val="000000"/>
                </a:solidFill>
                <a:latin typeface="Arial"/>
              </a:rPr>
              <a:pPr algn="r"/>
              <a:t>04/07/2022</a:t>
            </a:fld>
            <a:endParaRPr lang="fr-FR" sz="75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0000"/>
                </a:solidFill>
                <a:latin typeface="Arial"/>
              </a:rPr>
              <a:t>Intitulé de la direction/service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143" y="1813907"/>
            <a:ext cx="81289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Assurer l'enseignement et la sécurité de tous les élèves: contexte et surveillance.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buFont typeface="+mj-lt"/>
              <a:buAutoNum type="alphaLcParenR"/>
            </a:pPr>
            <a:r>
              <a:rPr lang="fr-FR" sz="2400" b="1" dirty="0"/>
              <a:t>Conditions matérielles d'accueil.</a:t>
            </a:r>
          </a:p>
          <a:p>
            <a:pPr marL="457200" indent="-457200">
              <a:buFont typeface="+mj-lt"/>
              <a:buAutoNum type="alphaLcParenR"/>
            </a:pPr>
            <a:r>
              <a:rPr lang="fr-FR" sz="2400" b="1" dirty="0"/>
              <a:t>Organisation de la surveillance.</a:t>
            </a:r>
          </a:p>
          <a:p>
            <a:pPr marL="457200" indent="-457200">
              <a:buFont typeface="+mj-lt"/>
              <a:buAutoNum type="alphaLcParenR"/>
            </a:pPr>
            <a:r>
              <a:rPr lang="fr-FR" sz="2400" b="1" dirty="0"/>
              <a:t>Normes d'encadrement à respecter avant, pendant et après la séance.</a:t>
            </a:r>
          </a:p>
          <a:p>
            <a:pPr marL="457200" indent="-457200">
              <a:buFont typeface="+mj-lt"/>
              <a:buAutoNum type="alphaLcParenR"/>
            </a:pPr>
            <a:r>
              <a:rPr lang="fr-FR" sz="2400" b="1" dirty="0"/>
              <a:t>Cas particulier des bassins intégrés aux établissements.</a:t>
            </a:r>
          </a:p>
          <a:p>
            <a:pPr marL="457200" indent="-457200">
              <a:buFont typeface="+mj-lt"/>
              <a:buAutoNum type="alphaLcParenR"/>
            </a:pPr>
            <a:r>
              <a:rPr lang="fr-FR" sz="2400" b="1" dirty="0">
                <a:hlinkClick r:id="rId4"/>
              </a:rPr>
              <a:t>Cas particulier des bassins mobiles</a:t>
            </a:r>
            <a:r>
              <a:rPr lang="fr-FR" sz="2400" b="1" dirty="0"/>
              <a:t>.</a:t>
            </a:r>
          </a:p>
          <a:p>
            <a:pPr marL="457200" indent="-457200">
              <a:buFont typeface="+mj-lt"/>
              <a:buAutoNum type="alphaLcParenR"/>
            </a:pPr>
            <a:r>
              <a:rPr lang="fr-FR" sz="2400" b="1" dirty="0"/>
              <a:t>Cas particulier des bassins d'apprentissage.</a:t>
            </a:r>
          </a:p>
          <a:p>
            <a:pPr marL="457200" indent="-457200">
              <a:buFont typeface="+mj-lt"/>
              <a:buAutoNum type="alphaLcParenR"/>
            </a:pPr>
            <a:r>
              <a:rPr lang="fr-FR" sz="2400" b="1" dirty="0"/>
              <a:t>Cas des plans d'eau ouverts.</a:t>
            </a:r>
          </a:p>
          <a:p>
            <a:pPr marL="457200" indent="-457200">
              <a:buFont typeface="+mj-lt"/>
              <a:buAutoNum type="alphaLcParenR"/>
            </a:pPr>
            <a:r>
              <a:rPr lang="fr-FR" sz="2400" b="1" dirty="0"/>
              <a:t>Aisance aquatique – organisation d’une classe bleue</a:t>
            </a:r>
          </a:p>
          <a:p>
            <a:endParaRPr lang="fr-FR" sz="2400" b="1" dirty="0"/>
          </a:p>
          <a:p>
            <a:endParaRPr lang="fr-FR" sz="2400" b="1" dirty="0"/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62388"/>
            <a:ext cx="4572000" cy="8258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lvl="1" algn="ctr" defTabSz="914400">
              <a:spcBef>
                <a:spcPts val="600"/>
              </a:spcBef>
              <a:spcAft>
                <a:spcPts val="800"/>
              </a:spcAft>
              <a:defRPr/>
            </a:pPr>
            <a:r>
              <a:rPr lang="fr-FR" b="1" i="1" dirty="0">
                <a:solidFill>
                  <a:srgbClr val="FF9940"/>
                </a:solidFill>
                <a:latin typeface="Arial"/>
              </a:rPr>
              <a:t>Présentation de la note de service </a:t>
            </a:r>
          </a:p>
          <a:p>
            <a:pPr marL="180000" lvl="1" algn="ctr" defTabSz="914400">
              <a:spcBef>
                <a:spcPts val="600"/>
              </a:spcBef>
              <a:spcAft>
                <a:spcPts val="800"/>
              </a:spcAft>
              <a:defRPr/>
            </a:pPr>
            <a:r>
              <a:rPr lang="fr-FR" b="1" i="1" dirty="0">
                <a:solidFill>
                  <a:srgbClr val="FF9940"/>
                </a:solidFill>
                <a:latin typeface="Arial"/>
              </a:rPr>
              <a:t>du 28 février 2022</a:t>
            </a:r>
          </a:p>
        </p:txBody>
      </p:sp>
    </p:spTree>
    <p:extLst>
      <p:ext uri="{BB962C8B-B14F-4D97-AF65-F5344CB8AC3E}">
        <p14:creationId xmlns:p14="http://schemas.microsoft.com/office/powerpoint/2010/main" val="187750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4139227" y="6367211"/>
            <a:ext cx="2057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27FD8-406D-476B-89C0-7989EEE88455}" type="slidenum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994944" y="6404649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1ABC8-828B-460D-9EC9-4625F887EE1F}" type="datetime1">
              <a:rPr kumimoji="0" lang="fr-FR" sz="7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04/07/2022</a:t>
            </a:fld>
            <a:endParaRPr kumimoji="0" lang="fr-FR" sz="7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Espace réservé du pied de page 7"/>
          <p:cNvSpPr txBox="1">
            <a:spLocks/>
          </p:cNvSpPr>
          <p:nvPr/>
        </p:nvSpPr>
        <p:spPr bwMode="gray">
          <a:xfrm>
            <a:off x="602325" y="6361476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Intitulé de la direction/service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2143" y="1813907"/>
            <a:ext cx="8281892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Cas particulier des bassins mobiles </a:t>
            </a:r>
            <a:r>
              <a:rPr lang="fr-FR" sz="2400" b="1" u="sng" dirty="0">
                <a:solidFill>
                  <a:prstClr val="black"/>
                </a:solidFill>
                <a:latin typeface="Calibri" panose="020F0502020204030204"/>
              </a:rPr>
              <a:t>:</a:t>
            </a:r>
            <a:r>
              <a:rPr lang="fr-FR" sz="2400" b="1" dirty="0">
                <a:solidFill>
                  <a:prstClr val="black"/>
                </a:solidFill>
                <a:latin typeface="Calibri" panose="020F0502020204030204"/>
              </a:rPr>
              <a:t> un exemple dans la Vienne</a:t>
            </a:r>
          </a:p>
          <a:p>
            <a:pPr lvl="0"/>
            <a:endParaRPr lang="fr-FR" dirty="0"/>
          </a:p>
          <a:p>
            <a:pPr lvl="0" algn="just"/>
            <a:r>
              <a:rPr lang="fr-FR" b="1" dirty="0"/>
              <a:t>Janvier 2022 : </a:t>
            </a:r>
            <a:r>
              <a:rPr lang="fr-FR" dirty="0"/>
              <a:t>Le Maire de la commune de Vernon (700 habitants), contacte sa circonscription (Poitiers Sud) après s’être renseigné sur la faisabilité du projet.</a:t>
            </a:r>
          </a:p>
          <a:p>
            <a:pPr lvl="0" algn="just"/>
            <a:endParaRPr lang="fr-FR" dirty="0"/>
          </a:p>
          <a:p>
            <a:pPr lvl="0" algn="just"/>
            <a:r>
              <a:rPr lang="fr-FR" b="1" dirty="0"/>
              <a:t>Février 2022 </a:t>
            </a:r>
            <a:r>
              <a:rPr lang="fr-FR" dirty="0"/>
              <a:t>: 1</a:t>
            </a:r>
            <a:r>
              <a:rPr lang="fr-FR" baseline="30000" dirty="0"/>
              <a:t>ère</a:t>
            </a:r>
            <a:r>
              <a:rPr lang="fr-FR" dirty="0"/>
              <a:t> rencontre entre les élus de Vernon et la DSDEN (personnels pédagogiques et conseiller sport du SDJES). </a:t>
            </a:r>
          </a:p>
          <a:p>
            <a:pPr lvl="0" algn="just"/>
            <a:r>
              <a:rPr lang="fr-FR" dirty="0"/>
              <a:t>Sujets abordés (conditions techniques de mise en œuvre, coût, encadrement, règlementation et projet pédagogique).</a:t>
            </a:r>
          </a:p>
          <a:p>
            <a:pPr lvl="0" algn="just"/>
            <a:endParaRPr lang="fr-FR" dirty="0"/>
          </a:p>
          <a:p>
            <a:pPr lvl="0" algn="just"/>
            <a:r>
              <a:rPr lang="fr-FR" b="1" dirty="0"/>
              <a:t>Mars 2022</a:t>
            </a:r>
            <a:r>
              <a:rPr lang="fr-FR" dirty="0"/>
              <a:t> : 2</a:t>
            </a:r>
            <a:r>
              <a:rPr lang="fr-FR" baseline="30000" dirty="0"/>
              <a:t>ème</a:t>
            </a:r>
            <a:r>
              <a:rPr lang="fr-FR" dirty="0"/>
              <a:t> rencontre (avec la participation de l'équipe pédagogique).</a:t>
            </a:r>
          </a:p>
          <a:p>
            <a:pPr lvl="0" algn="just"/>
            <a:endParaRPr lang="fr-FR" dirty="0"/>
          </a:p>
          <a:p>
            <a:pPr algn="just"/>
            <a:r>
              <a:rPr lang="fr-FR" b="1" dirty="0"/>
              <a:t>Avril 2022 </a:t>
            </a:r>
            <a:r>
              <a:rPr lang="fr-FR" dirty="0"/>
              <a:t>: Elaboration du budget par le Maire et projet </a:t>
            </a:r>
          </a:p>
          <a:p>
            <a:pPr algn="just"/>
            <a:r>
              <a:rPr lang="fr-FR" dirty="0"/>
              <a:t>de construction du bassin mobile derrière l'école.</a:t>
            </a:r>
          </a:p>
          <a:p>
            <a:pPr algn="just"/>
            <a:endParaRPr lang="fr-FR" dirty="0"/>
          </a:p>
          <a:p>
            <a:pPr algn="just"/>
            <a:r>
              <a:rPr lang="fr-FR" b="1" dirty="0"/>
              <a:t>Début mai 2022</a:t>
            </a:r>
            <a:r>
              <a:rPr lang="fr-FR" dirty="0"/>
              <a:t> : Bassin construit - recherche d'encadrement.</a:t>
            </a:r>
          </a:p>
          <a:p>
            <a:pPr algn="just"/>
            <a:endParaRPr lang="fr-FR" dirty="0"/>
          </a:p>
          <a:p>
            <a:pPr lvl="0" algn="just"/>
            <a:endParaRPr lang="fr-FR" dirty="0"/>
          </a:p>
          <a:p>
            <a:pPr lvl="0" algn="just"/>
            <a:endParaRPr lang="fr-FR" dirty="0"/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0" y="362388"/>
            <a:ext cx="4572000" cy="8258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FF9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Présentation de la note de service </a:t>
            </a:r>
          </a:p>
          <a:p>
            <a:pPr marL="18000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rgbClr val="FF99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 28 février 2022</a:t>
            </a:r>
          </a:p>
        </p:txBody>
      </p:sp>
      <p:pic>
        <p:nvPicPr>
          <p:cNvPr id="8" name="Imag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010" y="4970211"/>
            <a:ext cx="2613254" cy="176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64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645</TotalTime>
  <Words>2522</Words>
  <Application>Microsoft Office PowerPoint</Application>
  <PresentationFormat>Affichage à l'écran (4:3)</PresentationFormat>
  <Paragraphs>483</Paragraphs>
  <Slides>29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Rectorat de Poitiers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yde-souza</dc:creator>
  <cp:lastModifiedBy>jbrouleau</cp:lastModifiedBy>
  <cp:revision>50</cp:revision>
  <cp:lastPrinted>2022-07-04T09:07:15Z</cp:lastPrinted>
  <dcterms:created xsi:type="dcterms:W3CDTF">2020-09-02T14:36:03Z</dcterms:created>
  <dcterms:modified xsi:type="dcterms:W3CDTF">2022-07-04T19:10:37Z</dcterms:modified>
</cp:coreProperties>
</file>