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0" r:id="rId5"/>
    <p:sldId id="263" r:id="rId6"/>
    <p:sldId id="264" r:id="rId7"/>
    <p:sldId id="268" r:id="rId8"/>
    <p:sldId id="265" r:id="rId9"/>
    <p:sldId id="274" r:id="rId10"/>
    <p:sldId id="275" r:id="rId11"/>
    <p:sldId id="266" r:id="rId12"/>
    <p:sldId id="269" r:id="rId13"/>
    <p:sldId id="270" r:id="rId14"/>
    <p:sldId id="272" r:id="rId15"/>
    <p:sldId id="27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EFA1-04DF-4ACC-9065-8609F0F5C280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66-3D37-4501-AC67-21A1B8E8A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5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EFA1-04DF-4ACC-9065-8609F0F5C280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66-3D37-4501-AC67-21A1B8E8A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59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EFA1-04DF-4ACC-9065-8609F0F5C280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66-3D37-4501-AC67-21A1B8E8A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42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EFA1-04DF-4ACC-9065-8609F0F5C280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66-3D37-4501-AC67-21A1B8E8A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63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EFA1-04DF-4ACC-9065-8609F0F5C280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66-3D37-4501-AC67-21A1B8E8A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22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EFA1-04DF-4ACC-9065-8609F0F5C280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66-3D37-4501-AC67-21A1B8E8A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6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EFA1-04DF-4ACC-9065-8609F0F5C280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66-3D37-4501-AC67-21A1B8E8A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11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EFA1-04DF-4ACC-9065-8609F0F5C280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66-3D37-4501-AC67-21A1B8E8A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54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EFA1-04DF-4ACC-9065-8609F0F5C280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66-3D37-4501-AC67-21A1B8E8A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EFA1-04DF-4ACC-9065-8609F0F5C280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66-3D37-4501-AC67-21A1B8E8A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31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EFA1-04DF-4ACC-9065-8609F0F5C280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66-3D37-4501-AC67-21A1B8E8A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00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EFA1-04DF-4ACC-9065-8609F0F5C280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A366-3D37-4501-AC67-21A1B8E8A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10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30minutesAPQ@education.gouv.f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30minutesAPQ@education.gouv.f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1" y="591933"/>
            <a:ext cx="2000250" cy="1428750"/>
          </a:xfrm>
        </p:spPr>
      </p:pic>
      <p:sp>
        <p:nvSpPr>
          <p:cNvPr id="7" name="Rectangle 6"/>
          <p:cNvSpPr/>
          <p:nvPr/>
        </p:nvSpPr>
        <p:spPr>
          <a:xfrm>
            <a:off x="732881" y="3086471"/>
            <a:ext cx="10827748" cy="313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Déploiement </a:t>
            </a: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démarches </a:t>
            </a: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simplifiées </a:t>
            </a:r>
            <a:endParaRPr lang="fr-FR" sz="3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</a:t>
            </a: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dispositifs </a:t>
            </a: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Sport- Education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min APQ</a:t>
            </a: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Génération 2024, …</a:t>
            </a:r>
            <a:endParaRPr lang="fr-FR" sz="3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Direction des sports - Septembre 2021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5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8680" y="537262"/>
            <a:ext cx="10515600" cy="1325563"/>
          </a:xfrm>
        </p:spPr>
        <p:txBody>
          <a:bodyPr/>
          <a:lstStyle/>
          <a:p>
            <a:r>
              <a:rPr lang="fr-FR" sz="3200" dirty="0">
                <a:solidFill>
                  <a:prstClr val="black"/>
                </a:solidFill>
              </a:rPr>
              <a:t>Bientôt une visualisation sur data éducation </a:t>
            </a:r>
            <a:br>
              <a:rPr lang="fr-FR" sz="3200" dirty="0">
                <a:solidFill>
                  <a:prstClr val="black"/>
                </a:solidFill>
              </a:rPr>
            </a:br>
            <a:r>
              <a:rPr lang="fr-FR" sz="3200" dirty="0">
                <a:solidFill>
                  <a:prstClr val="black"/>
                </a:solidFill>
              </a:rPr>
              <a:t>d’un nouveau jeu de données « sport » après G 2024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794" y="1790452"/>
            <a:ext cx="9013372" cy="5067548"/>
          </a:xfrm>
          <a:prstGeom prst="rect">
            <a:avLst/>
          </a:prstGeom>
        </p:spPr>
      </p:pic>
      <p:pic>
        <p:nvPicPr>
          <p:cNvPr id="5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" y="86326"/>
            <a:ext cx="780637" cy="55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" y="86326"/>
            <a:ext cx="780637" cy="5575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7941" y="6439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Un accompagnement adapté/agile au regard des besoins</a:t>
            </a:r>
            <a:r>
              <a:rPr lang="fr-FR" b="1" dirty="0"/>
              <a:t> :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fr-FR" b="1" dirty="0"/>
              <a:t>Une réponse et un accompagnement en continu </a:t>
            </a:r>
            <a:r>
              <a:rPr lang="fr-FR" dirty="0"/>
              <a:t>des référents </a:t>
            </a:r>
            <a:r>
              <a:rPr lang="fr-FR" dirty="0" smtClean="0"/>
              <a:t>30min APQ, selon </a:t>
            </a:r>
            <a:r>
              <a:rPr lang="fr-FR" dirty="0"/>
              <a:t>leurs besoins et difficultés rencontrées (organisation de </a:t>
            </a:r>
            <a:r>
              <a:rPr lang="fr-FR" dirty="0" err="1"/>
              <a:t>visio</a:t>
            </a:r>
            <a:r>
              <a:rPr lang="fr-FR" dirty="0"/>
              <a:t>, d’échanges téléphoniques, de </a:t>
            </a:r>
            <a:r>
              <a:rPr lang="fr-FR" dirty="0" smtClean="0"/>
              <a:t>réponse </a:t>
            </a:r>
            <a:r>
              <a:rPr lang="fr-FR" dirty="0"/>
              <a:t>aux courriels) </a:t>
            </a:r>
            <a:r>
              <a:rPr lang="fr-FR" dirty="0" smtClean="0"/>
              <a:t>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/>
              <a:t>La création d’une adresse mail dédiée </a:t>
            </a:r>
            <a:r>
              <a:rPr lang="fr-FR" dirty="0" smtClean="0"/>
              <a:t>à la démarche suivi par la cellule nationale – DS / DGESCO « 30 min APQ » </a:t>
            </a:r>
            <a:r>
              <a:rPr lang="fr-FR" u="sng" dirty="0" smtClean="0">
                <a:hlinkClick r:id="rId3"/>
              </a:rPr>
              <a:t>30minutesAPQ@education.gouv.fr</a:t>
            </a:r>
            <a:endParaRPr lang="fr-FR" altLang="fr-FR" dirty="0">
              <a:latin typeface="Arial" panose="020B0604020202020204" pitchFamily="34" charset="0"/>
            </a:endParaRPr>
          </a:p>
          <a:p>
            <a:r>
              <a:rPr lang="fr-FR" b="1" dirty="0" smtClean="0"/>
              <a:t>La mise en place de tutoriels pour les usagers/demandeurs et pour les instructeurs dans les différentes phases de la demande, </a:t>
            </a:r>
            <a:r>
              <a:rPr lang="fr-FR" dirty="0" smtClean="0"/>
              <a:t>s’appuyant sur les expériences territoriales et sur le déploiement du label G 2024 notamment;</a:t>
            </a:r>
            <a:endParaRPr lang="fr-FR" b="1" dirty="0" smtClean="0"/>
          </a:p>
          <a:p>
            <a:r>
              <a:rPr lang="fr-FR" b="1" dirty="0" smtClean="0"/>
              <a:t>Quelques difficultés </a:t>
            </a:r>
            <a:r>
              <a:rPr lang="fr-FR" b="1" dirty="0"/>
              <a:t>observées sur la création du </a:t>
            </a:r>
            <a:r>
              <a:rPr lang="fr-FR" b="1" dirty="0" smtClean="0"/>
              <a:t>compte </a:t>
            </a:r>
            <a:r>
              <a:rPr lang="fr-FR" dirty="0"/>
              <a:t>pour déposer un dossier. Il est possible d’utiliser </a:t>
            </a:r>
            <a:r>
              <a:rPr lang="fr-FR" dirty="0" smtClean="0"/>
              <a:t>soit l’identifiant </a:t>
            </a:r>
            <a:r>
              <a:rPr lang="fr-FR" dirty="0"/>
              <a:t>« France </a:t>
            </a:r>
            <a:r>
              <a:rPr lang="fr-FR" dirty="0" err="1"/>
              <a:t>connect</a:t>
            </a:r>
            <a:r>
              <a:rPr lang="fr-FR" dirty="0"/>
              <a:t> » </a:t>
            </a:r>
            <a:r>
              <a:rPr lang="fr-FR" dirty="0" smtClean="0"/>
              <a:t>avec un compte personnel usager qui n’est pas recommandé car il pose </a:t>
            </a:r>
            <a:r>
              <a:rPr lang="fr-FR" dirty="0"/>
              <a:t>des difficultés de principe aux agents. </a:t>
            </a:r>
            <a:r>
              <a:rPr lang="fr-FR" dirty="0" smtClean="0"/>
              <a:t>La création d’un compte avec l’adresse courriel institutionnelle </a:t>
            </a:r>
            <a:r>
              <a:rPr lang="fr-FR" dirty="0"/>
              <a:t>de </a:t>
            </a:r>
            <a:r>
              <a:rPr lang="fr-FR" dirty="0" smtClean="0"/>
              <a:t>l’école </a:t>
            </a:r>
            <a:r>
              <a:rPr lang="fr-FR" dirty="0"/>
              <a:t>semble </a:t>
            </a:r>
            <a:r>
              <a:rPr lang="fr-FR" dirty="0" smtClean="0"/>
              <a:t>la plus pertinente </a:t>
            </a:r>
            <a:r>
              <a:rPr lang="fr-FR" dirty="0"/>
              <a:t>(y compris pour conserver l’historique du dossier en cas de mutation des agents) mais demande l’accès </a:t>
            </a:r>
            <a:r>
              <a:rPr lang="fr-FR" dirty="0" smtClean="0"/>
              <a:t>et le </a:t>
            </a:r>
            <a:r>
              <a:rPr lang="fr-FR" dirty="0"/>
              <a:t>suivi de la messagerie </a:t>
            </a:r>
            <a:r>
              <a:rPr lang="fr-FR" dirty="0" smtClean="0"/>
              <a:t>de l’école concernée…Il est possible dés le début du questionnaire d’invité un professeur des écoles/CPC/IEN pour aider à compléter ce dossier</a:t>
            </a:r>
            <a:r>
              <a:rPr lang="fr-FR" dirty="0"/>
              <a:t> ;</a:t>
            </a:r>
          </a:p>
          <a:p>
            <a:pPr lvl="0"/>
            <a:r>
              <a:rPr lang="fr-FR" b="1" dirty="0" smtClean="0"/>
              <a:t>Faciliter la préparation du </a:t>
            </a:r>
            <a:r>
              <a:rPr lang="fr-FR" b="1" dirty="0"/>
              <a:t>dépôt de dossier </a:t>
            </a:r>
            <a:r>
              <a:rPr lang="fr-FR" dirty="0"/>
              <a:t>sur </a:t>
            </a:r>
            <a:r>
              <a:rPr lang="fr-FR" dirty="0" smtClean="0"/>
              <a:t>« démarches simplifiées ». </a:t>
            </a:r>
            <a:r>
              <a:rPr lang="fr-FR" dirty="0"/>
              <a:t>Le formulaire de demande est disponible </a:t>
            </a:r>
            <a:r>
              <a:rPr lang="fr-FR" dirty="0" smtClean="0"/>
              <a:t>avec un masque de </a:t>
            </a:r>
            <a:r>
              <a:rPr lang="fr-FR" dirty="0"/>
              <a:t>questions </a:t>
            </a:r>
            <a:r>
              <a:rPr lang="fr-FR" dirty="0" err="1" smtClean="0"/>
              <a:t>ppt</a:t>
            </a:r>
            <a:r>
              <a:rPr lang="fr-FR" dirty="0" smtClean="0"/>
              <a:t> en </a:t>
            </a:r>
            <a:r>
              <a:rPr lang="fr-FR" dirty="0"/>
              <a:t>format </a:t>
            </a:r>
            <a:r>
              <a:rPr lang="fr-FR" dirty="0" err="1"/>
              <a:t>pdf</a:t>
            </a:r>
            <a:r>
              <a:rPr lang="fr-FR" dirty="0"/>
              <a:t> ;</a:t>
            </a:r>
          </a:p>
          <a:p>
            <a:pPr lvl="0"/>
            <a:r>
              <a:rPr lang="fr-FR" b="1" dirty="0" smtClean="0"/>
              <a:t>Renforcer la compréhension </a:t>
            </a:r>
            <a:r>
              <a:rPr lang="fr-FR" b="1" dirty="0"/>
              <a:t>du cycle de suivi de la demande </a:t>
            </a:r>
            <a:r>
              <a:rPr lang="fr-FR" dirty="0"/>
              <a:t>sur </a:t>
            </a:r>
            <a:r>
              <a:rPr lang="fr-FR" dirty="0" smtClean="0"/>
              <a:t>« démarches simplifiées » </a:t>
            </a:r>
            <a:r>
              <a:rPr lang="fr-FR" dirty="0"/>
              <a:t>par les demandeurs et instructeurs. </a:t>
            </a:r>
            <a:r>
              <a:rPr lang="fr-FR" dirty="0" smtClean="0"/>
              <a:t> Désormais, il est possible de contacter les porteurs de projet encore en mode brouillon. A l’étude, la </a:t>
            </a:r>
            <a:r>
              <a:rPr lang="fr-FR" dirty="0"/>
              <a:t>réalisation d’un ou plusieurs </a:t>
            </a:r>
            <a:r>
              <a:rPr lang="fr-FR" dirty="0" smtClean="0"/>
              <a:t>tutoriels vidéo </a:t>
            </a:r>
            <a:r>
              <a:rPr lang="fr-FR" dirty="0"/>
              <a:t>pour faciliter la prise en main de la démarche par le </a:t>
            </a:r>
            <a:r>
              <a:rPr lang="fr-FR" dirty="0" smtClean="0"/>
              <a:t>demandeur/instructeurs (</a:t>
            </a:r>
            <a:r>
              <a:rPr lang="fr-FR" dirty="0"/>
              <a:t>projet académie de Créteil et/ou </a:t>
            </a:r>
            <a:r>
              <a:rPr lang="fr-FR" dirty="0" smtClean="0"/>
              <a:t>DELCOM).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55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" y="86326"/>
            <a:ext cx="780637" cy="5575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54848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 smtClean="0"/>
              <a:t>Différentes demandes d’évolutions « d’usages » :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41" y="86326"/>
            <a:ext cx="907341" cy="59188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b="1" dirty="0" smtClean="0"/>
              <a:t>L’évolution de </a:t>
            </a:r>
            <a:r>
              <a:rPr lang="fr-FR" b="1" dirty="0"/>
              <a:t>certains items de questions </a:t>
            </a:r>
            <a:r>
              <a:rPr lang="fr-FR" dirty="0" smtClean="0"/>
              <a:t>si les activités sont  »autonomes ou encadrées » ou la nature de la « pause active »;</a:t>
            </a:r>
            <a:endParaRPr lang="fr-FR" dirty="0"/>
          </a:p>
          <a:p>
            <a:pPr lvl="0"/>
            <a:r>
              <a:rPr lang="fr-FR" b="1" dirty="0" smtClean="0"/>
              <a:t>Stabiliser le </a:t>
            </a:r>
            <a:r>
              <a:rPr lang="fr-FR" b="1" dirty="0"/>
              <a:t>formulaire </a:t>
            </a:r>
            <a:r>
              <a:rPr lang="fr-FR" b="1" dirty="0" smtClean="0"/>
              <a:t> pour éviter trop de changements et permettre une intégration en continue</a:t>
            </a:r>
            <a:r>
              <a:rPr lang="fr-FR" dirty="0" smtClean="0"/>
              <a:t> </a:t>
            </a:r>
            <a:r>
              <a:rPr lang="fr-FR" dirty="0"/>
              <a:t>dans l’année pour faciliter l’organisation des campagnes </a:t>
            </a:r>
            <a:r>
              <a:rPr lang="fr-FR" dirty="0" smtClean="0"/>
              <a:t>DSDEN de recensement</a:t>
            </a:r>
            <a:r>
              <a:rPr lang="fr-FR" dirty="0"/>
              <a:t> ;</a:t>
            </a:r>
          </a:p>
          <a:p>
            <a:pPr lvl="0"/>
            <a:r>
              <a:rPr lang="fr-FR" b="1" dirty="0" smtClean="0"/>
              <a:t>Construire et actualiser </a:t>
            </a:r>
            <a:r>
              <a:rPr lang="fr-FR" b="1" dirty="0"/>
              <a:t>les pages </a:t>
            </a:r>
            <a:r>
              <a:rPr lang="fr-FR" b="1" dirty="0" smtClean="0"/>
              <a:t>DSDEN </a:t>
            </a:r>
            <a:r>
              <a:rPr lang="fr-FR" dirty="0" smtClean="0"/>
              <a:t>de </a:t>
            </a:r>
            <a:r>
              <a:rPr lang="fr-FR" dirty="0"/>
              <a:t>promotion </a:t>
            </a:r>
            <a:r>
              <a:rPr lang="fr-FR" dirty="0" smtClean="0"/>
              <a:t>30 APQ avec ces </a:t>
            </a:r>
            <a:r>
              <a:rPr lang="fr-FR" dirty="0"/>
              <a:t>informations </a:t>
            </a:r>
            <a:r>
              <a:rPr lang="fr-FR" dirty="0" smtClean="0"/>
              <a:t>rendre disponible sur </a:t>
            </a:r>
            <a:r>
              <a:rPr lang="fr-FR" dirty="0" err="1" smtClean="0"/>
              <a:t>eduscol</a:t>
            </a:r>
            <a:r>
              <a:rPr lang="fr-FR" dirty="0" smtClean="0"/>
              <a:t> (à l’étude);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77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" y="86326"/>
            <a:ext cx="780637" cy="5575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71993"/>
            <a:ext cx="10515600" cy="1325563"/>
          </a:xfrm>
        </p:spPr>
        <p:txBody>
          <a:bodyPr/>
          <a:lstStyle/>
          <a:p>
            <a:r>
              <a:rPr lang="fr-FR" b="1" dirty="0" smtClean="0"/>
              <a:t>Perspectives d’évolution :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41" y="86326"/>
            <a:ext cx="907341" cy="59188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b="1" dirty="0" smtClean="0"/>
              <a:t>La sécurisation de l’évolution </a:t>
            </a:r>
            <a:r>
              <a:rPr lang="fr-FR" b="1" dirty="0"/>
              <a:t>du coût de la procédure </a:t>
            </a:r>
            <a:r>
              <a:rPr lang="fr-FR" dirty="0"/>
              <a:t>compte tenu du modèle économique de </a:t>
            </a:r>
            <a:r>
              <a:rPr lang="fr-FR" dirty="0" smtClean="0"/>
              <a:t>« démarches simplifiées » </a:t>
            </a:r>
            <a:r>
              <a:rPr lang="fr-FR" dirty="0"/>
              <a:t>entre 0,5 et 1€ par dossier déposé </a:t>
            </a:r>
            <a:r>
              <a:rPr lang="fr-FR" dirty="0" smtClean="0"/>
              <a:t>et du transfert SGMAS/SGMEN progressif;</a:t>
            </a:r>
            <a:endParaRPr lang="fr-FR" dirty="0"/>
          </a:p>
          <a:p>
            <a:pPr lvl="0"/>
            <a:r>
              <a:rPr lang="fr-FR" b="1" dirty="0" smtClean="0"/>
              <a:t>Etendre au besoin l’usage « démarches simplifiées » pour d’autres procédures sport-éducation</a:t>
            </a:r>
            <a:r>
              <a:rPr lang="fr-FR" dirty="0" smtClean="0"/>
              <a:t>, déjà mis en place pour Génération 2024; gestion de la campagne des Sections sportives scolaires expérimentation dans l’académie d’Aix Marseille ; projet de dématérialisation des agréments des intervenants extérieurs du 1</a:t>
            </a:r>
            <a:r>
              <a:rPr lang="fr-FR" baseline="30000" dirty="0" smtClean="0"/>
              <a:t>er</a:t>
            </a:r>
            <a:r>
              <a:rPr lang="fr-FR" dirty="0" smtClean="0"/>
              <a:t> degré ou des sorties scolaires, articulations SRAV ou AA.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96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</a:t>
            </a:r>
            <a:r>
              <a:rPr lang="fr-FR" dirty="0"/>
              <a:t> </a:t>
            </a:r>
            <a:r>
              <a:rPr lang="fr-FR" dirty="0" smtClean="0"/>
              <a:t>de suivi 30 min APQ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76984"/>
            <a:ext cx="10175964" cy="5459259"/>
          </a:xfrm>
          <a:prstGeom prst="rect">
            <a:avLst/>
          </a:prstGeom>
        </p:spPr>
      </p:pic>
      <p:pic>
        <p:nvPicPr>
          <p:cNvPr id="9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" y="86326"/>
            <a:ext cx="780637" cy="5575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41" y="86326"/>
            <a:ext cx="907341" cy="59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1" y="591933"/>
            <a:ext cx="2000250" cy="142875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Merci pour votre attention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Pour toute question 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u="sng">
                <a:hlinkClick r:id="rId3"/>
              </a:rPr>
              <a:t>30minutesAPQ@education.gouv.fr</a:t>
            </a:r>
            <a:endParaRPr lang="fr-FR" altLang="fr-FR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38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Constats </a:t>
            </a:r>
            <a:r>
              <a:rPr lang="fr-FR" b="1" dirty="0" smtClean="0"/>
              <a:t>initiaux :</a:t>
            </a:r>
            <a:endParaRPr lang="fr-FR" dirty="0"/>
          </a:p>
        </p:txBody>
      </p:sp>
      <p:pic>
        <p:nvPicPr>
          <p:cNvPr id="4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" y="86326"/>
            <a:ext cx="780637" cy="55759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fr-FR" dirty="0" smtClean="0"/>
              <a:t>30 mon APQ, </a:t>
            </a:r>
            <a:r>
              <a:rPr lang="fr-FR" dirty="0"/>
              <a:t>un </a:t>
            </a:r>
            <a:r>
              <a:rPr lang="fr-FR" b="1" dirty="0"/>
              <a:t>dispositif national avec un </a:t>
            </a:r>
            <a:r>
              <a:rPr lang="fr-FR" b="1" dirty="0" smtClean="0"/>
              <a:t>déploiement piloté au niveau national (DMEJOP- DS/DGESCO) </a:t>
            </a:r>
            <a:r>
              <a:rPr lang="fr-FR" b="1" dirty="0"/>
              <a:t>et </a:t>
            </a:r>
            <a:r>
              <a:rPr lang="fr-FR" b="1" dirty="0" smtClean="0"/>
              <a:t>un accompagnement auprès des référents départementaux</a:t>
            </a:r>
            <a:r>
              <a:rPr lang="fr-FR" dirty="0"/>
              <a:t> ;</a:t>
            </a:r>
          </a:p>
          <a:p>
            <a:pPr lvl="0"/>
            <a:r>
              <a:rPr lang="fr-FR" b="1" dirty="0" smtClean="0"/>
              <a:t>Prévenir les disparités de </a:t>
            </a:r>
            <a:r>
              <a:rPr lang="fr-FR" b="1" dirty="0"/>
              <a:t>formulaires </a:t>
            </a:r>
            <a:r>
              <a:rPr lang="fr-FR" b="1" dirty="0" smtClean="0"/>
              <a:t>territoriaux </a:t>
            </a:r>
            <a:r>
              <a:rPr lang="fr-FR" dirty="0" smtClean="0"/>
              <a:t>de </a:t>
            </a:r>
            <a:r>
              <a:rPr lang="fr-FR" dirty="0"/>
              <a:t>demandes, des données collectées, des modalités de collecte (demande papier, demande </a:t>
            </a:r>
            <a:r>
              <a:rPr lang="fr-FR" dirty="0" err="1"/>
              <a:t>pdf</a:t>
            </a:r>
            <a:r>
              <a:rPr lang="fr-FR" dirty="0"/>
              <a:t>, formulaire sur des solutions peu sécurisées) ;</a:t>
            </a:r>
          </a:p>
          <a:p>
            <a:pPr lvl="0"/>
            <a:r>
              <a:rPr lang="fr-FR" dirty="0"/>
              <a:t>Des </a:t>
            </a:r>
            <a:r>
              <a:rPr lang="fr-FR" b="1" dirty="0"/>
              <a:t>difficultés d’échanges de données </a:t>
            </a:r>
            <a:r>
              <a:rPr lang="fr-FR" dirty="0"/>
              <a:t>entre le national et les </a:t>
            </a:r>
            <a:r>
              <a:rPr lang="fr-FR" dirty="0" smtClean="0"/>
              <a:t>territoires, </a:t>
            </a:r>
            <a:r>
              <a:rPr lang="fr-FR" dirty="0"/>
              <a:t>des </a:t>
            </a:r>
            <a:r>
              <a:rPr lang="fr-FR" b="1" dirty="0"/>
              <a:t>difficultés de consolidation/croisement </a:t>
            </a:r>
            <a:r>
              <a:rPr lang="fr-FR" dirty="0"/>
              <a:t>de données (notamment autour UAI) ; </a:t>
            </a:r>
          </a:p>
          <a:p>
            <a:pPr lvl="0"/>
            <a:r>
              <a:rPr lang="fr-FR" b="1" dirty="0"/>
              <a:t>Difficultés à valoriser </a:t>
            </a:r>
            <a:r>
              <a:rPr lang="fr-FR" dirty="0"/>
              <a:t>des actions locales autour des labellisés ;</a:t>
            </a:r>
          </a:p>
          <a:p>
            <a:pPr lvl="0"/>
            <a:r>
              <a:rPr lang="fr-FR" b="1" dirty="0"/>
              <a:t>Difficultés </a:t>
            </a:r>
            <a:r>
              <a:rPr lang="fr-FR" b="1" dirty="0" smtClean="0"/>
              <a:t>ergonomie des outils quant aux charges </a:t>
            </a:r>
            <a:r>
              <a:rPr lang="fr-FR" b="1" dirty="0"/>
              <a:t>de </a:t>
            </a:r>
            <a:r>
              <a:rPr lang="fr-FR" b="1" dirty="0" smtClean="0"/>
              <a:t>travail croissante avec multiplications de dispositif, </a:t>
            </a:r>
            <a:r>
              <a:rPr lang="fr-FR" dirty="0"/>
              <a:t>l’organisation de la campagne de </a:t>
            </a:r>
            <a:r>
              <a:rPr lang="fr-FR" dirty="0" smtClean="0"/>
              <a:t>recensement des écoles, </a:t>
            </a:r>
            <a:r>
              <a:rPr lang="fr-FR" dirty="0"/>
              <a:t>les modalités de travail avec d’autres instructeurs, </a:t>
            </a:r>
            <a:r>
              <a:rPr lang="fr-FR" dirty="0" smtClean="0"/>
              <a:t>le partage des données entre le référent et personnes ressources, </a:t>
            </a:r>
            <a:r>
              <a:rPr lang="fr-FR" dirty="0"/>
              <a:t>la communication avec les </a:t>
            </a:r>
            <a:r>
              <a:rPr lang="fr-FR" dirty="0" smtClean="0"/>
              <a:t>écoles </a:t>
            </a:r>
            <a:r>
              <a:rPr lang="fr-FR" dirty="0"/>
              <a:t>dans toutes les phases de </a:t>
            </a:r>
            <a:r>
              <a:rPr lang="fr-FR" dirty="0" smtClean="0"/>
              <a:t>leurs demandes </a:t>
            </a:r>
            <a:r>
              <a:rPr lang="fr-FR" dirty="0"/>
              <a:t>jusqu’à </a:t>
            </a:r>
            <a:r>
              <a:rPr lang="fr-FR" dirty="0" smtClean="0"/>
              <a:t>leur validation (puis désormais l’accès au kit matériel)</a:t>
            </a:r>
            <a:r>
              <a:rPr lang="fr-FR" dirty="0"/>
              <a:t> ;</a:t>
            </a:r>
          </a:p>
          <a:p>
            <a:pPr lvl="0"/>
            <a:r>
              <a:rPr lang="fr-FR" b="1" dirty="0" smtClean="0"/>
              <a:t>Tout en permettant d’amplifier l’intervention pédagogique de proximité, il y a un enjeu de renforcer </a:t>
            </a:r>
            <a:r>
              <a:rPr lang="fr-FR" b="1" dirty="0"/>
              <a:t>l’observation, le suivi, l’évaluation du déploiement </a:t>
            </a:r>
            <a:r>
              <a:rPr lang="fr-FR" b="1" dirty="0" smtClean="0"/>
              <a:t>des dispositifs, identifier les plus-values de la mise </a:t>
            </a:r>
            <a:r>
              <a:rPr lang="fr-FR" b="1" dirty="0"/>
              <a:t>en </a:t>
            </a:r>
            <a:r>
              <a:rPr lang="fr-FR" b="1" dirty="0" smtClean="0"/>
              <a:t>œuvre de cette mesure et l’impact auprès des écoles/jeunes notamment. </a:t>
            </a: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04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" y="86326"/>
            <a:ext cx="780637" cy="5575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5484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Pourquoi le </a:t>
            </a:r>
            <a:r>
              <a:rPr lang="fr-FR" b="1" dirty="0"/>
              <a:t>choix de </a:t>
            </a:r>
            <a:r>
              <a:rPr lang="fr-FR" b="1" dirty="0" smtClean="0"/>
              <a:t>« démarches simplifiées »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fr-FR" b="1" dirty="0" smtClean="0"/>
              <a:t>Une solution expérimentée et généralisée pour le label Génération 2024</a:t>
            </a:r>
            <a:endParaRPr lang="fr-FR" dirty="0"/>
          </a:p>
          <a:p>
            <a:pPr lvl="0"/>
            <a:r>
              <a:rPr lang="fr-FR" b="1" dirty="0"/>
              <a:t>Recherche des solutions questionnaires </a:t>
            </a:r>
            <a:r>
              <a:rPr lang="fr-FR" dirty="0"/>
              <a:t>« métiers » </a:t>
            </a:r>
            <a:r>
              <a:rPr lang="fr-FR" dirty="0" smtClean="0"/>
              <a:t>EN ou social </a:t>
            </a:r>
            <a:r>
              <a:rPr lang="fr-FR" dirty="0"/>
              <a:t>déjà existant </a:t>
            </a:r>
            <a:r>
              <a:rPr lang="fr-FR" dirty="0" smtClean="0"/>
              <a:t>(Interview, </a:t>
            </a:r>
            <a:r>
              <a:rPr lang="fr-FR" dirty="0"/>
              <a:t>SOLEN ,…)</a:t>
            </a:r>
          </a:p>
          <a:p>
            <a:pPr lvl="0"/>
            <a:r>
              <a:rPr lang="fr-FR" b="1" dirty="0"/>
              <a:t>Etude la solution « démarches simplifiées »</a:t>
            </a:r>
            <a:r>
              <a:rPr lang="fr-FR" dirty="0"/>
              <a:t> qui permet :</a:t>
            </a:r>
          </a:p>
          <a:p>
            <a:pPr lvl="1"/>
            <a:r>
              <a:rPr lang="fr-FR" dirty="0"/>
              <a:t>De sécuriser la démarche sur une application d’Etat </a:t>
            </a:r>
            <a:r>
              <a:rPr lang="fr-FR" dirty="0" smtClean="0"/>
              <a:t>conçue </a:t>
            </a:r>
            <a:r>
              <a:rPr lang="fr-FR" dirty="0"/>
              <a:t>pour faciliter la dématérialisation d’un maximum de demandes des usagers/Etat (CERFA) ;</a:t>
            </a:r>
          </a:p>
          <a:p>
            <a:pPr lvl="2"/>
            <a:r>
              <a:rPr lang="fr-FR" dirty="0"/>
              <a:t>Via une adresse internet unique permettant d’accéder à la </a:t>
            </a:r>
            <a:r>
              <a:rPr lang="fr-FR" dirty="0" smtClean="0"/>
              <a:t>démarche (soit France </a:t>
            </a:r>
            <a:r>
              <a:rPr lang="fr-FR" dirty="0" err="1" smtClean="0"/>
              <a:t>connect</a:t>
            </a:r>
            <a:r>
              <a:rPr lang="fr-FR" dirty="0" smtClean="0"/>
              <a:t> selon le choix du demandeur)</a:t>
            </a:r>
            <a:r>
              <a:rPr lang="fr-FR" dirty="0"/>
              <a:t> ;</a:t>
            </a:r>
          </a:p>
          <a:p>
            <a:pPr lvl="2"/>
            <a:r>
              <a:rPr lang="fr-FR" dirty="0"/>
              <a:t>Avec la création d’un compte permettant d’identifier le demandeur </a:t>
            </a:r>
            <a:r>
              <a:rPr lang="fr-FR" dirty="0" smtClean="0"/>
              <a:t>(celui de l’école privilégie ou d’une adresse professionnelle avec une identification et un mot de passe);</a:t>
            </a:r>
            <a:endParaRPr lang="fr-FR" dirty="0"/>
          </a:p>
          <a:p>
            <a:pPr lvl="1"/>
            <a:r>
              <a:rPr lang="fr-FR" dirty="0" smtClean="0"/>
              <a:t>De permettre de le remplir progressivement et de gérer archivage dossier </a:t>
            </a:r>
          </a:p>
          <a:p>
            <a:pPr lvl="1"/>
            <a:r>
              <a:rPr lang="fr-FR" dirty="0" smtClean="0"/>
              <a:t>D’inviter </a:t>
            </a:r>
            <a:r>
              <a:rPr lang="fr-FR" dirty="0"/>
              <a:t>d’autres personnes pour compléter le dossier dans la phase de construction ;  </a:t>
            </a:r>
          </a:p>
          <a:p>
            <a:pPr lvl="1"/>
            <a:r>
              <a:rPr lang="fr-FR" dirty="0" smtClean="0"/>
              <a:t>De visualiser (pour l’instructeur) les </a:t>
            </a:r>
            <a:r>
              <a:rPr lang="fr-FR" dirty="0"/>
              <a:t>dossiers déposés, d’échanger avec les demandeurs via une messagerie ;</a:t>
            </a:r>
          </a:p>
          <a:p>
            <a:pPr lvl="1"/>
            <a:r>
              <a:rPr lang="fr-FR" dirty="0" smtClean="0"/>
              <a:t>De répartir </a:t>
            </a:r>
            <a:r>
              <a:rPr lang="fr-FR" dirty="0"/>
              <a:t>l’étude des dossiers entre plusieurs instructeurs </a:t>
            </a:r>
            <a:r>
              <a:rPr lang="fr-FR" dirty="0" smtClean="0"/>
              <a:t>voire </a:t>
            </a:r>
            <a:r>
              <a:rPr lang="fr-FR" dirty="0"/>
              <a:t>demander des avis externes ;</a:t>
            </a:r>
          </a:p>
          <a:p>
            <a:pPr lvl="1"/>
            <a:r>
              <a:rPr lang="fr-FR" dirty="0" smtClean="0"/>
              <a:t>D’accuser </a:t>
            </a:r>
            <a:r>
              <a:rPr lang="fr-FR" dirty="0"/>
              <a:t>réception de la demande, facilité le suivi de l’avancé du dossier par l’usager et donner l’avis sur la demande ;</a:t>
            </a:r>
          </a:p>
          <a:p>
            <a:pPr lvl="0"/>
            <a:r>
              <a:rPr lang="fr-FR" b="1" dirty="0"/>
              <a:t>Mise en place d’un formulaire </a:t>
            </a:r>
            <a:r>
              <a:rPr lang="fr-FR" dirty="0"/>
              <a:t>« démarches simplifiées » sur </a:t>
            </a:r>
            <a:r>
              <a:rPr lang="fr-FR" dirty="0" smtClean="0"/>
              <a:t>30 min APQ </a:t>
            </a:r>
            <a:r>
              <a:rPr lang="fr-FR" dirty="0"/>
              <a:t>unique </a:t>
            </a:r>
            <a:r>
              <a:rPr lang="fr-FR" dirty="0" smtClean="0"/>
              <a:t>permettant uniformiser la communication sur une seule adresse de référence</a:t>
            </a:r>
            <a:r>
              <a:rPr lang="fr-FR" dirty="0"/>
              <a:t> </a:t>
            </a:r>
            <a:r>
              <a:rPr lang="fr-FR" dirty="0" smtClean="0"/>
              <a:t>;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64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Identification formulaire G 2024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  <p:pic>
        <p:nvPicPr>
          <p:cNvPr id="5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" y="86326"/>
            <a:ext cx="780637" cy="557598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>
            <a:off x="6008914" y="3465717"/>
            <a:ext cx="574766" cy="387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5460274" y="4624251"/>
            <a:ext cx="836023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75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formulaire G 2024</a:t>
            </a:r>
            <a:endParaRPr lang="fr-FR" dirty="0"/>
          </a:p>
        </p:txBody>
      </p:sp>
      <p:pic>
        <p:nvPicPr>
          <p:cNvPr id="8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" y="86326"/>
            <a:ext cx="780637" cy="5575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22" y="1373413"/>
            <a:ext cx="9470778" cy="53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5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5484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Formulaire unique 30 min APQ </a:t>
            </a:r>
            <a:r>
              <a:rPr lang="fr-FR" b="1" dirty="0"/>
              <a:t>sur </a:t>
            </a:r>
            <a:r>
              <a:rPr lang="fr-FR" b="1" dirty="0" smtClean="0"/>
              <a:t>« démarches simplifiées »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" y="86326"/>
            <a:ext cx="780637" cy="55759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Mise en place d’un lien unique </a:t>
            </a:r>
            <a:r>
              <a:rPr lang="fr-FR" dirty="0"/>
              <a:t>de formulaire G 2024 de demande </a:t>
            </a:r>
            <a:r>
              <a:rPr lang="fr-FR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Calibri"/>
              </a:rPr>
              <a:t>https://</a:t>
            </a:r>
            <a:r>
              <a:rPr lang="fr-FR" u="heavy" spc="-10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Calibri"/>
              </a:rPr>
              <a:t>www.demarches-simplifiees.fr/commencer/ami30minapq </a:t>
            </a:r>
            <a:r>
              <a:rPr lang="fr-FR" dirty="0" smtClean="0"/>
              <a:t>en </a:t>
            </a:r>
            <a:r>
              <a:rPr lang="fr-FR" dirty="0"/>
              <a:t>essayant de limiter le nombre questions au strict nécessaire ; </a:t>
            </a:r>
          </a:p>
          <a:p>
            <a:pPr lvl="0"/>
            <a:r>
              <a:rPr lang="fr-FR" dirty="0"/>
              <a:t>Répartition des droits de suivi entre les </a:t>
            </a:r>
            <a:r>
              <a:rPr lang="fr-FR" b="1" dirty="0"/>
              <a:t>3 administrateurs, les </a:t>
            </a:r>
            <a:r>
              <a:rPr lang="fr-FR" b="1" dirty="0" smtClean="0"/>
              <a:t>106 </a:t>
            </a:r>
            <a:r>
              <a:rPr lang="fr-FR" b="1" dirty="0"/>
              <a:t>groupes instructeurs, 207 instructeurs référencés </a:t>
            </a:r>
            <a:r>
              <a:rPr lang="fr-FR" dirty="0"/>
              <a:t>accédant à l’ensemble des dossiers ;</a:t>
            </a:r>
          </a:p>
          <a:p>
            <a:pPr lvl="0"/>
            <a:r>
              <a:rPr lang="fr-FR" b="1" dirty="0"/>
              <a:t>Création de tutoriels </a:t>
            </a:r>
            <a:r>
              <a:rPr lang="fr-FR" dirty="0"/>
              <a:t>pour les demandeurs, pour les référents </a:t>
            </a:r>
            <a:r>
              <a:rPr lang="fr-FR" dirty="0" smtClean="0"/>
              <a:t>30APQet </a:t>
            </a:r>
            <a:r>
              <a:rPr lang="fr-FR" dirty="0"/>
              <a:t>pour les instructeurs pour faciliter leur prise en main dans les différentes phases du processus ;</a:t>
            </a:r>
          </a:p>
          <a:p>
            <a:pPr lvl="0"/>
            <a:r>
              <a:rPr lang="fr-FR" dirty="0" smtClean="0"/>
              <a:t>Suivi en continu du nombre de dossiers</a:t>
            </a:r>
            <a:r>
              <a:rPr lang="fr-FR" b="1" dirty="0" smtClean="0"/>
              <a:t> initiés </a:t>
            </a:r>
            <a:r>
              <a:rPr lang="fr-FR" dirty="0"/>
              <a:t>sur </a:t>
            </a:r>
            <a:r>
              <a:rPr lang="fr-FR" dirty="0" smtClean="0"/>
              <a:t>« démarches simplifiées » puis</a:t>
            </a:r>
            <a:r>
              <a:rPr lang="fr-FR" b="1" dirty="0" smtClean="0"/>
              <a:t> déposés</a:t>
            </a:r>
            <a:r>
              <a:rPr lang="fr-FR" dirty="0"/>
              <a:t> </a:t>
            </a:r>
            <a:r>
              <a:rPr lang="fr-FR" dirty="0" smtClean="0"/>
              <a:t>et </a:t>
            </a:r>
            <a:r>
              <a:rPr lang="fr-FR" b="1" dirty="0" smtClean="0"/>
              <a:t>instruits</a:t>
            </a:r>
            <a:r>
              <a:rPr lang="fr-FR" dirty="0" smtClean="0"/>
              <a:t>;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0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" y="86326"/>
            <a:ext cx="780637" cy="5575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Formulaire 30APQ </a:t>
            </a:r>
            <a:r>
              <a:rPr lang="fr-FR" b="1" dirty="0"/>
              <a:t>sur </a:t>
            </a:r>
            <a:r>
              <a:rPr lang="fr-FR" b="1" dirty="0" smtClean="0"/>
              <a:t>« démarches simplifiées »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b="1" dirty="0" smtClean="0"/>
              <a:t>S’ajoutent </a:t>
            </a:r>
            <a:r>
              <a:rPr lang="fr-FR" b="1" dirty="0"/>
              <a:t>les </a:t>
            </a:r>
            <a:r>
              <a:rPr lang="fr-FR" b="1" dirty="0" smtClean="0"/>
              <a:t>campagnes spécifiques </a:t>
            </a:r>
            <a:r>
              <a:rPr lang="fr-FR" dirty="0" smtClean="0"/>
              <a:t>de </a:t>
            </a:r>
            <a:r>
              <a:rPr lang="fr-FR" dirty="0"/>
              <a:t>l’AEFE sur la même base de </a:t>
            </a:r>
            <a:r>
              <a:rPr lang="fr-FR" dirty="0" smtClean="0"/>
              <a:t>questions </a:t>
            </a:r>
            <a:r>
              <a:rPr lang="fr-FR" dirty="0"/>
              <a:t>;</a:t>
            </a:r>
          </a:p>
          <a:p>
            <a:pPr lvl="0"/>
            <a:r>
              <a:rPr lang="fr-FR" b="1" dirty="0" smtClean="0"/>
              <a:t>Facilitation des travaux </a:t>
            </a:r>
            <a:r>
              <a:rPr lang="fr-FR" b="1" dirty="0"/>
              <a:t>de remontée des listes UAI </a:t>
            </a:r>
            <a:r>
              <a:rPr lang="fr-FR" dirty="0"/>
              <a:t>(qui ne sont pas tous </a:t>
            </a:r>
            <a:r>
              <a:rPr lang="fr-FR" dirty="0" smtClean="0"/>
              <a:t>bons </a:t>
            </a:r>
            <a:r>
              <a:rPr lang="fr-FR" dirty="0"/>
              <a:t>en mode déclaratif) </a:t>
            </a:r>
            <a:r>
              <a:rPr lang="fr-FR" dirty="0" smtClean="0"/>
              <a:t>des écoles engagées à stabiliser</a:t>
            </a:r>
            <a:r>
              <a:rPr lang="fr-FR" dirty="0"/>
              <a:t> ;</a:t>
            </a:r>
          </a:p>
          <a:p>
            <a:pPr lvl="0"/>
            <a:r>
              <a:rPr lang="fr-FR" b="1" dirty="0"/>
              <a:t>Analyse des données collectées et </a:t>
            </a:r>
            <a:r>
              <a:rPr lang="fr-FR" b="1" dirty="0" smtClean="0"/>
              <a:t>croisements</a:t>
            </a:r>
            <a:r>
              <a:rPr lang="fr-FR" dirty="0" smtClean="0"/>
              <a:t> </a:t>
            </a:r>
            <a:r>
              <a:rPr lang="fr-FR" dirty="0"/>
              <a:t>avec d’autres bases de données qui </a:t>
            </a:r>
            <a:r>
              <a:rPr lang="fr-FR" dirty="0" smtClean="0"/>
              <a:t>restent </a:t>
            </a:r>
            <a:r>
              <a:rPr lang="fr-FR" dirty="0"/>
              <a:t>à conduire ;</a:t>
            </a:r>
          </a:p>
          <a:p>
            <a:pPr lvl="0"/>
            <a:r>
              <a:rPr lang="fr-FR" b="1" dirty="0"/>
              <a:t>L’application permet un suivi de </a:t>
            </a:r>
            <a:r>
              <a:rPr lang="fr-FR" b="1" dirty="0" smtClean="0"/>
              <a:t>tableaux </a:t>
            </a:r>
            <a:r>
              <a:rPr lang="fr-FR" b="1" dirty="0"/>
              <a:t>de bord </a:t>
            </a:r>
            <a:r>
              <a:rPr lang="fr-FR" dirty="0"/>
              <a:t>sous différents formats et l’extraction </a:t>
            </a:r>
            <a:r>
              <a:rPr lang="fr-FR" dirty="0" err="1"/>
              <a:t>xls</a:t>
            </a:r>
            <a:r>
              <a:rPr lang="fr-FR" dirty="0"/>
              <a:t> de l’ensemble des données saisies et des pièces </a:t>
            </a:r>
            <a:r>
              <a:rPr lang="fr-FR" dirty="0" smtClean="0"/>
              <a:t>jointes par niveau territorial.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96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643924"/>
            <a:ext cx="10515600" cy="1325563"/>
          </a:xfrm>
        </p:spPr>
        <p:txBody>
          <a:bodyPr/>
          <a:lstStyle/>
          <a:p>
            <a:r>
              <a:rPr lang="fr-FR" b="1" dirty="0" smtClean="0"/>
              <a:t>Tableau de bord 30 min APQ sur « démarches simplifiées »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4" y="2322014"/>
            <a:ext cx="7739489" cy="4351338"/>
          </a:xfrm>
          <a:prstGeom prst="rect">
            <a:avLst/>
          </a:prstGeom>
        </p:spPr>
      </p:pic>
      <p:pic>
        <p:nvPicPr>
          <p:cNvPr id="5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" y="86326"/>
            <a:ext cx="780637" cy="55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1391" y="518864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Bientôt une visualisation sur data éducation </a:t>
            </a:r>
            <a:br>
              <a:rPr lang="fr-FR" sz="3200" dirty="0" smtClean="0"/>
            </a:br>
            <a:r>
              <a:rPr lang="fr-FR" sz="3200" dirty="0" smtClean="0"/>
              <a:t>d’un nouveau jeu de données « sport » après G 2024</a:t>
            </a:r>
            <a:endParaRPr lang="fr-FR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417" y="1753656"/>
            <a:ext cx="9015548" cy="5068770"/>
          </a:xfrm>
          <a:prstGeom prst="rect">
            <a:avLst/>
          </a:prstGeom>
        </p:spPr>
      </p:pic>
      <p:pic>
        <p:nvPicPr>
          <p:cNvPr id="5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" y="86326"/>
            <a:ext cx="780637" cy="55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1254</Words>
  <Application>Microsoft Office PowerPoint</Application>
  <PresentationFormat>Grand écran</PresentationFormat>
  <Paragraphs>62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Thème Office</vt:lpstr>
      <vt:lpstr> </vt:lpstr>
      <vt:lpstr>Constats initiaux :</vt:lpstr>
      <vt:lpstr> Pourquoi le choix de « démarches simplifiées » </vt:lpstr>
      <vt:lpstr>Exemple Identification formulaire G 2024</vt:lpstr>
      <vt:lpstr>Exemple formulaire G 2024</vt:lpstr>
      <vt:lpstr> Formulaire unique 30 min APQ sur « démarches simplifiées » </vt:lpstr>
      <vt:lpstr> Formulaire 30APQ sur « démarches simplifiées » </vt:lpstr>
      <vt:lpstr>Tableau de bord 30 min APQ sur « démarches simplifiées »</vt:lpstr>
      <vt:lpstr>Bientôt une visualisation sur data éducation  d’un nouveau jeu de données « sport » après G 2024</vt:lpstr>
      <vt:lpstr>Bientôt une visualisation sur data éducation  d’un nouveau jeu de données « sport » après G 2024</vt:lpstr>
      <vt:lpstr>Un accompagnement adapté/agile au regard des besoins :  </vt:lpstr>
      <vt:lpstr>Différentes demandes d’évolutions « d’usages » :</vt:lpstr>
      <vt:lpstr>Perspectives d’évolution :</vt:lpstr>
      <vt:lpstr>Exemples  de suivi 30 min APQ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PIERRE-EMMANUEL PANIER</dc:creator>
  <cp:lastModifiedBy>PIERRE-EMMANUEL PANIER</cp:lastModifiedBy>
  <cp:revision>21</cp:revision>
  <dcterms:created xsi:type="dcterms:W3CDTF">2021-07-01T19:14:09Z</dcterms:created>
  <dcterms:modified xsi:type="dcterms:W3CDTF">2021-09-24T15:13:31Z</dcterms:modified>
</cp:coreProperties>
</file>