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1" r:id="rId3"/>
    <p:sldId id="260" r:id="rId4"/>
    <p:sldId id="279" r:id="rId5"/>
    <p:sldId id="259" r:id="rId6"/>
    <p:sldId id="277" r:id="rId7"/>
    <p:sldId id="285" r:id="rId8"/>
    <p:sldId id="263" r:id="rId9"/>
    <p:sldId id="257" r:id="rId10"/>
    <p:sldId id="287" r:id="rId11"/>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3286" autoAdjust="0"/>
  </p:normalViewPr>
  <p:slideViewPr>
    <p:cSldViewPr>
      <p:cViewPr>
        <p:scale>
          <a:sx n="90" d="100"/>
          <a:sy n="90" d="100"/>
        </p:scale>
        <p:origin x="-684" y="6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2C6415C-C386-432C-BA1E-4CB96305BA05}" type="datetimeFigureOut">
              <a:rPr lang="it-IT"/>
              <a:pPr>
                <a:defRPr/>
              </a:pPr>
              <a:t>10/09/2014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3619D69-DAA0-4C8C-9950-3C80ED121B60}"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5FCFB10-D370-4848-BE97-4A79523E2B33}" type="datetimeFigureOut">
              <a:rPr lang="it-IT"/>
              <a:pPr>
                <a:defRPr/>
              </a:pPr>
              <a:t>10/09/2014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7C07E1C-1F96-450D-9825-FF35D724C5A0}"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2C04277-31F3-45CE-9875-57116E9EA20D}" type="datetimeFigureOut">
              <a:rPr lang="it-IT"/>
              <a:pPr>
                <a:defRPr/>
              </a:pPr>
              <a:t>10/09/2014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714CD6-336A-49C8-BE03-2B8A1C20F2F7}"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4C9682C-B183-4F2B-9475-C7E4D940070A}" type="datetimeFigureOut">
              <a:rPr lang="it-IT"/>
              <a:pPr>
                <a:defRPr/>
              </a:pPr>
              <a:t>10/09/2014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A8503F-5FB6-474F-AB9C-6933298680D6}"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A213D2F-16C0-4F8E-A04C-1B0545DD71A6}" type="datetimeFigureOut">
              <a:rPr lang="it-IT"/>
              <a:pPr>
                <a:defRPr/>
              </a:pPr>
              <a:t>10/09/2014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E55102-90FF-4427-8D22-44E07CF56FE9}"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5EDBDC2-7B7C-4375-9903-4DAA5F09203A}" type="datetimeFigureOut">
              <a:rPr lang="it-IT"/>
              <a:pPr>
                <a:defRPr/>
              </a:pPr>
              <a:t>10/09/2014</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47FDD43-CCAE-42FA-A2D1-A9DDF302BFCC}"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369D80-E7F2-45BE-AE11-361657FD7D2C}" type="datetimeFigureOut">
              <a:rPr lang="it-IT"/>
              <a:pPr>
                <a:defRPr/>
              </a:pPr>
              <a:t>10/09/2014</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65CEF22-E882-41EF-9614-3823B26BAB21}"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634D76E-A9A5-4AEE-A829-9A0DE3FCF1F5}" type="datetimeFigureOut">
              <a:rPr lang="it-IT"/>
              <a:pPr>
                <a:defRPr/>
              </a:pPr>
              <a:t>10/09/2014</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DC67FF8-B440-4AC1-9E89-5E87B2DD66CA}"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F0D1385-9399-437B-93D9-D5EE583D91BD}" type="datetimeFigureOut">
              <a:rPr lang="it-IT"/>
              <a:pPr>
                <a:defRPr/>
              </a:pPr>
              <a:t>10/09/2014</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C966789-4193-4023-B3A6-2D3C6715A693}"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3F25670-8C27-4F19-AFA5-878F4CAB4988}" type="datetimeFigureOut">
              <a:rPr lang="it-IT"/>
              <a:pPr>
                <a:defRPr/>
              </a:pPr>
              <a:t>10/09/2014</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9047BC8-EBD7-433E-BF51-1D319EDDB37C}"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1F4DF90-C270-4EA0-972D-48645BC95222}" type="datetimeFigureOut">
              <a:rPr lang="it-IT"/>
              <a:pPr>
                <a:defRPr/>
              </a:pPr>
              <a:t>10/09/2014</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4ECA1EF-2744-42A5-87B7-D0B48443FB7E}"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F8B33B5-59D0-4B4F-A774-10D550401DE1}" type="datetimeFigureOut">
              <a:rPr lang="it-IT"/>
              <a:pPr>
                <a:defRPr/>
              </a:pPr>
              <a:t>10/09/2014</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2E88EAC-48FB-47D5-B62F-8E0842367F14}"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commons.wikimedia.org/wiki/File:Statue_of_D'Artagnan.JPG" TargetMode="External"/><Relationship Id="rId13" Type="http://schemas.openxmlformats.org/officeDocument/2006/relationships/hyperlink" Target="http://gallica.bnf.fr/ark:/12148/btv1b10321776p" TargetMode="External"/><Relationship Id="rId3" Type="http://schemas.openxmlformats.org/officeDocument/2006/relationships/hyperlink" Target="http://www.justice.gouv.fr/histoire-et-patrimoine-10050/proces-historiques-10411/le-proces-de-nicolas-fouquet-22693.html" TargetMode="External"/><Relationship Id="rId7" Type="http://schemas.openxmlformats.org/officeDocument/2006/relationships/hyperlink" Target="http://commons.wikimedia.org/wiki/File:Rigaud_Louis_XIV_1701.jpg" TargetMode="External"/><Relationship Id="rId12" Type="http://schemas.openxmlformats.org/officeDocument/2006/relationships/hyperlink" Target="http://commons.wikimedia.org/wiki/File:La_Fontaine_par_Rigaud.jpg" TargetMode="External"/><Relationship Id="rId2" Type="http://schemas.openxmlformats.org/officeDocument/2006/relationships/hyperlink" Target="http://fr.wikipedia.org/wiki/Nicolas_Fouquet" TargetMode="External"/><Relationship Id="rId1" Type="http://schemas.openxmlformats.org/officeDocument/2006/relationships/slideLayout" Target="../slideLayouts/slideLayout2.xml"/><Relationship Id="rId6" Type="http://schemas.openxmlformats.org/officeDocument/2006/relationships/hyperlink" Target="http://fr.wikipedia.org/wiki/Mousquetaire" TargetMode="External"/><Relationship Id="rId11" Type="http://schemas.openxmlformats.org/officeDocument/2006/relationships/hyperlink" Target="http://en.wikipedia.org/wiki/Andr%C3%A9_Le_N%C3%B4tre" TargetMode="External"/><Relationship Id="rId5" Type="http://schemas.openxmlformats.org/officeDocument/2006/relationships/hyperlink" Target="http://www.chateaux-story.com/blog/wp-content/uploads/2013/02/chateau-de-vaux-le-vicomte-21.jpg" TargetMode="External"/><Relationship Id="rId10" Type="http://schemas.openxmlformats.org/officeDocument/2006/relationships/hyperlink" Target="http://it.wikipedia.org/wiki/Charles_Le_Brun" TargetMode="External"/><Relationship Id="rId4" Type="http://schemas.openxmlformats.org/officeDocument/2006/relationships/hyperlink" Target="http://www.heraldique-europeenne.org/Regions/France/Fouquet.htm" TargetMode="External"/><Relationship Id="rId9" Type="http://schemas.openxmlformats.org/officeDocument/2006/relationships/hyperlink" Target="http://fr.wikipedia.org/wiki/Louis_Le_Vau" TargetMode="External"/><Relationship Id="rId14" Type="http://schemas.openxmlformats.org/officeDocument/2006/relationships/hyperlink" Target="http://fr.wikipedia.org/wiki/Gustave_Dor%C3%A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title"/>
          </p:nvPr>
        </p:nvSpPr>
        <p:spPr/>
        <p:txBody>
          <a:bodyPr/>
          <a:lstStyle/>
          <a:p>
            <a:r>
              <a:rPr lang="fr-FR" smtClean="0"/>
              <a:t>Le procès de Nicolas Fouquet</a:t>
            </a:r>
          </a:p>
        </p:txBody>
      </p:sp>
      <p:sp>
        <p:nvSpPr>
          <p:cNvPr id="3" name="Segnaposto contenuto 2"/>
          <p:cNvSpPr>
            <a:spLocks noGrp="1"/>
          </p:cNvSpPr>
          <p:nvPr>
            <p:ph idx="1"/>
          </p:nvPr>
        </p:nvSpPr>
        <p:spPr>
          <a:xfrm>
            <a:off x="395288" y="4941888"/>
            <a:ext cx="2447925" cy="1079500"/>
          </a:xfrm>
        </p:spPr>
        <p:txBody>
          <a:bodyPr>
            <a:normAutofit/>
          </a:bodyPr>
          <a:lstStyle/>
          <a:p>
            <a:pPr>
              <a:buFont typeface="Arial" charset="0"/>
              <a:buNone/>
            </a:pPr>
            <a:r>
              <a:rPr lang="fr-FR" sz="1400" smtClean="0"/>
              <a:t>Nicolas Fouquet</a:t>
            </a:r>
            <a:r>
              <a:rPr lang="fr-FR" sz="1400" b="1" smtClean="0">
                <a:solidFill>
                  <a:srgbClr val="C00000"/>
                </a:solidFill>
              </a:rPr>
              <a:t> </a:t>
            </a:r>
            <a:r>
              <a:rPr lang="fr-FR" sz="1400" smtClean="0"/>
              <a:t>(1615-1680)</a:t>
            </a:r>
          </a:p>
          <a:p>
            <a:pPr>
              <a:buFont typeface="Arial" charset="0"/>
              <a:buNone/>
            </a:pPr>
            <a:r>
              <a:rPr lang="fr-FR" sz="1400" smtClean="0"/>
              <a:t>Surintendant des Finances </a:t>
            </a:r>
          </a:p>
          <a:p>
            <a:pPr>
              <a:buFont typeface="Arial" charset="0"/>
              <a:buNone/>
            </a:pPr>
            <a:r>
              <a:rPr lang="fr-FR" sz="1400" smtClean="0"/>
              <a:t>de </a:t>
            </a:r>
            <a:r>
              <a:rPr lang="fr-FR" sz="1400" smtClean="0">
                <a:solidFill>
                  <a:srgbClr val="000000"/>
                </a:solidFill>
              </a:rPr>
              <a:t>Louis XIV</a:t>
            </a:r>
            <a:endParaRPr lang="fr-FR" sz="1400" smtClean="0"/>
          </a:p>
        </p:txBody>
      </p:sp>
      <p:pic>
        <p:nvPicPr>
          <p:cNvPr id="13315" name="Picture 2" descr="C:\Users\Main\Pictures\Nicolas_Fouquet_Vaux.jpg"/>
          <p:cNvPicPr>
            <a:picLocks noChangeAspect="1" noChangeArrowheads="1"/>
          </p:cNvPicPr>
          <p:nvPr/>
        </p:nvPicPr>
        <p:blipFill>
          <a:blip r:embed="rId2"/>
          <a:srcRect/>
          <a:stretch>
            <a:fillRect/>
          </a:stretch>
        </p:blipFill>
        <p:spPr bwMode="auto">
          <a:xfrm>
            <a:off x="395288" y="1628775"/>
            <a:ext cx="2155825" cy="3240088"/>
          </a:xfrm>
          <a:prstGeom prst="rect">
            <a:avLst/>
          </a:prstGeom>
          <a:noFill/>
          <a:ln w="9525">
            <a:noFill/>
            <a:miter lim="800000"/>
            <a:headEnd/>
            <a:tailEnd/>
          </a:ln>
        </p:spPr>
      </p:pic>
      <p:pic>
        <p:nvPicPr>
          <p:cNvPr id="13316" name="Immagine 8" descr="instruments du pouvoir rigaud.jpg"/>
          <p:cNvPicPr>
            <a:picLocks noChangeAspect="1"/>
          </p:cNvPicPr>
          <p:nvPr/>
        </p:nvPicPr>
        <p:blipFill>
          <a:blip r:embed="rId3"/>
          <a:srcRect/>
          <a:stretch>
            <a:fillRect/>
          </a:stretch>
        </p:blipFill>
        <p:spPr bwMode="auto">
          <a:xfrm>
            <a:off x="6084888" y="1700213"/>
            <a:ext cx="2209800" cy="3048000"/>
          </a:xfrm>
          <a:prstGeom prst="rect">
            <a:avLst/>
          </a:prstGeom>
          <a:noFill/>
          <a:ln w="9525">
            <a:noFill/>
            <a:miter lim="800000"/>
            <a:headEnd/>
            <a:tailEnd/>
          </a:ln>
        </p:spPr>
      </p:pic>
      <p:pic>
        <p:nvPicPr>
          <p:cNvPr id="13317" name="Immagine 9" descr="Statue_of_D'Artagnan.JPG"/>
          <p:cNvPicPr>
            <a:picLocks noChangeAspect="1"/>
          </p:cNvPicPr>
          <p:nvPr/>
        </p:nvPicPr>
        <p:blipFill>
          <a:blip r:embed="rId4"/>
          <a:srcRect l="21001" r="27200" b="26501"/>
          <a:stretch>
            <a:fillRect/>
          </a:stretch>
        </p:blipFill>
        <p:spPr bwMode="auto">
          <a:xfrm>
            <a:off x="3492500" y="1628775"/>
            <a:ext cx="1712913" cy="3240088"/>
          </a:xfrm>
          <a:prstGeom prst="rect">
            <a:avLst/>
          </a:prstGeom>
          <a:noFill/>
          <a:ln w="9525">
            <a:noFill/>
            <a:miter lim="800000"/>
            <a:headEnd/>
            <a:tailEnd/>
          </a:ln>
        </p:spPr>
      </p:pic>
      <p:sp>
        <p:nvSpPr>
          <p:cNvPr id="13318" name="Rettangolo 10"/>
          <p:cNvSpPr>
            <a:spLocks noChangeArrowheads="1"/>
          </p:cNvSpPr>
          <p:nvPr/>
        </p:nvSpPr>
        <p:spPr bwMode="auto">
          <a:xfrm>
            <a:off x="3203575" y="4868863"/>
            <a:ext cx="2376488" cy="792162"/>
          </a:xfrm>
          <a:prstGeom prst="rect">
            <a:avLst/>
          </a:prstGeom>
          <a:noFill/>
          <a:ln w="9525">
            <a:noFill/>
            <a:miter lim="800000"/>
            <a:headEnd/>
            <a:tailEnd/>
          </a:ln>
        </p:spPr>
        <p:txBody>
          <a:bodyPr>
            <a:spAutoFit/>
          </a:bodyPr>
          <a:lstStyle/>
          <a:p>
            <a:r>
              <a:rPr lang="fr-FR" sz="1400">
                <a:latin typeface="Calibri" pitchFamily="34" charset="0"/>
              </a:rPr>
              <a:t>Charles de Batz-Castelmore, </a:t>
            </a:r>
          </a:p>
          <a:p>
            <a:r>
              <a:rPr lang="fr-FR" sz="1400">
                <a:latin typeface="Calibri" pitchFamily="34" charset="0"/>
              </a:rPr>
              <a:t>Comte d'Artagnan</a:t>
            </a:r>
            <a:r>
              <a:rPr lang="fr-FR" sz="1400" b="1">
                <a:solidFill>
                  <a:srgbClr val="000000"/>
                </a:solidFill>
                <a:latin typeface="Calibri" pitchFamily="34" charset="0"/>
              </a:rPr>
              <a:t>,</a:t>
            </a:r>
          </a:p>
          <a:p>
            <a:r>
              <a:rPr lang="fr-FR" sz="1400">
                <a:solidFill>
                  <a:srgbClr val="000000"/>
                </a:solidFill>
                <a:latin typeface="Calibri" pitchFamily="34" charset="0"/>
              </a:rPr>
              <a:t>Mousquetaire du roi Louis XIV</a:t>
            </a:r>
            <a:r>
              <a:rPr lang="fr-FR">
                <a:solidFill>
                  <a:srgbClr val="000000"/>
                </a:solidFill>
                <a:latin typeface="Calibri" pitchFamily="34" charset="0"/>
              </a:rPr>
              <a:t>  </a:t>
            </a:r>
          </a:p>
        </p:txBody>
      </p:sp>
      <p:sp>
        <p:nvSpPr>
          <p:cNvPr id="13319" name="Rettangolo 11"/>
          <p:cNvSpPr>
            <a:spLocks noChangeArrowheads="1"/>
          </p:cNvSpPr>
          <p:nvPr/>
        </p:nvSpPr>
        <p:spPr bwMode="auto">
          <a:xfrm>
            <a:off x="6084888" y="4868863"/>
            <a:ext cx="2232025" cy="560387"/>
          </a:xfrm>
          <a:prstGeom prst="rect">
            <a:avLst/>
          </a:prstGeom>
          <a:noFill/>
          <a:ln w="9525">
            <a:noFill/>
            <a:miter lim="800000"/>
            <a:headEnd/>
            <a:tailEnd/>
          </a:ln>
        </p:spPr>
        <p:txBody>
          <a:bodyPr>
            <a:spAutoFit/>
          </a:bodyPr>
          <a:lstStyle/>
          <a:p>
            <a:pPr>
              <a:spcBef>
                <a:spcPct val="20000"/>
              </a:spcBef>
            </a:pPr>
            <a:r>
              <a:rPr lang="fr-FR" sz="1400">
                <a:solidFill>
                  <a:srgbClr val="000000"/>
                </a:solidFill>
                <a:latin typeface="Calibri" pitchFamily="34" charset="0"/>
              </a:rPr>
              <a:t>Louis XIV (1638-1643-1715)   </a:t>
            </a:r>
          </a:p>
          <a:p>
            <a:pPr>
              <a:spcBef>
                <a:spcPct val="20000"/>
              </a:spcBef>
            </a:pPr>
            <a:r>
              <a:rPr lang="fr-FR" sz="1400">
                <a:solidFill>
                  <a:srgbClr val="000000"/>
                </a:solidFill>
                <a:latin typeface="Calibri" pitchFamily="34" charset="0"/>
              </a:rPr>
              <a:t>Monarque absolu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5888"/>
            <a:ext cx="9144000" cy="865187"/>
          </a:xfrm>
          <a:noFill/>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defRPr/>
            </a:pPr>
            <a:r>
              <a:rPr lang="fr-FR" sz="2800" dirty="0" smtClean="0"/>
              <a:t>Sources bibliographiques,  iconographiques et sitographiques </a:t>
            </a:r>
            <a:endParaRPr lang="fr-FR" sz="2800" dirty="0"/>
          </a:p>
        </p:txBody>
      </p:sp>
      <p:sp>
        <p:nvSpPr>
          <p:cNvPr id="22530" name="Segnaposto contenuto 2"/>
          <p:cNvSpPr>
            <a:spLocks noGrp="1"/>
          </p:cNvSpPr>
          <p:nvPr>
            <p:ph idx="1"/>
          </p:nvPr>
        </p:nvSpPr>
        <p:spPr>
          <a:xfrm>
            <a:off x="468313" y="981075"/>
            <a:ext cx="8229600" cy="5616575"/>
          </a:xfrm>
        </p:spPr>
        <p:txBody>
          <a:bodyPr/>
          <a:lstStyle/>
          <a:p>
            <a:pPr>
              <a:buFont typeface="Arial" charset="0"/>
              <a:buNone/>
            </a:pPr>
            <a:r>
              <a:rPr lang="fr-FR" sz="1400" smtClean="0"/>
              <a:t>Nicolas Fouquet, son procès, son blason, son château</a:t>
            </a:r>
          </a:p>
          <a:p>
            <a:r>
              <a:rPr lang="fr-FR" sz="1400" u="sng" smtClean="0">
                <a:hlinkClick r:id="rId2"/>
              </a:rPr>
              <a:t>http://fr.wikipedia.org/wiki/Nicolas_Fouquet#mediaviewer/Fichier:Nicolas_Fouquet_Vaux.jpg</a:t>
            </a:r>
            <a:r>
              <a:rPr lang="it-IT" sz="1400" u="sng" smtClean="0"/>
              <a:t> </a:t>
            </a:r>
            <a:endParaRPr lang="it-IT" sz="1400" smtClean="0"/>
          </a:p>
          <a:p>
            <a:r>
              <a:rPr lang="fr-FR" sz="1400" u="sng" smtClean="0">
                <a:hlinkClick r:id="rId3"/>
              </a:rPr>
              <a:t>http://www.justice.gouv.fr/histoire-et-patrimoine-10050/proces-historiques-10411/le-proces-de-nicolas-fouquet-22693.html</a:t>
            </a:r>
            <a:r>
              <a:rPr lang="it-IT" sz="1400" smtClean="0"/>
              <a:t> </a:t>
            </a:r>
          </a:p>
          <a:p>
            <a:r>
              <a:rPr lang="en-GB" sz="1400" u="sng" smtClean="0">
                <a:hlinkClick r:id="rId4"/>
              </a:rPr>
              <a:t>http://www.heraldique-europeenne.org/Regions/France/Fouquet.htm</a:t>
            </a:r>
            <a:r>
              <a:rPr lang="it-IT" sz="1400" u="sng" smtClean="0"/>
              <a:t> </a:t>
            </a:r>
            <a:endParaRPr lang="it-IT" sz="1400" smtClean="0"/>
          </a:p>
          <a:p>
            <a:r>
              <a:rPr lang="it-IT" sz="1400" u="sng" smtClean="0">
                <a:hlinkClick r:id="rId5"/>
              </a:rPr>
              <a:t>http://www.chateaux-story.com/blog/wp-content/uploads/2013/02/chateau-de-vaux-le-vicomte-21.jpg</a:t>
            </a:r>
            <a:r>
              <a:rPr lang="it-IT" sz="1400" u="sng" smtClean="0"/>
              <a:t> </a:t>
            </a:r>
            <a:endParaRPr lang="it-IT" sz="1400" smtClean="0"/>
          </a:p>
          <a:p>
            <a:endParaRPr lang="it-IT" sz="1400" smtClean="0"/>
          </a:p>
          <a:p>
            <a:pPr>
              <a:buFont typeface="Arial" charset="0"/>
              <a:buNone/>
            </a:pPr>
            <a:r>
              <a:rPr lang="it-IT" sz="1400" smtClean="0"/>
              <a:t>Louis XIV ; son</a:t>
            </a:r>
            <a:r>
              <a:rPr lang="fr-FR" sz="1400" smtClean="0"/>
              <a:t> Capitaine Lieutenant de la compagnie des </a:t>
            </a:r>
            <a:r>
              <a:rPr lang="fr-FR" sz="1400" smtClean="0">
                <a:hlinkClick r:id="rId6" tooltip="Mousquetaire"/>
              </a:rPr>
              <a:t>Mousquetaires</a:t>
            </a:r>
            <a:r>
              <a:rPr lang="it-IT" sz="1400" smtClean="0"/>
              <a:t> , le Comte d’Artagnan</a:t>
            </a:r>
          </a:p>
          <a:p>
            <a:r>
              <a:rPr lang="it-IT" sz="1400" u="sng" smtClean="0">
                <a:hlinkClick r:id="rId7"/>
              </a:rPr>
              <a:t>http://commons.wikimedia.org/wiki/File:Rigaud_Louis_XIV_1701.jpg</a:t>
            </a:r>
            <a:r>
              <a:rPr lang="it-IT" sz="1400" smtClean="0"/>
              <a:t> </a:t>
            </a:r>
          </a:p>
          <a:p>
            <a:r>
              <a:rPr lang="it-IT" sz="1400" u="sng" smtClean="0">
                <a:hlinkClick r:id="rId8"/>
              </a:rPr>
              <a:t>http://commons.wikimedia.org/wiki/File:Statue_of_D%27Artagnan.JPG</a:t>
            </a:r>
            <a:r>
              <a:rPr lang="it-IT" sz="1400" u="sng" smtClean="0"/>
              <a:t> </a:t>
            </a:r>
            <a:endParaRPr lang="it-IT" sz="1400" smtClean="0"/>
          </a:p>
          <a:p>
            <a:endParaRPr lang="fr-FR" sz="1400" smtClean="0"/>
          </a:p>
          <a:p>
            <a:pPr>
              <a:buFont typeface="Arial" charset="0"/>
              <a:buNone/>
            </a:pPr>
            <a:r>
              <a:rPr lang="fr-FR" sz="1400" smtClean="0"/>
              <a:t>Les artistes : Le Vau, Le Brun, Le Nôtre, La Fontaine</a:t>
            </a:r>
          </a:p>
          <a:p>
            <a:r>
              <a:rPr lang="fr-FR" sz="1400" smtClean="0"/>
              <a:t> </a:t>
            </a:r>
            <a:r>
              <a:rPr lang="fr-FR" sz="1400" u="sng" smtClean="0">
                <a:hlinkClick r:id="rId9"/>
              </a:rPr>
              <a:t>http://fr.wikipedia.org/wiki/Louis_Le_Vau</a:t>
            </a:r>
            <a:r>
              <a:rPr lang="it-IT" sz="1400" smtClean="0"/>
              <a:t> </a:t>
            </a:r>
          </a:p>
          <a:p>
            <a:r>
              <a:rPr lang="fr-FR" sz="1400" u="sng" smtClean="0">
                <a:hlinkClick r:id="rId10"/>
              </a:rPr>
              <a:t>http://it.wikipedia.org/wiki/Charles_Le_Brun</a:t>
            </a:r>
            <a:r>
              <a:rPr lang="it-IT" sz="1400" smtClean="0"/>
              <a:t> </a:t>
            </a:r>
          </a:p>
          <a:p>
            <a:r>
              <a:rPr lang="fr-FR" sz="1400" u="sng" smtClean="0">
                <a:hlinkClick r:id="rId11"/>
              </a:rPr>
              <a:t>http://en.wikipedia.org/wiki/Andr%C3%A9_Le_N%C3%B4tre</a:t>
            </a:r>
            <a:r>
              <a:rPr lang="it-IT" sz="1400" smtClean="0"/>
              <a:t> </a:t>
            </a:r>
          </a:p>
          <a:p>
            <a:r>
              <a:rPr lang="fr-FR" sz="1400" u="sng" smtClean="0">
                <a:hlinkClick r:id="rId12"/>
              </a:rPr>
              <a:t>http://commons.wikimedia.org/wiki/File:La_Fontaine_par_Rigaud.jpg</a:t>
            </a:r>
            <a:r>
              <a:rPr lang="it-IT" sz="1400" smtClean="0"/>
              <a:t> </a:t>
            </a:r>
          </a:p>
          <a:p>
            <a:endParaRPr lang="it-IT" sz="1400" smtClean="0"/>
          </a:p>
          <a:p>
            <a:pPr>
              <a:buFont typeface="Arial" charset="0"/>
              <a:buNone/>
            </a:pPr>
            <a:r>
              <a:rPr lang="fr-FR" sz="1400" u="sng" smtClean="0">
                <a:hlinkClick r:id="rId13"/>
              </a:rPr>
              <a:t>Illustration par  Gustave Doré de la fable ”</a:t>
            </a:r>
            <a:r>
              <a:rPr lang="fr-FR" sz="1400" b="1" u="sng" smtClean="0">
                <a:hlinkClick r:id="rId13"/>
              </a:rPr>
              <a:t>La Grenouille qui veut se faire aussi grosse que le Bœuf” </a:t>
            </a:r>
            <a:r>
              <a:rPr lang="fr-FR" sz="1400" u="sng" smtClean="0">
                <a:hlinkClick r:id="rId13"/>
              </a:rPr>
              <a:t>de Jean de La Fontaine</a:t>
            </a:r>
            <a:endParaRPr lang="fr-FR" sz="1400" u="sng" smtClean="0"/>
          </a:p>
          <a:p>
            <a:pPr>
              <a:buFont typeface="Arial" charset="0"/>
              <a:buNone/>
            </a:pPr>
            <a:endParaRPr lang="it-IT" sz="1400" smtClean="0"/>
          </a:p>
          <a:p>
            <a:r>
              <a:rPr lang="en-GB" sz="1400" u="sng" smtClean="0">
                <a:hlinkClick r:id="rId13"/>
              </a:rPr>
              <a:t> </a:t>
            </a:r>
            <a:r>
              <a:rPr lang="fr-FR" sz="1400" u="sng" smtClean="0">
                <a:hlinkClick r:id="rId13"/>
              </a:rPr>
              <a:t>http://gallica.bnf.fr/ark:/12148/btv1b10321776p</a:t>
            </a:r>
            <a:r>
              <a:rPr lang="en-GB" sz="1400" u="sng" smtClean="0">
                <a:hlinkClick r:id="rId13"/>
              </a:rPr>
              <a:t> </a:t>
            </a:r>
            <a:endParaRPr lang="it-IT" sz="1400" smtClean="0"/>
          </a:p>
          <a:p>
            <a:r>
              <a:rPr lang="en-GB" sz="1400" smtClean="0">
                <a:hlinkClick r:id="rId14"/>
              </a:rPr>
              <a:t>http://fr.wikipedia.org/wiki/Gustave_Dor%C3%A9</a:t>
            </a:r>
            <a:endParaRPr lang="en-GB" sz="1400" smtClean="0"/>
          </a:p>
          <a:p>
            <a:endParaRPr lang="en-GB" sz="1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p:nvPr>
        </p:nvSpPr>
        <p:spPr>
          <a:xfrm>
            <a:off x="179388" y="274638"/>
            <a:ext cx="8507412" cy="1143000"/>
          </a:xfrm>
        </p:spPr>
        <p:txBody>
          <a:bodyPr/>
          <a:lstStyle/>
          <a:p>
            <a:r>
              <a:rPr lang="fr-FR" sz="3600" smtClean="0"/>
              <a:t>Dossier HIDA</a:t>
            </a:r>
            <a:br>
              <a:rPr lang="fr-FR" sz="3600" smtClean="0"/>
            </a:br>
            <a:r>
              <a:rPr lang="fr-FR" sz="3600" smtClean="0"/>
              <a:t>“Le procès de Nicolas Fouquet”</a:t>
            </a:r>
            <a:endParaRPr lang="en-GB" sz="3600" smtClean="0"/>
          </a:p>
        </p:txBody>
      </p:sp>
      <p:sp>
        <p:nvSpPr>
          <p:cNvPr id="3" name="Segnaposto contenuto 2"/>
          <p:cNvSpPr>
            <a:spLocks noGrp="1"/>
          </p:cNvSpPr>
          <p:nvPr>
            <p:ph idx="1"/>
          </p:nvPr>
        </p:nvSpPr>
        <p:spPr>
          <a:xfrm>
            <a:off x="457200" y="1600200"/>
            <a:ext cx="8229600" cy="4708525"/>
          </a:xfrm>
        </p:spPr>
        <p:style>
          <a:lnRef idx="2">
            <a:schemeClr val="accent1"/>
          </a:lnRef>
          <a:fillRef idx="1">
            <a:schemeClr val="lt1"/>
          </a:fillRef>
          <a:effectRef idx="0">
            <a:schemeClr val="accent1"/>
          </a:effectRef>
          <a:fontRef idx="minor">
            <a:schemeClr val="dk1"/>
          </a:fontRef>
        </p:style>
        <p:txBody>
          <a:bodyPr>
            <a:normAutofit/>
          </a:bodyPr>
          <a:lstStyle/>
          <a:p>
            <a:pPr>
              <a:lnSpc>
                <a:spcPct val="80000"/>
              </a:lnSpc>
              <a:buFont typeface="Arial" charset="0"/>
              <a:buNone/>
            </a:pPr>
            <a:endParaRPr lang="fr-FR" sz="800" smtClean="0">
              <a:solidFill>
                <a:srgbClr val="000000"/>
              </a:solidFill>
            </a:endParaRPr>
          </a:p>
          <a:p>
            <a:pPr>
              <a:lnSpc>
                <a:spcPct val="80000"/>
              </a:lnSpc>
            </a:pPr>
            <a:r>
              <a:rPr lang="fr-FR" sz="2000" smtClean="0">
                <a:solidFill>
                  <a:srgbClr val="000000"/>
                </a:solidFill>
              </a:rPr>
              <a:t>Auteure : Hélène Eftimakis</a:t>
            </a:r>
          </a:p>
          <a:p>
            <a:pPr>
              <a:lnSpc>
                <a:spcPct val="80000"/>
              </a:lnSpc>
              <a:buFont typeface="Arial" charset="0"/>
              <a:buNone/>
            </a:pPr>
            <a:endParaRPr lang="fr-FR" sz="1000" smtClean="0">
              <a:solidFill>
                <a:srgbClr val="000000"/>
              </a:solidFill>
            </a:endParaRPr>
          </a:p>
          <a:p>
            <a:pPr>
              <a:lnSpc>
                <a:spcPct val="80000"/>
              </a:lnSpc>
            </a:pPr>
            <a:r>
              <a:rPr lang="fr-FR" sz="2200" smtClean="0">
                <a:solidFill>
                  <a:srgbClr val="000000"/>
                </a:solidFill>
              </a:rPr>
              <a:t>Niveau : Classes de cinquième/quatrième</a:t>
            </a:r>
          </a:p>
          <a:p>
            <a:pPr>
              <a:lnSpc>
                <a:spcPct val="80000"/>
              </a:lnSpc>
            </a:pPr>
            <a:r>
              <a:rPr lang="fr-FR" sz="2200" smtClean="0">
                <a:solidFill>
                  <a:srgbClr val="000000"/>
                </a:solidFill>
              </a:rPr>
              <a:t>Référence programme : L’émergence du « roi absolu »</a:t>
            </a:r>
          </a:p>
          <a:p>
            <a:pPr>
              <a:lnSpc>
                <a:spcPct val="80000"/>
              </a:lnSpc>
            </a:pPr>
            <a:endParaRPr lang="fr-FR" sz="400" smtClean="0">
              <a:solidFill>
                <a:srgbClr val="000000"/>
              </a:solidFill>
            </a:endParaRPr>
          </a:p>
          <a:p>
            <a:pPr>
              <a:lnSpc>
                <a:spcPct val="80000"/>
              </a:lnSpc>
            </a:pPr>
            <a:r>
              <a:rPr lang="fr-FR" sz="2200" smtClean="0">
                <a:solidFill>
                  <a:srgbClr val="000000"/>
                </a:solidFill>
              </a:rPr>
              <a:t>Thématique “Arts, Etats et pouvoir” </a:t>
            </a:r>
          </a:p>
          <a:p>
            <a:pPr>
              <a:lnSpc>
                <a:spcPct val="80000"/>
              </a:lnSpc>
            </a:pPr>
            <a:r>
              <a:rPr lang="fr-FR" sz="2200" smtClean="0">
                <a:solidFill>
                  <a:srgbClr val="000000"/>
                </a:solidFill>
              </a:rPr>
              <a:t>Domaine : “Arts du langage”,  “ Arts du visuel ” </a:t>
            </a:r>
          </a:p>
          <a:p>
            <a:pPr>
              <a:lnSpc>
                <a:spcPct val="80000"/>
              </a:lnSpc>
            </a:pPr>
            <a:r>
              <a:rPr lang="fr-FR" sz="2200" smtClean="0">
                <a:solidFill>
                  <a:srgbClr val="000000"/>
                </a:solidFill>
              </a:rPr>
              <a:t>Disciplines : histoire, géographie, éducation civique, français, arts plastiques, Tice</a:t>
            </a:r>
          </a:p>
          <a:p>
            <a:pPr>
              <a:lnSpc>
                <a:spcPct val="80000"/>
              </a:lnSpc>
              <a:buFont typeface="Arial" charset="0"/>
              <a:buNone/>
            </a:pPr>
            <a:endParaRPr lang="fr-FR" sz="600" smtClean="0">
              <a:solidFill>
                <a:srgbClr val="000000"/>
              </a:solidFill>
            </a:endParaRPr>
          </a:p>
          <a:p>
            <a:pPr>
              <a:lnSpc>
                <a:spcPct val="80000"/>
              </a:lnSpc>
            </a:pPr>
            <a:r>
              <a:rPr lang="fr-FR" sz="2200" smtClean="0">
                <a:solidFill>
                  <a:srgbClr val="000000"/>
                </a:solidFill>
              </a:rPr>
              <a:t>Objectif : appréhender l’absolutisme ; suivre une affaire de justice d’ancien régime par le biais de Nicolas Fouquet</a:t>
            </a:r>
          </a:p>
          <a:p>
            <a:pPr>
              <a:lnSpc>
                <a:spcPct val="80000"/>
              </a:lnSpc>
              <a:buFont typeface="Arial" charset="0"/>
              <a:buNone/>
            </a:pPr>
            <a:endParaRPr lang="fr-FR" sz="600" smtClean="0">
              <a:solidFill>
                <a:srgbClr val="000000"/>
              </a:solidFill>
            </a:endParaRPr>
          </a:p>
          <a:p>
            <a:pPr>
              <a:lnSpc>
                <a:spcPct val="80000"/>
              </a:lnSpc>
            </a:pPr>
            <a:r>
              <a:rPr lang="fr-FR" sz="2200" smtClean="0">
                <a:solidFill>
                  <a:srgbClr val="000000"/>
                </a:solidFill>
              </a:rPr>
              <a:t>Démarche : évocation du blason, de la position sociale et de l’ambition de Fouquet ; de ses commandes aux plus grands artistes de son temps ;  de son arrestation et de son procès ;  du pouvoir absolu du roi ;  du pouvoir du contexte économique.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a:xfrm>
            <a:off x="323850" y="260350"/>
            <a:ext cx="7993063" cy="1081088"/>
          </a:xfrm>
        </p:spPr>
        <p:txBody>
          <a:bodyPr/>
          <a:lstStyle/>
          <a:p>
            <a:r>
              <a:rPr lang="fr-FR" sz="4000" b="1" smtClean="0">
                <a:solidFill>
                  <a:srgbClr val="002060"/>
                </a:solidFill>
              </a:rPr>
              <a:t>La demeure de Nicolas Fouquet</a:t>
            </a:r>
          </a:p>
        </p:txBody>
      </p:sp>
      <p:pic>
        <p:nvPicPr>
          <p:cNvPr id="15362" name="Segnaposto contenuto 8" descr="Maion Fouquet. D'argent, à l'écureuil de gueules..gif"/>
          <p:cNvPicPr>
            <a:picLocks noGrp="1" noChangeAspect="1"/>
          </p:cNvPicPr>
          <p:nvPr>
            <p:ph idx="1"/>
          </p:nvPr>
        </p:nvPicPr>
        <p:blipFill>
          <a:blip r:embed="rId2"/>
          <a:srcRect/>
          <a:stretch>
            <a:fillRect/>
          </a:stretch>
        </p:blipFill>
        <p:spPr>
          <a:xfrm>
            <a:off x="611188" y="1196975"/>
            <a:ext cx="2373312" cy="2879725"/>
          </a:xfrm>
        </p:spPr>
      </p:pic>
      <p:pic>
        <p:nvPicPr>
          <p:cNvPr id="15363" name="Immagine 4" descr="chateau_jardins2.jpg"/>
          <p:cNvPicPr>
            <a:picLocks noChangeAspect="1"/>
          </p:cNvPicPr>
          <p:nvPr/>
        </p:nvPicPr>
        <p:blipFill>
          <a:blip r:embed="rId3"/>
          <a:srcRect/>
          <a:stretch>
            <a:fillRect/>
          </a:stretch>
        </p:blipFill>
        <p:spPr bwMode="auto">
          <a:xfrm>
            <a:off x="3708400" y="1196975"/>
            <a:ext cx="4537075" cy="2976563"/>
          </a:xfrm>
          <a:prstGeom prst="rect">
            <a:avLst/>
          </a:prstGeom>
          <a:noFill/>
          <a:ln w="9525">
            <a:noFill/>
            <a:miter lim="800000"/>
            <a:headEnd/>
            <a:tailEnd/>
          </a:ln>
        </p:spPr>
      </p:pic>
      <p:sp>
        <p:nvSpPr>
          <p:cNvPr id="15364" name="Rettangolo 5"/>
          <p:cNvSpPr>
            <a:spLocks noChangeArrowheads="1"/>
          </p:cNvSpPr>
          <p:nvPr/>
        </p:nvSpPr>
        <p:spPr bwMode="auto">
          <a:xfrm rot="10800000" flipV="1">
            <a:off x="104775" y="4652963"/>
            <a:ext cx="9040813" cy="2014537"/>
          </a:xfrm>
          <a:prstGeom prst="rect">
            <a:avLst/>
          </a:prstGeom>
          <a:noFill/>
          <a:ln w="9525">
            <a:noFill/>
            <a:miter lim="800000"/>
            <a:headEnd/>
            <a:tailEnd/>
          </a:ln>
        </p:spPr>
        <p:txBody>
          <a:bodyPr>
            <a:spAutoFit/>
          </a:bodyPr>
          <a:lstStyle/>
          <a:p>
            <a:r>
              <a:rPr lang="fr-FR">
                <a:latin typeface="Calibri" pitchFamily="34" charset="0"/>
              </a:rPr>
              <a:t>Nicolas Fouquet  accède à la fonction de Surintendant des Finances durant la régence d’Anne d’Autriche et de son 1</a:t>
            </a:r>
            <a:r>
              <a:rPr lang="fr-FR" baseline="30000">
                <a:latin typeface="Calibri" pitchFamily="34" charset="0"/>
              </a:rPr>
              <a:t>er</a:t>
            </a:r>
            <a:r>
              <a:rPr lang="fr-FR">
                <a:latin typeface="Calibri" pitchFamily="34" charset="0"/>
              </a:rPr>
              <a:t> ministre Mazarin. Il bénéficie de leur confiance et devient  un des personnages les plus influents du royaume. Il aime les arts, les lettres et les festivités: il fait construire, entre 1656 et 1661, le fastueux château de Vaux-le-Vicomte.</a:t>
            </a:r>
          </a:p>
          <a:p>
            <a:pPr>
              <a:buFont typeface="Wingdings" pitchFamily="2" charset="2"/>
              <a:buChar char="Ø"/>
            </a:pPr>
            <a:r>
              <a:rPr lang="fr-FR">
                <a:solidFill>
                  <a:srgbClr val="FF0000"/>
                </a:solidFill>
                <a:latin typeface="Calibri" pitchFamily="34" charset="0"/>
              </a:rPr>
              <a:t>Situez géographiquement  le château de Vaux-le-Vicomte. Commentez. </a:t>
            </a:r>
          </a:p>
          <a:p>
            <a:pPr>
              <a:buFont typeface="Wingdings" pitchFamily="2" charset="2"/>
              <a:buChar char="Ø"/>
            </a:pPr>
            <a:r>
              <a:rPr lang="fr-FR">
                <a:solidFill>
                  <a:srgbClr val="FF0000"/>
                </a:solidFill>
                <a:latin typeface="Calibri" pitchFamily="34" charset="0"/>
              </a:rPr>
              <a:t>Présentez la fonction du Surintendant des Finances au XVII</a:t>
            </a:r>
            <a:r>
              <a:rPr lang="fr-FR" baseline="30000">
                <a:solidFill>
                  <a:srgbClr val="FF0000"/>
                </a:solidFill>
                <a:latin typeface="Calibri" pitchFamily="34" charset="0"/>
              </a:rPr>
              <a:t>ème</a:t>
            </a:r>
            <a:r>
              <a:rPr lang="fr-FR">
                <a:solidFill>
                  <a:srgbClr val="FF0000"/>
                </a:solidFill>
                <a:latin typeface="Calibri" pitchFamily="34" charset="0"/>
              </a:rPr>
              <a:t> s.</a:t>
            </a:r>
          </a:p>
          <a:p>
            <a:pPr>
              <a:buFont typeface="Wingdings" pitchFamily="2" charset="2"/>
              <a:buChar char="Ø"/>
            </a:pPr>
            <a:r>
              <a:rPr lang="fr-FR">
                <a:solidFill>
                  <a:srgbClr val="FF0000"/>
                </a:solidFill>
                <a:latin typeface="Calibri" pitchFamily="34" charset="0"/>
              </a:rPr>
              <a:t>Evoquez le rôle de Mazarin auprès d’Anne d’Autriche</a:t>
            </a:r>
          </a:p>
        </p:txBody>
      </p:sp>
      <p:sp>
        <p:nvSpPr>
          <p:cNvPr id="15365" name="Rettangolo 6"/>
          <p:cNvSpPr>
            <a:spLocks noChangeArrowheads="1"/>
          </p:cNvSpPr>
          <p:nvPr/>
        </p:nvSpPr>
        <p:spPr bwMode="auto">
          <a:xfrm rot="10800000" flipV="1">
            <a:off x="4206875" y="4148138"/>
            <a:ext cx="3322638" cy="304800"/>
          </a:xfrm>
          <a:prstGeom prst="rect">
            <a:avLst/>
          </a:prstGeom>
          <a:noFill/>
          <a:ln w="9525">
            <a:noFill/>
            <a:miter lim="800000"/>
            <a:headEnd/>
            <a:tailEnd/>
          </a:ln>
        </p:spPr>
        <p:txBody>
          <a:bodyPr>
            <a:spAutoFit/>
          </a:bodyPr>
          <a:lstStyle/>
          <a:p>
            <a:pPr algn="ctr"/>
            <a:r>
              <a:rPr lang="fr-FR" sz="1400">
                <a:latin typeface="Calibri" pitchFamily="34" charset="0"/>
              </a:rPr>
              <a:t>Château de Vaux-le-Vicomte</a:t>
            </a:r>
          </a:p>
        </p:txBody>
      </p:sp>
      <p:sp>
        <p:nvSpPr>
          <p:cNvPr id="15366" name="Rettangolo 7"/>
          <p:cNvSpPr>
            <a:spLocks noChangeArrowheads="1"/>
          </p:cNvSpPr>
          <p:nvPr/>
        </p:nvSpPr>
        <p:spPr bwMode="auto">
          <a:xfrm>
            <a:off x="468313" y="4149725"/>
            <a:ext cx="2663825" cy="304800"/>
          </a:xfrm>
          <a:prstGeom prst="rect">
            <a:avLst/>
          </a:prstGeom>
          <a:noFill/>
          <a:ln w="9525">
            <a:noFill/>
            <a:miter lim="800000"/>
            <a:headEnd/>
            <a:tailEnd/>
          </a:ln>
        </p:spPr>
        <p:txBody>
          <a:bodyPr>
            <a:spAutoFit/>
          </a:bodyPr>
          <a:lstStyle/>
          <a:p>
            <a:pPr algn="ctr"/>
            <a:r>
              <a:rPr lang="fr-FR" sz="1400">
                <a:solidFill>
                  <a:srgbClr val="000000"/>
                </a:solidFill>
                <a:latin typeface="Calibri" pitchFamily="34" charset="0"/>
              </a:rPr>
              <a:t>Blason de la famille Fouquet</a:t>
            </a:r>
            <a:endParaRPr lang="en-GB" sz="14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lstStyle/>
          <a:p>
            <a:r>
              <a:rPr lang="fr-FR" sz="4000" smtClean="0"/>
              <a:t>Armes de la maison Fouquet</a:t>
            </a:r>
          </a:p>
        </p:txBody>
      </p:sp>
      <p:pic>
        <p:nvPicPr>
          <p:cNvPr id="16386" name="Segnaposto contenuto 5" descr="Maison Fouquet.gif"/>
          <p:cNvPicPr>
            <a:picLocks noGrp="1" noChangeAspect="1"/>
          </p:cNvPicPr>
          <p:nvPr>
            <p:ph sz="half" idx="1"/>
          </p:nvPr>
        </p:nvPicPr>
        <p:blipFill>
          <a:blip r:embed="rId2"/>
          <a:srcRect/>
          <a:stretch>
            <a:fillRect/>
          </a:stretch>
        </p:blipFill>
        <p:spPr>
          <a:xfrm>
            <a:off x="395288" y="1700213"/>
            <a:ext cx="2543175" cy="3086100"/>
          </a:xfrm>
        </p:spPr>
      </p:pic>
      <p:sp>
        <p:nvSpPr>
          <p:cNvPr id="7" name="Segnaposto contenuto 6"/>
          <p:cNvSpPr>
            <a:spLocks noGrp="1"/>
          </p:cNvSpPr>
          <p:nvPr>
            <p:ph sz="half" idx="2"/>
          </p:nvPr>
        </p:nvSpPr>
        <p:spPr>
          <a:xfrm>
            <a:off x="3348038" y="1557338"/>
            <a:ext cx="5338762" cy="5184775"/>
          </a:xfrm>
        </p:spPr>
        <p:txBody>
          <a:bodyPr>
            <a:normAutofit/>
          </a:bodyPr>
          <a:lstStyle/>
          <a:p>
            <a:pPr marL="0" indent="0">
              <a:lnSpc>
                <a:spcPct val="90000"/>
              </a:lnSpc>
              <a:spcBef>
                <a:spcPct val="0"/>
              </a:spcBef>
              <a:buFont typeface="Wingdings" pitchFamily="2" charset="2"/>
              <a:buChar char="v"/>
            </a:pPr>
            <a:r>
              <a:rPr lang="fr-FR" altLang="zh-CN" sz="2400" smtClean="0">
                <a:cs typeface="Times New Roman" pitchFamily="18" charset="0"/>
              </a:rPr>
              <a:t>Blason de la famille Fouquet : « </a:t>
            </a:r>
            <a:r>
              <a:rPr lang="fr-FR" altLang="zh-CN" sz="2400" i="1" smtClean="0">
                <a:cs typeface="Times New Roman" pitchFamily="18" charset="0"/>
              </a:rPr>
              <a:t>D'argent à l'écureuil rampant de gueules</a:t>
            </a:r>
            <a:r>
              <a:rPr lang="fr-FR" altLang="zh-CN" sz="2400" smtClean="0">
                <a:cs typeface="Times New Roman" pitchFamily="18" charset="0"/>
              </a:rPr>
              <a:t>» </a:t>
            </a:r>
          </a:p>
          <a:p>
            <a:pPr marL="0" indent="0">
              <a:lnSpc>
                <a:spcPct val="90000"/>
              </a:lnSpc>
              <a:spcBef>
                <a:spcPct val="0"/>
              </a:spcBef>
              <a:buFont typeface="Wingdings" pitchFamily="2" charset="2"/>
              <a:buChar char="v"/>
            </a:pPr>
            <a:r>
              <a:rPr lang="fr-FR" altLang="zh-CN" sz="2400" i="1" smtClean="0">
                <a:cs typeface="Times New Roman" pitchFamily="18" charset="0"/>
              </a:rPr>
              <a:t>Argent</a:t>
            </a:r>
            <a:r>
              <a:rPr lang="fr-FR" altLang="zh-CN" sz="2400" smtClean="0">
                <a:cs typeface="Times New Roman" pitchFamily="18" charset="0"/>
              </a:rPr>
              <a:t> : désigne la couleur blanche/ grisée du métal - ou fond- du blason</a:t>
            </a:r>
          </a:p>
          <a:p>
            <a:pPr marL="0" indent="0">
              <a:lnSpc>
                <a:spcPct val="90000"/>
              </a:lnSpc>
              <a:spcBef>
                <a:spcPct val="0"/>
              </a:spcBef>
              <a:buFont typeface="Wingdings" pitchFamily="2" charset="2"/>
              <a:buChar char="v"/>
            </a:pPr>
            <a:r>
              <a:rPr lang="fr-FR" altLang="zh-CN" sz="2400" i="1" smtClean="0">
                <a:cs typeface="Times New Roman" pitchFamily="18" charset="0"/>
              </a:rPr>
              <a:t>Gueules :</a:t>
            </a:r>
            <a:r>
              <a:rPr lang="fr-FR" altLang="zh-CN" sz="2400" smtClean="0">
                <a:cs typeface="Times New Roman" pitchFamily="18" charset="0"/>
              </a:rPr>
              <a:t> désigne la couleur rouge de l’</a:t>
            </a:r>
            <a:r>
              <a:rPr lang="fr-FR" altLang="zh-CN" sz="2400" i="1" smtClean="0">
                <a:cs typeface="Times New Roman" pitchFamily="18" charset="0"/>
              </a:rPr>
              <a:t>émail </a:t>
            </a:r>
          </a:p>
          <a:p>
            <a:pPr marL="0" indent="0">
              <a:lnSpc>
                <a:spcPct val="90000"/>
              </a:lnSpc>
              <a:spcBef>
                <a:spcPct val="0"/>
              </a:spcBef>
              <a:buFont typeface="Wingdings" pitchFamily="2" charset="2"/>
              <a:buChar char="v"/>
            </a:pPr>
            <a:r>
              <a:rPr lang="fr-FR" altLang="zh-CN" sz="2400" smtClean="0">
                <a:cs typeface="Times New Roman" pitchFamily="18" charset="0"/>
              </a:rPr>
              <a:t>Écureuil rampant : en héraldique, cela signifie que l’animal est d</a:t>
            </a:r>
            <a:r>
              <a:rPr lang="fr-FR" sz="2400" smtClean="0">
                <a:ea typeface="宋体" charset="-122"/>
                <a:cs typeface="Times New Roman" pitchFamily="18" charset="0"/>
              </a:rPr>
              <a:t>ressé sur ses pattes arrière</a:t>
            </a:r>
          </a:p>
          <a:p>
            <a:pPr marL="0" indent="0">
              <a:lnSpc>
                <a:spcPct val="90000"/>
              </a:lnSpc>
              <a:spcBef>
                <a:spcPct val="0"/>
              </a:spcBef>
              <a:buFont typeface="Wingdings" pitchFamily="2" charset="2"/>
              <a:buNone/>
            </a:pPr>
            <a:endParaRPr lang="fr-FR" altLang="zh-CN" sz="2000" smtClean="0">
              <a:ea typeface="Times New Roman" pitchFamily="18" charset="0"/>
              <a:cs typeface="Arial" charset="0"/>
            </a:endParaRPr>
          </a:p>
          <a:p>
            <a:pPr marL="0" indent="0" eaLnBrk="0" hangingPunct="0">
              <a:lnSpc>
                <a:spcPct val="90000"/>
              </a:lnSpc>
              <a:spcBef>
                <a:spcPct val="0"/>
              </a:spcBef>
              <a:buFont typeface="Wingdings" pitchFamily="2" charset="2"/>
              <a:buChar char="Ø"/>
            </a:pPr>
            <a:r>
              <a:rPr lang="fr-FR" altLang="zh-CN" sz="2000" smtClean="0">
                <a:solidFill>
                  <a:srgbClr val="FF0000"/>
                </a:solidFill>
                <a:ea typeface="Times New Roman" pitchFamily="18" charset="0"/>
                <a:cs typeface="Arial" charset="0"/>
              </a:rPr>
              <a:t>Cherchez la traduction de la devise de Fouquet formulée en latin </a:t>
            </a:r>
            <a:r>
              <a:rPr lang="fr-FR" altLang="zh-CN" sz="2000" b="1" i="1" smtClean="0">
                <a:solidFill>
                  <a:srgbClr val="FF0000"/>
                </a:solidFill>
                <a:ea typeface="Times New Roman" pitchFamily="18" charset="0"/>
                <a:cs typeface="Arial" charset="0"/>
              </a:rPr>
              <a:t>Quo non ascendet</a:t>
            </a:r>
            <a:r>
              <a:rPr lang="fr-FR" altLang="zh-CN" sz="2000" smtClean="0">
                <a:solidFill>
                  <a:srgbClr val="FF0000"/>
                </a:solidFill>
                <a:ea typeface="Times New Roman" pitchFamily="18" charset="0"/>
                <a:cs typeface="Arial" charset="0"/>
              </a:rPr>
              <a:t>.</a:t>
            </a:r>
          </a:p>
          <a:p>
            <a:pPr marL="0" indent="0" eaLnBrk="0" hangingPunct="0">
              <a:lnSpc>
                <a:spcPct val="90000"/>
              </a:lnSpc>
              <a:spcBef>
                <a:spcPct val="0"/>
              </a:spcBef>
              <a:buFont typeface="Wingdings" pitchFamily="2" charset="2"/>
              <a:buChar char="Ø"/>
            </a:pPr>
            <a:r>
              <a:rPr lang="fr-FR" altLang="zh-CN" sz="2000" smtClean="0">
                <a:solidFill>
                  <a:srgbClr val="FF0000"/>
                </a:solidFill>
                <a:ea typeface="Times New Roman" pitchFamily="18" charset="0"/>
                <a:cs typeface="Arial" charset="0"/>
              </a:rPr>
              <a:t>Quel est le tempérament de Fouquet ?</a:t>
            </a:r>
          </a:p>
          <a:p>
            <a:pPr marL="0" indent="0" eaLnBrk="0" hangingPunct="0">
              <a:lnSpc>
                <a:spcPct val="90000"/>
              </a:lnSpc>
              <a:spcBef>
                <a:spcPct val="0"/>
              </a:spcBef>
              <a:buFont typeface="Wingdings" pitchFamily="2" charset="2"/>
              <a:buChar char="Ø"/>
            </a:pPr>
            <a:r>
              <a:rPr lang="fr-FR" altLang="zh-CN" sz="2000" smtClean="0">
                <a:solidFill>
                  <a:srgbClr val="FF0000"/>
                </a:solidFill>
                <a:ea typeface="Times New Roman" pitchFamily="18" charset="0"/>
                <a:cs typeface="Arial" charset="0"/>
              </a:rPr>
              <a:t>Débattez sur le thème de l’ Ambition.</a:t>
            </a:r>
          </a:p>
          <a:p>
            <a:pPr marL="0" indent="0">
              <a:lnSpc>
                <a:spcPct val="90000"/>
              </a:lnSpc>
              <a:buFont typeface="Arial" charset="0"/>
              <a:buNone/>
            </a:pPr>
            <a:endParaRPr lang="en-GB" sz="2000" smtClean="0"/>
          </a:p>
        </p:txBody>
      </p:sp>
      <p:sp>
        <p:nvSpPr>
          <p:cNvPr id="16390" name="Rettangolo 7"/>
          <p:cNvSpPr>
            <a:spLocks noChangeArrowheads="1"/>
          </p:cNvSpPr>
          <p:nvPr/>
        </p:nvSpPr>
        <p:spPr bwMode="auto">
          <a:xfrm>
            <a:off x="179388" y="4797425"/>
            <a:ext cx="2663825" cy="1371600"/>
          </a:xfrm>
          <a:prstGeom prst="rect">
            <a:avLst/>
          </a:prstGeom>
          <a:noFill/>
          <a:ln w="9525">
            <a:noFill/>
            <a:miter lim="800000"/>
            <a:headEnd/>
            <a:tailEnd/>
          </a:ln>
        </p:spPr>
        <p:txBody>
          <a:bodyPr>
            <a:spAutoFit/>
          </a:bodyPr>
          <a:lstStyle/>
          <a:p>
            <a:pPr algn="ctr" eaLnBrk="0" hangingPunct="0"/>
            <a:r>
              <a:rPr lang="fr-FR" altLang="zh-CN" sz="2200" b="1">
                <a:solidFill>
                  <a:srgbClr val="000000"/>
                </a:solidFill>
                <a:latin typeface="Calibri" pitchFamily="34" charset="0"/>
                <a:cs typeface="Arial" charset="0"/>
              </a:rPr>
              <a:t>L’héraldique</a:t>
            </a:r>
            <a:r>
              <a:rPr lang="fr-FR" altLang="zh-CN" sz="2200">
                <a:solidFill>
                  <a:srgbClr val="000000"/>
                </a:solidFill>
                <a:latin typeface="Calibri" pitchFamily="34" charset="0"/>
                <a:cs typeface="Arial" charset="0"/>
              </a:rPr>
              <a:t> est la science du blason.</a:t>
            </a:r>
          </a:p>
          <a:p>
            <a:pPr eaLnBrk="0" hangingPunct="0">
              <a:buFont typeface="Wingdings" pitchFamily="2" charset="2"/>
              <a:buChar char="Ø"/>
            </a:pPr>
            <a:r>
              <a:rPr lang="fr-FR" altLang="zh-CN" sz="2000">
                <a:solidFill>
                  <a:srgbClr val="FF0000"/>
                </a:solidFill>
                <a:latin typeface="Calibri" pitchFamily="34" charset="0"/>
                <a:cs typeface="Arial" charset="0"/>
              </a:rPr>
              <a:t>Quelle est la fonction du blasonnement ?</a:t>
            </a:r>
          </a:p>
        </p:txBody>
      </p:sp>
      <p:sp>
        <p:nvSpPr>
          <p:cNvPr id="16392" name="Line 8"/>
          <p:cNvSpPr>
            <a:spLocks noChangeShapeType="1"/>
          </p:cNvSpPr>
          <p:nvPr/>
        </p:nvSpPr>
        <p:spPr bwMode="auto">
          <a:xfrm flipV="1">
            <a:off x="2268538" y="3357563"/>
            <a:ext cx="1079500" cy="0"/>
          </a:xfrm>
          <a:prstGeom prst="line">
            <a:avLst/>
          </a:prstGeom>
          <a:noFill/>
          <a:ln w="9525">
            <a:solidFill>
              <a:schemeClr val="accent1"/>
            </a:solidFill>
            <a:round/>
            <a:headEnd/>
            <a:tailEnd type="triangle" w="med" len="med"/>
          </a:ln>
          <a:effectLst/>
        </p:spPr>
        <p:txBody>
          <a:bodyPr/>
          <a:lstStyle/>
          <a:p>
            <a:endParaRPr lang="fr-FR"/>
          </a:p>
        </p:txBody>
      </p:sp>
      <p:sp>
        <p:nvSpPr>
          <p:cNvPr id="16393" name="Line 9"/>
          <p:cNvSpPr>
            <a:spLocks noChangeShapeType="1"/>
          </p:cNvSpPr>
          <p:nvPr/>
        </p:nvSpPr>
        <p:spPr bwMode="auto">
          <a:xfrm>
            <a:off x="2700338" y="2781300"/>
            <a:ext cx="719137" cy="0"/>
          </a:xfrm>
          <a:prstGeom prst="line">
            <a:avLst/>
          </a:prstGeom>
          <a:noFill/>
          <a:ln w="9525">
            <a:solidFill>
              <a:schemeClr val="accent1"/>
            </a:solidFill>
            <a:round/>
            <a:headEnd/>
            <a:tailEnd type="triangle" w="med" len="med"/>
          </a:ln>
          <a:effectLst/>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rot="5400000">
            <a:off x="-1854460" y="2043100"/>
            <a:ext cx="4608512" cy="899592"/>
          </a:xfrm>
          <a:solidFill>
            <a:schemeClr val="bg2"/>
          </a:solidFill>
        </p:spPr>
        <p:txBody>
          <a:bodyPr vert="vert270" rtlCol="0">
            <a:normAutofit/>
            <a:scene3d>
              <a:camera prst="orthographicFront">
                <a:rot lat="0" lon="0" rev="0"/>
              </a:camera>
              <a:lightRig rig="threePt" dir="t"/>
            </a:scene3d>
          </a:bodyPr>
          <a:lstStyle/>
          <a:p>
            <a:pPr fontAlgn="auto">
              <a:spcAft>
                <a:spcPts val="0"/>
              </a:spcAft>
              <a:defRPr/>
            </a:pPr>
            <a:r>
              <a:rPr lang="it-IT" dirty="0" smtClean="0"/>
              <a:t>L</a:t>
            </a:r>
            <a:br>
              <a:rPr lang="it-IT" dirty="0" smtClean="0"/>
            </a:br>
            <a:r>
              <a:rPr lang="it-IT" dirty="0" smtClean="0"/>
              <a:t>E</a:t>
            </a:r>
            <a:br>
              <a:rPr lang="it-IT" dirty="0" smtClean="0"/>
            </a:br>
            <a:r>
              <a:rPr lang="it-IT" dirty="0" smtClean="0"/>
              <a:t>S</a:t>
            </a:r>
            <a:br>
              <a:rPr lang="it-IT" dirty="0" smtClean="0"/>
            </a:br>
            <a:r>
              <a:rPr lang="it-IT" dirty="0" smtClean="0"/>
              <a:t/>
            </a:r>
            <a:br>
              <a:rPr lang="it-IT" dirty="0" smtClean="0"/>
            </a:br>
            <a:r>
              <a:rPr lang="it-IT" dirty="0" smtClean="0"/>
              <a:t>4 </a:t>
            </a:r>
            <a:br>
              <a:rPr lang="it-IT" dirty="0" smtClean="0"/>
            </a:br>
            <a:r>
              <a:rPr lang="it-IT" dirty="0" smtClean="0"/>
              <a:t>L</a:t>
            </a:r>
            <a:endParaRPr lang="it-IT" dirty="0"/>
          </a:p>
        </p:txBody>
      </p:sp>
      <p:sp>
        <p:nvSpPr>
          <p:cNvPr id="13" name="Segnaposto contenuto 12"/>
          <p:cNvSpPr>
            <a:spLocks noGrp="1"/>
          </p:cNvSpPr>
          <p:nvPr>
            <p:ph sz="half" idx="1"/>
          </p:nvPr>
        </p:nvSpPr>
        <p:spPr>
          <a:xfrm>
            <a:off x="0" y="5013325"/>
            <a:ext cx="9144000" cy="1844675"/>
          </a:xfrm>
          <a:solidFill>
            <a:schemeClr val="bg2"/>
          </a:solidFill>
        </p:spPr>
        <p:txBody>
          <a:bodyPr>
            <a:normAutofit/>
          </a:bodyPr>
          <a:lstStyle/>
          <a:p>
            <a:pPr>
              <a:lnSpc>
                <a:spcPct val="80000"/>
              </a:lnSpc>
              <a:buFont typeface="Arial" charset="0"/>
              <a:buNone/>
            </a:pPr>
            <a:r>
              <a:rPr lang="fr-FR" sz="1800" smtClean="0">
                <a:solidFill>
                  <a:srgbClr val="002060"/>
                </a:solidFill>
              </a:rPr>
              <a:t>Pour édifier Vaux-le-Vicomte, Nicolas Fouquet appelle :</a:t>
            </a:r>
          </a:p>
          <a:p>
            <a:pPr>
              <a:lnSpc>
                <a:spcPct val="80000"/>
              </a:lnSpc>
              <a:buFont typeface="Arial" charset="0"/>
              <a:buNone/>
            </a:pPr>
            <a:r>
              <a:rPr lang="fr-FR" sz="1800" smtClean="0">
                <a:solidFill>
                  <a:srgbClr val="002060"/>
                </a:solidFill>
              </a:rPr>
              <a:t>le peintre Le Brun, l’architecte Le Vau, le jardinier Le Nôtre.</a:t>
            </a:r>
          </a:p>
          <a:p>
            <a:pPr>
              <a:lnSpc>
                <a:spcPct val="80000"/>
              </a:lnSpc>
              <a:buFont typeface="Arial" charset="0"/>
              <a:buNone/>
            </a:pPr>
            <a:r>
              <a:rPr lang="fr-FR" sz="1800" smtClean="0">
                <a:solidFill>
                  <a:srgbClr val="002060"/>
                </a:solidFill>
              </a:rPr>
              <a:t>Outre la magnificence du lieu, Jean de La Fontaine y apporte son esprit.</a:t>
            </a:r>
          </a:p>
          <a:p>
            <a:pPr>
              <a:lnSpc>
                <a:spcPct val="80000"/>
              </a:lnSpc>
              <a:buFont typeface="Wingdings" pitchFamily="2" charset="2"/>
              <a:buChar char="Ø"/>
            </a:pPr>
            <a:r>
              <a:rPr lang="fr-FR" sz="1600" b="1" smtClean="0">
                <a:solidFill>
                  <a:srgbClr val="FF0000"/>
                </a:solidFill>
              </a:rPr>
              <a:t>En regardant attentivement les arrière-plans ou les objets emblématiques qui les accompagnent (une architecture, un jardin, une peinture..) identifiez les personnages portraiturés.</a:t>
            </a:r>
          </a:p>
          <a:p>
            <a:pPr>
              <a:lnSpc>
                <a:spcPct val="80000"/>
              </a:lnSpc>
              <a:buFont typeface="Wingdings" pitchFamily="2" charset="2"/>
              <a:buChar char="Ø"/>
            </a:pPr>
            <a:r>
              <a:rPr lang="fr-FR" sz="1600" b="1" smtClean="0">
                <a:solidFill>
                  <a:srgbClr val="FF0000"/>
                </a:solidFill>
              </a:rPr>
              <a:t>Faites une fiche biographique illustrée pour chacun d’eux.</a:t>
            </a:r>
          </a:p>
          <a:p>
            <a:pPr>
              <a:lnSpc>
                <a:spcPct val="80000"/>
              </a:lnSpc>
              <a:buFont typeface="Wingdings" pitchFamily="2" charset="2"/>
              <a:buChar char="Ø"/>
            </a:pPr>
            <a:r>
              <a:rPr lang="fr-FR" sz="1600" b="1" smtClean="0">
                <a:solidFill>
                  <a:srgbClr val="FF0000"/>
                </a:solidFill>
              </a:rPr>
              <a:t>Mettez en évidence leurs parcours ultérieurs au service du Roi.</a:t>
            </a:r>
          </a:p>
        </p:txBody>
      </p:sp>
      <p:pic>
        <p:nvPicPr>
          <p:cNvPr id="8" name="Segnaposto contenuto 7" descr="LE_BRUN.jpg"/>
          <p:cNvPicPr>
            <a:picLocks noGrp="1" noChangeAspect="1"/>
          </p:cNvPicPr>
          <p:nvPr>
            <p:ph sz="half" idx="2"/>
          </p:nvPr>
        </p:nvPicPr>
        <p:blipFill>
          <a:blip r:embed="rId2" cstate="print"/>
          <a:stretch>
            <a:fillRect/>
          </a:stretch>
        </p:blipFill>
        <p:spPr>
          <a:xfrm>
            <a:off x="2195736" y="116632"/>
            <a:ext cx="2059200" cy="2340000"/>
          </a:xfrm>
          <a:prstGeom prst="ellipse">
            <a:avLst/>
          </a:prstGeom>
          <a:solidFill>
            <a:schemeClr val="accent1">
              <a:lumMod val="40000"/>
              <a:lumOff val="60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magine 8" descr="Louis_Le_Vau.jpg"/>
          <p:cNvPicPr>
            <a:picLocks noChangeAspect="1"/>
          </p:cNvPicPr>
          <p:nvPr/>
        </p:nvPicPr>
        <p:blipFill>
          <a:blip r:embed="rId3" cstate="print"/>
          <a:stretch>
            <a:fillRect/>
          </a:stretch>
        </p:blipFill>
        <p:spPr>
          <a:xfrm>
            <a:off x="4788024" y="2636912"/>
            <a:ext cx="1976833" cy="2340000"/>
          </a:xfrm>
          <a:prstGeom prst="ellipse">
            <a:avLst/>
          </a:prstGeom>
          <a:solidFill>
            <a:schemeClr val="accent1">
              <a:lumMod val="40000"/>
              <a:lumOff val="60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magine 10" descr="Andre-Le-Nostre.jpg"/>
          <p:cNvPicPr>
            <a:picLocks noChangeAspect="1"/>
          </p:cNvPicPr>
          <p:nvPr/>
        </p:nvPicPr>
        <p:blipFill>
          <a:blip r:embed="rId4" cstate="print"/>
          <a:stretch>
            <a:fillRect/>
          </a:stretch>
        </p:blipFill>
        <p:spPr>
          <a:xfrm>
            <a:off x="4788024" y="188640"/>
            <a:ext cx="1775176" cy="2340000"/>
          </a:xfrm>
          <a:prstGeom prst="ellipse">
            <a:avLst/>
          </a:prstGeom>
          <a:solidFill>
            <a:schemeClr val="accent1">
              <a:lumMod val="40000"/>
              <a:lumOff val="60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magine 11" descr="La_Fontaine.jpg"/>
          <p:cNvPicPr>
            <a:picLocks noChangeAspect="1"/>
          </p:cNvPicPr>
          <p:nvPr/>
        </p:nvPicPr>
        <p:blipFill>
          <a:blip r:embed="rId5" cstate="print"/>
          <a:stretch>
            <a:fillRect/>
          </a:stretch>
        </p:blipFill>
        <p:spPr>
          <a:xfrm>
            <a:off x="2267744" y="2636912"/>
            <a:ext cx="1859520" cy="23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5" name="Picture 8" descr="http://static6.depositphotos.com/1067236/577/i/950/depositphotos_5773918-Gold-3d-question-mark.jpg"/>
          <p:cNvPicPr>
            <a:picLocks noChangeAspect="1" noChangeArrowheads="1"/>
          </p:cNvPicPr>
          <p:nvPr/>
        </p:nvPicPr>
        <p:blipFill>
          <a:blip r:embed="rId6"/>
          <a:srcRect/>
          <a:stretch>
            <a:fillRect/>
          </a:stretch>
        </p:blipFill>
        <p:spPr bwMode="auto">
          <a:xfrm>
            <a:off x="6948488" y="1628775"/>
            <a:ext cx="1800225" cy="1800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950" y="115888"/>
            <a:ext cx="8928100" cy="1368425"/>
          </a:xfrm>
          <a:noFill/>
        </p:spPr>
        <p:style>
          <a:lnRef idx="2">
            <a:schemeClr val="dk1"/>
          </a:lnRef>
          <a:fillRef idx="1">
            <a:schemeClr val="lt1"/>
          </a:fillRef>
          <a:effectRef idx="0">
            <a:schemeClr val="dk1"/>
          </a:effectRef>
          <a:fontRef idx="minor">
            <a:schemeClr val="dk1"/>
          </a:fontRef>
        </p:style>
        <p:txBody>
          <a:bodyPr>
            <a:noAutofit/>
          </a:bodyPr>
          <a:lstStyle/>
          <a:p>
            <a:r>
              <a:rPr lang="fr-FR" sz="2800" smtClean="0">
                <a:solidFill>
                  <a:srgbClr val="C00000"/>
                </a:solidFill>
              </a:rPr>
              <a:t> </a:t>
            </a:r>
            <a:r>
              <a:rPr lang="fr-FR" sz="2400" smtClean="0">
                <a:solidFill>
                  <a:srgbClr val="C00000"/>
                </a:solidFill>
              </a:rPr>
              <a:t>Le 5 septembre 1661, Nicolas Fouquet  est arrêté </a:t>
            </a:r>
            <a:br>
              <a:rPr lang="fr-FR" sz="2400" smtClean="0">
                <a:solidFill>
                  <a:srgbClr val="C00000"/>
                </a:solidFill>
              </a:rPr>
            </a:br>
            <a:r>
              <a:rPr lang="fr-FR" sz="2000" smtClean="0">
                <a:solidFill>
                  <a:srgbClr val="C00000"/>
                </a:solidFill>
              </a:rPr>
              <a:t>par le capitaine-lieutenant de la compagnie des mousquetaires d'Artagnan</a:t>
            </a:r>
            <a:br>
              <a:rPr lang="fr-FR" sz="2000" smtClean="0">
                <a:solidFill>
                  <a:srgbClr val="C00000"/>
                </a:solidFill>
              </a:rPr>
            </a:br>
            <a:r>
              <a:rPr lang="fr-FR" sz="2000" smtClean="0">
                <a:solidFill>
                  <a:srgbClr val="C00000"/>
                </a:solidFill>
              </a:rPr>
              <a:t> sur ordre de Louis XIV</a:t>
            </a:r>
            <a:endParaRPr lang="it-IT" sz="2000" smtClean="0">
              <a:solidFill>
                <a:srgbClr val="000000"/>
              </a:solidFill>
            </a:endParaRPr>
          </a:p>
        </p:txBody>
      </p:sp>
      <p:sp>
        <p:nvSpPr>
          <p:cNvPr id="3" name="Segnaposto contenuto 2"/>
          <p:cNvSpPr>
            <a:spLocks noGrp="1"/>
          </p:cNvSpPr>
          <p:nvPr>
            <p:ph idx="1"/>
          </p:nvPr>
        </p:nvSpPr>
        <p:spPr>
          <a:xfrm>
            <a:off x="179388" y="1557338"/>
            <a:ext cx="8964612" cy="5184775"/>
          </a:xfrm>
        </p:spPr>
        <p:txBody>
          <a:bodyPr>
            <a:noAutofit/>
          </a:bodyPr>
          <a:lstStyle/>
          <a:p>
            <a:pPr marL="0" indent="0">
              <a:buFont typeface="Arial" charset="0"/>
              <a:buNone/>
            </a:pPr>
            <a:r>
              <a:rPr lang="fr-FR" sz="1400" smtClean="0"/>
              <a:t>La somptueuse réception donnée par Fouquet le 17 août 1661 au château de Vaux-le-Vicomte donne l’occasion au jeune roi Louis XIV de constater, de sa personne, la richesse rapidement accumulée par son surintendant. Envie et jalousie sont attisées.  Colbert convainc le roi de faire arrêter son rival Fouquet : certes, l’arrogance du luxe étalé par le surintendant lèse sa majesté, qui voulait toutefois se détacher, à partir de 1661, de certains personnages influents  appartenant à l’époque de Mazarin.</a:t>
            </a:r>
          </a:p>
          <a:p>
            <a:pPr marL="0" indent="0">
              <a:buFont typeface="Wingdings" pitchFamily="2" charset="2"/>
              <a:buChar char="Ø"/>
            </a:pPr>
            <a:r>
              <a:rPr lang="fr-FR" sz="1400" smtClean="0">
                <a:solidFill>
                  <a:srgbClr val="FF0000"/>
                </a:solidFill>
              </a:rPr>
              <a:t> Quel âge a le roi à cette date ?</a:t>
            </a:r>
          </a:p>
          <a:p>
            <a:pPr marL="0" indent="0">
              <a:buFont typeface="Wingdings" pitchFamily="2" charset="2"/>
              <a:buChar char="Ø"/>
            </a:pPr>
            <a:r>
              <a:rPr lang="fr-FR" sz="1400" smtClean="0">
                <a:solidFill>
                  <a:srgbClr val="FF0000"/>
                </a:solidFill>
              </a:rPr>
              <a:t> Que sont les mousquetaires ? </a:t>
            </a:r>
          </a:p>
          <a:p>
            <a:pPr marL="0" indent="0">
              <a:buFont typeface="Wingdings" pitchFamily="2" charset="2"/>
              <a:buChar char="Ø"/>
            </a:pPr>
            <a:r>
              <a:rPr lang="fr-FR" sz="1400" smtClean="0">
                <a:solidFill>
                  <a:srgbClr val="FF0000"/>
                </a:solidFill>
              </a:rPr>
              <a:t> Quel rôle tient Colbert ? Quelle charge aura t-il  par la suite ?</a:t>
            </a:r>
          </a:p>
          <a:p>
            <a:pPr marL="0" indent="0">
              <a:buFont typeface="Arial" charset="0"/>
              <a:buNone/>
            </a:pPr>
            <a:endParaRPr lang="fr-FR" sz="1400" b="1" smtClean="0"/>
          </a:p>
          <a:p>
            <a:pPr marL="0" indent="0">
              <a:buFont typeface="Arial" charset="0"/>
              <a:buNone/>
            </a:pPr>
            <a:r>
              <a:rPr lang="fr-FR" sz="1400" b="1" smtClean="0"/>
              <a:t>Le procès de Nicolas Fouquet : LES FAITS IMPUTÉS</a:t>
            </a:r>
          </a:p>
          <a:p>
            <a:pPr marL="0" indent="0">
              <a:buFont typeface="Arial" charset="0"/>
              <a:buNone/>
            </a:pPr>
            <a:r>
              <a:rPr lang="fr-FR" sz="1400" smtClean="0"/>
              <a:t>Suivant l'instruction préalable, la Chambre de justice extraordinaire a caractérisé deux infractions :</a:t>
            </a:r>
          </a:p>
          <a:p>
            <a:pPr marL="0" indent="0">
              <a:buFont typeface="Wingdings" pitchFamily="2" charset="2"/>
              <a:buChar char="ü"/>
            </a:pPr>
            <a:r>
              <a:rPr lang="fr-FR" sz="1400" smtClean="0"/>
              <a:t>les </a:t>
            </a:r>
            <a:r>
              <a:rPr lang="fr-FR" sz="1400" b="1" smtClean="0"/>
              <a:t>malversations dans l'Administration des finances</a:t>
            </a:r>
            <a:r>
              <a:rPr lang="fr-FR" sz="1400" smtClean="0"/>
              <a:t>, et plus précisément le </a:t>
            </a:r>
            <a:r>
              <a:rPr lang="fr-FR" sz="1400" b="1" smtClean="0"/>
              <a:t>détournement de fonds publics (</a:t>
            </a:r>
            <a:r>
              <a:rPr lang="fr-FR" sz="1400" smtClean="0"/>
              <a:t>ou </a:t>
            </a:r>
            <a:r>
              <a:rPr lang="fr-FR" sz="1400" b="1" smtClean="0"/>
              <a:t>péculat)</a:t>
            </a:r>
            <a:r>
              <a:rPr lang="fr-FR" sz="1400" smtClean="0"/>
              <a:t> </a:t>
            </a:r>
            <a:r>
              <a:rPr lang="fr-FR" sz="1400" b="1" smtClean="0"/>
              <a:t>par un comptable public  </a:t>
            </a:r>
            <a:r>
              <a:rPr lang="fr-FR" sz="1400" smtClean="0"/>
              <a:t>:</a:t>
            </a:r>
          </a:p>
          <a:p>
            <a:pPr marL="0" indent="0">
              <a:buFont typeface="Arial" charset="0"/>
              <a:buNone/>
            </a:pPr>
            <a:r>
              <a:rPr lang="fr-FR" sz="1200" smtClean="0"/>
              <a:t>- appropriation frauduleuse de sommes d'argent considérables</a:t>
            </a:r>
            <a:br>
              <a:rPr lang="fr-FR" sz="1200" smtClean="0"/>
            </a:br>
            <a:r>
              <a:rPr lang="fr-FR" sz="1200" smtClean="0"/>
              <a:t>- pensions perçues à partir de rentes obtenues illégalement</a:t>
            </a:r>
            <a:br>
              <a:rPr lang="fr-FR" sz="1200" smtClean="0"/>
            </a:br>
            <a:r>
              <a:rPr lang="fr-FR" sz="1200" smtClean="0"/>
              <a:t>- prêt d'argent personnel au roi en qualité d'ordonnateur (interdit)</a:t>
            </a:r>
            <a:br>
              <a:rPr lang="fr-FR" sz="1200" smtClean="0"/>
            </a:br>
            <a:r>
              <a:rPr lang="fr-FR" sz="1200" smtClean="0"/>
              <a:t>- utilisation de l'argent du trésor royal</a:t>
            </a:r>
          </a:p>
          <a:p>
            <a:pPr marL="0" indent="0">
              <a:buFont typeface="Arial" charset="0"/>
              <a:buNone/>
            </a:pPr>
            <a:r>
              <a:rPr lang="fr-FR" sz="800" smtClean="0"/>
              <a:t> </a:t>
            </a:r>
          </a:p>
          <a:p>
            <a:pPr marL="0" indent="0">
              <a:buFont typeface="Wingdings" pitchFamily="2" charset="2"/>
              <a:buChar char="ü"/>
            </a:pPr>
            <a:r>
              <a:rPr lang="fr-FR" sz="1400" smtClean="0"/>
              <a:t>le </a:t>
            </a:r>
            <a:r>
              <a:rPr lang="fr-FR" sz="1400" b="1" smtClean="0"/>
              <a:t>crime d'Etat </a:t>
            </a:r>
            <a:r>
              <a:rPr lang="fr-FR" sz="1400" smtClean="0"/>
              <a:t>de </a:t>
            </a:r>
            <a:r>
              <a:rPr lang="fr-FR" sz="1400" b="1" smtClean="0"/>
              <a:t>lèse-majesté</a:t>
            </a:r>
            <a:r>
              <a:rPr lang="fr-FR" sz="1400" smtClean="0"/>
              <a:t> :</a:t>
            </a:r>
          </a:p>
          <a:p>
            <a:pPr marL="0" indent="0">
              <a:buFontTx/>
              <a:buChar char="-"/>
            </a:pPr>
            <a:r>
              <a:rPr lang="fr-FR" sz="1200" smtClean="0"/>
              <a:t>fortification de Belle-Ile-en-Mer, dont il s'était rendu propriétaire, sans l'accord du roi</a:t>
            </a:r>
            <a:br>
              <a:rPr lang="fr-FR" sz="1200" smtClean="0"/>
            </a:br>
            <a:r>
              <a:rPr lang="fr-FR" sz="1200" smtClean="0"/>
              <a:t>- corruption d'officier royaux et de gouverneurs de places fortes</a:t>
            </a:r>
            <a:br>
              <a:rPr lang="fr-FR" sz="1200" smtClean="0"/>
            </a:br>
            <a:r>
              <a:rPr lang="fr-FR" sz="1200" smtClean="0"/>
              <a:t>- conflits d'intérêts, notamment avec des membres éminents de la Cour (mis en lumière par la «cassette de Saint-Mandé » ) </a:t>
            </a:r>
            <a:r>
              <a:rPr lang="fr-FR" sz="1400" smtClean="0"/>
              <a:t>	                   </a:t>
            </a:r>
          </a:p>
          <a:p>
            <a:pPr marL="0" indent="0" algn="r">
              <a:buFontTx/>
              <a:buNone/>
            </a:pPr>
            <a:r>
              <a:rPr lang="fr-FR" sz="1200" i="1" smtClean="0"/>
              <a:t>(source : portail de la justice )</a:t>
            </a:r>
            <a:endParaRPr lang="it-IT" sz="12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813"/>
            <a:ext cx="8229600" cy="576262"/>
          </a:xfrm>
        </p:spPr>
        <p:txBody>
          <a:bodyPr rtlCol="0">
            <a:normAutofit fontScale="90000"/>
          </a:bodyPr>
          <a:lstStyle/>
          <a:p>
            <a:pPr fontAlgn="auto">
              <a:spcAft>
                <a:spcPts val="0"/>
              </a:spcAft>
              <a:defRPr/>
            </a:pPr>
            <a:r>
              <a:rPr lang="fr-FR" b="1" dirty="0" smtClean="0"/>
              <a:t/>
            </a:r>
            <a:br>
              <a:rPr lang="fr-FR" b="1" dirty="0" smtClean="0"/>
            </a:br>
            <a:r>
              <a:rPr lang="fr-FR" b="1" dirty="0" smtClean="0"/>
              <a:t>Le jugement et son arrêt</a:t>
            </a:r>
            <a:br>
              <a:rPr lang="fr-FR" b="1" dirty="0" smtClean="0"/>
            </a:br>
            <a:endParaRPr lang="en-GB" dirty="0"/>
          </a:p>
        </p:txBody>
      </p:sp>
      <p:sp>
        <p:nvSpPr>
          <p:cNvPr id="3" name="Segnaposto contenuto 2"/>
          <p:cNvSpPr>
            <a:spLocks noGrp="1"/>
          </p:cNvSpPr>
          <p:nvPr>
            <p:ph idx="1"/>
          </p:nvPr>
        </p:nvSpPr>
        <p:spPr>
          <a:xfrm>
            <a:off x="107950" y="1196975"/>
            <a:ext cx="8928100" cy="5472113"/>
          </a:xfrm>
        </p:spPr>
        <p:txBody>
          <a:bodyPr>
            <a:normAutofit/>
          </a:bodyPr>
          <a:lstStyle/>
          <a:p>
            <a:pPr marL="0" indent="0">
              <a:lnSpc>
                <a:spcPct val="80000"/>
              </a:lnSpc>
              <a:buFont typeface="Arial" charset="0"/>
              <a:buNone/>
            </a:pPr>
            <a:endParaRPr lang="fr-FR" sz="800" smtClean="0"/>
          </a:p>
          <a:p>
            <a:pPr marL="0" indent="0">
              <a:lnSpc>
                <a:spcPct val="80000"/>
              </a:lnSpc>
              <a:buFont typeface="Wingdings" pitchFamily="2" charset="2"/>
              <a:buChar char="v"/>
            </a:pPr>
            <a:r>
              <a:rPr lang="fr-FR" sz="1400" smtClean="0"/>
              <a:t>Pour ces deux chefs d'accusation, Nicolas Fouquet encourait la peine de mort.</a:t>
            </a:r>
          </a:p>
          <a:p>
            <a:pPr marL="0" indent="0">
              <a:lnSpc>
                <a:spcPct val="80000"/>
              </a:lnSpc>
              <a:buFont typeface="Arial" charset="0"/>
              <a:buNone/>
            </a:pPr>
            <a:endParaRPr lang="fr-FR" sz="1400" smtClean="0"/>
          </a:p>
          <a:p>
            <a:pPr marL="0" indent="0">
              <a:lnSpc>
                <a:spcPct val="80000"/>
              </a:lnSpc>
              <a:buFont typeface="Wingdings" pitchFamily="2" charset="2"/>
              <a:buChar char="v"/>
            </a:pPr>
            <a:r>
              <a:rPr lang="fr-FR" sz="1400" smtClean="0"/>
              <a:t>Or, le 22 décembre 1664, les juges prononcent pour le péculat de Fouquet ce qui suit :</a:t>
            </a:r>
          </a:p>
          <a:p>
            <a:pPr marL="0" indent="0">
              <a:lnSpc>
                <a:spcPct val="80000"/>
              </a:lnSpc>
              <a:buFont typeface="Arial" charset="0"/>
              <a:buNone/>
            </a:pPr>
            <a:endParaRPr lang="fr-FR" sz="1400" smtClean="0"/>
          </a:p>
          <a:p>
            <a:pPr marL="0" indent="0">
              <a:lnSpc>
                <a:spcPct val="80000"/>
              </a:lnSpc>
              <a:buFont typeface="Arial" charset="0"/>
              <a:buNone/>
            </a:pPr>
            <a:r>
              <a:rPr lang="fr-FR" sz="1400" b="1" i="1" smtClean="0"/>
              <a:t>La chambre a déclaré et déclare ledit sieur Fouquet duement atteint et convaincu d'abus et malversations par lui commises au faict des finances ; pour réparation de quoy, ensemble pour les autres cas résultant du procès, l'a banny et bannit à perpétuité hors du royaume, [...] a déclaré tous ses biens confisquez au Roy, sur iceux préalablement pris la somme de 100,000 livres applicables moitié au Roy et l'autre moitié en œuvres pies.</a:t>
            </a:r>
            <a:endParaRPr lang="fr-FR" sz="1400" b="1" smtClean="0"/>
          </a:p>
          <a:p>
            <a:pPr marL="0" indent="0">
              <a:lnSpc>
                <a:spcPct val="80000"/>
              </a:lnSpc>
            </a:pPr>
            <a:endParaRPr lang="fr-FR" sz="1400" smtClean="0"/>
          </a:p>
          <a:p>
            <a:pPr marL="0" indent="0">
              <a:lnSpc>
                <a:spcPct val="80000"/>
              </a:lnSpc>
              <a:buFont typeface="Arial" charset="0"/>
              <a:buNone/>
            </a:pPr>
            <a:r>
              <a:rPr lang="fr-FR" sz="1400" b="1" smtClean="0"/>
              <a:t>Le contexte économique et social</a:t>
            </a:r>
          </a:p>
          <a:p>
            <a:pPr marL="0" indent="0">
              <a:lnSpc>
                <a:spcPct val="80000"/>
              </a:lnSpc>
              <a:buFont typeface="Arial" charset="0"/>
              <a:buNone/>
            </a:pPr>
            <a:r>
              <a:rPr lang="fr-FR" sz="1400" smtClean="0"/>
              <a:t>Dans un contexte de crise, où les dépenses inconsidérées sont mal perçues par le peuple, Nicolas  Fouquet gagne toutefois la sympathie de celui-ci , car il incarne un premier défi au pouvoir absolu mis en place par le jeune roi Louis XIV. </a:t>
            </a:r>
          </a:p>
          <a:p>
            <a:pPr marL="0" indent="0">
              <a:lnSpc>
                <a:spcPct val="80000"/>
              </a:lnSpc>
              <a:buFont typeface="Arial" charset="0"/>
              <a:buNone/>
            </a:pPr>
            <a:r>
              <a:rPr lang="fr-FR" sz="1400" smtClean="0"/>
              <a:t>Ainsi, sous la pression populaire, il bénéficie de la clémence des juges.</a:t>
            </a:r>
          </a:p>
          <a:p>
            <a:pPr marL="0" indent="0">
              <a:lnSpc>
                <a:spcPct val="80000"/>
              </a:lnSpc>
              <a:buFont typeface="Arial" charset="0"/>
              <a:buNone/>
            </a:pPr>
            <a:r>
              <a:rPr lang="fr-FR" sz="1400" smtClean="0"/>
              <a:t>Le roi, qui s’acharne pendant trois ans et demi contre lui, en vient à modifier lui-même la sentence des juges  pour la commuer en peine de prison à vie. </a:t>
            </a:r>
            <a:endParaRPr lang="fr-FR" sz="1400" smtClean="0">
              <a:solidFill>
                <a:srgbClr val="FF0000"/>
              </a:solidFill>
            </a:endParaRPr>
          </a:p>
          <a:p>
            <a:pPr marL="0" indent="0">
              <a:lnSpc>
                <a:spcPct val="80000"/>
              </a:lnSpc>
              <a:buFont typeface="Arial" charset="0"/>
              <a:buNone/>
            </a:pPr>
            <a:endParaRPr lang="fr-FR" sz="1100" smtClean="0"/>
          </a:p>
          <a:p>
            <a:pPr marL="0" indent="0">
              <a:lnSpc>
                <a:spcPct val="80000"/>
              </a:lnSpc>
              <a:buFont typeface="Arial" charset="0"/>
              <a:buNone/>
            </a:pPr>
            <a:r>
              <a:rPr lang="fr-FR" sz="1100" smtClean="0"/>
              <a:t> </a:t>
            </a:r>
          </a:p>
          <a:p>
            <a:pPr marL="0" indent="0">
              <a:lnSpc>
                <a:spcPct val="80000"/>
              </a:lnSpc>
              <a:buFont typeface="Wingdings" pitchFamily="2" charset="2"/>
              <a:buChar char="Ø"/>
            </a:pPr>
            <a:r>
              <a:rPr lang="fr-FR" sz="1400" smtClean="0">
                <a:solidFill>
                  <a:srgbClr val="FF0000"/>
                </a:solidFill>
              </a:rPr>
              <a:t> Comment se caractérise la justice d’Ancien Régime ? Qui sont les acteurs ?</a:t>
            </a:r>
          </a:p>
          <a:p>
            <a:pPr marL="0" indent="0">
              <a:lnSpc>
                <a:spcPct val="80000"/>
              </a:lnSpc>
              <a:buFont typeface="Wingdings" pitchFamily="2" charset="2"/>
              <a:buChar char="Ø"/>
            </a:pPr>
            <a:r>
              <a:rPr lang="fr-FR" sz="1400" smtClean="0">
                <a:solidFill>
                  <a:srgbClr val="FF0000"/>
                </a:solidFill>
              </a:rPr>
              <a:t> Quelle est la peine prévue par la jurisprudence pour le délit cité ? </a:t>
            </a:r>
          </a:p>
          <a:p>
            <a:pPr marL="0" indent="0">
              <a:lnSpc>
                <a:spcPct val="80000"/>
              </a:lnSpc>
              <a:buFont typeface="Wingdings" pitchFamily="2" charset="2"/>
              <a:buChar char="Ø"/>
            </a:pPr>
            <a:r>
              <a:rPr lang="fr-FR" sz="1400" smtClean="0">
                <a:solidFill>
                  <a:srgbClr val="FF0000"/>
                </a:solidFill>
              </a:rPr>
              <a:t> Quelle est la peine décidée par les juges ? </a:t>
            </a:r>
          </a:p>
          <a:p>
            <a:pPr marL="0" indent="0">
              <a:lnSpc>
                <a:spcPct val="80000"/>
              </a:lnSpc>
              <a:buFont typeface="Wingdings" pitchFamily="2" charset="2"/>
              <a:buChar char="Ø"/>
            </a:pPr>
            <a:r>
              <a:rPr lang="fr-FR" sz="1400" smtClean="0">
                <a:solidFill>
                  <a:srgbClr val="FF0000"/>
                </a:solidFill>
              </a:rPr>
              <a:t> Quelle intervention modifie la décision des juges ? </a:t>
            </a:r>
          </a:p>
          <a:p>
            <a:pPr marL="0" indent="0">
              <a:lnSpc>
                <a:spcPct val="80000"/>
              </a:lnSpc>
              <a:buFont typeface="Wingdings" pitchFamily="2" charset="2"/>
              <a:buChar char="Ø"/>
            </a:pPr>
            <a:r>
              <a:rPr lang="fr-FR" sz="1400" smtClean="0">
                <a:solidFill>
                  <a:srgbClr val="FF0000"/>
                </a:solidFill>
              </a:rPr>
              <a:t> Quelle a été la peine de Fouquet au final ?</a:t>
            </a:r>
          </a:p>
          <a:p>
            <a:pPr marL="0" indent="0">
              <a:lnSpc>
                <a:spcPct val="80000"/>
              </a:lnSpc>
              <a:buFont typeface="Wingdings" pitchFamily="2" charset="2"/>
              <a:buChar char="Ø"/>
            </a:pPr>
            <a:r>
              <a:rPr lang="fr-FR" sz="1400" smtClean="0">
                <a:solidFill>
                  <a:srgbClr val="FF0000"/>
                </a:solidFill>
              </a:rPr>
              <a:t> Quel est l’enjeu de la séparation des pouvoirs ?</a:t>
            </a:r>
          </a:p>
          <a:p>
            <a:pPr marL="0" indent="0">
              <a:lnSpc>
                <a:spcPct val="80000"/>
              </a:lnSpc>
              <a:buFont typeface="Wingdings" pitchFamily="2" charset="2"/>
              <a:buChar char="Ø"/>
            </a:pPr>
            <a:r>
              <a:rPr lang="fr-FR" sz="1400" smtClean="0">
                <a:solidFill>
                  <a:srgbClr val="FF0000"/>
                </a:solidFill>
              </a:rPr>
              <a:t> À quel  moment de l‘Histoire advient cette séparation ?</a:t>
            </a:r>
          </a:p>
          <a:p>
            <a:pPr marL="0" indent="0">
              <a:lnSpc>
                <a:spcPct val="80000"/>
              </a:lnSpc>
              <a:buFont typeface="Wingdings" pitchFamily="2" charset="2"/>
              <a:buChar char="Ø"/>
            </a:pPr>
            <a:endParaRPr lang="fr-FR" sz="140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363" y="115888"/>
            <a:ext cx="4032250" cy="720725"/>
          </a:xfrm>
        </p:spPr>
        <p:txBody>
          <a:bodyPr rtlCol="0">
            <a:normAutofit fontScale="90000"/>
          </a:bodyPr>
          <a:lstStyle/>
          <a:p>
            <a:pPr fontAlgn="auto">
              <a:spcAft>
                <a:spcPts val="0"/>
              </a:spcAft>
              <a:defRPr/>
            </a:pPr>
            <a:r>
              <a:rPr lang="fr-FR" dirty="0" smtClean="0"/>
              <a:t>L’absolu  pouvoir</a:t>
            </a:r>
            <a:br>
              <a:rPr lang="fr-FR" dirty="0" smtClean="0"/>
            </a:br>
            <a:endParaRPr lang="fr-FR" sz="1600" dirty="0"/>
          </a:p>
        </p:txBody>
      </p:sp>
      <p:pic>
        <p:nvPicPr>
          <p:cNvPr id="20482" name="Segnaposto contenuto 6" descr="Louis_XIV_of_France.jpg"/>
          <p:cNvPicPr>
            <a:picLocks noGrp="1" noChangeAspect="1"/>
          </p:cNvPicPr>
          <p:nvPr>
            <p:ph idx="1"/>
          </p:nvPr>
        </p:nvPicPr>
        <p:blipFill>
          <a:blip r:embed="rId2"/>
          <a:srcRect/>
          <a:stretch>
            <a:fillRect/>
          </a:stretch>
        </p:blipFill>
        <p:spPr>
          <a:xfrm>
            <a:off x="5076825" y="836613"/>
            <a:ext cx="3802063" cy="4968875"/>
          </a:xfrm>
        </p:spPr>
      </p:pic>
      <p:pic>
        <p:nvPicPr>
          <p:cNvPr id="20483" name="Picture 2" descr="http://media.tumblr.com/tumblr_lkzi9p4KtM1qggdq1.jpg"/>
          <p:cNvPicPr>
            <a:picLocks noChangeAspect="1" noChangeArrowheads="1"/>
          </p:cNvPicPr>
          <p:nvPr/>
        </p:nvPicPr>
        <p:blipFill>
          <a:blip r:embed="rId3"/>
          <a:srcRect/>
          <a:stretch>
            <a:fillRect/>
          </a:stretch>
        </p:blipFill>
        <p:spPr bwMode="auto">
          <a:xfrm>
            <a:off x="2700338" y="4508500"/>
            <a:ext cx="1814512" cy="1800225"/>
          </a:xfrm>
          <a:prstGeom prst="rect">
            <a:avLst/>
          </a:prstGeom>
          <a:noFill/>
          <a:ln w="9525">
            <a:noFill/>
            <a:miter lim="800000"/>
            <a:headEnd/>
            <a:tailEnd/>
          </a:ln>
        </p:spPr>
      </p:pic>
      <p:pic>
        <p:nvPicPr>
          <p:cNvPr id="20484" name="Immagine 7" descr="12549_louis-xiv-louis-aux-insignes-revers.jpg"/>
          <p:cNvPicPr>
            <a:picLocks noChangeAspect="1"/>
          </p:cNvPicPr>
          <p:nvPr/>
        </p:nvPicPr>
        <p:blipFill>
          <a:blip r:embed="rId4"/>
          <a:srcRect/>
          <a:stretch>
            <a:fillRect/>
          </a:stretch>
        </p:blipFill>
        <p:spPr bwMode="auto">
          <a:xfrm>
            <a:off x="539750" y="1484313"/>
            <a:ext cx="1800225" cy="1800225"/>
          </a:xfrm>
          <a:prstGeom prst="rect">
            <a:avLst/>
          </a:prstGeom>
          <a:noFill/>
          <a:ln w="9525">
            <a:noFill/>
            <a:miter lim="800000"/>
            <a:headEnd/>
            <a:tailEnd/>
          </a:ln>
        </p:spPr>
      </p:pic>
      <p:pic>
        <p:nvPicPr>
          <p:cNvPr id="20485" name="Immagine 8" descr="sceptre_et_main_de_justice.jpg"/>
          <p:cNvPicPr>
            <a:picLocks noChangeAspect="1"/>
          </p:cNvPicPr>
          <p:nvPr/>
        </p:nvPicPr>
        <p:blipFill>
          <a:blip r:embed="rId5"/>
          <a:srcRect/>
          <a:stretch>
            <a:fillRect/>
          </a:stretch>
        </p:blipFill>
        <p:spPr bwMode="auto">
          <a:xfrm>
            <a:off x="250825" y="3573463"/>
            <a:ext cx="1838325" cy="2876550"/>
          </a:xfrm>
          <a:prstGeom prst="rect">
            <a:avLst/>
          </a:prstGeom>
          <a:noFill/>
          <a:ln w="9525">
            <a:noFill/>
            <a:miter lim="800000"/>
            <a:headEnd/>
            <a:tailEnd/>
          </a:ln>
        </p:spPr>
      </p:pic>
      <p:pic>
        <p:nvPicPr>
          <p:cNvPr id="20486" name="Immagine 9" descr="symboles pouvoir.jpg"/>
          <p:cNvPicPr>
            <a:picLocks noChangeAspect="1"/>
          </p:cNvPicPr>
          <p:nvPr/>
        </p:nvPicPr>
        <p:blipFill>
          <a:blip r:embed="rId6"/>
          <a:srcRect/>
          <a:stretch>
            <a:fillRect/>
          </a:stretch>
        </p:blipFill>
        <p:spPr bwMode="auto">
          <a:xfrm>
            <a:off x="2627313" y="1341438"/>
            <a:ext cx="2209800" cy="3048000"/>
          </a:xfrm>
          <a:prstGeom prst="rect">
            <a:avLst/>
          </a:prstGeom>
          <a:noFill/>
          <a:ln w="9525">
            <a:noFill/>
            <a:miter lim="800000"/>
            <a:headEnd/>
            <a:tailEnd/>
          </a:ln>
        </p:spPr>
      </p:pic>
      <p:sp>
        <p:nvSpPr>
          <p:cNvPr id="20487" name="Rettangolo 10"/>
          <p:cNvSpPr>
            <a:spLocks noChangeArrowheads="1"/>
          </p:cNvSpPr>
          <p:nvPr/>
        </p:nvSpPr>
        <p:spPr bwMode="auto">
          <a:xfrm>
            <a:off x="107950" y="115888"/>
            <a:ext cx="4895850" cy="915987"/>
          </a:xfrm>
          <a:prstGeom prst="rect">
            <a:avLst/>
          </a:prstGeom>
          <a:noFill/>
          <a:ln w="9525">
            <a:noFill/>
            <a:miter lim="800000"/>
            <a:headEnd/>
            <a:tailEnd/>
          </a:ln>
        </p:spPr>
        <p:txBody>
          <a:bodyPr>
            <a:spAutoFit/>
          </a:bodyPr>
          <a:lstStyle/>
          <a:p>
            <a:pPr>
              <a:buFont typeface="Wingdings" pitchFamily="2" charset="2"/>
              <a:buChar char="Ø"/>
            </a:pPr>
            <a:r>
              <a:rPr lang="fr-FR">
                <a:solidFill>
                  <a:srgbClr val="FF0000"/>
                </a:solidFill>
                <a:latin typeface="Calibri" pitchFamily="34" charset="0"/>
              </a:rPr>
              <a:t>Retrouvez les symboles du pouvoir : sceptre, couronne fermée,  main de justice , fleur de lys...</a:t>
            </a:r>
          </a:p>
          <a:p>
            <a:pPr>
              <a:buFont typeface="Wingdings" pitchFamily="2" charset="2"/>
              <a:buChar char="Ø"/>
            </a:pPr>
            <a:r>
              <a:rPr lang="fr-FR">
                <a:solidFill>
                  <a:srgbClr val="FF0000"/>
                </a:solidFill>
                <a:latin typeface="Calibri" pitchFamily="34" charset="0"/>
              </a:rPr>
              <a:t>Etablissez une fiche sur H. Rigaud</a:t>
            </a:r>
          </a:p>
        </p:txBody>
      </p:sp>
      <p:cxnSp>
        <p:nvCxnSpPr>
          <p:cNvPr id="13" name="Connettore 2 12"/>
          <p:cNvCxnSpPr/>
          <p:nvPr/>
        </p:nvCxnSpPr>
        <p:spPr>
          <a:xfrm flipH="1">
            <a:off x="1835150" y="692150"/>
            <a:ext cx="649288" cy="3097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9" name="Rettangolo 14"/>
          <p:cNvSpPr>
            <a:spLocks noChangeArrowheads="1"/>
          </p:cNvSpPr>
          <p:nvPr/>
        </p:nvSpPr>
        <p:spPr bwMode="auto">
          <a:xfrm>
            <a:off x="5003800" y="5876925"/>
            <a:ext cx="4321175" cy="488950"/>
          </a:xfrm>
          <a:prstGeom prst="rect">
            <a:avLst/>
          </a:prstGeom>
          <a:noFill/>
          <a:ln w="9525">
            <a:noFill/>
            <a:miter lim="800000"/>
            <a:headEnd/>
            <a:tailEnd/>
          </a:ln>
        </p:spPr>
        <p:txBody>
          <a:bodyPr>
            <a:spAutoFit/>
          </a:bodyPr>
          <a:lstStyle/>
          <a:p>
            <a:r>
              <a:rPr lang="fr-FR" sz="1300">
                <a:latin typeface="Calibri" pitchFamily="34" charset="0"/>
              </a:rPr>
              <a:t>Hyacinthe Rigaud </a:t>
            </a:r>
            <a:r>
              <a:rPr lang="fr-FR" sz="1300" b="1">
                <a:latin typeface="Calibri" pitchFamily="34" charset="0"/>
              </a:rPr>
              <a:t>“Louis XIV en costume de sacre”.</a:t>
            </a:r>
            <a:r>
              <a:rPr lang="fr-FR" sz="1300">
                <a:latin typeface="Calibri" pitchFamily="34" charset="0"/>
              </a:rPr>
              <a:t> </a:t>
            </a:r>
          </a:p>
          <a:p>
            <a:r>
              <a:rPr lang="fr-FR" sz="1300">
                <a:latin typeface="Calibri" pitchFamily="34" charset="0"/>
              </a:rPr>
              <a:t>Huile sur toile. 1701.  277 x 194 cm. Musée du Louvre. Paris </a:t>
            </a:r>
            <a:endParaRPr lang="en-GB" sz="130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787900" cy="1484313"/>
          </a:xfrm>
        </p:spPr>
        <p:txBody>
          <a:bodyPr>
            <a:normAutofit/>
          </a:bodyPr>
          <a:lstStyle/>
          <a:p>
            <a:r>
              <a:rPr lang="fr-FR" sz="2500" b="1" smtClean="0">
                <a:solidFill>
                  <a:srgbClr val="002060"/>
                </a:solidFill>
              </a:rPr>
              <a:t/>
            </a:r>
            <a:br>
              <a:rPr lang="fr-FR" sz="2500" b="1" smtClean="0">
                <a:solidFill>
                  <a:srgbClr val="002060"/>
                </a:solidFill>
              </a:rPr>
            </a:br>
            <a:r>
              <a:rPr lang="fr-FR" sz="2500" b="1" smtClean="0">
                <a:solidFill>
                  <a:srgbClr val="002060"/>
                </a:solidFill>
              </a:rPr>
              <a:t>“ La Grenouille qui veut se faire aussi grosse que le Bœuf ”</a:t>
            </a:r>
            <a:br>
              <a:rPr lang="fr-FR" sz="2500" b="1" smtClean="0">
                <a:solidFill>
                  <a:srgbClr val="002060"/>
                </a:solidFill>
              </a:rPr>
            </a:br>
            <a:endParaRPr lang="it-IT" sz="2500" smtClean="0">
              <a:solidFill>
                <a:srgbClr val="002060"/>
              </a:solidFill>
            </a:endParaRPr>
          </a:p>
        </p:txBody>
      </p:sp>
      <p:sp>
        <p:nvSpPr>
          <p:cNvPr id="3" name="Segnaposto contenuto 2"/>
          <p:cNvSpPr>
            <a:spLocks noGrp="1"/>
          </p:cNvSpPr>
          <p:nvPr>
            <p:ph idx="1"/>
          </p:nvPr>
        </p:nvSpPr>
        <p:spPr>
          <a:xfrm>
            <a:off x="107950" y="1412875"/>
            <a:ext cx="8578850" cy="5256213"/>
          </a:xfrm>
        </p:spPr>
        <p:txBody>
          <a:bodyPr>
            <a:normAutofit/>
          </a:bodyPr>
          <a:lstStyle/>
          <a:p>
            <a:pPr marL="0" indent="0">
              <a:lnSpc>
                <a:spcPct val="80000"/>
              </a:lnSpc>
              <a:buFont typeface="Arial" charset="0"/>
              <a:buNone/>
            </a:pPr>
            <a:r>
              <a:rPr lang="fr-FR" sz="1600" b="1" smtClean="0">
                <a:solidFill>
                  <a:srgbClr val="4F6228"/>
                </a:solidFill>
              </a:rPr>
              <a:t>Une Grenouille vit un Bœuf</a:t>
            </a:r>
            <a:br>
              <a:rPr lang="fr-FR" sz="1600" b="1" smtClean="0">
                <a:solidFill>
                  <a:srgbClr val="4F6228"/>
                </a:solidFill>
              </a:rPr>
            </a:br>
            <a:r>
              <a:rPr lang="fr-FR" sz="1600" b="1" smtClean="0">
                <a:solidFill>
                  <a:srgbClr val="4F6228"/>
                </a:solidFill>
              </a:rPr>
              <a:t>Qui lui sembla de belle taille.</a:t>
            </a:r>
            <a:br>
              <a:rPr lang="fr-FR" sz="1600" b="1" smtClean="0">
                <a:solidFill>
                  <a:srgbClr val="4F6228"/>
                </a:solidFill>
              </a:rPr>
            </a:br>
            <a:r>
              <a:rPr lang="fr-FR" sz="1600" b="1" smtClean="0">
                <a:solidFill>
                  <a:srgbClr val="4F6228"/>
                </a:solidFill>
              </a:rPr>
              <a:t>Elle, qui n'était pas grosse en tout comme un œuf</a:t>
            </a:r>
            <a:r>
              <a:rPr lang="fr-FR" sz="1600" b="1" smtClean="0">
                <a:solidFill>
                  <a:srgbClr val="002060"/>
                </a:solidFill>
              </a:rPr>
              <a:t> 	</a:t>
            </a:r>
            <a:endParaRPr lang="it-IT" sz="1600" smtClean="0"/>
          </a:p>
          <a:p>
            <a:pPr marL="0" indent="0">
              <a:lnSpc>
                <a:spcPct val="80000"/>
              </a:lnSpc>
              <a:buFont typeface="Arial" charset="0"/>
              <a:buNone/>
            </a:pPr>
            <a:r>
              <a:rPr lang="fr-FR" sz="1600" b="1" smtClean="0">
                <a:solidFill>
                  <a:srgbClr val="4F6228"/>
                </a:solidFill>
              </a:rPr>
              <a:t>Envieuse, s'étend, et s'enfle, et se travaille,</a:t>
            </a:r>
            <a:br>
              <a:rPr lang="fr-FR" sz="1600" b="1" smtClean="0">
                <a:solidFill>
                  <a:srgbClr val="4F6228"/>
                </a:solidFill>
              </a:rPr>
            </a:br>
            <a:r>
              <a:rPr lang="fr-FR" sz="1600" b="1" smtClean="0">
                <a:solidFill>
                  <a:srgbClr val="4F6228"/>
                </a:solidFill>
              </a:rPr>
              <a:t>Pour égaler l'animal en grosseur,</a:t>
            </a:r>
            <a:br>
              <a:rPr lang="fr-FR" sz="1600" b="1" smtClean="0">
                <a:solidFill>
                  <a:srgbClr val="4F6228"/>
                </a:solidFill>
              </a:rPr>
            </a:br>
            <a:r>
              <a:rPr lang="fr-FR" sz="1600" b="1" smtClean="0">
                <a:solidFill>
                  <a:srgbClr val="4F6228"/>
                </a:solidFill>
              </a:rPr>
              <a:t>Disant : "Regardez bien, ma sœur ;</a:t>
            </a:r>
            <a:br>
              <a:rPr lang="fr-FR" sz="1600" b="1" smtClean="0">
                <a:solidFill>
                  <a:srgbClr val="4F6228"/>
                </a:solidFill>
              </a:rPr>
            </a:br>
            <a:r>
              <a:rPr lang="fr-FR" sz="1600" b="1" smtClean="0">
                <a:solidFill>
                  <a:srgbClr val="4F6228"/>
                </a:solidFill>
              </a:rPr>
              <a:t>Est-ce assez ? dites-moi ; n'y suis-je point encore ?</a:t>
            </a:r>
            <a:br>
              <a:rPr lang="fr-FR" sz="1600" b="1" smtClean="0">
                <a:solidFill>
                  <a:srgbClr val="4F6228"/>
                </a:solidFill>
              </a:rPr>
            </a:br>
            <a:r>
              <a:rPr lang="fr-FR" sz="1600" b="1" smtClean="0">
                <a:solidFill>
                  <a:srgbClr val="4F6228"/>
                </a:solidFill>
              </a:rPr>
              <a:t>- Nenni. </a:t>
            </a:r>
          </a:p>
          <a:p>
            <a:pPr marL="0" indent="0">
              <a:lnSpc>
                <a:spcPct val="80000"/>
              </a:lnSpc>
              <a:buFont typeface="Arial" charset="0"/>
              <a:buNone/>
            </a:pPr>
            <a:r>
              <a:rPr lang="fr-FR" sz="1600" b="1" smtClean="0">
                <a:solidFill>
                  <a:srgbClr val="4F6228"/>
                </a:solidFill>
              </a:rPr>
              <a:t>- M'y voici donc ? - Point du tout. - M'y voilà ?</a:t>
            </a:r>
            <a:br>
              <a:rPr lang="fr-FR" sz="1600" b="1" smtClean="0">
                <a:solidFill>
                  <a:srgbClr val="4F6228"/>
                </a:solidFill>
              </a:rPr>
            </a:br>
            <a:r>
              <a:rPr lang="fr-FR" sz="1600" b="1" smtClean="0">
                <a:solidFill>
                  <a:srgbClr val="4F6228"/>
                </a:solidFill>
              </a:rPr>
              <a:t>- Vous n'en approchez point. "La chétive pécore</a:t>
            </a:r>
            <a:br>
              <a:rPr lang="fr-FR" sz="1600" b="1" smtClean="0">
                <a:solidFill>
                  <a:srgbClr val="4F6228"/>
                </a:solidFill>
              </a:rPr>
            </a:br>
            <a:r>
              <a:rPr lang="fr-FR" sz="1600" b="1" smtClean="0">
                <a:solidFill>
                  <a:srgbClr val="4F6228"/>
                </a:solidFill>
              </a:rPr>
              <a:t>S'enfla si bien qu'elle creva.</a:t>
            </a:r>
            <a:br>
              <a:rPr lang="fr-FR" sz="1600" b="1" smtClean="0">
                <a:solidFill>
                  <a:srgbClr val="4F6228"/>
                </a:solidFill>
              </a:rPr>
            </a:br>
            <a:r>
              <a:rPr lang="fr-FR" sz="1600" b="1" smtClean="0">
                <a:solidFill>
                  <a:srgbClr val="4F6228"/>
                </a:solidFill>
              </a:rPr>
              <a:t>Le monde est plein de gens qui ne sont pas plus sages :</a:t>
            </a:r>
            <a:br>
              <a:rPr lang="fr-FR" sz="1600" b="1" smtClean="0">
                <a:solidFill>
                  <a:srgbClr val="4F6228"/>
                </a:solidFill>
              </a:rPr>
            </a:br>
            <a:r>
              <a:rPr lang="fr-FR" sz="1600" b="1" smtClean="0">
                <a:solidFill>
                  <a:srgbClr val="4F6228"/>
                </a:solidFill>
              </a:rPr>
              <a:t>Tout bourgeois veut bâtir comme les grands seigneurs,</a:t>
            </a:r>
            <a:br>
              <a:rPr lang="fr-FR" sz="1600" b="1" smtClean="0">
                <a:solidFill>
                  <a:srgbClr val="4F6228"/>
                </a:solidFill>
              </a:rPr>
            </a:br>
            <a:r>
              <a:rPr lang="fr-FR" sz="1600" b="1" smtClean="0">
                <a:solidFill>
                  <a:srgbClr val="4F6228"/>
                </a:solidFill>
              </a:rPr>
              <a:t>Tout petit prince a des ambassadeurs,</a:t>
            </a:r>
            <a:br>
              <a:rPr lang="fr-FR" sz="1600" b="1" smtClean="0">
                <a:solidFill>
                  <a:srgbClr val="4F6228"/>
                </a:solidFill>
              </a:rPr>
            </a:br>
            <a:r>
              <a:rPr lang="fr-FR" sz="1600" b="1" smtClean="0">
                <a:solidFill>
                  <a:srgbClr val="4F6228"/>
                </a:solidFill>
              </a:rPr>
              <a:t>Tout marquis veut avoir des pages.</a:t>
            </a:r>
            <a:r>
              <a:rPr lang="it-IT" sz="1600" b="1" smtClean="0"/>
              <a:t>		</a:t>
            </a:r>
          </a:p>
          <a:p>
            <a:pPr marL="0" indent="0">
              <a:lnSpc>
                <a:spcPct val="80000"/>
              </a:lnSpc>
              <a:buFont typeface="Arial" charset="0"/>
              <a:buNone/>
            </a:pPr>
            <a:r>
              <a:rPr lang="it-IT" sz="1600" b="1" smtClean="0">
                <a:solidFill>
                  <a:srgbClr val="002060"/>
                </a:solidFill>
              </a:rPr>
              <a:t>		                          </a:t>
            </a:r>
            <a:r>
              <a:rPr lang="it-IT" sz="1400" b="1" smtClean="0">
                <a:solidFill>
                  <a:srgbClr val="002060"/>
                </a:solidFill>
              </a:rPr>
              <a:t>Jean de La Fontaine</a:t>
            </a:r>
          </a:p>
          <a:p>
            <a:pPr marL="0" indent="0">
              <a:lnSpc>
                <a:spcPct val="80000"/>
              </a:lnSpc>
              <a:buFont typeface="Arial" charset="0"/>
              <a:buNone/>
            </a:pPr>
            <a:endParaRPr lang="it-IT" sz="1400" smtClean="0">
              <a:solidFill>
                <a:srgbClr val="002060"/>
              </a:solidFill>
            </a:endParaRPr>
          </a:p>
          <a:p>
            <a:pPr marL="0" indent="0">
              <a:lnSpc>
                <a:spcPct val="80000"/>
              </a:lnSpc>
              <a:buFont typeface="Arial" charset="0"/>
              <a:buNone/>
            </a:pPr>
            <a:endParaRPr lang="it-IT" sz="1400" smtClean="0">
              <a:solidFill>
                <a:srgbClr val="002060"/>
              </a:solidFill>
            </a:endParaRPr>
          </a:p>
          <a:p>
            <a:pPr marL="0" indent="0">
              <a:lnSpc>
                <a:spcPct val="80000"/>
              </a:lnSpc>
              <a:buFont typeface="Arial" charset="0"/>
              <a:buNone/>
            </a:pPr>
            <a:r>
              <a:rPr lang="it-IT" sz="1500" smtClean="0">
                <a:solidFill>
                  <a:srgbClr val="002060"/>
                </a:solidFill>
              </a:rPr>
              <a:t>Français, Tice, Arts Plastiques, Histoire</a:t>
            </a:r>
          </a:p>
          <a:p>
            <a:pPr marL="0" indent="0">
              <a:lnSpc>
                <a:spcPct val="80000"/>
              </a:lnSpc>
              <a:buFont typeface="Wingdings" pitchFamily="2" charset="2"/>
              <a:buChar char="Ø"/>
            </a:pPr>
            <a:r>
              <a:rPr lang="fr-FR" sz="1700" b="1" smtClean="0">
                <a:solidFill>
                  <a:srgbClr val="FF0000"/>
                </a:solidFill>
              </a:rPr>
              <a:t> Cette fable peut-elle constituer la morale de l’histoire de Nicolas Fouquet ? Expliquez.</a:t>
            </a:r>
          </a:p>
          <a:p>
            <a:pPr marL="0" indent="0">
              <a:lnSpc>
                <a:spcPct val="80000"/>
              </a:lnSpc>
              <a:buFont typeface="Wingdings" pitchFamily="2" charset="2"/>
              <a:buChar char="Ø"/>
            </a:pPr>
            <a:r>
              <a:rPr lang="fr-FR" sz="1700" b="1" smtClean="0">
                <a:solidFill>
                  <a:srgbClr val="FF0000"/>
                </a:solidFill>
              </a:rPr>
              <a:t> Pourquoi Jean de La Fontaine ne suivra pas Le Vau, Le Brun et Le Nôtre à Versailles ?</a:t>
            </a:r>
          </a:p>
          <a:p>
            <a:pPr marL="0" indent="0">
              <a:lnSpc>
                <a:spcPct val="80000"/>
              </a:lnSpc>
              <a:buFont typeface="Wingdings" pitchFamily="2" charset="2"/>
              <a:buChar char="Ø"/>
            </a:pPr>
            <a:r>
              <a:rPr lang="fr-FR" sz="1700" b="1" smtClean="0">
                <a:solidFill>
                  <a:srgbClr val="FF0000"/>
                </a:solidFill>
              </a:rPr>
              <a:t> Voyez l’œuvre peinte, dessinée, sculptée de Gustave Doré et créez un album d’images pour illustrer l’Histoire et les Arts de votre programme   </a:t>
            </a:r>
            <a:endParaRPr lang="it-IT" sz="1700" smtClean="0">
              <a:solidFill>
                <a:srgbClr val="002060"/>
              </a:solidFill>
            </a:endParaRPr>
          </a:p>
        </p:txBody>
      </p:sp>
      <p:pic>
        <p:nvPicPr>
          <p:cNvPr id="21507" name="Immagine 4" descr="Doré. fable Grenouille et boeuf.jpg"/>
          <p:cNvPicPr>
            <a:picLocks noChangeAspect="1"/>
          </p:cNvPicPr>
          <p:nvPr/>
        </p:nvPicPr>
        <p:blipFill>
          <a:blip r:embed="rId2"/>
          <a:srcRect l="6688" t="17068" r="-201"/>
          <a:stretch>
            <a:fillRect/>
          </a:stretch>
        </p:blipFill>
        <p:spPr bwMode="auto">
          <a:xfrm>
            <a:off x="5364163" y="188913"/>
            <a:ext cx="3543300" cy="1584325"/>
          </a:xfrm>
          <a:prstGeom prst="rect">
            <a:avLst/>
          </a:prstGeom>
          <a:noFill/>
          <a:ln w="9525">
            <a:noFill/>
            <a:miter lim="800000"/>
            <a:headEnd/>
            <a:tailEnd/>
          </a:ln>
        </p:spPr>
      </p:pic>
      <p:sp>
        <p:nvSpPr>
          <p:cNvPr id="21508" name="Rettangolo 5"/>
          <p:cNvSpPr>
            <a:spLocks noChangeArrowheads="1"/>
          </p:cNvSpPr>
          <p:nvPr/>
        </p:nvSpPr>
        <p:spPr bwMode="auto">
          <a:xfrm>
            <a:off x="5435600" y="1844675"/>
            <a:ext cx="3529013" cy="822325"/>
          </a:xfrm>
          <a:prstGeom prst="rect">
            <a:avLst/>
          </a:prstGeom>
          <a:noFill/>
          <a:ln w="9525">
            <a:noFill/>
            <a:miter lim="800000"/>
            <a:headEnd/>
            <a:tailEnd/>
          </a:ln>
        </p:spPr>
        <p:txBody>
          <a:bodyPr>
            <a:spAutoFit/>
          </a:bodyPr>
          <a:lstStyle/>
          <a:p>
            <a:r>
              <a:rPr lang="fr-FR" sz="1200">
                <a:solidFill>
                  <a:srgbClr val="000000"/>
                </a:solidFill>
                <a:latin typeface="Calibri" pitchFamily="34" charset="0"/>
              </a:rPr>
              <a:t>Estampe de </a:t>
            </a:r>
            <a:r>
              <a:rPr lang="it-IT" sz="1200">
                <a:solidFill>
                  <a:srgbClr val="000000"/>
                </a:solidFill>
                <a:latin typeface="Calibri" pitchFamily="34" charset="0"/>
              </a:rPr>
              <a:t>Gustave Doré (1832-1883) </a:t>
            </a:r>
            <a:r>
              <a:rPr lang="fr-FR" sz="1200">
                <a:solidFill>
                  <a:srgbClr val="000000"/>
                </a:solidFill>
                <a:latin typeface="Calibri" pitchFamily="34" charset="0"/>
              </a:rPr>
              <a:t>pour l'illustration de </a:t>
            </a:r>
            <a:r>
              <a:rPr lang="fr-FR" sz="1200">
                <a:latin typeface="Calibri" pitchFamily="34" charset="0"/>
              </a:rPr>
              <a:t>"La Grenouille qui se veut se faire aussi grosse que le bœuf ” de Jean de  La Fontaine.</a:t>
            </a:r>
            <a:r>
              <a:rPr lang="it-IT" sz="1200">
                <a:latin typeface="Calibri" pitchFamily="34" charset="0"/>
              </a:rPr>
              <a:t> 1868. BNF </a:t>
            </a:r>
            <a:endParaRPr lang="en-GB" sz="1200">
              <a:latin typeface="Calibri"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1372</TotalTime>
  <Words>1195</Words>
  <Application>Microsoft Office PowerPoint</Application>
  <PresentationFormat>Affichage à l'écran (4:3)</PresentationFormat>
  <Paragraphs>120</Paragraphs>
  <Slides>10</Slides>
  <Notes>0</Notes>
  <HiddenSlides>0</HiddenSlides>
  <MMClips>0</MMClips>
  <ScaleCrop>false</ScaleCrop>
  <HeadingPairs>
    <vt:vector size="6" baseType="variant">
      <vt:variant>
        <vt:lpstr>Polices utilisées</vt:lpstr>
      </vt:variant>
      <vt:variant>
        <vt:i4>5</vt:i4>
      </vt:variant>
      <vt:variant>
        <vt:lpstr>Modèle de conception</vt:lpstr>
      </vt:variant>
      <vt:variant>
        <vt:i4>1</vt:i4>
      </vt:variant>
      <vt:variant>
        <vt:lpstr>Titres des diapositives</vt:lpstr>
      </vt:variant>
      <vt:variant>
        <vt:i4>10</vt:i4>
      </vt:variant>
    </vt:vector>
  </HeadingPairs>
  <TitlesOfParts>
    <vt:vector size="16" baseType="lpstr">
      <vt:lpstr>Calibri</vt:lpstr>
      <vt:lpstr>Arial</vt:lpstr>
      <vt:lpstr>Wingdings</vt:lpstr>
      <vt:lpstr>Times New Roman</vt:lpstr>
      <vt:lpstr>宋体</vt:lpstr>
      <vt:lpstr>Tema di Office</vt:lpstr>
      <vt:lpstr>Le procès de Nicolas Fouquet</vt:lpstr>
      <vt:lpstr>Dossier HIDA “Le procès de Nicolas Fouquet”</vt:lpstr>
      <vt:lpstr>La demeure de Nicolas Fouquet</vt:lpstr>
      <vt:lpstr>Armes de la maison Fouquet</vt:lpstr>
      <vt:lpstr>Diapositive 5</vt:lpstr>
      <vt:lpstr> Le 5 septembre 1661, Nicolas Fouquet  est arrêté  par le capitaine-lieutenant de la compagnie des mousquetaires d'Artagnan  sur ordre de Louis XIV</vt:lpstr>
      <vt:lpstr> Le jugement et son arrêt </vt:lpstr>
      <vt:lpstr>L’absolu  pouvoir </vt:lpstr>
      <vt:lpstr> “ La Grenouille qui veut se faire aussi grosse que le Bœuf ” </vt:lpstr>
      <vt:lpstr>Sources bibliographiques,  iconographiques et sitographiques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L DE LOUIS LE ROI SOLEIL</dc:title>
  <dc:creator>Main</dc:creator>
  <cp:lastModifiedBy> </cp:lastModifiedBy>
  <cp:revision>161</cp:revision>
  <dcterms:created xsi:type="dcterms:W3CDTF">2013-07-30T10:46:20Z</dcterms:created>
  <dcterms:modified xsi:type="dcterms:W3CDTF">2014-09-10T20:20:54Z</dcterms:modified>
</cp:coreProperties>
</file>