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9" r:id="rId6"/>
    <p:sldId id="271" r:id="rId7"/>
    <p:sldId id="260" r:id="rId8"/>
    <p:sldId id="270" r:id="rId9"/>
    <p:sldId id="262" r:id="rId10"/>
    <p:sldId id="272" r:id="rId11"/>
    <p:sldId id="268" r:id="rId12"/>
    <p:sldId id="259" r:id="rId13"/>
    <p:sldId id="258" r:id="rId14"/>
    <p:sldId id="273"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7640CC2-07F9-44EB-81C7-3C524211EEA8}" type="datetimeFigureOut">
              <a:rPr lang="it-IT"/>
              <a:pPr>
                <a:defRPr/>
              </a:pPr>
              <a:t>28/12/2013</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82F6829-9BAF-4AC6-8559-D414F865C578}"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3A7D617-FB80-4074-869F-DCCDB737C65C}" type="datetimeFigureOut">
              <a:rPr lang="it-IT"/>
              <a:pPr>
                <a:defRPr/>
              </a:pPr>
              <a:t>28/12/2013</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F42C4C0-364E-4FBD-82BE-E92F63800E8F}"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490925B-5CA6-4CD5-BA7C-6989048F17C1}" type="datetimeFigureOut">
              <a:rPr lang="it-IT"/>
              <a:pPr>
                <a:defRPr/>
              </a:pPr>
              <a:t>28/12/2013</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91D50B-4391-435E-AAEC-2B5AF8EFEB82}"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F28510-8D80-4652-B271-A7A13E50967A}" type="datetimeFigureOut">
              <a:rPr lang="it-IT"/>
              <a:pPr>
                <a:defRPr/>
              </a:pPr>
              <a:t>28/12/2013</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5B37B0D-CF4D-46CA-886B-F633141C2A7E}"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B2BFD3E-A279-4F63-8B26-8354B49A8192}" type="datetimeFigureOut">
              <a:rPr lang="it-IT"/>
              <a:pPr>
                <a:defRPr/>
              </a:pPr>
              <a:t>28/12/2013</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4C8A42E-54C5-4B4D-B04F-8E238D11F4EB}"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B74A596-19A1-4AF1-AC39-4980492C3C75}" type="datetimeFigureOut">
              <a:rPr lang="it-IT"/>
              <a:pPr>
                <a:defRPr/>
              </a:pPr>
              <a:t>28/12/2013</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D2DA558-4A4B-40D3-8D4E-7A5A57F099B3}"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D89CA4-C9B5-4789-B7C3-FD6D5ED327FC}" type="datetimeFigureOut">
              <a:rPr lang="it-IT"/>
              <a:pPr>
                <a:defRPr/>
              </a:pPr>
              <a:t>28/12/2013</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1434F8A-D655-480C-8DDE-BB7E527266AD}"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19601B1-06F2-48B7-9DC1-10F912917483}" type="datetimeFigureOut">
              <a:rPr lang="it-IT"/>
              <a:pPr>
                <a:defRPr/>
              </a:pPr>
              <a:t>28/12/2013</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54E216C-1295-4EEB-87C9-32266E034865}"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ACC06D8-31F3-453E-8A46-BFD9C34FC646}" type="datetimeFigureOut">
              <a:rPr lang="it-IT"/>
              <a:pPr>
                <a:defRPr/>
              </a:pPr>
              <a:t>28/12/2013</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4C8596F-8810-4C25-B0FE-407E0DB38A5C}"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DE87FB1-FE25-4FCC-8723-6F169E9E51C4}" type="datetimeFigureOut">
              <a:rPr lang="it-IT"/>
              <a:pPr>
                <a:defRPr/>
              </a:pPr>
              <a:t>28/12/2013</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559A0D1-891D-4646-B68B-A731CEA0DA94}"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8AA6B9B-D1A5-4101-A431-E43FA1A920D2}" type="datetimeFigureOut">
              <a:rPr lang="it-IT"/>
              <a:pPr>
                <a:defRPr/>
              </a:pPr>
              <a:t>28/12/2013</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C2D7A1B-B39D-4DEC-A0BD-E10046206F11}"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FBD85A-AAFD-490A-8BC4-F83F82F4B69E}" type="datetimeFigureOut">
              <a:rPr lang="it-IT"/>
              <a:pPr>
                <a:defRPr/>
              </a:pPr>
              <a:t>28/12/2013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F446806-D3D7-4D79-9443-83824A3958DF}"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hyperlink" Target="http://www.ecpad.fr/bande-annonce-dvd-la-force-noire"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a.fr/video/CAF86013982" TargetMode="External"/><Relationship Id="rId2" Type="http://schemas.openxmlformats.org/officeDocument/2006/relationships/hyperlink" Target="http://www.ina.fr/video/CAF89045583/monsieur-leopold-sedar-senghor-a-l-institut-video.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a.fr/contenus-editoriaux/articles-editoriaux/leopold-sedar-sengh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na.fr/video/I0521493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resques.ina.fr/jalons/fiche-media/InaEdu04713/l-exposition-coloniale-de-1931-a-vincennes.html"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ina.fr/video/CAF86013982"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348038" y="2420938"/>
            <a:ext cx="5795962" cy="3168650"/>
          </a:xfrm>
        </p:spPr>
        <p:txBody>
          <a:bodyPr>
            <a:normAutofit/>
          </a:bodyPr>
          <a:lstStyle/>
          <a:p>
            <a:pPr algn="l"/>
            <a:r>
              <a:rPr lang="it-IT" sz="3800" smtClean="0"/>
              <a:t/>
            </a:r>
            <a:br>
              <a:rPr lang="it-IT" sz="3800" smtClean="0"/>
            </a:br>
            <a:r>
              <a:rPr lang="it-IT" sz="3800" smtClean="0"/>
              <a:t/>
            </a:r>
            <a:br>
              <a:rPr lang="it-IT" sz="3800" smtClean="0"/>
            </a:br>
            <a:r>
              <a:rPr lang="it-IT" sz="3800" smtClean="0"/>
              <a:t>M. Léopold Sédar Senghor</a:t>
            </a:r>
            <a:br>
              <a:rPr lang="it-IT" sz="3800" smtClean="0"/>
            </a:br>
            <a:r>
              <a:rPr lang="it-IT" sz="3800" smtClean="0"/>
              <a:t>Avenue de la Poèsie</a:t>
            </a:r>
            <a:br>
              <a:rPr lang="it-IT" sz="3800" smtClean="0"/>
            </a:br>
            <a:r>
              <a:rPr lang="it-IT" sz="3800" smtClean="0"/>
              <a:t>République de la Négritude</a:t>
            </a:r>
            <a:br>
              <a:rPr lang="it-IT" sz="3800" smtClean="0"/>
            </a:br>
            <a:endParaRPr lang="it-IT" sz="3800" smtClean="0"/>
          </a:p>
        </p:txBody>
      </p:sp>
      <p:pic>
        <p:nvPicPr>
          <p:cNvPr id="13314" name="Immagine 3" descr="Senegal_carte.png"/>
          <p:cNvPicPr>
            <a:picLocks noChangeAspect="1"/>
          </p:cNvPicPr>
          <p:nvPr/>
        </p:nvPicPr>
        <p:blipFill>
          <a:blip r:embed="rId2"/>
          <a:srcRect/>
          <a:stretch>
            <a:fillRect/>
          </a:stretch>
        </p:blipFill>
        <p:spPr bwMode="auto">
          <a:xfrm>
            <a:off x="7019925" y="333375"/>
            <a:ext cx="1668463" cy="1798638"/>
          </a:xfrm>
          <a:prstGeom prst="rect">
            <a:avLst/>
          </a:prstGeom>
          <a:noFill/>
          <a:ln w="9525">
            <a:noFill/>
            <a:miter lim="800000"/>
            <a:headEnd/>
            <a:tailEnd/>
          </a:ln>
        </p:spPr>
      </p:pic>
      <p:sp>
        <p:nvSpPr>
          <p:cNvPr id="13316" name="Line 4"/>
          <p:cNvSpPr>
            <a:spLocks noChangeShapeType="1"/>
          </p:cNvSpPr>
          <p:nvPr/>
        </p:nvSpPr>
        <p:spPr bwMode="auto">
          <a:xfrm>
            <a:off x="3203575" y="2276475"/>
            <a:ext cx="0" cy="3457575"/>
          </a:xfrm>
          <a:prstGeom prst="line">
            <a:avLst/>
          </a:prstGeom>
          <a:noFill/>
          <a:ln w="9525">
            <a:solidFill>
              <a:schemeClr val="tx1"/>
            </a:solidFill>
            <a:round/>
            <a:headEnd/>
            <a:tailEnd/>
          </a:ln>
          <a:effectLst/>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16013" y="188913"/>
            <a:ext cx="6911975" cy="1008062"/>
          </a:xfrm>
        </p:spPr>
        <p:txBody>
          <a:bodyPr>
            <a:normAutofit/>
          </a:bodyPr>
          <a:lstStyle/>
          <a:p>
            <a:r>
              <a:rPr lang="it-IT" b="1" smtClean="0">
                <a:solidFill>
                  <a:schemeClr val="accent1"/>
                </a:solidFill>
              </a:rPr>
              <a:t>Le cubisme</a:t>
            </a:r>
            <a:r>
              <a:rPr lang="it-IT" b="1" smtClean="0">
                <a:solidFill>
                  <a:srgbClr val="984807"/>
                </a:solidFill>
                <a:latin typeface="Virtual DJ"/>
              </a:rPr>
              <a:t> </a:t>
            </a:r>
          </a:p>
        </p:txBody>
      </p:sp>
      <p:sp>
        <p:nvSpPr>
          <p:cNvPr id="22530" name="Segnaposto contenuto 5"/>
          <p:cNvSpPr>
            <a:spLocks noGrp="1"/>
          </p:cNvSpPr>
          <p:nvPr>
            <p:ph idx="1"/>
          </p:nvPr>
        </p:nvSpPr>
        <p:spPr>
          <a:xfrm>
            <a:off x="457200" y="1125538"/>
            <a:ext cx="8229600" cy="5616575"/>
          </a:xfrm>
        </p:spPr>
        <p:txBody>
          <a:bodyPr/>
          <a:lstStyle/>
          <a:p>
            <a:pPr marL="0" indent="0">
              <a:buFont typeface="Arial" charset="0"/>
              <a:buNone/>
            </a:pPr>
            <a:r>
              <a:rPr lang="fr-FR" sz="1600" smtClean="0"/>
              <a:t>Certains artistes , comme Picasso, décident de rompre  avec la  réalité fondée sur la vision  pour s’attacher à </a:t>
            </a:r>
            <a:r>
              <a:rPr lang="fr-FR" sz="1600" u="sng" smtClean="0"/>
              <a:t>une réalité fondée  sur la conception (</a:t>
            </a:r>
            <a:r>
              <a:rPr lang="fr-FR" sz="1600" smtClean="0"/>
              <a:t> cette définition est d’Apollinaire).</a:t>
            </a:r>
          </a:p>
          <a:p>
            <a:pPr marL="0" indent="0">
              <a:buFont typeface="Arial" charset="0"/>
              <a:buNone/>
            </a:pPr>
            <a:endParaRPr lang="fr-FR" sz="1600" smtClean="0">
              <a:solidFill>
                <a:srgbClr val="FF0000"/>
              </a:solidFill>
            </a:endParaRPr>
          </a:p>
          <a:p>
            <a:pPr marL="0" indent="0">
              <a:buFont typeface="Arial" charset="0"/>
              <a:buNone/>
            </a:pPr>
            <a:r>
              <a:rPr lang="fr-FR" sz="1600" smtClean="0">
                <a:solidFill>
                  <a:srgbClr val="FF0000"/>
                </a:solidFill>
              </a:rPr>
              <a:t> En quoi consiste le cubisme ?</a:t>
            </a:r>
          </a:p>
          <a:p>
            <a:pPr marL="0" indent="0">
              <a:buFont typeface="Arial" charset="0"/>
              <a:buNone/>
            </a:pPr>
            <a:r>
              <a:rPr lang="fr-FR" sz="1600" smtClean="0"/>
              <a:t>Le cubisme est un langage plastique réductif qui :</a:t>
            </a:r>
          </a:p>
          <a:p>
            <a:pPr marL="0" indent="0"/>
            <a:r>
              <a:rPr lang="fr-FR" sz="1600" smtClean="0"/>
              <a:t>Décompose les formes en de multiples facettes, </a:t>
            </a:r>
          </a:p>
          <a:p>
            <a:pPr marL="0" indent="0"/>
            <a:r>
              <a:rPr lang="fr-FR" sz="1600" smtClean="0"/>
              <a:t>Les transforme en séries ou ensembles asymétriques, </a:t>
            </a:r>
          </a:p>
          <a:p>
            <a:pPr marL="0" indent="0"/>
            <a:r>
              <a:rPr lang="fr-FR" sz="1600" smtClean="0"/>
              <a:t>Fusionne les plans, </a:t>
            </a:r>
          </a:p>
          <a:p>
            <a:pPr marL="0" indent="0"/>
            <a:r>
              <a:rPr lang="fr-FR" sz="1600" smtClean="0"/>
              <a:t>Trace des dominantes orthogonales, des diagonales,</a:t>
            </a:r>
          </a:p>
          <a:p>
            <a:pPr marL="0" indent="0"/>
            <a:r>
              <a:rPr lang="fr-FR" sz="1600" smtClean="0"/>
              <a:t>Crée des rythmes contradictoires </a:t>
            </a:r>
          </a:p>
          <a:p>
            <a:pPr marL="0" indent="0"/>
            <a:r>
              <a:rPr lang="fr-FR" sz="1600" smtClean="0"/>
              <a:t>Réduit la gamme des couleurs et des thèmes </a:t>
            </a:r>
          </a:p>
          <a:p>
            <a:pPr marL="0" indent="0"/>
            <a:r>
              <a:rPr lang="fr-FR" sz="1600" smtClean="0"/>
              <a:t>Exclut les sources de lumière extérieures </a:t>
            </a:r>
          </a:p>
          <a:p>
            <a:pPr marL="0" indent="0"/>
            <a:endParaRPr lang="fr-FR" sz="1600" smtClean="0"/>
          </a:p>
          <a:p>
            <a:pPr marL="0" indent="0">
              <a:buFont typeface="Wingdings" pitchFamily="2" charset="2"/>
              <a:buChar char="Ø"/>
            </a:pPr>
            <a:r>
              <a:rPr lang="fr-FR" sz="1600" smtClean="0">
                <a:solidFill>
                  <a:srgbClr val="FF0000"/>
                </a:solidFill>
              </a:rPr>
              <a:t>Activité  Arts Plastiques:</a:t>
            </a:r>
            <a:r>
              <a:rPr lang="fr-FR" sz="1600" smtClean="0"/>
              <a:t> </a:t>
            </a:r>
          </a:p>
          <a:p>
            <a:pPr marL="0" indent="0"/>
            <a:r>
              <a:rPr lang="fr-FR" sz="1600" smtClean="0"/>
              <a:t>vérifiez si cette définition s’applique bien aux “Demoiselles d’Avignon”</a:t>
            </a:r>
          </a:p>
          <a:p>
            <a:pPr marL="0" indent="0"/>
            <a:r>
              <a:rPr lang="fr-FR" sz="1600" smtClean="0"/>
              <a:t>Connaissez-vous d’autres œuvres de Picasso ? Utilisent-elles  la même technique ou tout à fait une autre ? Connaissez-vous des œuvres d’autres cubistes ?</a:t>
            </a:r>
          </a:p>
        </p:txBody>
      </p:sp>
      <p:pic>
        <p:nvPicPr>
          <p:cNvPr id="22531" name="Immagine 3" descr="Coloriage-Pablo-Picasso-Les-Demoiselles-dAvignon.jpg"/>
          <p:cNvPicPr>
            <a:picLocks noChangeAspect="1"/>
          </p:cNvPicPr>
          <p:nvPr/>
        </p:nvPicPr>
        <p:blipFill>
          <a:blip r:embed="rId2"/>
          <a:srcRect/>
          <a:stretch>
            <a:fillRect/>
          </a:stretch>
        </p:blipFill>
        <p:spPr bwMode="auto">
          <a:xfrm>
            <a:off x="5724525" y="1916113"/>
            <a:ext cx="2903538" cy="32400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3"/>
          <p:cNvSpPr>
            <a:spLocks noGrp="1"/>
          </p:cNvSpPr>
          <p:nvPr>
            <p:ph type="title"/>
          </p:nvPr>
        </p:nvSpPr>
        <p:spPr>
          <a:xfrm>
            <a:off x="457200" y="404813"/>
            <a:ext cx="8229600" cy="576262"/>
          </a:xfrm>
        </p:spPr>
        <p:txBody>
          <a:bodyPr/>
          <a:lstStyle/>
          <a:p>
            <a:r>
              <a:rPr lang="it-IT" sz="4000" b="1" smtClean="0">
                <a:solidFill>
                  <a:schemeClr val="accent1"/>
                </a:solidFill>
              </a:rPr>
              <a:t>Hommage aux Tirailleurs Sénégalais</a:t>
            </a:r>
          </a:p>
        </p:txBody>
      </p:sp>
      <p:pic>
        <p:nvPicPr>
          <p:cNvPr id="23554" name="Segnaposto contenuto 7" descr="defile_tirailleurs_0.jpg"/>
          <p:cNvPicPr>
            <a:picLocks noGrp="1" noChangeAspect="1"/>
          </p:cNvPicPr>
          <p:nvPr>
            <p:ph sz="half" idx="2"/>
          </p:nvPr>
        </p:nvPicPr>
        <p:blipFill>
          <a:blip r:embed="rId2"/>
          <a:srcRect/>
          <a:stretch>
            <a:fillRect/>
          </a:stretch>
        </p:blipFill>
        <p:spPr>
          <a:xfrm>
            <a:off x="4787900" y="2349500"/>
            <a:ext cx="3854450" cy="2879725"/>
          </a:xfrm>
        </p:spPr>
      </p:pic>
      <p:pic>
        <p:nvPicPr>
          <p:cNvPr id="23555" name="Segnaposto contenuto 5" descr="SPA-27-L-1532.jpg"/>
          <p:cNvPicPr>
            <a:picLocks noGrp="1" noChangeAspect="1"/>
          </p:cNvPicPr>
          <p:nvPr>
            <p:ph sz="half" idx="1"/>
          </p:nvPr>
        </p:nvPicPr>
        <p:blipFill>
          <a:blip r:embed="rId3"/>
          <a:srcRect/>
          <a:stretch>
            <a:fillRect/>
          </a:stretch>
        </p:blipFill>
        <p:spPr>
          <a:xfrm>
            <a:off x="2411413" y="1412875"/>
            <a:ext cx="2206625" cy="2160588"/>
          </a:xfrm>
        </p:spPr>
      </p:pic>
      <p:pic>
        <p:nvPicPr>
          <p:cNvPr id="23556" name="Immagine 8" descr="Fréjusembarquementmilitaires1915.jpg"/>
          <p:cNvPicPr>
            <a:picLocks noChangeAspect="1"/>
          </p:cNvPicPr>
          <p:nvPr/>
        </p:nvPicPr>
        <p:blipFill>
          <a:blip r:embed="rId4"/>
          <a:srcRect/>
          <a:stretch>
            <a:fillRect/>
          </a:stretch>
        </p:blipFill>
        <p:spPr bwMode="auto">
          <a:xfrm>
            <a:off x="468313" y="4338638"/>
            <a:ext cx="3473450" cy="2519362"/>
          </a:xfrm>
          <a:prstGeom prst="rect">
            <a:avLst/>
          </a:prstGeom>
          <a:noFill/>
          <a:ln w="9525">
            <a:noFill/>
            <a:miter lim="800000"/>
            <a:headEnd/>
            <a:tailEnd/>
          </a:ln>
        </p:spPr>
      </p:pic>
      <p:sp>
        <p:nvSpPr>
          <p:cNvPr id="23557" name="Rettangolo 6"/>
          <p:cNvSpPr>
            <a:spLocks noChangeArrowheads="1"/>
          </p:cNvSpPr>
          <p:nvPr/>
        </p:nvSpPr>
        <p:spPr bwMode="auto">
          <a:xfrm rot="10800000" flipV="1">
            <a:off x="3995738" y="5327650"/>
            <a:ext cx="4968875" cy="1200150"/>
          </a:xfrm>
          <a:prstGeom prst="rect">
            <a:avLst/>
          </a:prstGeom>
          <a:noFill/>
          <a:ln w="9525">
            <a:noFill/>
            <a:miter lim="800000"/>
            <a:headEnd/>
            <a:tailEnd/>
          </a:ln>
        </p:spPr>
        <p:txBody>
          <a:bodyPr>
            <a:spAutoFit/>
          </a:bodyPr>
          <a:lstStyle/>
          <a:p>
            <a:r>
              <a:rPr lang="it-IT">
                <a:latin typeface="Calibri" pitchFamily="34" charset="0"/>
              </a:rPr>
              <a:t>Voir </a:t>
            </a:r>
          </a:p>
          <a:p>
            <a:r>
              <a:rPr lang="it-IT">
                <a:latin typeface="Calibri" pitchFamily="34" charset="0"/>
                <a:hlinkClick r:id="rId5"/>
              </a:rPr>
              <a:t>http://www.ecpad.fr/bande-annonce-dvd-la-force-noire</a:t>
            </a:r>
            <a:endParaRPr lang="it-IT">
              <a:latin typeface="Calibri" pitchFamily="34" charset="0"/>
            </a:endParaRPr>
          </a:p>
          <a:p>
            <a:endParaRPr lang="it-IT">
              <a:latin typeface="Calibri" pitchFamily="34" charset="0"/>
            </a:endParaRPr>
          </a:p>
        </p:txBody>
      </p:sp>
      <p:sp>
        <p:nvSpPr>
          <p:cNvPr id="23558" name="Rettangolo 9"/>
          <p:cNvSpPr>
            <a:spLocks noChangeArrowheads="1"/>
          </p:cNvSpPr>
          <p:nvPr/>
        </p:nvSpPr>
        <p:spPr bwMode="auto">
          <a:xfrm>
            <a:off x="250825" y="1412875"/>
            <a:ext cx="2017713" cy="1477963"/>
          </a:xfrm>
          <a:prstGeom prst="rect">
            <a:avLst/>
          </a:prstGeom>
          <a:noFill/>
          <a:ln w="9525">
            <a:noFill/>
            <a:miter lim="800000"/>
            <a:headEnd/>
            <a:tailEnd/>
          </a:ln>
        </p:spPr>
        <p:txBody>
          <a:bodyPr>
            <a:spAutoFit/>
          </a:bodyPr>
          <a:lstStyle/>
          <a:p>
            <a:r>
              <a:rPr lang="fr-FR">
                <a:latin typeface="Calibri" pitchFamily="34" charset="0"/>
              </a:rPr>
              <a:t>En 1914-1918, </a:t>
            </a:r>
          </a:p>
          <a:p>
            <a:r>
              <a:rPr lang="fr-FR">
                <a:latin typeface="Calibri" pitchFamily="34" charset="0"/>
              </a:rPr>
              <a:t>30 000 Sénégalais" </a:t>
            </a:r>
          </a:p>
          <a:p>
            <a:r>
              <a:rPr lang="fr-FR">
                <a:latin typeface="Calibri" pitchFamily="34" charset="0"/>
              </a:rPr>
              <a:t>de l’AOF  trouvent la mort parmi les rangs français. </a:t>
            </a:r>
            <a:endParaRPr lang="it-IT">
              <a:latin typeface="Calibri" pitchFamily="34" charset="0"/>
            </a:endParaRPr>
          </a:p>
        </p:txBody>
      </p:sp>
      <p:sp>
        <p:nvSpPr>
          <p:cNvPr id="23559" name="Rettangolo 10"/>
          <p:cNvSpPr>
            <a:spLocks noChangeArrowheads="1"/>
          </p:cNvSpPr>
          <p:nvPr/>
        </p:nvSpPr>
        <p:spPr bwMode="auto">
          <a:xfrm>
            <a:off x="4716463" y="1341438"/>
            <a:ext cx="3995737" cy="646112"/>
          </a:xfrm>
          <a:prstGeom prst="rect">
            <a:avLst/>
          </a:prstGeom>
          <a:noFill/>
          <a:ln w="9525">
            <a:noFill/>
            <a:miter lim="800000"/>
            <a:headEnd/>
            <a:tailEnd/>
          </a:ln>
        </p:spPr>
        <p:txBody>
          <a:bodyPr>
            <a:spAutoFit/>
          </a:bodyPr>
          <a:lstStyle/>
          <a:p>
            <a:r>
              <a:rPr lang="fr-FR">
                <a:latin typeface="Calibri" pitchFamily="34" charset="0"/>
              </a:rPr>
              <a:t>Près de 17 000 sont tués, disparus ou blessés au combat en 1940</a:t>
            </a:r>
            <a:endParaRPr lang="it-IT">
              <a:latin typeface="Calibri" pitchFamily="34" charset="0"/>
            </a:endParaRPr>
          </a:p>
        </p:txBody>
      </p:sp>
      <p:sp>
        <p:nvSpPr>
          <p:cNvPr id="23560" name="Rettangolo 11"/>
          <p:cNvSpPr>
            <a:spLocks noChangeArrowheads="1"/>
          </p:cNvSpPr>
          <p:nvPr/>
        </p:nvSpPr>
        <p:spPr bwMode="auto">
          <a:xfrm>
            <a:off x="107950" y="3573463"/>
            <a:ext cx="4608513" cy="646112"/>
          </a:xfrm>
          <a:prstGeom prst="rect">
            <a:avLst/>
          </a:prstGeom>
          <a:noFill/>
          <a:ln w="9525">
            <a:noFill/>
            <a:miter lim="800000"/>
            <a:headEnd/>
            <a:tailEnd/>
          </a:ln>
        </p:spPr>
        <p:txBody>
          <a:bodyPr>
            <a:spAutoFit/>
          </a:bodyPr>
          <a:lstStyle/>
          <a:p>
            <a:r>
              <a:rPr lang="fr-FR">
                <a:latin typeface="Calibri" pitchFamily="34" charset="0"/>
              </a:rPr>
              <a:t>Et combien d’autres ont péri, car mobilisés dans  tous les conflits de leurs colonisateurs… </a:t>
            </a:r>
            <a:endParaRPr lang="it-IT">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0825" y="188913"/>
            <a:ext cx="8435975" cy="792162"/>
          </a:xfrm>
          <a:ln w="76200">
            <a:solidFill>
              <a:schemeClr val="bg2">
                <a:lumMod val="50000"/>
              </a:schemeClr>
            </a:solidFill>
            <a:prstDash val="lgDashDotDot"/>
          </a:ln>
        </p:spPr>
        <p:txBody>
          <a:bodyPr rtlCol="0">
            <a:normAutofit/>
          </a:bodyPr>
          <a:lstStyle/>
          <a:p>
            <a:pPr fontAlgn="auto">
              <a:spcAft>
                <a:spcPts val="0"/>
              </a:spcAft>
              <a:defRPr/>
            </a:pPr>
            <a:r>
              <a:rPr lang="it-IT" sz="2400" b="1" dirty="0" smtClean="0">
                <a:solidFill>
                  <a:schemeClr val="accent6">
                    <a:lumMod val="75000"/>
                  </a:schemeClr>
                </a:solidFill>
                <a:latin typeface="Andalus" pitchFamily="18" charset="-78"/>
                <a:cs typeface="Andalus" pitchFamily="18" charset="-78"/>
              </a:rPr>
              <a:t>Une poétique au service d’une identité grande comme l’Afrique</a:t>
            </a:r>
            <a:endParaRPr lang="it-IT" sz="2400" b="1" dirty="0">
              <a:solidFill>
                <a:schemeClr val="accent6">
                  <a:lumMod val="75000"/>
                </a:schemeClr>
              </a:solidFill>
              <a:latin typeface="Andalus" pitchFamily="18" charset="-78"/>
              <a:cs typeface="Andalus" pitchFamily="18" charset="-78"/>
            </a:endParaRPr>
          </a:p>
        </p:txBody>
      </p:sp>
      <p:sp>
        <p:nvSpPr>
          <p:cNvPr id="5" name="Segnaposto contenuto 4"/>
          <p:cNvSpPr>
            <a:spLocks noGrp="1"/>
          </p:cNvSpPr>
          <p:nvPr>
            <p:ph idx="1"/>
          </p:nvPr>
        </p:nvSpPr>
        <p:spPr>
          <a:xfrm>
            <a:off x="457200" y="1412875"/>
            <a:ext cx="8229600" cy="5184775"/>
          </a:xfrm>
        </p:spPr>
        <p:txBody>
          <a:bodyPr>
            <a:normAutofit/>
          </a:bodyPr>
          <a:lstStyle/>
          <a:p>
            <a:pPr marL="0" indent="0">
              <a:lnSpc>
                <a:spcPct val="90000"/>
              </a:lnSpc>
              <a:buFont typeface="Arial" charset="0"/>
              <a:buNone/>
            </a:pPr>
            <a:r>
              <a:rPr lang="fr-FR" sz="1700" smtClean="0"/>
              <a:t> </a:t>
            </a:r>
            <a:r>
              <a:rPr lang="fr-FR" sz="1700" i="1" smtClean="0"/>
              <a:t>Vous Tirailleurs sénégalais, mes frères noirs à la main chaude sous la glace et la mort </a:t>
            </a:r>
          </a:p>
          <a:p>
            <a:pPr marL="0" indent="0">
              <a:lnSpc>
                <a:spcPct val="90000"/>
              </a:lnSpc>
              <a:buFont typeface="Arial" charset="0"/>
              <a:buNone/>
            </a:pPr>
            <a:r>
              <a:rPr lang="fr-FR" sz="1700" i="1" smtClean="0"/>
              <a:t>Qui pourra vous chanter si ce n’est votre frère d’armes, votre frère de sang ?</a:t>
            </a:r>
          </a:p>
          <a:p>
            <a:pPr marL="0" indent="0">
              <a:lnSpc>
                <a:spcPct val="90000"/>
              </a:lnSpc>
              <a:buFont typeface="Arial" charset="0"/>
              <a:buNone/>
            </a:pPr>
            <a:r>
              <a:rPr lang="fr-FR" sz="1700" i="1" smtClean="0"/>
              <a:t> Je ne laisserai pas la parole aux ministres, et pas aux généraux </a:t>
            </a:r>
            <a:br>
              <a:rPr lang="fr-FR" sz="1700" i="1" smtClean="0"/>
            </a:br>
            <a:r>
              <a:rPr lang="fr-FR" sz="1700" i="1" smtClean="0"/>
              <a:t>Je ne laisserai pas - non ! - les louanges de mépris vous enterrer furtivement. </a:t>
            </a:r>
            <a:br>
              <a:rPr lang="fr-FR" sz="1700" i="1" smtClean="0"/>
            </a:br>
            <a:r>
              <a:rPr lang="fr-FR" sz="1700" i="1" smtClean="0"/>
              <a:t>Vous n’êtes pas des pauvres aux poches vides sans honneur </a:t>
            </a:r>
            <a:br>
              <a:rPr lang="fr-FR" sz="1700" i="1" smtClean="0"/>
            </a:br>
            <a:r>
              <a:rPr lang="fr-FR" sz="1700" i="1" smtClean="0"/>
              <a:t>Mais je déchirerai les rires </a:t>
            </a:r>
            <a:r>
              <a:rPr lang="fr-FR" sz="1700" b="1" i="1" smtClean="0"/>
              <a:t>banania</a:t>
            </a:r>
            <a:r>
              <a:rPr lang="fr-FR" sz="1700" i="1" smtClean="0"/>
              <a:t> sur tous les murs de France</a:t>
            </a:r>
            <a:r>
              <a:rPr lang="fr-FR" sz="1700" smtClean="0"/>
              <a:t> </a:t>
            </a:r>
          </a:p>
          <a:p>
            <a:pPr marL="0" indent="0">
              <a:lnSpc>
                <a:spcPct val="90000"/>
              </a:lnSpc>
              <a:buFont typeface="Arial" charset="0"/>
              <a:buNone/>
            </a:pPr>
            <a:r>
              <a:rPr lang="fr-FR" sz="1700" smtClean="0"/>
              <a:t>(« </a:t>
            </a:r>
            <a:r>
              <a:rPr lang="fr-FR" sz="1700" i="1" smtClean="0"/>
              <a:t>Poème Liminaire</a:t>
            </a:r>
            <a:r>
              <a:rPr lang="fr-FR" sz="1700" smtClean="0"/>
              <a:t> », dans Hosties Noires, Paris . Avril 1940).</a:t>
            </a:r>
            <a:endParaRPr lang="it-IT" sz="1700" smtClean="0"/>
          </a:p>
          <a:p>
            <a:pPr marL="0" indent="0">
              <a:lnSpc>
                <a:spcPct val="90000"/>
              </a:lnSpc>
              <a:buFont typeface="Arial" charset="0"/>
              <a:buNone/>
            </a:pPr>
            <a:endParaRPr lang="fr-FR" sz="1700" i="1" smtClean="0"/>
          </a:p>
          <a:p>
            <a:pPr marL="0" indent="0">
              <a:lnSpc>
                <a:spcPct val="90000"/>
              </a:lnSpc>
              <a:buFont typeface="Wingdings" pitchFamily="2" charset="2"/>
              <a:buChar char="Ø"/>
            </a:pPr>
            <a:r>
              <a:rPr lang="fr-FR" sz="1700" smtClean="0"/>
              <a:t> Qui sont les tirailleurs sénégalais?  Quel est le contexte évoqué  ?</a:t>
            </a:r>
          </a:p>
          <a:p>
            <a:pPr marL="0" indent="0">
              <a:lnSpc>
                <a:spcPct val="90000"/>
              </a:lnSpc>
              <a:buFont typeface="Arial" charset="0"/>
              <a:buNone/>
            </a:pPr>
            <a:r>
              <a:rPr lang="fr-FR" sz="1700" smtClean="0"/>
              <a:t>Quels supports seront déchirés ? </a:t>
            </a:r>
          </a:p>
          <a:p>
            <a:pPr marL="0" indent="0">
              <a:lnSpc>
                <a:spcPct val="90000"/>
              </a:lnSpc>
              <a:buFont typeface="Arial" charset="0"/>
              <a:buNone/>
            </a:pPr>
            <a:r>
              <a:rPr lang="fr-FR" sz="1700" smtClean="0"/>
              <a:t>Contre quoi s’insurge Senghor ? </a:t>
            </a:r>
          </a:p>
          <a:p>
            <a:pPr marL="0" indent="0">
              <a:lnSpc>
                <a:spcPct val="90000"/>
              </a:lnSpc>
              <a:buFont typeface="Arial" charset="0"/>
              <a:buNone/>
            </a:pPr>
            <a:endParaRPr lang="fr-FR" sz="1700" smtClean="0"/>
          </a:p>
          <a:p>
            <a:pPr marL="0" indent="0">
              <a:lnSpc>
                <a:spcPct val="90000"/>
              </a:lnSpc>
              <a:buFont typeface="Wingdings" pitchFamily="2" charset="2"/>
              <a:buChar char="Ø"/>
            </a:pPr>
            <a:r>
              <a:rPr lang="fr-FR" sz="1700" smtClean="0"/>
              <a:t> Connaissez-vous d’autres poèmes qui chantent</a:t>
            </a:r>
          </a:p>
          <a:p>
            <a:pPr marL="0" indent="0">
              <a:lnSpc>
                <a:spcPct val="90000"/>
              </a:lnSpc>
              <a:buFont typeface="Arial" charset="0"/>
              <a:buAutoNum type="alphaLcPeriod"/>
            </a:pPr>
            <a:r>
              <a:rPr lang="fr-FR" sz="1700" smtClean="0"/>
              <a:t>l’Afrique ? </a:t>
            </a:r>
          </a:p>
          <a:p>
            <a:pPr marL="0" indent="0">
              <a:lnSpc>
                <a:spcPct val="90000"/>
              </a:lnSpc>
              <a:buFont typeface="Arial" charset="0"/>
              <a:buAutoNum type="alphaLcPeriod"/>
            </a:pPr>
            <a:r>
              <a:rPr lang="fr-FR" sz="1700" smtClean="0"/>
              <a:t>la négritude ?</a:t>
            </a:r>
          </a:p>
          <a:p>
            <a:pPr marL="0" indent="0">
              <a:lnSpc>
                <a:spcPct val="90000"/>
              </a:lnSpc>
              <a:buFont typeface="Arial" charset="0"/>
              <a:buNone/>
            </a:pPr>
            <a:endParaRPr lang="fr-FR" sz="1700" smtClean="0"/>
          </a:p>
          <a:p>
            <a:pPr marL="0" indent="0">
              <a:lnSpc>
                <a:spcPct val="90000"/>
              </a:lnSpc>
              <a:buFont typeface="Wingdings" pitchFamily="2" charset="2"/>
              <a:buChar char="Ø"/>
            </a:pPr>
            <a:r>
              <a:rPr lang="fr-FR" sz="1700" smtClean="0"/>
              <a:t> Voir le poème «  </a:t>
            </a:r>
            <a:r>
              <a:rPr lang="fr-FR" sz="1700" i="1" smtClean="0"/>
              <a:t>Femme noire </a:t>
            </a:r>
            <a:r>
              <a:rPr lang="fr-FR" sz="1700" smtClean="0"/>
              <a:t>» Chants d’Ombre. 1945</a:t>
            </a:r>
          </a:p>
          <a:p>
            <a:pPr marL="0" indent="0">
              <a:lnSpc>
                <a:spcPct val="90000"/>
              </a:lnSpc>
              <a:buFont typeface="Arial" charset="0"/>
              <a:buNone/>
            </a:pPr>
            <a:r>
              <a:rPr lang="fr-FR" sz="1700" smtClean="0"/>
              <a:t>Relever les évocations de couleurs, sons et rythmes dans la poésie de Senghor</a:t>
            </a:r>
          </a:p>
          <a:p>
            <a:pPr marL="0" indent="0">
              <a:lnSpc>
                <a:spcPct val="90000"/>
              </a:lnSpc>
              <a:buFont typeface="Arial" charset="0"/>
              <a:buAutoNum type="alphaLcPeriod"/>
            </a:pPr>
            <a:endParaRPr lang="fr-FR" sz="1700" smtClean="0"/>
          </a:p>
        </p:txBody>
      </p:sp>
      <p:pic>
        <p:nvPicPr>
          <p:cNvPr id="24579" name="Immagine 5" descr="Banania.jpg"/>
          <p:cNvPicPr>
            <a:picLocks noChangeAspect="1"/>
          </p:cNvPicPr>
          <p:nvPr/>
        </p:nvPicPr>
        <p:blipFill>
          <a:blip r:embed="rId2"/>
          <a:srcRect/>
          <a:stretch>
            <a:fillRect/>
          </a:stretch>
        </p:blipFill>
        <p:spPr bwMode="auto">
          <a:xfrm>
            <a:off x="7596188" y="3068638"/>
            <a:ext cx="1022350" cy="14398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fr-FR" sz="3600" b="1" smtClean="0">
                <a:solidFill>
                  <a:schemeClr val="accent1"/>
                </a:solidFill>
              </a:rPr>
              <a:t>Sa réception au 16° fauteuil de </a:t>
            </a:r>
            <a:br>
              <a:rPr lang="fr-FR" sz="3600" b="1" smtClean="0">
                <a:solidFill>
                  <a:schemeClr val="accent1"/>
                </a:solidFill>
              </a:rPr>
            </a:br>
            <a:r>
              <a:rPr lang="fr-FR" sz="3600" b="1" smtClean="0">
                <a:solidFill>
                  <a:schemeClr val="accent1"/>
                </a:solidFill>
              </a:rPr>
              <a:t>l’ Académie Française</a:t>
            </a:r>
          </a:p>
        </p:txBody>
      </p:sp>
      <p:sp>
        <p:nvSpPr>
          <p:cNvPr id="25602" name="Segnaposto contenuto 7"/>
          <p:cNvSpPr>
            <a:spLocks noGrp="1"/>
          </p:cNvSpPr>
          <p:nvPr>
            <p:ph idx="1"/>
          </p:nvPr>
        </p:nvSpPr>
        <p:spPr>
          <a:xfrm>
            <a:off x="457200" y="1600200"/>
            <a:ext cx="8229600" cy="5068888"/>
          </a:xfrm>
        </p:spPr>
        <p:txBody>
          <a:bodyPr/>
          <a:lstStyle/>
          <a:p>
            <a:r>
              <a:rPr lang="fr-FR" sz="2400" smtClean="0"/>
              <a:t>Vidéos : </a:t>
            </a:r>
          </a:p>
          <a:p>
            <a:pPr lvl="1"/>
            <a:r>
              <a:rPr lang="it-IT" sz="1600" smtClean="0">
                <a:hlinkClick r:id="rId2"/>
              </a:rPr>
              <a:t>http://www.ina.fr/video/CAF89045583/monsieur-leopold-sedar-senghor-a-l-institut-video.html</a:t>
            </a:r>
            <a:endParaRPr lang="it-IT" sz="1600" smtClean="0"/>
          </a:p>
          <a:p>
            <a:pPr lvl="1"/>
            <a:r>
              <a:rPr lang="it-IT" sz="1600" smtClean="0">
                <a:hlinkClick r:id="rId3"/>
              </a:rPr>
              <a:t>http://www.ina.fr/video/CAF86013982</a:t>
            </a:r>
            <a:endParaRPr lang="it-IT" sz="1600" smtClean="0"/>
          </a:p>
          <a:p>
            <a:r>
              <a:rPr lang="it-IT" sz="1800" smtClean="0"/>
              <a:t>Suite aux visionnements de ces vidéos</a:t>
            </a:r>
          </a:p>
          <a:p>
            <a:pPr>
              <a:buFont typeface="Arial" charset="0"/>
              <a:buNone/>
            </a:pPr>
            <a:endParaRPr lang="it-IT" sz="1200" smtClean="0"/>
          </a:p>
          <a:p>
            <a:r>
              <a:rPr lang="fr-FR" sz="2400" smtClean="0"/>
              <a:t>Où Senghor a-t-il fait ses études ? Dans quelles conditions ? Qui a t-il connu ? Que sont devenues ces personnes ?</a:t>
            </a:r>
          </a:p>
          <a:p>
            <a:r>
              <a:rPr lang="fr-FR" sz="2400" smtClean="0"/>
              <a:t>Recherche : Qu’est ce que l’Académie Française ?</a:t>
            </a:r>
          </a:p>
          <a:p>
            <a:r>
              <a:rPr lang="fr-FR" sz="2400" smtClean="0"/>
              <a:t>Quelle est sa fonction ?</a:t>
            </a:r>
          </a:p>
          <a:p>
            <a:r>
              <a:rPr lang="fr-FR" sz="2400" smtClean="0"/>
              <a:t>Comment peut-on l’intégrer? </a:t>
            </a:r>
          </a:p>
          <a:p>
            <a:r>
              <a:rPr lang="fr-FR" sz="2400" smtClean="0"/>
              <a:t>Décrivez l’habit des académiciens. </a:t>
            </a:r>
          </a:p>
        </p:txBody>
      </p:sp>
      <p:pic>
        <p:nvPicPr>
          <p:cNvPr id="25603" name="Immagine 3" descr="leopold-sedar-senghor.png"/>
          <p:cNvPicPr>
            <a:picLocks noChangeAspect="1"/>
          </p:cNvPicPr>
          <p:nvPr/>
        </p:nvPicPr>
        <p:blipFill>
          <a:blip r:embed="rId4"/>
          <a:srcRect/>
          <a:stretch>
            <a:fillRect/>
          </a:stretch>
        </p:blipFill>
        <p:spPr bwMode="auto">
          <a:xfrm>
            <a:off x="6156325" y="4868863"/>
            <a:ext cx="2117725" cy="1800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fr-FR" sz="4000" b="1" smtClean="0">
                <a:solidFill>
                  <a:srgbClr val="31859C"/>
                </a:solidFill>
              </a:rPr>
              <a:t/>
            </a:r>
            <a:br>
              <a:rPr lang="fr-FR" sz="4000" b="1" smtClean="0">
                <a:solidFill>
                  <a:srgbClr val="31859C"/>
                </a:solidFill>
              </a:rPr>
            </a:br>
            <a:r>
              <a:rPr lang="fr-FR" sz="3200" b="1" smtClean="0">
                <a:solidFill>
                  <a:srgbClr val="31859C"/>
                </a:solidFill>
              </a:rPr>
              <a:t>Projet de conclusion: </a:t>
            </a:r>
            <a:r>
              <a:rPr lang="fr-FR" sz="4000" b="1" smtClean="0">
                <a:solidFill>
                  <a:srgbClr val="31859C"/>
                </a:solidFill>
              </a:rPr>
              <a:t/>
            </a:r>
            <a:br>
              <a:rPr lang="fr-FR" sz="4000" b="1" smtClean="0">
                <a:solidFill>
                  <a:srgbClr val="31859C"/>
                </a:solidFill>
              </a:rPr>
            </a:br>
            <a:r>
              <a:rPr lang="fr-FR" sz="3600" b="1" smtClean="0">
                <a:solidFill>
                  <a:schemeClr val="accent1"/>
                </a:solidFill>
              </a:rPr>
              <a:t>Réaliser le portrait cubiste de Senghor</a:t>
            </a:r>
            <a:r>
              <a:rPr lang="it-IT" sz="4000" b="1" smtClean="0">
                <a:solidFill>
                  <a:srgbClr val="31859C"/>
                </a:solidFill>
              </a:rPr>
              <a:t/>
            </a:r>
            <a:br>
              <a:rPr lang="it-IT" sz="4000" b="1" smtClean="0">
                <a:solidFill>
                  <a:srgbClr val="31859C"/>
                </a:solidFill>
              </a:rPr>
            </a:br>
            <a:endParaRPr lang="it-IT" sz="4000" smtClean="0"/>
          </a:p>
        </p:txBody>
      </p:sp>
      <p:sp>
        <p:nvSpPr>
          <p:cNvPr id="5" name="Segnaposto contenuto 4"/>
          <p:cNvSpPr>
            <a:spLocks noGrp="1"/>
          </p:cNvSpPr>
          <p:nvPr>
            <p:ph sz="half" idx="1"/>
          </p:nvPr>
        </p:nvSpPr>
        <p:spPr>
          <a:xfrm>
            <a:off x="457200" y="1600200"/>
            <a:ext cx="4038600" cy="5141913"/>
          </a:xfrm>
        </p:spPr>
        <p:txBody>
          <a:bodyPr>
            <a:normAutofit/>
          </a:bodyPr>
          <a:lstStyle/>
          <a:p>
            <a:pPr>
              <a:lnSpc>
                <a:spcPct val="80000"/>
              </a:lnSpc>
            </a:pPr>
            <a:r>
              <a:rPr lang="fr-FR" sz="1400" smtClean="0">
                <a:solidFill>
                  <a:srgbClr val="31859C"/>
                </a:solidFill>
              </a:rPr>
              <a:t>Petit questionnaire  de conceptions</a:t>
            </a:r>
          </a:p>
          <a:p>
            <a:pPr>
              <a:lnSpc>
                <a:spcPct val="80000"/>
              </a:lnSpc>
              <a:buFont typeface="Arial" charset="0"/>
              <a:buNone/>
            </a:pPr>
            <a:endParaRPr lang="fr-FR" sz="1400" smtClean="0"/>
          </a:p>
          <a:p>
            <a:pPr>
              <a:lnSpc>
                <a:spcPct val="80000"/>
              </a:lnSpc>
              <a:buFont typeface="Arial" charset="0"/>
              <a:buNone/>
            </a:pPr>
            <a:r>
              <a:rPr lang="fr-FR" sz="1800" smtClean="0"/>
              <a:t>Comment Léopold Senghor  devient-il  une référence ?</a:t>
            </a:r>
          </a:p>
          <a:p>
            <a:pPr>
              <a:lnSpc>
                <a:spcPct val="80000"/>
              </a:lnSpc>
            </a:pPr>
            <a:r>
              <a:rPr lang="fr-FR" sz="1800" smtClean="0"/>
              <a:t>Par ses relations</a:t>
            </a:r>
          </a:p>
          <a:p>
            <a:pPr>
              <a:lnSpc>
                <a:spcPct val="80000"/>
              </a:lnSpc>
            </a:pPr>
            <a:r>
              <a:rPr lang="fr-FR" sz="1800" smtClean="0"/>
              <a:t>Par sa culture classique</a:t>
            </a:r>
          </a:p>
          <a:p>
            <a:pPr>
              <a:lnSpc>
                <a:spcPct val="80000"/>
              </a:lnSpc>
            </a:pPr>
            <a:r>
              <a:rPr lang="fr-FR" sz="1800" smtClean="0"/>
              <a:t>Par son argent</a:t>
            </a:r>
          </a:p>
          <a:p>
            <a:pPr>
              <a:lnSpc>
                <a:spcPct val="80000"/>
              </a:lnSpc>
            </a:pPr>
            <a:endParaRPr lang="fr-FR" sz="1800" smtClean="0"/>
          </a:p>
          <a:p>
            <a:pPr>
              <a:lnSpc>
                <a:spcPct val="80000"/>
              </a:lnSpc>
              <a:buFont typeface="Arial" charset="0"/>
              <a:buNone/>
            </a:pPr>
            <a:r>
              <a:rPr lang="fr-FR" sz="1800" smtClean="0"/>
              <a:t>La Négritude est:</a:t>
            </a:r>
          </a:p>
          <a:p>
            <a:pPr>
              <a:lnSpc>
                <a:spcPct val="80000"/>
              </a:lnSpc>
            </a:pPr>
            <a:r>
              <a:rPr lang="fr-FR" sz="1800" smtClean="0"/>
              <a:t>Une libération des valeurs du passé </a:t>
            </a:r>
          </a:p>
          <a:p>
            <a:pPr>
              <a:lnSpc>
                <a:spcPct val="80000"/>
              </a:lnSpc>
            </a:pPr>
            <a:r>
              <a:rPr lang="fr-FR" sz="1800" smtClean="0"/>
              <a:t>Une contribution au monde de l’universel</a:t>
            </a:r>
          </a:p>
          <a:p>
            <a:pPr>
              <a:lnSpc>
                <a:spcPct val="80000"/>
              </a:lnSpc>
            </a:pPr>
            <a:r>
              <a:rPr lang="fr-FR" sz="1800" smtClean="0"/>
              <a:t>Une reconnaissance culturelle  </a:t>
            </a:r>
          </a:p>
          <a:p>
            <a:pPr>
              <a:lnSpc>
                <a:spcPct val="80000"/>
              </a:lnSpc>
            </a:pPr>
            <a:endParaRPr lang="fr-FR" sz="2000" smtClean="0"/>
          </a:p>
          <a:p>
            <a:pPr>
              <a:lnSpc>
                <a:spcPct val="80000"/>
              </a:lnSpc>
              <a:buFont typeface="Arial" charset="0"/>
              <a:buNone/>
            </a:pPr>
            <a:r>
              <a:rPr lang="fr-FR" sz="1800" smtClean="0"/>
              <a:t>Senghor a œuvré pour la décolonisation en faisant appel : </a:t>
            </a:r>
          </a:p>
          <a:p>
            <a:pPr>
              <a:lnSpc>
                <a:spcPct val="80000"/>
              </a:lnSpc>
            </a:pPr>
            <a:r>
              <a:rPr lang="fr-FR" sz="1800" smtClean="0"/>
              <a:t>Aux  artistes</a:t>
            </a:r>
          </a:p>
          <a:p>
            <a:pPr>
              <a:lnSpc>
                <a:spcPct val="80000"/>
              </a:lnSpc>
            </a:pPr>
            <a:r>
              <a:rPr lang="fr-FR" sz="1800" smtClean="0"/>
              <a:t>À l’armée</a:t>
            </a:r>
          </a:p>
          <a:p>
            <a:pPr>
              <a:lnSpc>
                <a:spcPct val="80000"/>
              </a:lnSpc>
            </a:pPr>
            <a:r>
              <a:rPr lang="fr-FR" sz="1800" smtClean="0"/>
              <a:t>À la révolte</a:t>
            </a:r>
          </a:p>
          <a:p>
            <a:pPr>
              <a:lnSpc>
                <a:spcPct val="80000"/>
              </a:lnSpc>
            </a:pPr>
            <a:endParaRPr lang="fr-FR" sz="2000" smtClean="0"/>
          </a:p>
          <a:p>
            <a:pPr>
              <a:lnSpc>
                <a:spcPct val="80000"/>
              </a:lnSpc>
            </a:pPr>
            <a:endParaRPr lang="fr-FR" sz="700" smtClean="0"/>
          </a:p>
          <a:p>
            <a:pPr>
              <a:lnSpc>
                <a:spcPct val="80000"/>
              </a:lnSpc>
            </a:pPr>
            <a:endParaRPr lang="fr-FR" sz="700" smtClean="0"/>
          </a:p>
        </p:txBody>
      </p:sp>
      <p:sp>
        <p:nvSpPr>
          <p:cNvPr id="7" name="Segnaposto contenuto 6"/>
          <p:cNvSpPr>
            <a:spLocks noGrp="1"/>
          </p:cNvSpPr>
          <p:nvPr>
            <p:ph sz="half" idx="2"/>
          </p:nvPr>
        </p:nvSpPr>
        <p:spPr>
          <a:xfrm>
            <a:off x="4716463" y="1600200"/>
            <a:ext cx="3970337" cy="5141913"/>
          </a:xfrm>
        </p:spPr>
        <p:txBody>
          <a:bodyPr rtlCol="0">
            <a:normAutofit fontScale="25000" lnSpcReduction="20000"/>
          </a:bodyPr>
          <a:lstStyle/>
          <a:p>
            <a:pPr fontAlgn="auto">
              <a:spcAft>
                <a:spcPts val="0"/>
              </a:spcAft>
              <a:buFont typeface="Arial" pitchFamily="34" charset="0"/>
              <a:buChar char="•"/>
              <a:defRPr/>
            </a:pPr>
            <a:endParaRPr lang="fr-FR" sz="2000" dirty="0" smtClean="0"/>
          </a:p>
          <a:p>
            <a:pPr fontAlgn="auto">
              <a:spcAft>
                <a:spcPts val="0"/>
              </a:spcAft>
              <a:buFont typeface="Arial" pitchFamily="34" charset="0"/>
              <a:buNone/>
              <a:defRPr/>
            </a:pPr>
            <a:endParaRPr lang="fr-FR" sz="8000" dirty="0" smtClean="0"/>
          </a:p>
          <a:p>
            <a:pPr fontAlgn="auto">
              <a:spcAft>
                <a:spcPts val="0"/>
              </a:spcAft>
              <a:buFont typeface="Arial" pitchFamily="34" charset="0"/>
              <a:buNone/>
              <a:defRPr/>
            </a:pPr>
            <a:r>
              <a:rPr lang="fr-FR" sz="7200" dirty="0" smtClean="0"/>
              <a:t>ll laisse à la postérité :</a:t>
            </a:r>
          </a:p>
          <a:p>
            <a:pPr fontAlgn="auto">
              <a:spcAft>
                <a:spcPts val="0"/>
              </a:spcAft>
              <a:buFont typeface="Arial" pitchFamily="34" charset="0"/>
              <a:buChar char="•"/>
              <a:defRPr/>
            </a:pPr>
            <a:r>
              <a:rPr lang="fr-FR" sz="7200" dirty="0" smtClean="0"/>
              <a:t>La Francophonie </a:t>
            </a:r>
          </a:p>
          <a:p>
            <a:pPr fontAlgn="auto">
              <a:spcAft>
                <a:spcPts val="0"/>
              </a:spcAft>
              <a:buFont typeface="Arial" pitchFamily="34" charset="0"/>
              <a:buChar char="•"/>
              <a:defRPr/>
            </a:pPr>
            <a:r>
              <a:rPr lang="fr-FR" sz="7200" dirty="0" smtClean="0"/>
              <a:t>Une grande bibliothèque à son nom</a:t>
            </a:r>
          </a:p>
          <a:p>
            <a:pPr fontAlgn="auto">
              <a:spcAft>
                <a:spcPts val="0"/>
              </a:spcAft>
              <a:buFont typeface="Arial" pitchFamily="34" charset="0"/>
              <a:buChar char="•"/>
              <a:defRPr/>
            </a:pPr>
            <a:r>
              <a:rPr lang="fr-FR" sz="7200" dirty="0" smtClean="0"/>
              <a:t>Un grand musée à son nom</a:t>
            </a:r>
          </a:p>
          <a:p>
            <a:pPr fontAlgn="auto">
              <a:spcAft>
                <a:spcPts val="0"/>
              </a:spcAft>
              <a:buFont typeface="Arial" pitchFamily="34" charset="0"/>
              <a:buChar char="•"/>
              <a:defRPr/>
            </a:pPr>
            <a:r>
              <a:rPr lang="fr-FR" sz="7200" dirty="0" smtClean="0"/>
              <a:t>Une tombe à son nom </a:t>
            </a:r>
          </a:p>
          <a:p>
            <a:pPr fontAlgn="auto">
              <a:spcAft>
                <a:spcPts val="0"/>
              </a:spcAft>
              <a:buFont typeface="Arial" pitchFamily="34" charset="0"/>
              <a:buChar char="•"/>
              <a:defRPr/>
            </a:pPr>
            <a:endParaRPr lang="fr-FR" sz="7200" dirty="0" smtClean="0"/>
          </a:p>
          <a:p>
            <a:pPr fontAlgn="auto">
              <a:spcAft>
                <a:spcPts val="0"/>
              </a:spcAft>
              <a:buFont typeface="Arial" pitchFamily="34" charset="0"/>
              <a:buNone/>
              <a:defRPr/>
            </a:pPr>
            <a:endParaRPr lang="fr-FR" sz="7200" dirty="0" smtClean="0"/>
          </a:p>
          <a:p>
            <a:pPr fontAlgn="auto">
              <a:spcAft>
                <a:spcPts val="0"/>
              </a:spcAft>
              <a:buFont typeface="Arial" pitchFamily="34" charset="0"/>
              <a:buNone/>
              <a:defRPr/>
            </a:pPr>
            <a:r>
              <a:rPr lang="fr-FR" sz="7200" dirty="0" smtClean="0"/>
              <a:t>Ses poèmes sont :</a:t>
            </a:r>
          </a:p>
          <a:p>
            <a:pPr fontAlgn="auto">
              <a:spcAft>
                <a:spcPts val="0"/>
              </a:spcAft>
              <a:buFont typeface="Arial" pitchFamily="34" charset="0"/>
              <a:buChar char="•"/>
              <a:defRPr/>
            </a:pPr>
            <a:r>
              <a:rPr lang="fr-FR" sz="7200" dirty="0" smtClean="0"/>
              <a:t>En alexandrins</a:t>
            </a:r>
          </a:p>
          <a:p>
            <a:pPr fontAlgn="auto">
              <a:spcAft>
                <a:spcPts val="0"/>
              </a:spcAft>
              <a:buFont typeface="Arial" pitchFamily="34" charset="0"/>
              <a:buChar char="•"/>
              <a:defRPr/>
            </a:pPr>
            <a:r>
              <a:rPr lang="fr-FR" sz="7200" dirty="0" smtClean="0"/>
              <a:t>Rythmés</a:t>
            </a:r>
          </a:p>
          <a:p>
            <a:pPr fontAlgn="auto">
              <a:spcAft>
                <a:spcPts val="0"/>
              </a:spcAft>
              <a:buFont typeface="Arial" pitchFamily="34" charset="0"/>
              <a:buChar char="•"/>
              <a:defRPr/>
            </a:pPr>
            <a:r>
              <a:rPr lang="fr-FR" sz="7200" dirty="0" smtClean="0"/>
              <a:t>Colorés</a:t>
            </a:r>
          </a:p>
          <a:p>
            <a:pPr fontAlgn="auto">
              <a:spcAft>
                <a:spcPts val="0"/>
              </a:spcAft>
              <a:buFont typeface="Arial" pitchFamily="34" charset="0"/>
              <a:buChar char="•"/>
              <a:defRPr/>
            </a:pPr>
            <a:r>
              <a:rPr lang="fr-FR" sz="7200" dirty="0" smtClean="0"/>
              <a:t>Sonores</a:t>
            </a:r>
          </a:p>
          <a:p>
            <a:pPr fontAlgn="auto">
              <a:spcAft>
                <a:spcPts val="0"/>
              </a:spcAft>
              <a:buFont typeface="Arial" pitchFamily="34" charset="0"/>
              <a:buChar char="•"/>
              <a:defRPr/>
            </a:pPr>
            <a:r>
              <a:rPr lang="it-IT" sz="7200" dirty="0" smtClean="0"/>
              <a:t>En vers libres</a:t>
            </a:r>
            <a:endParaRPr lang="it-IT" sz="7200" dirty="0"/>
          </a:p>
        </p:txBody>
      </p:sp>
      <p:pic>
        <p:nvPicPr>
          <p:cNvPr id="26628" name="Immagine 7" descr="musée facile.jpg"/>
          <p:cNvPicPr>
            <a:picLocks noChangeAspect="1"/>
          </p:cNvPicPr>
          <p:nvPr/>
        </p:nvPicPr>
        <p:blipFill>
          <a:blip r:embed="rId2"/>
          <a:srcRect/>
          <a:stretch>
            <a:fillRect/>
          </a:stretch>
        </p:blipFill>
        <p:spPr bwMode="auto">
          <a:xfrm>
            <a:off x="7019925" y="4005263"/>
            <a:ext cx="1905000" cy="2705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3"/>
          <p:cNvSpPr>
            <a:spLocks noGrp="1"/>
          </p:cNvSpPr>
          <p:nvPr>
            <p:ph type="title"/>
          </p:nvPr>
        </p:nvSpPr>
        <p:spPr>
          <a:xfrm>
            <a:off x="457200" y="274638"/>
            <a:ext cx="8229600" cy="922337"/>
          </a:xfrm>
        </p:spPr>
        <p:txBody>
          <a:bodyPr/>
          <a:lstStyle/>
          <a:p>
            <a:r>
              <a:rPr lang="it-IT" smtClean="0">
                <a:solidFill>
                  <a:srgbClr val="0070C0"/>
                </a:solidFill>
              </a:rPr>
              <a:t>Dossier HIDA</a:t>
            </a:r>
          </a:p>
        </p:txBody>
      </p:sp>
      <p:sp>
        <p:nvSpPr>
          <p:cNvPr id="5" name="Segnaposto contenuto 4"/>
          <p:cNvSpPr>
            <a:spLocks noGrp="1"/>
          </p:cNvSpPr>
          <p:nvPr>
            <p:ph idx="1"/>
          </p:nvPr>
        </p:nvSpPr>
        <p:spPr>
          <a:xfrm>
            <a:off x="457200" y="1196975"/>
            <a:ext cx="8229600" cy="4929188"/>
          </a:xfrm>
        </p:spPr>
        <p:txBody>
          <a:bodyPr>
            <a:normAutofit/>
          </a:bodyPr>
          <a:lstStyle/>
          <a:p>
            <a:pPr>
              <a:lnSpc>
                <a:spcPct val="90000"/>
              </a:lnSpc>
            </a:pPr>
            <a:r>
              <a:rPr lang="fr-FR" sz="1400" smtClean="0">
                <a:solidFill>
                  <a:srgbClr val="0070C0"/>
                </a:solidFill>
              </a:rPr>
              <a:t>Titre</a:t>
            </a:r>
            <a:r>
              <a:rPr lang="fr-FR" sz="1400" smtClean="0"/>
              <a:t>:  Hommage à Léopold Senghor</a:t>
            </a:r>
          </a:p>
          <a:p>
            <a:pPr>
              <a:lnSpc>
                <a:spcPct val="90000"/>
              </a:lnSpc>
            </a:pPr>
            <a:r>
              <a:rPr lang="fr-FR" sz="1400" smtClean="0">
                <a:solidFill>
                  <a:srgbClr val="0070C0"/>
                </a:solidFill>
              </a:rPr>
              <a:t>Auteure :</a:t>
            </a:r>
            <a:r>
              <a:rPr lang="fr-FR" sz="1400" smtClean="0"/>
              <a:t>  Hélène Eftimakis</a:t>
            </a:r>
          </a:p>
          <a:p>
            <a:pPr>
              <a:lnSpc>
                <a:spcPct val="90000"/>
              </a:lnSpc>
            </a:pPr>
            <a:r>
              <a:rPr lang="fr-FR" sz="1400" smtClean="0">
                <a:solidFill>
                  <a:srgbClr val="0070C0"/>
                </a:solidFill>
              </a:rPr>
              <a:t>Niveau </a:t>
            </a:r>
            <a:r>
              <a:rPr lang="fr-FR" sz="1400" smtClean="0"/>
              <a:t>: classes de troisième</a:t>
            </a:r>
          </a:p>
          <a:p>
            <a:pPr>
              <a:lnSpc>
                <a:spcPct val="90000"/>
              </a:lnSpc>
            </a:pPr>
            <a:r>
              <a:rPr lang="fr-FR" sz="1400" smtClean="0">
                <a:solidFill>
                  <a:srgbClr val="0070C0"/>
                </a:solidFill>
              </a:rPr>
              <a:t>Thème transversal  au programme  d’histoire </a:t>
            </a:r>
            <a:r>
              <a:rPr lang="fr-FR" sz="1400" smtClean="0"/>
              <a:t>“Des colonies aux Etats nouvellement indépendants” </a:t>
            </a:r>
          </a:p>
          <a:p>
            <a:pPr>
              <a:lnSpc>
                <a:spcPct val="90000"/>
              </a:lnSpc>
            </a:pPr>
            <a:r>
              <a:rPr lang="fr-FR" sz="1400" smtClean="0">
                <a:solidFill>
                  <a:srgbClr val="0070C0"/>
                </a:solidFill>
              </a:rPr>
              <a:t>Disciplines</a:t>
            </a:r>
            <a:r>
              <a:rPr lang="fr-FR" sz="1400" smtClean="0"/>
              <a:t>:  histoire, géographie, français, arts plastiques </a:t>
            </a:r>
          </a:p>
          <a:p>
            <a:pPr>
              <a:lnSpc>
                <a:spcPct val="90000"/>
              </a:lnSpc>
            </a:pPr>
            <a:r>
              <a:rPr lang="fr-FR" sz="1400" smtClean="0">
                <a:solidFill>
                  <a:srgbClr val="0070C0"/>
                </a:solidFill>
              </a:rPr>
              <a:t>Domaines</a:t>
            </a:r>
            <a:r>
              <a:rPr lang="fr-FR" sz="1400" smtClean="0"/>
              <a:t> : Arts du langage, Arts du quotidien,  Arts du visuel</a:t>
            </a:r>
          </a:p>
          <a:p>
            <a:pPr>
              <a:lnSpc>
                <a:spcPct val="90000"/>
              </a:lnSpc>
            </a:pPr>
            <a:r>
              <a:rPr lang="fr-FR" sz="1400" smtClean="0">
                <a:solidFill>
                  <a:srgbClr val="0070C0"/>
                </a:solidFill>
              </a:rPr>
              <a:t>Thématiques:  </a:t>
            </a:r>
            <a:r>
              <a:rPr lang="fr-FR" sz="1400" smtClean="0"/>
              <a:t>“Arts, créations, cultures” , “Arts, Etat et pouvoir”, “Arts,  ruptures , continuités”</a:t>
            </a:r>
          </a:p>
          <a:p>
            <a:pPr>
              <a:lnSpc>
                <a:spcPct val="90000"/>
              </a:lnSpc>
            </a:pPr>
            <a:endParaRPr lang="fr-FR" sz="1400" smtClean="0"/>
          </a:p>
          <a:p>
            <a:pPr>
              <a:lnSpc>
                <a:spcPct val="90000"/>
              </a:lnSpc>
            </a:pPr>
            <a:r>
              <a:rPr lang="fr-FR" sz="1400" b="1" smtClean="0">
                <a:solidFill>
                  <a:srgbClr val="0070C0"/>
                </a:solidFill>
              </a:rPr>
              <a:t>Objectifs  : </a:t>
            </a:r>
          </a:p>
          <a:p>
            <a:pPr>
              <a:lnSpc>
                <a:spcPct val="90000"/>
              </a:lnSpc>
            </a:pPr>
            <a:r>
              <a:rPr lang="fr-FR" sz="1400" smtClean="0"/>
              <a:t>comprendre le basculement  des rapports France coloniale  / Afrique colonisée</a:t>
            </a:r>
          </a:p>
          <a:p>
            <a:pPr>
              <a:lnSpc>
                <a:spcPct val="90000"/>
              </a:lnSpc>
            </a:pPr>
            <a:r>
              <a:rPr lang="fr-FR" sz="1400" smtClean="0"/>
              <a:t>Connaitre les relations entre L.S. Senghor et les présidents français</a:t>
            </a:r>
          </a:p>
          <a:p>
            <a:pPr>
              <a:lnSpc>
                <a:spcPct val="90000"/>
              </a:lnSpc>
            </a:pPr>
            <a:r>
              <a:rPr lang="fr-FR" sz="1400" smtClean="0"/>
              <a:t> Comprendre la force du langage artistique  (poésie, littérature, sculpture, peinture, musique, danse…)</a:t>
            </a:r>
          </a:p>
          <a:p>
            <a:pPr>
              <a:lnSpc>
                <a:spcPct val="90000"/>
              </a:lnSpc>
            </a:pPr>
            <a:r>
              <a:rPr lang="fr-FR" sz="1400" smtClean="0"/>
              <a:t>Acquérir quelques notions sur les Arts Nègres, le cubisme, Pablo Picasso. </a:t>
            </a:r>
          </a:p>
          <a:p>
            <a:pPr>
              <a:lnSpc>
                <a:spcPct val="90000"/>
              </a:lnSpc>
            </a:pPr>
            <a:endParaRPr lang="fr-FR" sz="1400" smtClean="0"/>
          </a:p>
          <a:p>
            <a:pPr>
              <a:lnSpc>
                <a:spcPct val="90000"/>
              </a:lnSpc>
            </a:pPr>
            <a:r>
              <a:rPr lang="fr-FR" sz="1400" b="1" smtClean="0">
                <a:solidFill>
                  <a:srgbClr val="0070C0"/>
                </a:solidFill>
              </a:rPr>
              <a:t>Démarche :  </a:t>
            </a:r>
          </a:p>
          <a:p>
            <a:pPr>
              <a:lnSpc>
                <a:spcPct val="90000"/>
              </a:lnSpc>
            </a:pPr>
            <a:r>
              <a:rPr lang="fr-FR" sz="1400" smtClean="0"/>
              <a:t>Exploration  de la pluralité du personnage Senghor </a:t>
            </a:r>
          </a:p>
          <a:p>
            <a:pPr>
              <a:lnSpc>
                <a:spcPct val="90000"/>
              </a:lnSpc>
            </a:pPr>
            <a:r>
              <a:rPr lang="fr-FR" sz="1400" smtClean="0"/>
              <a:t>Contextualisation   (exposition coloniale, indépendance,  affirmation de la négritude, présidence, Francophonie) </a:t>
            </a:r>
          </a:p>
          <a:p>
            <a:pPr>
              <a:lnSpc>
                <a:spcPct val="90000"/>
              </a:lnSpc>
            </a:pPr>
            <a:r>
              <a:rPr lang="fr-FR" sz="1400" smtClean="0"/>
              <a:t>Observation de l’originalité  de ses approches « artistiques »  au monde politique </a:t>
            </a:r>
          </a:p>
          <a:p>
            <a:pPr>
              <a:lnSpc>
                <a:spcPct val="90000"/>
              </a:lnSpc>
            </a:pPr>
            <a:r>
              <a:rPr lang="fr-FR" sz="1400" smtClean="0"/>
              <a:t>Lecture d’images , de poèmes, visionnements de vidéo INA </a:t>
            </a:r>
          </a:p>
          <a:p>
            <a:pPr>
              <a:lnSpc>
                <a:spcPct val="90000"/>
              </a:lnSpc>
            </a:pPr>
            <a:r>
              <a:rPr lang="fr-FR" sz="1400" smtClean="0"/>
              <a:t>Questionnaire</a:t>
            </a:r>
          </a:p>
          <a:p>
            <a:pPr>
              <a:lnSpc>
                <a:spcPct val="90000"/>
              </a:lnSpc>
            </a:pPr>
            <a:r>
              <a:rPr lang="fr-FR" sz="1400" smtClean="0"/>
              <a:t>Co-construction de projet artistique 		(éventuelle </a:t>
            </a:r>
            <a:r>
              <a:rPr lang="fr-FR" sz="1400" smtClean="0">
                <a:solidFill>
                  <a:srgbClr val="0070C0"/>
                </a:solidFill>
              </a:rPr>
              <a:t>évaluation</a:t>
            </a:r>
            <a:r>
              <a:rPr lang="fr-FR" sz="1400" smtClean="0"/>
              <a:t> globale)</a:t>
            </a:r>
          </a:p>
          <a:p>
            <a:pPr>
              <a:lnSpc>
                <a:spcPct val="90000"/>
              </a:lnSpc>
              <a:buFont typeface="Arial" charset="0"/>
              <a:buNone/>
            </a:pPr>
            <a:r>
              <a:rPr lang="fr-FR" sz="1200" smtClean="0"/>
              <a:t> </a:t>
            </a:r>
            <a:endParaRPr lang="it-IT"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it-IT" smtClean="0">
                <a:solidFill>
                  <a:schemeClr val="accent1"/>
                </a:solidFill>
              </a:rPr>
              <a:t>Contextualiser le personnage</a:t>
            </a:r>
            <a:br>
              <a:rPr lang="it-IT" smtClean="0">
                <a:solidFill>
                  <a:schemeClr val="accent1"/>
                </a:solidFill>
              </a:rPr>
            </a:br>
            <a:r>
              <a:rPr lang="fr-FR" sz="2200" smtClean="0">
                <a:solidFill>
                  <a:srgbClr val="FF0000"/>
                </a:solidFill>
              </a:rPr>
              <a:t> Activité français, histoire, géographie</a:t>
            </a:r>
            <a:endParaRPr lang="it-IT" sz="2200" smtClean="0"/>
          </a:p>
        </p:txBody>
      </p:sp>
      <p:sp>
        <p:nvSpPr>
          <p:cNvPr id="3" name="Segnaposto contenuto 2"/>
          <p:cNvSpPr>
            <a:spLocks noGrp="1"/>
          </p:cNvSpPr>
          <p:nvPr>
            <p:ph idx="1"/>
          </p:nvPr>
        </p:nvSpPr>
        <p:spPr>
          <a:xfrm>
            <a:off x="457200" y="1557338"/>
            <a:ext cx="8229600" cy="4568825"/>
          </a:xfrm>
        </p:spPr>
        <p:txBody>
          <a:bodyPr>
            <a:normAutofit/>
          </a:bodyPr>
          <a:lstStyle/>
          <a:p>
            <a:pPr>
              <a:buFont typeface="Wingdings" pitchFamily="2" charset="2"/>
              <a:buChar char="Ø"/>
            </a:pPr>
            <a:endParaRPr lang="fr-FR" sz="2400" smtClean="0"/>
          </a:p>
          <a:p>
            <a:pPr>
              <a:buFont typeface="Wingdings" pitchFamily="2" charset="2"/>
              <a:buChar char="Ø"/>
            </a:pPr>
            <a:r>
              <a:rPr lang="fr-FR" sz="2400" smtClean="0"/>
              <a:t>Remue-méninges préalable: qui est Senghor ?</a:t>
            </a:r>
          </a:p>
          <a:p>
            <a:pPr>
              <a:buFont typeface="Arial" charset="0"/>
              <a:buNone/>
            </a:pPr>
            <a:r>
              <a:rPr lang="fr-FR" sz="2400" smtClean="0"/>
              <a:t>	Après visualisation(s) de la vidéo :</a:t>
            </a:r>
          </a:p>
          <a:p>
            <a:pPr>
              <a:buFont typeface="Arial" charset="0"/>
              <a:buNone/>
            </a:pPr>
            <a:r>
              <a:rPr lang="fr-FR" sz="2000" smtClean="0"/>
              <a:t>	</a:t>
            </a:r>
            <a:r>
              <a:rPr lang="fr-FR" sz="2000" smtClean="0">
                <a:hlinkClick r:id="rId2"/>
              </a:rPr>
              <a:t>http://www.ina.fr/contenus-editoriaux/articles-editoriaux/leopold-sedar-senghor</a:t>
            </a:r>
            <a:endParaRPr lang="fr-FR" sz="2000" smtClean="0"/>
          </a:p>
          <a:p>
            <a:pPr>
              <a:buFont typeface="Arial" charset="0"/>
              <a:buNone/>
            </a:pPr>
            <a:endParaRPr lang="fr-FR" sz="2000" smtClean="0"/>
          </a:p>
          <a:p>
            <a:pPr>
              <a:buFont typeface="Wingdings" pitchFamily="2" charset="2"/>
              <a:buChar char="Ø"/>
            </a:pPr>
            <a:r>
              <a:rPr lang="fr-FR" sz="2400" smtClean="0">
                <a:solidFill>
                  <a:srgbClr val="FF0000"/>
                </a:solidFill>
              </a:rPr>
              <a:t>Relever les éléments de biographie sur les thèmes :</a:t>
            </a:r>
          </a:p>
          <a:p>
            <a:r>
              <a:rPr lang="fr-FR" sz="2400" smtClean="0"/>
              <a:t>de sa formation </a:t>
            </a:r>
          </a:p>
          <a:p>
            <a:r>
              <a:rPr lang="fr-FR" sz="2400" smtClean="0"/>
              <a:t>de sa carrière politique </a:t>
            </a:r>
          </a:p>
          <a:p>
            <a:r>
              <a:rPr lang="fr-FR" sz="2400" smtClean="0"/>
              <a:t>de son intérêt pour les arts</a:t>
            </a:r>
          </a:p>
          <a:p>
            <a:r>
              <a:rPr lang="fr-FR" sz="2400" smtClean="0"/>
              <a:t>de sa carrière littéraire</a:t>
            </a:r>
            <a:endParaRPr lang="it-IT"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88" y="115888"/>
            <a:ext cx="8713787" cy="649287"/>
          </a:xfrm>
          <a:ln>
            <a:solidFill>
              <a:schemeClr val="bg1">
                <a:lumMod val="50000"/>
              </a:schemeClr>
            </a:solidFill>
          </a:ln>
        </p:spPr>
        <p:txBody>
          <a:bodyPr>
            <a:normAutofit/>
          </a:bodyPr>
          <a:lstStyle/>
          <a:p>
            <a:r>
              <a:rPr lang="fr-FR" sz="4000" smtClean="0">
                <a:solidFill>
                  <a:schemeClr val="accent1"/>
                </a:solidFill>
              </a:rPr>
              <a:t>Biographie – repère de Senghor</a:t>
            </a:r>
            <a:r>
              <a:rPr lang="fr-FR" sz="4000" smtClean="0">
                <a:solidFill>
                  <a:srgbClr val="FF0000"/>
                </a:solidFill>
              </a:rPr>
              <a:t> </a:t>
            </a:r>
            <a:endParaRPr lang="it-IT" sz="4000" smtClean="0"/>
          </a:p>
        </p:txBody>
      </p:sp>
      <p:sp>
        <p:nvSpPr>
          <p:cNvPr id="3" name="Segnaposto contenuto 2"/>
          <p:cNvSpPr>
            <a:spLocks noGrp="1"/>
          </p:cNvSpPr>
          <p:nvPr>
            <p:ph idx="1"/>
          </p:nvPr>
        </p:nvSpPr>
        <p:spPr>
          <a:xfrm>
            <a:off x="179388" y="836613"/>
            <a:ext cx="8640762" cy="6021387"/>
          </a:xfrm>
          <a:ln w="12700">
            <a:solidFill>
              <a:schemeClr val="bg1">
                <a:lumMod val="50000"/>
              </a:schemeClr>
            </a:solidFill>
          </a:ln>
        </p:spPr>
        <p:txBody>
          <a:bodyPr>
            <a:normAutofit/>
          </a:bodyPr>
          <a:lstStyle/>
          <a:p>
            <a:pPr>
              <a:lnSpc>
                <a:spcPct val="80000"/>
              </a:lnSpc>
              <a:buFont typeface="Arial" charset="0"/>
              <a:buNone/>
            </a:pPr>
            <a:endParaRPr lang="fr-FR" sz="1400" smtClean="0">
              <a:solidFill>
                <a:srgbClr val="FF0000"/>
              </a:solidFill>
            </a:endParaRPr>
          </a:p>
          <a:p>
            <a:pPr>
              <a:lnSpc>
                <a:spcPct val="80000"/>
              </a:lnSpc>
            </a:pPr>
            <a:r>
              <a:rPr lang="fr-FR" sz="1600" smtClean="0"/>
              <a:t>Senghor naît en 1906, à Joal, près de Dakar, au Sénégal, en contexte culturel sérère.</a:t>
            </a:r>
          </a:p>
          <a:p>
            <a:pPr>
              <a:lnSpc>
                <a:spcPct val="80000"/>
              </a:lnSpc>
            </a:pPr>
            <a:r>
              <a:rPr lang="fr-FR" sz="1600" smtClean="0"/>
              <a:t>Excellent en latin, grec, philosophie, il entreprend, après obtention de son bac , des études littéraires supérieures à Paris où il arrive en 1928. Il est à d’Hypokhâgne aux côtés de Georges Pompidou. Il dévore la littérature française contemporaine. Il fait partie du groupe des étudiants socialistes. </a:t>
            </a:r>
          </a:p>
          <a:p>
            <a:pPr>
              <a:lnSpc>
                <a:spcPct val="80000"/>
              </a:lnSpc>
            </a:pPr>
            <a:r>
              <a:rPr lang="fr-FR" sz="1600" smtClean="0"/>
              <a:t>1934  il crée la revue « </a:t>
            </a:r>
            <a:r>
              <a:rPr lang="fr-FR" sz="1600" i="1" smtClean="0"/>
              <a:t>L’étudiant noir</a:t>
            </a:r>
            <a:r>
              <a:rPr lang="fr-FR" sz="1600" smtClean="0"/>
              <a:t> » . Il fait son service militaire  dans le régiment d’infanterie coloniale à Paris. Il obtient une agrégation en grammaire. Il écrit « Hosties noires ». Il se prononce contre l’assimilation coloniale.</a:t>
            </a:r>
          </a:p>
          <a:p>
            <a:pPr>
              <a:lnSpc>
                <a:spcPct val="80000"/>
              </a:lnSpc>
            </a:pPr>
            <a:r>
              <a:rPr lang="fr-FR" sz="1600" smtClean="0"/>
              <a:t>1938. il écrit dans de nombreuses revues  et en particulier dans « </a:t>
            </a:r>
            <a:r>
              <a:rPr lang="fr-FR" sz="1600" i="1" smtClean="0"/>
              <a:t>Cahiers du Sud</a:t>
            </a:r>
            <a:r>
              <a:rPr lang="fr-FR" sz="1600" smtClean="0"/>
              <a:t> » sur la littérature et l’art des Négro-africains</a:t>
            </a:r>
          </a:p>
          <a:p>
            <a:pPr>
              <a:lnSpc>
                <a:spcPct val="80000"/>
              </a:lnSpc>
            </a:pPr>
            <a:r>
              <a:rPr lang="fr-FR" sz="1600" smtClean="0"/>
              <a:t>1939. La guerre éclate. Il sert dans l’infanterie coloniale . Il est fait prisonnier par les Allemands et relâché au bout de 2 ans . </a:t>
            </a:r>
          </a:p>
          <a:p>
            <a:pPr>
              <a:lnSpc>
                <a:spcPct val="80000"/>
              </a:lnSpc>
            </a:pPr>
            <a:r>
              <a:rPr lang="fr-FR" sz="1600" smtClean="0"/>
              <a:t>1943-1945 il fréquente de nombreux artistes, dont  Picasso et Tzara</a:t>
            </a:r>
          </a:p>
          <a:p>
            <a:pPr>
              <a:lnSpc>
                <a:spcPct val="80000"/>
              </a:lnSpc>
            </a:pPr>
            <a:r>
              <a:rPr lang="fr-FR" sz="1600" smtClean="0"/>
              <a:t>1944-1947.  Le général De Gaulle ouvre une voie politique où Senghor s’engage. Il ne cessera dès lors d’œuvrer en faveur de l’autonomie africaine. </a:t>
            </a:r>
          </a:p>
          <a:p>
            <a:pPr>
              <a:lnSpc>
                <a:spcPct val="80000"/>
              </a:lnSpc>
            </a:pPr>
            <a:r>
              <a:rPr lang="fr-FR" sz="1600" smtClean="0"/>
              <a:t>« L’Anthologie de la nouvelle poésie nègre et malgache »  publiée en 1948 marque le début d’un long travail sur les valeurs identitaires du monde noir. Senghor ne cessera plus de conjuguer dans ses écrits et ses actes les notions de négritude et d’humanisme, pour une civilisation de l’universel.</a:t>
            </a:r>
          </a:p>
          <a:p>
            <a:pPr>
              <a:lnSpc>
                <a:spcPct val="80000"/>
              </a:lnSpc>
            </a:pPr>
            <a:r>
              <a:rPr lang="fr-FR" sz="1600" smtClean="0"/>
              <a:t>1960 L’ indépendance du Sénégal est proclamée. Senghor en devient le Président. Il sera réélu 4 fois. </a:t>
            </a:r>
          </a:p>
          <a:p>
            <a:pPr>
              <a:lnSpc>
                <a:spcPct val="80000"/>
              </a:lnSpc>
            </a:pPr>
            <a:r>
              <a:rPr lang="fr-FR" sz="1600" smtClean="0"/>
              <a:t>Senghor prône l’usage du français , aux côtés des langues africaines. Il institue, en accord avec les politiques, la Francophonie, cet « Humanisme intégral », qui se dotera de 4 agents (dont TV5 Monde). </a:t>
            </a:r>
          </a:p>
          <a:p>
            <a:pPr>
              <a:lnSpc>
                <a:spcPct val="80000"/>
              </a:lnSpc>
            </a:pPr>
            <a:r>
              <a:rPr lang="fr-FR" sz="1600" smtClean="0"/>
              <a:t>1983 Son élection au grade de Membre de l’Académie Française bouleverse la norme.</a:t>
            </a:r>
          </a:p>
          <a:p>
            <a:pPr>
              <a:lnSpc>
                <a:spcPct val="80000"/>
              </a:lnSpc>
            </a:pPr>
            <a:r>
              <a:rPr lang="fr-FR" sz="1600" smtClean="0"/>
              <a:t>2001 Il meurt en Normandie à l’âge de 95 ans, mais repose dans sa terre tant aimée. </a:t>
            </a:r>
            <a:endParaRPr lang="it-IT" sz="1600" smtClean="0"/>
          </a:p>
          <a:p>
            <a:pPr>
              <a:lnSpc>
                <a:spcPct val="80000"/>
              </a:lnSpc>
            </a:pPr>
            <a:endParaRPr lang="it-IT" sz="16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1500" y="620713"/>
            <a:ext cx="3276600" cy="2447925"/>
          </a:xfrm>
        </p:spPr>
        <p:txBody>
          <a:bodyPr>
            <a:normAutofit/>
          </a:bodyPr>
          <a:lstStyle/>
          <a:p>
            <a:pPr>
              <a:buFont typeface="Wingdings" pitchFamily="2" charset="2"/>
              <a:buChar char="Ø"/>
            </a:pPr>
            <a:r>
              <a:rPr lang="it-IT" sz="2900" smtClean="0"/>
              <a:t/>
            </a:r>
            <a:br>
              <a:rPr lang="it-IT" sz="2900" smtClean="0"/>
            </a:br>
            <a:r>
              <a:rPr lang="it-IT" sz="2900" smtClean="0"/>
              <a:t/>
            </a:r>
            <a:br>
              <a:rPr lang="it-IT" sz="2900" smtClean="0"/>
            </a:br>
            <a:r>
              <a:rPr lang="it-IT" sz="2900" smtClean="0"/>
              <a:t/>
            </a:r>
            <a:br>
              <a:rPr lang="it-IT" sz="2900" smtClean="0"/>
            </a:br>
            <a:r>
              <a:rPr lang="it-IT" sz="2900" smtClean="0"/>
              <a:t/>
            </a:r>
            <a:br>
              <a:rPr lang="it-IT" sz="2900" smtClean="0"/>
            </a:br>
            <a:r>
              <a:rPr lang="it-IT" sz="2900" smtClean="0"/>
              <a:t/>
            </a:r>
            <a:br>
              <a:rPr lang="it-IT" sz="2900" smtClean="0"/>
            </a:br>
            <a:r>
              <a:rPr lang="it-IT" sz="2900" smtClean="0"/>
              <a:t>P</a:t>
            </a:r>
            <a:r>
              <a:rPr lang="it-IT" sz="3200" smtClean="0"/>
              <a:t>hases de la décolonisation</a:t>
            </a:r>
            <a:br>
              <a:rPr lang="it-IT" sz="3200" smtClean="0"/>
            </a:br>
            <a:r>
              <a:rPr lang="it-IT" sz="3200" smtClean="0"/>
              <a:t>en Afrique </a:t>
            </a:r>
            <a:r>
              <a:rPr lang="it-IT" sz="2900" smtClean="0"/>
              <a:t/>
            </a:r>
            <a:br>
              <a:rPr lang="it-IT" sz="2900" smtClean="0"/>
            </a:br>
            <a:r>
              <a:rPr lang="it-IT" sz="2900" smtClean="0"/>
              <a:t/>
            </a:r>
            <a:br>
              <a:rPr lang="it-IT" sz="2900" smtClean="0"/>
            </a:br>
            <a:r>
              <a:rPr lang="it-IT" sz="2900" smtClean="0"/>
              <a:t/>
            </a:r>
            <a:br>
              <a:rPr lang="it-IT" sz="2900" smtClean="0"/>
            </a:br>
            <a:r>
              <a:rPr lang="it-IT" sz="2900" smtClean="0"/>
              <a:t/>
            </a:r>
            <a:br>
              <a:rPr lang="it-IT" sz="2900" smtClean="0"/>
            </a:br>
            <a:r>
              <a:rPr lang="it-IT" sz="2900" smtClean="0"/>
              <a:t/>
            </a:r>
            <a:br>
              <a:rPr lang="it-IT" sz="2900" smtClean="0"/>
            </a:br>
            <a:r>
              <a:rPr lang="it-IT" sz="2800" smtClean="0">
                <a:solidFill>
                  <a:srgbClr val="FF0000"/>
                </a:solidFill>
              </a:rPr>
              <a:t>Où se situe le Sénégal ?</a:t>
            </a:r>
            <a:r>
              <a:rPr lang="it-IT" sz="2900" smtClean="0">
                <a:solidFill>
                  <a:srgbClr val="FF0000"/>
                </a:solidFill>
              </a:rPr>
              <a:t> </a:t>
            </a:r>
          </a:p>
        </p:txBody>
      </p:sp>
      <p:sp>
        <p:nvSpPr>
          <p:cNvPr id="17410" name="Segnaposto contenuto 2"/>
          <p:cNvSpPr>
            <a:spLocks noGrp="1"/>
          </p:cNvSpPr>
          <p:nvPr>
            <p:ph idx="1"/>
          </p:nvPr>
        </p:nvSpPr>
        <p:spPr>
          <a:xfrm>
            <a:off x="0" y="260350"/>
            <a:ext cx="5554663" cy="6264275"/>
          </a:xfrm>
        </p:spPr>
        <p:txBody>
          <a:bodyPr/>
          <a:lstStyle/>
          <a:p>
            <a:endParaRPr lang="it-IT" smtClean="0"/>
          </a:p>
          <a:p>
            <a:endParaRPr lang="it-IT" smtClean="0"/>
          </a:p>
        </p:txBody>
      </p:sp>
      <p:pic>
        <p:nvPicPr>
          <p:cNvPr id="17411" name="Immagine 3" descr="600px-Africa_independence_dates.svg.png"/>
          <p:cNvPicPr>
            <a:picLocks noChangeAspect="1"/>
          </p:cNvPicPr>
          <p:nvPr/>
        </p:nvPicPr>
        <p:blipFill>
          <a:blip r:embed="rId2"/>
          <a:srcRect/>
          <a:stretch>
            <a:fillRect/>
          </a:stretch>
        </p:blipFill>
        <p:spPr bwMode="auto">
          <a:xfrm>
            <a:off x="0" y="115888"/>
            <a:ext cx="6659563" cy="64817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3775"/>
          </a:xfrm>
        </p:spPr>
        <p:txBody>
          <a:bodyPr>
            <a:normAutofit/>
          </a:bodyPr>
          <a:lstStyle/>
          <a:p>
            <a:r>
              <a:rPr lang="it-IT" sz="3600" b="1" smtClean="0">
                <a:solidFill>
                  <a:schemeClr val="accent1"/>
                </a:solidFill>
              </a:rPr>
              <a:t>Léopold Senghor et Charles de Gaulle</a:t>
            </a:r>
          </a:p>
        </p:txBody>
      </p:sp>
      <p:sp>
        <p:nvSpPr>
          <p:cNvPr id="3" name="Segnaposto contenuto 2"/>
          <p:cNvSpPr>
            <a:spLocks noGrp="1"/>
          </p:cNvSpPr>
          <p:nvPr>
            <p:ph idx="1"/>
          </p:nvPr>
        </p:nvSpPr>
        <p:spPr>
          <a:xfrm>
            <a:off x="457200" y="1628775"/>
            <a:ext cx="8229600" cy="4497388"/>
          </a:xfrm>
        </p:spPr>
        <p:txBody>
          <a:bodyPr>
            <a:normAutofit/>
          </a:bodyPr>
          <a:lstStyle/>
          <a:p>
            <a:pPr>
              <a:lnSpc>
                <a:spcPct val="90000"/>
              </a:lnSpc>
              <a:buFont typeface="Arial" charset="0"/>
              <a:buNone/>
            </a:pPr>
            <a:r>
              <a:rPr lang="it-IT" sz="2400" smtClean="0"/>
              <a:t>Interview : </a:t>
            </a:r>
            <a:r>
              <a:rPr lang="it-IT" sz="2400" smtClean="0">
                <a:hlinkClick r:id="rId2"/>
              </a:rPr>
              <a:t>http://www.ina.fr/video/I05214936</a:t>
            </a:r>
            <a:endParaRPr lang="it-IT" sz="2400" smtClean="0"/>
          </a:p>
          <a:p>
            <a:pPr>
              <a:lnSpc>
                <a:spcPct val="90000"/>
              </a:lnSpc>
              <a:buFont typeface="Arial" charset="0"/>
              <a:buNone/>
            </a:pPr>
            <a:endParaRPr lang="it-IT" sz="2400" smtClean="0"/>
          </a:p>
          <a:p>
            <a:pPr>
              <a:lnSpc>
                <a:spcPct val="90000"/>
              </a:lnSpc>
              <a:buFont typeface="Wingdings" pitchFamily="2" charset="2"/>
              <a:buChar char="Ø"/>
            </a:pPr>
            <a:r>
              <a:rPr lang="fr-FR" sz="2400" smtClean="0">
                <a:solidFill>
                  <a:srgbClr val="FF0000"/>
                </a:solidFill>
              </a:rPr>
              <a:t>Après avoir bien suivi l’interview, dire : </a:t>
            </a:r>
          </a:p>
          <a:p>
            <a:pPr>
              <a:lnSpc>
                <a:spcPct val="90000"/>
              </a:lnSpc>
            </a:pPr>
            <a:r>
              <a:rPr lang="fr-FR" sz="2400" smtClean="0"/>
              <a:t>À quel objet est associé le portrait de Charles de Gaulle?</a:t>
            </a:r>
          </a:p>
          <a:p>
            <a:pPr>
              <a:lnSpc>
                <a:spcPct val="90000"/>
              </a:lnSpc>
            </a:pPr>
            <a:r>
              <a:rPr lang="fr-FR" sz="2400" smtClean="0"/>
              <a:t>Quels sont les sentiments de L. Senghor envers C. de Gaulle ?</a:t>
            </a:r>
          </a:p>
          <a:p>
            <a:pPr>
              <a:lnSpc>
                <a:spcPct val="90000"/>
              </a:lnSpc>
            </a:pPr>
            <a:r>
              <a:rPr lang="fr-FR" sz="2400" smtClean="0"/>
              <a:t>Pointer les références historiques : (Vercingétorix, l’Algérie, le Sénégal..) et les adjectifs associés (résistant, arabe, nègre).</a:t>
            </a:r>
          </a:p>
          <a:p>
            <a:pPr>
              <a:lnSpc>
                <a:spcPct val="90000"/>
              </a:lnSpc>
              <a:buFont typeface="Arial" charset="0"/>
              <a:buNone/>
            </a:pPr>
            <a:endParaRPr lang="fr-FR" sz="2400" smtClean="0"/>
          </a:p>
          <a:p>
            <a:pPr>
              <a:lnSpc>
                <a:spcPct val="90000"/>
              </a:lnSpc>
              <a:buFont typeface="Wingdings" pitchFamily="2" charset="2"/>
              <a:buChar char="Ø"/>
            </a:pPr>
            <a:r>
              <a:rPr lang="fr-FR" sz="2400" smtClean="0">
                <a:solidFill>
                  <a:srgbClr val="FF0000"/>
                </a:solidFill>
              </a:rPr>
              <a:t>Débat :</a:t>
            </a:r>
            <a:r>
              <a:rPr lang="fr-FR" sz="2400" smtClean="0"/>
              <a:t>  Que veut expliquer Senghor ?</a:t>
            </a:r>
            <a:r>
              <a:rPr lang="fr-FR" sz="280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188" y="260350"/>
            <a:ext cx="8229600" cy="720725"/>
          </a:xfrm>
        </p:spPr>
        <p:txBody>
          <a:bodyPr>
            <a:normAutofit/>
          </a:bodyPr>
          <a:lstStyle/>
          <a:p>
            <a:r>
              <a:rPr lang="it-IT" sz="3200" b="1" smtClean="0">
                <a:solidFill>
                  <a:schemeClr val="accent1"/>
                </a:solidFill>
                <a:latin typeface="Narkisim"/>
                <a:ea typeface="Narkisim"/>
                <a:cs typeface="Narkisim"/>
              </a:rPr>
              <a:t>La mode des objets venus des colonies</a:t>
            </a:r>
            <a:r>
              <a:rPr lang="it-IT" sz="4000" b="1" smtClean="0"/>
              <a:t/>
            </a:r>
            <a:br>
              <a:rPr lang="it-IT" sz="4000" b="1" smtClean="0"/>
            </a:br>
            <a:endParaRPr lang="it-IT" sz="2400" b="1" smtClean="0">
              <a:solidFill>
                <a:schemeClr val="tx2"/>
              </a:solidFill>
            </a:endParaRPr>
          </a:p>
        </p:txBody>
      </p:sp>
      <p:sp>
        <p:nvSpPr>
          <p:cNvPr id="19458" name="Segnaposto contenuto 9"/>
          <p:cNvSpPr>
            <a:spLocks noGrp="1"/>
          </p:cNvSpPr>
          <p:nvPr>
            <p:ph sz="half" idx="2"/>
          </p:nvPr>
        </p:nvSpPr>
        <p:spPr>
          <a:xfrm>
            <a:off x="3995738" y="981075"/>
            <a:ext cx="4897437" cy="5688013"/>
          </a:xfrm>
        </p:spPr>
        <p:txBody>
          <a:bodyPr/>
          <a:lstStyle/>
          <a:p>
            <a:pPr marL="0" indent="0">
              <a:buFont typeface="Arial" charset="0"/>
              <a:buNone/>
            </a:pPr>
            <a:r>
              <a:rPr lang="it-IT" sz="1600" smtClean="0"/>
              <a:t>Entre le </a:t>
            </a:r>
            <a:r>
              <a:rPr lang="fr-FR" sz="1600" smtClean="0"/>
              <a:t>6 mai et le 15 novembre </a:t>
            </a:r>
            <a:r>
              <a:rPr lang="fr-FR" sz="1600" b="1" smtClean="0"/>
              <a:t>1931</a:t>
            </a:r>
            <a:r>
              <a:rPr lang="fr-FR" sz="1600" smtClean="0"/>
              <a:t>, à Paris, 8 millions de visiteurs se pressent à </a:t>
            </a:r>
            <a:r>
              <a:rPr lang="fr-FR" sz="1600" b="1" smtClean="0"/>
              <a:t>l’Exposition Coloniale </a:t>
            </a:r>
            <a:r>
              <a:rPr lang="fr-FR" sz="1600" smtClean="0"/>
              <a:t>: parmi eux, le jeune Léopold Senghor</a:t>
            </a:r>
          </a:p>
          <a:p>
            <a:pPr marL="0" indent="0">
              <a:buFont typeface="Arial" charset="0"/>
              <a:buNone/>
            </a:pPr>
            <a:endParaRPr lang="fr-FR" sz="1600" smtClean="0"/>
          </a:p>
          <a:p>
            <a:pPr marL="0" indent="0">
              <a:buFont typeface="Arial" charset="0"/>
              <a:buNone/>
            </a:pPr>
            <a:r>
              <a:rPr lang="fr-FR" sz="1600" smtClean="0"/>
              <a:t>En 1931, la France s'enfonce dans la crise économique et choisit de se replier sur son empire colonial. Cette exposition a pour but de convaincre une majorité des Français de l'importance de l'Empire et du lien entre son maintien et la grandeur de la France. </a:t>
            </a:r>
          </a:p>
          <a:p>
            <a:pPr marL="0" indent="0">
              <a:buFont typeface="Arial" charset="0"/>
              <a:buNone/>
            </a:pPr>
            <a:r>
              <a:rPr lang="fr-FR" sz="1600" smtClean="0"/>
              <a:t>La fascination du public pour l'Exposition montre l’intérêt pour les cultures d'ailleurs et l'exotisme. </a:t>
            </a:r>
          </a:p>
          <a:p>
            <a:pPr marL="0" indent="0"/>
            <a:endParaRPr lang="it-IT" sz="1600" smtClean="0"/>
          </a:p>
          <a:p>
            <a:pPr marL="0" indent="0">
              <a:buFont typeface="Arial" charset="0"/>
              <a:buNone/>
            </a:pPr>
            <a:r>
              <a:rPr lang="it-IT" sz="1600" b="1" smtClean="0">
                <a:solidFill>
                  <a:schemeClr val="accent2"/>
                </a:solidFill>
              </a:rPr>
              <a:t>Des voix discordantes vont s’élever</a:t>
            </a:r>
          </a:p>
          <a:p>
            <a:pPr marL="0" indent="0">
              <a:buFont typeface="Arial" charset="0"/>
              <a:buNone/>
            </a:pPr>
            <a:r>
              <a:rPr lang="it-IT" sz="1600" b="1" smtClean="0">
                <a:solidFill>
                  <a:schemeClr val="accent2"/>
                </a:solidFill>
              </a:rPr>
              <a:t>pour défendre et montrer les valeurs</a:t>
            </a:r>
          </a:p>
          <a:p>
            <a:pPr marL="0" indent="0">
              <a:buFont typeface="Arial" charset="0"/>
              <a:buNone/>
            </a:pPr>
            <a:r>
              <a:rPr lang="it-IT" sz="1600" b="1" smtClean="0">
                <a:solidFill>
                  <a:schemeClr val="accent2"/>
                </a:solidFill>
              </a:rPr>
              <a:t>de la négritude</a:t>
            </a:r>
          </a:p>
          <a:p>
            <a:pPr marL="0" indent="0">
              <a:buFont typeface="Arial" charset="0"/>
              <a:buNone/>
            </a:pPr>
            <a:endParaRPr lang="it-IT" sz="1600" smtClean="0"/>
          </a:p>
          <a:p>
            <a:pPr marL="0" indent="0">
              <a:buFont typeface="Arial" charset="0"/>
              <a:buNone/>
            </a:pPr>
            <a:endParaRPr lang="it-IT" sz="1600" smtClean="0"/>
          </a:p>
          <a:p>
            <a:pPr marL="0" indent="0">
              <a:buFont typeface="Arial" charset="0"/>
              <a:buNone/>
            </a:pPr>
            <a:r>
              <a:rPr lang="it-IT" sz="1600" smtClean="0"/>
              <a:t>Dès novembre 1931 parait la 1°  “</a:t>
            </a:r>
            <a:r>
              <a:rPr lang="it-IT" sz="1600" i="1" smtClean="0"/>
              <a:t>Revue du Monde Noir”.</a:t>
            </a:r>
            <a:r>
              <a:rPr lang="it-IT" sz="1600" smtClean="0"/>
              <a:t> </a:t>
            </a:r>
          </a:p>
          <a:p>
            <a:pPr marL="0" indent="0">
              <a:buFont typeface="Arial" charset="0"/>
              <a:buNone/>
            </a:pPr>
            <a:r>
              <a:rPr lang="it-IT" sz="1600" smtClean="0"/>
              <a:t>Senghor rencontre le poète antillais Aimé Césaire</a:t>
            </a:r>
          </a:p>
        </p:txBody>
      </p:sp>
      <p:pic>
        <p:nvPicPr>
          <p:cNvPr id="19459" name="Segnaposto contenuto 7" descr="Expo_1931_Affiche1.jpg"/>
          <p:cNvPicPr>
            <a:picLocks noGrp="1" noChangeAspect="1"/>
          </p:cNvPicPr>
          <p:nvPr>
            <p:ph sz="half" idx="1"/>
          </p:nvPr>
        </p:nvPicPr>
        <p:blipFill>
          <a:blip r:embed="rId2"/>
          <a:srcRect/>
          <a:stretch>
            <a:fillRect/>
          </a:stretch>
        </p:blipFill>
        <p:spPr>
          <a:xfrm>
            <a:off x="179388" y="908050"/>
            <a:ext cx="3268662" cy="5040313"/>
          </a:xfrm>
        </p:spPr>
      </p:pic>
      <p:sp>
        <p:nvSpPr>
          <p:cNvPr id="19460" name="Rettangolo 8"/>
          <p:cNvSpPr>
            <a:spLocks noChangeArrowheads="1"/>
          </p:cNvSpPr>
          <p:nvPr/>
        </p:nvSpPr>
        <p:spPr bwMode="auto">
          <a:xfrm>
            <a:off x="179388" y="5876925"/>
            <a:ext cx="4105275" cy="639763"/>
          </a:xfrm>
          <a:prstGeom prst="rect">
            <a:avLst/>
          </a:prstGeom>
          <a:noFill/>
          <a:ln w="9525">
            <a:noFill/>
            <a:miter lim="800000"/>
            <a:headEnd/>
            <a:tailEnd/>
          </a:ln>
        </p:spPr>
        <p:txBody>
          <a:bodyPr>
            <a:spAutoFit/>
          </a:bodyPr>
          <a:lstStyle/>
          <a:p>
            <a:r>
              <a:rPr lang="it-IT" sz="1200">
                <a:latin typeface="Calibri" pitchFamily="34" charset="0"/>
                <a:hlinkClick r:id="rId3"/>
              </a:rPr>
              <a:t>http://fresques.ina.fr/jalons/fiche-media/InaEdu04713/l-exposition-coloniale-de-1931-a-vincennes.html</a:t>
            </a:r>
            <a:endParaRPr lang="it-IT" sz="1200">
              <a:latin typeface="Calibri" pitchFamily="34" charset="0"/>
            </a:endParaRPr>
          </a:p>
          <a:p>
            <a:endParaRPr lang="it-IT" sz="1200">
              <a:latin typeface="Calibri" pitchFamily="34" charset="0"/>
            </a:endParaRPr>
          </a:p>
        </p:txBody>
      </p:sp>
      <p:pic>
        <p:nvPicPr>
          <p:cNvPr id="19461" name="Immagine 10" descr="Mahongwe.jpg"/>
          <p:cNvPicPr>
            <a:picLocks noChangeAspect="1"/>
          </p:cNvPicPr>
          <p:nvPr/>
        </p:nvPicPr>
        <p:blipFill>
          <a:blip r:embed="rId4"/>
          <a:srcRect/>
          <a:stretch>
            <a:fillRect/>
          </a:stretch>
        </p:blipFill>
        <p:spPr bwMode="auto">
          <a:xfrm>
            <a:off x="7451725" y="4076700"/>
            <a:ext cx="960438" cy="14398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Segnaposto contenuto 4" descr="senghor-photo-5_0.jpg"/>
          <p:cNvPicPr>
            <a:picLocks noGrp="1" noChangeAspect="1"/>
          </p:cNvPicPr>
          <p:nvPr>
            <p:ph sz="half" idx="1"/>
          </p:nvPr>
        </p:nvPicPr>
        <p:blipFill>
          <a:blip r:embed="rId2"/>
          <a:srcRect/>
          <a:stretch>
            <a:fillRect/>
          </a:stretch>
        </p:blipFill>
        <p:spPr>
          <a:xfrm>
            <a:off x="684213" y="1412875"/>
            <a:ext cx="3276600" cy="2447925"/>
          </a:xfrm>
        </p:spPr>
      </p:pic>
      <p:sp>
        <p:nvSpPr>
          <p:cNvPr id="4" name="Segnaposto contenuto 3"/>
          <p:cNvSpPr>
            <a:spLocks noGrp="1"/>
          </p:cNvSpPr>
          <p:nvPr>
            <p:ph sz="half" idx="2"/>
          </p:nvPr>
        </p:nvSpPr>
        <p:spPr>
          <a:xfrm>
            <a:off x="4932363" y="1989138"/>
            <a:ext cx="3754437" cy="4608512"/>
          </a:xfrm>
        </p:spPr>
        <p:txBody>
          <a:bodyPr>
            <a:normAutofit/>
          </a:bodyPr>
          <a:lstStyle/>
          <a:p>
            <a:pPr>
              <a:buFont typeface="Arial" charset="0"/>
              <a:buNone/>
            </a:pPr>
            <a:r>
              <a:rPr lang="fr-FR" sz="2200" smtClean="0"/>
              <a:t>	« </a:t>
            </a:r>
            <a:r>
              <a:rPr lang="fr-FR" sz="2200" i="1" smtClean="0"/>
              <a:t>Or donc, la Négritude, c’est, comme j’aime à le dire, l’ensemble des valeurs culturelles du monde noir, telles qu’elles s’expriment dans la vie, les institutions et les œuvres des Noirs. Je dis que c’est là une réalité : un nœud de réalités</a:t>
            </a:r>
            <a:r>
              <a:rPr lang="fr-FR" sz="2200" smtClean="0"/>
              <a:t> » (Senghor, </a:t>
            </a:r>
            <a:r>
              <a:rPr lang="fr-FR" sz="2200" b="1" smtClean="0"/>
              <a:t>Négritude et Humanisme</a:t>
            </a:r>
            <a:r>
              <a:rPr lang="fr-FR" sz="2200" smtClean="0"/>
              <a:t> : 9)</a:t>
            </a:r>
            <a:endParaRPr lang="it-IT" sz="2200" smtClean="0"/>
          </a:p>
        </p:txBody>
      </p:sp>
      <p:sp>
        <p:nvSpPr>
          <p:cNvPr id="6" name="Titolo 1"/>
          <p:cNvSpPr>
            <a:spLocks noGrp="1"/>
          </p:cNvSpPr>
          <p:nvPr>
            <p:ph type="title"/>
          </p:nvPr>
        </p:nvSpPr>
        <p:spPr>
          <a:xfrm>
            <a:off x="179388" y="188913"/>
            <a:ext cx="4679950" cy="1143000"/>
          </a:xfrm>
        </p:spPr>
        <p:txBody>
          <a:bodyPr>
            <a:normAutofit/>
          </a:bodyPr>
          <a:lstStyle/>
          <a:p>
            <a:r>
              <a:rPr lang="fr-FR" sz="3600" b="1" smtClean="0">
                <a:solidFill>
                  <a:schemeClr val="accent1"/>
                </a:solidFill>
              </a:rPr>
              <a:t>L’affirmation de la négritude</a:t>
            </a:r>
          </a:p>
        </p:txBody>
      </p:sp>
      <p:sp>
        <p:nvSpPr>
          <p:cNvPr id="20484" name="Rettangolo 6"/>
          <p:cNvSpPr>
            <a:spLocks noChangeArrowheads="1"/>
          </p:cNvSpPr>
          <p:nvPr/>
        </p:nvSpPr>
        <p:spPr bwMode="auto">
          <a:xfrm>
            <a:off x="323850" y="4149725"/>
            <a:ext cx="4032250" cy="2676525"/>
          </a:xfrm>
          <a:prstGeom prst="rect">
            <a:avLst/>
          </a:prstGeom>
          <a:noFill/>
          <a:ln w="9525">
            <a:noFill/>
            <a:miter lim="800000"/>
            <a:headEnd/>
            <a:tailEnd/>
          </a:ln>
        </p:spPr>
        <p:txBody>
          <a:bodyPr>
            <a:spAutoFit/>
          </a:bodyPr>
          <a:lstStyle/>
          <a:p>
            <a:pPr algn="ctr"/>
            <a:r>
              <a:rPr lang="fr-FR">
                <a:latin typeface="Calibri" pitchFamily="34" charset="0"/>
              </a:rPr>
              <a:t>Le Président Léopold Sédar Senghor, le 18 avril 1966 à Dakar, lors de l'inauguration du </a:t>
            </a:r>
          </a:p>
          <a:p>
            <a:pPr algn="ctr"/>
            <a:r>
              <a:rPr lang="fr-FR" sz="2400" b="1">
                <a:latin typeface="Calibri" pitchFamily="34" charset="0"/>
              </a:rPr>
              <a:t>premier festival mondial des arts nègres</a:t>
            </a:r>
          </a:p>
          <a:p>
            <a:pPr algn="ctr"/>
            <a:endParaRPr lang="fr-FR" sz="2400" b="1">
              <a:latin typeface="Calibri" pitchFamily="34" charset="0"/>
            </a:endParaRPr>
          </a:p>
          <a:p>
            <a:r>
              <a:rPr lang="fr-FR" b="1">
                <a:latin typeface="Calibri" pitchFamily="34" charset="0"/>
                <a:hlinkClick r:id="rId3"/>
              </a:rPr>
              <a:t>http://www.ina.fr/video/CAF86013982</a:t>
            </a:r>
            <a:endParaRPr lang="fr-FR" b="1">
              <a:latin typeface="Calibri" pitchFamily="34" charset="0"/>
            </a:endParaRPr>
          </a:p>
          <a:p>
            <a:endParaRPr lang="fr-FR" sz="2400" b="1">
              <a:latin typeface="Calibri" pitchFamily="34" charset="0"/>
            </a:endParaRPr>
          </a:p>
        </p:txBody>
      </p:sp>
      <p:pic>
        <p:nvPicPr>
          <p:cNvPr id="20485" name="Immagine 7" descr="affiche festival.jpg"/>
          <p:cNvPicPr>
            <a:picLocks noChangeAspect="1"/>
          </p:cNvPicPr>
          <p:nvPr/>
        </p:nvPicPr>
        <p:blipFill>
          <a:blip r:embed="rId4"/>
          <a:srcRect/>
          <a:stretch>
            <a:fillRect/>
          </a:stretch>
        </p:blipFill>
        <p:spPr bwMode="auto">
          <a:xfrm>
            <a:off x="5867400" y="476250"/>
            <a:ext cx="2130425" cy="14398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067175" y="115888"/>
            <a:ext cx="5076825" cy="1503362"/>
          </a:xfrm>
        </p:spPr>
        <p:txBody>
          <a:bodyPr>
            <a:normAutofit/>
          </a:bodyPr>
          <a:lstStyle/>
          <a:p>
            <a:r>
              <a:rPr lang="fr-FR" sz="2900" b="1" smtClean="0">
                <a:solidFill>
                  <a:schemeClr val="accent1"/>
                </a:solidFill>
              </a:rPr>
              <a:t>Le pouvoir de fascination des </a:t>
            </a:r>
            <a:r>
              <a:rPr lang="fr-FR" sz="2900" b="1" i="1" smtClean="0">
                <a:solidFill>
                  <a:schemeClr val="accent1"/>
                </a:solidFill>
              </a:rPr>
              <a:t>objets</a:t>
            </a:r>
            <a:r>
              <a:rPr lang="fr-FR" sz="2900" b="1" smtClean="0">
                <a:solidFill>
                  <a:schemeClr val="accent1"/>
                </a:solidFill>
              </a:rPr>
              <a:t> dits “ nègres” sur les artistes</a:t>
            </a:r>
          </a:p>
        </p:txBody>
      </p:sp>
      <p:sp>
        <p:nvSpPr>
          <p:cNvPr id="7" name="Segnaposto contenuto 6"/>
          <p:cNvSpPr>
            <a:spLocks noGrp="1"/>
          </p:cNvSpPr>
          <p:nvPr>
            <p:ph sz="half" idx="1"/>
          </p:nvPr>
        </p:nvSpPr>
        <p:spPr>
          <a:xfrm>
            <a:off x="179388" y="4221163"/>
            <a:ext cx="3816350" cy="2636837"/>
          </a:xfrm>
        </p:spPr>
        <p:txBody>
          <a:bodyPr>
            <a:normAutofit/>
          </a:bodyPr>
          <a:lstStyle/>
          <a:p>
            <a:pPr>
              <a:lnSpc>
                <a:spcPct val="80000"/>
              </a:lnSpc>
            </a:pPr>
            <a:endParaRPr lang="it-IT" sz="700" smtClean="0"/>
          </a:p>
          <a:p>
            <a:pPr>
              <a:lnSpc>
                <a:spcPct val="80000"/>
              </a:lnSpc>
              <a:buFont typeface="Arial" charset="0"/>
              <a:buNone/>
            </a:pPr>
            <a:r>
              <a:rPr lang="fr-FR" sz="1200" smtClean="0"/>
              <a:t>Pablo Picasso “Les demoiselles d’Avignon” 1907. </a:t>
            </a:r>
          </a:p>
          <a:p>
            <a:pPr>
              <a:lnSpc>
                <a:spcPct val="80000"/>
              </a:lnSpc>
              <a:buFont typeface="Arial" charset="0"/>
              <a:buNone/>
            </a:pPr>
            <a:r>
              <a:rPr lang="fr-FR" sz="1200" smtClean="0"/>
              <a:t>Huile sur toile. (244 x 234 cm) Moma. New-York.  </a:t>
            </a:r>
          </a:p>
          <a:p>
            <a:pPr>
              <a:lnSpc>
                <a:spcPct val="80000"/>
              </a:lnSpc>
              <a:buFont typeface="Arial" charset="0"/>
              <a:buNone/>
            </a:pPr>
            <a:endParaRPr lang="fr-FR" sz="1300" smtClean="0"/>
          </a:p>
          <a:p>
            <a:pPr>
              <a:lnSpc>
                <a:spcPct val="80000"/>
              </a:lnSpc>
              <a:buFont typeface="Arial" charset="0"/>
              <a:buNone/>
            </a:pPr>
            <a:r>
              <a:rPr lang="fr-FR" sz="1300" smtClean="0"/>
              <a:t>Ce tableau, qui marque  une nouvelle étape dans l’art, à savoir la naissance du cubisme, est le résultat d’un long travail de recherche commencé  par Picasso exactement au moment  de la naissance de Senghor. </a:t>
            </a:r>
          </a:p>
          <a:p>
            <a:pPr>
              <a:lnSpc>
                <a:spcPct val="80000"/>
              </a:lnSpc>
              <a:buFont typeface="Arial" charset="0"/>
              <a:buNone/>
            </a:pPr>
            <a:r>
              <a:rPr lang="fr-FR" sz="1300" smtClean="0"/>
              <a:t>Tous deux ont vécu près d’un siècle. </a:t>
            </a:r>
          </a:p>
          <a:p>
            <a:pPr>
              <a:lnSpc>
                <a:spcPct val="80000"/>
              </a:lnSpc>
              <a:buFont typeface="Arial" charset="0"/>
              <a:buNone/>
            </a:pPr>
            <a:r>
              <a:rPr lang="fr-FR" sz="1300" smtClean="0"/>
              <a:t>Senghor avait une grande admiration pour Picasso à qui il a consacré une exposition à Dakar en 1972  et auquel il a dédié le poème  “Masque Nègre”. </a:t>
            </a:r>
          </a:p>
          <a:p>
            <a:pPr>
              <a:lnSpc>
                <a:spcPct val="80000"/>
              </a:lnSpc>
              <a:buFont typeface="Arial" charset="0"/>
              <a:buNone/>
            </a:pPr>
            <a:endParaRPr lang="it-IT" sz="1300" smtClean="0"/>
          </a:p>
        </p:txBody>
      </p:sp>
      <p:sp>
        <p:nvSpPr>
          <p:cNvPr id="8" name="Segnaposto contenuto 7"/>
          <p:cNvSpPr>
            <a:spLocks noGrp="1"/>
          </p:cNvSpPr>
          <p:nvPr>
            <p:ph sz="half" idx="2"/>
          </p:nvPr>
        </p:nvSpPr>
        <p:spPr>
          <a:xfrm>
            <a:off x="4140200" y="1600200"/>
            <a:ext cx="4546600" cy="4276725"/>
          </a:xfrm>
        </p:spPr>
        <p:txBody>
          <a:bodyPr>
            <a:normAutofit/>
          </a:bodyPr>
          <a:lstStyle/>
          <a:p>
            <a:pPr>
              <a:lnSpc>
                <a:spcPct val="80000"/>
              </a:lnSpc>
            </a:pPr>
            <a:endParaRPr lang="it-IT" sz="700" smtClean="0"/>
          </a:p>
          <a:p>
            <a:pPr>
              <a:lnSpc>
                <a:spcPct val="80000"/>
              </a:lnSpc>
              <a:buFont typeface="Arial" charset="0"/>
              <a:buNone/>
            </a:pPr>
            <a:r>
              <a:rPr lang="it-IT" sz="1400" b="1" i="1" smtClean="0"/>
              <a:t>Masque Nègre</a:t>
            </a:r>
          </a:p>
          <a:p>
            <a:pPr>
              <a:lnSpc>
                <a:spcPct val="80000"/>
              </a:lnSpc>
            </a:pPr>
            <a:endParaRPr lang="fr-FR" sz="1200" smtClean="0"/>
          </a:p>
          <a:p>
            <a:pPr>
              <a:lnSpc>
                <a:spcPct val="80000"/>
              </a:lnSpc>
              <a:buFont typeface="Arial" charset="0"/>
              <a:buNone/>
            </a:pPr>
            <a:r>
              <a:rPr lang="fr-FR" sz="1200" smtClean="0"/>
              <a:t> </a:t>
            </a:r>
            <a:r>
              <a:rPr lang="fr-FR" sz="1200" i="1" smtClean="0"/>
              <a:t>Elle dort et repose sur la candeur du sable. </a:t>
            </a:r>
          </a:p>
          <a:p>
            <a:pPr>
              <a:lnSpc>
                <a:spcPct val="80000"/>
              </a:lnSpc>
              <a:buFont typeface="Arial" charset="0"/>
              <a:buNone/>
            </a:pPr>
            <a:r>
              <a:rPr lang="fr-FR" sz="1200" i="1" smtClean="0"/>
              <a:t>Koumba Tam dort. Une palme verte voile la fièvre des cheveux, cuivre le front courbe</a:t>
            </a:r>
          </a:p>
          <a:p>
            <a:pPr>
              <a:lnSpc>
                <a:spcPct val="80000"/>
              </a:lnSpc>
              <a:buFont typeface="Arial" charset="0"/>
              <a:buNone/>
            </a:pPr>
            <a:r>
              <a:rPr lang="fr-FR" sz="1200" i="1" smtClean="0"/>
              <a:t>Les paupières closes, coupe double et sources scellées. </a:t>
            </a:r>
          </a:p>
          <a:p>
            <a:pPr>
              <a:lnSpc>
                <a:spcPct val="80000"/>
              </a:lnSpc>
              <a:buFont typeface="Arial" charset="0"/>
              <a:buNone/>
            </a:pPr>
            <a:r>
              <a:rPr lang="fr-FR" sz="1200" i="1" smtClean="0"/>
              <a:t>Ce fin croissant, cette lèvre plus noire et lourde à peine</a:t>
            </a:r>
          </a:p>
          <a:p>
            <a:pPr>
              <a:lnSpc>
                <a:spcPct val="80000"/>
              </a:lnSpc>
              <a:buFont typeface="Arial" charset="0"/>
              <a:buNone/>
            </a:pPr>
            <a:r>
              <a:rPr lang="fr-FR" sz="1200" i="1" smtClean="0"/>
              <a:t> – ou le sourire de la femme complice? </a:t>
            </a:r>
          </a:p>
          <a:p>
            <a:pPr>
              <a:lnSpc>
                <a:spcPct val="80000"/>
              </a:lnSpc>
              <a:buFont typeface="Arial" charset="0"/>
              <a:buNone/>
            </a:pPr>
            <a:r>
              <a:rPr lang="fr-FR" sz="1200" i="1" smtClean="0"/>
              <a:t>Les patènes des joues, le dessin du menton chantent l’accord muet. </a:t>
            </a:r>
          </a:p>
          <a:p>
            <a:pPr>
              <a:lnSpc>
                <a:spcPct val="80000"/>
              </a:lnSpc>
              <a:buFont typeface="Arial" charset="0"/>
              <a:buNone/>
            </a:pPr>
            <a:r>
              <a:rPr lang="fr-FR" sz="1200" i="1" smtClean="0"/>
              <a:t>Visage de masque fermé à l’éphémère, sans yeux sans matière</a:t>
            </a:r>
          </a:p>
          <a:p>
            <a:pPr>
              <a:lnSpc>
                <a:spcPct val="80000"/>
              </a:lnSpc>
              <a:buFont typeface="Arial" charset="0"/>
              <a:buNone/>
            </a:pPr>
            <a:r>
              <a:rPr lang="fr-FR" sz="1200" i="1" smtClean="0"/>
              <a:t>Tête de bronze parfaite et sa patine de temps</a:t>
            </a:r>
          </a:p>
          <a:p>
            <a:pPr>
              <a:lnSpc>
                <a:spcPct val="80000"/>
              </a:lnSpc>
              <a:buFont typeface="Arial" charset="0"/>
              <a:buNone/>
            </a:pPr>
            <a:r>
              <a:rPr lang="fr-FR" sz="1200" i="1" smtClean="0"/>
              <a:t>Que ne souillent fards ni rougeur ni rides, ni traces de larmes ni de baisers </a:t>
            </a:r>
          </a:p>
          <a:p>
            <a:pPr>
              <a:lnSpc>
                <a:spcPct val="80000"/>
              </a:lnSpc>
              <a:buFont typeface="Arial" charset="0"/>
              <a:buNone/>
            </a:pPr>
            <a:r>
              <a:rPr lang="fr-FR" sz="1200" i="1" smtClean="0"/>
              <a:t>O visage tel que Dieu t’a créé avant la mémoire même des âges. </a:t>
            </a:r>
          </a:p>
          <a:p>
            <a:pPr>
              <a:lnSpc>
                <a:spcPct val="80000"/>
              </a:lnSpc>
              <a:buFont typeface="Arial" charset="0"/>
              <a:buNone/>
            </a:pPr>
            <a:r>
              <a:rPr lang="fr-FR" sz="1200" i="1" smtClean="0"/>
              <a:t>Visage de l’aube du monde, ne t’ouvre pas comme un col tendre pour émouvoir ma chair. </a:t>
            </a:r>
          </a:p>
          <a:p>
            <a:pPr>
              <a:lnSpc>
                <a:spcPct val="80000"/>
              </a:lnSpc>
              <a:buFont typeface="Arial" charset="0"/>
              <a:buNone/>
            </a:pPr>
            <a:r>
              <a:rPr lang="fr-FR" sz="1200" i="1" smtClean="0"/>
              <a:t>Je t’adore, ô Beauté, de mon œil monocorde !</a:t>
            </a:r>
            <a:r>
              <a:rPr lang="fr-FR" sz="700" i="1" smtClean="0"/>
              <a:t> </a:t>
            </a:r>
          </a:p>
          <a:p>
            <a:pPr>
              <a:lnSpc>
                <a:spcPct val="80000"/>
              </a:lnSpc>
              <a:buFont typeface="Arial" charset="0"/>
              <a:buNone/>
            </a:pPr>
            <a:r>
              <a:rPr lang="fr-FR" sz="700" smtClean="0"/>
              <a:t>  </a:t>
            </a:r>
          </a:p>
          <a:p>
            <a:pPr>
              <a:lnSpc>
                <a:spcPct val="80000"/>
              </a:lnSpc>
              <a:buFont typeface="Arial" charset="0"/>
              <a:buNone/>
            </a:pPr>
            <a:endParaRPr lang="fr-FR" sz="1200" smtClean="0"/>
          </a:p>
          <a:p>
            <a:pPr>
              <a:lnSpc>
                <a:spcPct val="80000"/>
              </a:lnSpc>
              <a:buFont typeface="Arial" charset="0"/>
              <a:buNone/>
            </a:pPr>
            <a:r>
              <a:rPr lang="fr-FR" sz="1200" smtClean="0"/>
              <a:t>À Pablo Picasso, </a:t>
            </a:r>
          </a:p>
          <a:p>
            <a:pPr>
              <a:lnSpc>
                <a:spcPct val="80000"/>
              </a:lnSpc>
              <a:buFont typeface="Arial" charset="0"/>
              <a:buNone/>
            </a:pPr>
            <a:r>
              <a:rPr lang="fr-FR" sz="1200" smtClean="0"/>
              <a:t>Léopold Sédar Senghor, </a:t>
            </a:r>
            <a:r>
              <a:rPr lang="fr-FR" sz="1200" i="1" smtClean="0"/>
              <a:t>Chants d'ombre </a:t>
            </a:r>
            <a:r>
              <a:rPr lang="fr-FR" sz="1200" smtClean="0"/>
              <a:t>  </a:t>
            </a:r>
          </a:p>
          <a:p>
            <a:pPr>
              <a:lnSpc>
                <a:spcPct val="80000"/>
              </a:lnSpc>
            </a:pPr>
            <a:endParaRPr lang="it-IT" sz="700" smtClean="0"/>
          </a:p>
          <a:p>
            <a:pPr>
              <a:lnSpc>
                <a:spcPct val="80000"/>
              </a:lnSpc>
            </a:pPr>
            <a:endParaRPr lang="it-IT" sz="700" smtClean="0"/>
          </a:p>
          <a:p>
            <a:pPr>
              <a:lnSpc>
                <a:spcPct val="80000"/>
              </a:lnSpc>
            </a:pPr>
            <a:endParaRPr lang="it-IT" sz="700" smtClean="0"/>
          </a:p>
          <a:p>
            <a:pPr>
              <a:lnSpc>
                <a:spcPct val="80000"/>
              </a:lnSpc>
            </a:pPr>
            <a:endParaRPr lang="it-IT" sz="700" smtClean="0"/>
          </a:p>
          <a:p>
            <a:pPr>
              <a:lnSpc>
                <a:spcPct val="80000"/>
              </a:lnSpc>
              <a:buFont typeface="Arial" charset="0"/>
              <a:buNone/>
            </a:pPr>
            <a:endParaRPr lang="it-IT" sz="700" smtClean="0"/>
          </a:p>
          <a:p>
            <a:pPr>
              <a:lnSpc>
                <a:spcPct val="80000"/>
              </a:lnSpc>
              <a:buFont typeface="Arial" charset="0"/>
              <a:buNone/>
            </a:pPr>
            <a:endParaRPr lang="it-IT" sz="700" smtClean="0"/>
          </a:p>
          <a:p>
            <a:pPr>
              <a:lnSpc>
                <a:spcPct val="80000"/>
              </a:lnSpc>
              <a:buFont typeface="Arial" charset="0"/>
              <a:buNone/>
            </a:pPr>
            <a:r>
              <a:rPr lang="fr-FR" sz="1100" smtClean="0"/>
              <a:t>Derain, Braque, Vlaminck, tout comme Picasso, </a:t>
            </a:r>
          </a:p>
          <a:p>
            <a:pPr>
              <a:lnSpc>
                <a:spcPct val="80000"/>
              </a:lnSpc>
              <a:buFont typeface="Arial" charset="0"/>
              <a:buNone/>
            </a:pPr>
            <a:r>
              <a:rPr lang="fr-FR" sz="1100" smtClean="0"/>
              <a:t>reconnaissent de l’art dans ce que d’autres considèrent </a:t>
            </a:r>
          </a:p>
          <a:p>
            <a:pPr>
              <a:lnSpc>
                <a:spcPct val="80000"/>
              </a:lnSpc>
              <a:buFont typeface="Arial" charset="0"/>
              <a:buNone/>
            </a:pPr>
            <a:r>
              <a:rPr lang="fr-FR" sz="1100" smtClean="0"/>
              <a:t>comme de simples objets </a:t>
            </a:r>
            <a:r>
              <a:rPr lang="it-IT" sz="1100" smtClean="0"/>
              <a:t>ethniques. </a:t>
            </a:r>
          </a:p>
          <a:p>
            <a:pPr>
              <a:lnSpc>
                <a:spcPct val="80000"/>
              </a:lnSpc>
              <a:buFont typeface="Arial" charset="0"/>
              <a:buNone/>
            </a:pPr>
            <a:r>
              <a:rPr lang="it-IT" sz="1100" b="1" smtClean="0"/>
              <a:t>Le masque, qu’il soit africain ou ibérique, fascine l’artiste.</a:t>
            </a:r>
          </a:p>
        </p:txBody>
      </p:sp>
      <p:pic>
        <p:nvPicPr>
          <p:cNvPr id="21508" name="Immagine 4" descr="picasso Avignon.jpg"/>
          <p:cNvPicPr>
            <a:picLocks noChangeAspect="1"/>
          </p:cNvPicPr>
          <p:nvPr/>
        </p:nvPicPr>
        <p:blipFill>
          <a:blip r:embed="rId2"/>
          <a:srcRect/>
          <a:stretch>
            <a:fillRect/>
          </a:stretch>
        </p:blipFill>
        <p:spPr bwMode="auto">
          <a:xfrm>
            <a:off x="179388" y="333375"/>
            <a:ext cx="3816350" cy="3779838"/>
          </a:xfrm>
          <a:prstGeom prst="rect">
            <a:avLst/>
          </a:prstGeom>
          <a:noFill/>
          <a:ln w="9525">
            <a:noFill/>
            <a:miter lim="800000"/>
            <a:headEnd/>
            <a:tailEnd/>
          </a:ln>
        </p:spPr>
      </p:pic>
      <p:pic>
        <p:nvPicPr>
          <p:cNvPr id="21509" name="Immagine 8" descr="affiche picasso dakar.jpg"/>
          <p:cNvPicPr>
            <a:picLocks noChangeAspect="1"/>
          </p:cNvPicPr>
          <p:nvPr/>
        </p:nvPicPr>
        <p:blipFill>
          <a:blip r:embed="rId3"/>
          <a:srcRect/>
          <a:stretch>
            <a:fillRect/>
          </a:stretch>
        </p:blipFill>
        <p:spPr bwMode="auto">
          <a:xfrm>
            <a:off x="7596188" y="4437063"/>
            <a:ext cx="1381125" cy="23145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1483</Words>
  <Application>Microsoft Office PowerPoint</Application>
  <PresentationFormat>Affichage à l'écran (4:3)</PresentationFormat>
  <Paragraphs>200</Paragraphs>
  <Slides>14</Slides>
  <Notes>0</Notes>
  <HiddenSlides>0</HiddenSlides>
  <MMClips>0</MMClips>
  <ScaleCrop>false</ScaleCrop>
  <HeadingPairs>
    <vt:vector size="6" baseType="variant">
      <vt:variant>
        <vt:lpstr>Polices utilisées</vt:lpstr>
      </vt:variant>
      <vt:variant>
        <vt:i4>6</vt:i4>
      </vt:variant>
      <vt:variant>
        <vt:lpstr>Modèle de conception</vt:lpstr>
      </vt:variant>
      <vt:variant>
        <vt:i4>1</vt:i4>
      </vt:variant>
      <vt:variant>
        <vt:lpstr>Titres des diapositives</vt:lpstr>
      </vt:variant>
      <vt:variant>
        <vt:i4>14</vt:i4>
      </vt:variant>
    </vt:vector>
  </HeadingPairs>
  <TitlesOfParts>
    <vt:vector size="21" baseType="lpstr">
      <vt:lpstr>Calibri</vt:lpstr>
      <vt:lpstr>Arial</vt:lpstr>
      <vt:lpstr>Wingdings</vt:lpstr>
      <vt:lpstr>Narkisim</vt:lpstr>
      <vt:lpstr>Virtual DJ</vt:lpstr>
      <vt:lpstr>Andalus</vt:lpstr>
      <vt:lpstr>Tema di Office</vt:lpstr>
      <vt:lpstr>  M. Léopold Sédar Senghor Avenue de la Poèsie République de la Négritude </vt:lpstr>
      <vt:lpstr>Dossier HIDA</vt:lpstr>
      <vt:lpstr>Contextualiser le personnage  Activité français, histoire, géographie</vt:lpstr>
      <vt:lpstr>Biographie – repère de Senghor </vt:lpstr>
      <vt:lpstr>     Phases de la décolonisation en Afrique      Où se situe le Sénégal ? </vt:lpstr>
      <vt:lpstr>Léopold Senghor et Charles de Gaulle</vt:lpstr>
      <vt:lpstr>La mode des objets venus des colonies </vt:lpstr>
      <vt:lpstr>L’affirmation de la négritude</vt:lpstr>
      <vt:lpstr>Le pouvoir de fascination des objets dits “ nègres” sur les artistes</vt:lpstr>
      <vt:lpstr>Le cubisme </vt:lpstr>
      <vt:lpstr>Hommage aux Tirailleurs Sénégalais</vt:lpstr>
      <vt:lpstr>Une poétique au service d’une identité grande comme l’Afrique</vt:lpstr>
      <vt:lpstr>Sa réception au 16° fauteuil de  l’ Académie Française</vt:lpstr>
      <vt:lpstr> Projet de conclusion:  Réaliser le portrait cubiste de Senghor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Hommage à Senghor</dc:title>
  <dc:creator>Main</dc:creator>
  <cp:lastModifiedBy> </cp:lastModifiedBy>
  <cp:revision>162</cp:revision>
  <dcterms:created xsi:type="dcterms:W3CDTF">2013-10-26T16:29:33Z</dcterms:created>
  <dcterms:modified xsi:type="dcterms:W3CDTF">2013-12-28T22:19:10Z</dcterms:modified>
</cp:coreProperties>
</file>