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77" r:id="rId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29" autoAdjust="0"/>
  </p:normalViewPr>
  <p:slideViewPr>
    <p:cSldViewPr>
      <p:cViewPr>
        <p:scale>
          <a:sx n="100" d="100"/>
          <a:sy n="100" d="100"/>
        </p:scale>
        <p:origin x="-72" y="1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A9D566-3784-4128-BDA3-77E5CC48B0F7}" type="datetimeFigureOut">
              <a:rPr lang="it-IT"/>
              <a:pPr>
                <a:defRPr/>
              </a:pPr>
              <a:t>03/06/2013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E8BE82-A136-4739-91CE-4B121CE2FBB3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2B5A-B2E2-43C1-8559-CDB9BBB9B437}" type="datetimeFigureOut">
              <a:rPr lang="it-IT"/>
              <a:pPr>
                <a:defRPr/>
              </a:pPr>
              <a:t>03/06/2013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1CEB0-3AED-4274-B842-E57417174236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0A834-4A1E-4A11-9D5C-672D77F45AC7}" type="datetimeFigureOut">
              <a:rPr lang="it-IT"/>
              <a:pPr>
                <a:defRPr/>
              </a:pPr>
              <a:t>03/06/2013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9DF4D-E2BE-4496-8BF3-97A7BA0EF9DC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6124E-5C02-46BD-A090-93E28A0D1F73}" type="datetimeFigureOut">
              <a:rPr lang="it-IT"/>
              <a:pPr>
                <a:defRPr/>
              </a:pPr>
              <a:t>03/06/2013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6BC7A-FCDE-420A-A42E-6C3F6545508C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17043-5B66-4C68-A3E3-2FA0BB0C054D}" type="datetimeFigureOut">
              <a:rPr lang="it-IT"/>
              <a:pPr>
                <a:defRPr/>
              </a:pPr>
              <a:t>03/06/2013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7FD3-305E-4C5C-AFD7-361311BF403C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411A-D258-4D4D-957D-454AE286AA2B}" type="datetimeFigureOut">
              <a:rPr lang="it-IT"/>
              <a:pPr>
                <a:defRPr/>
              </a:pPr>
              <a:t>03/06/2013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B1723-0E79-459D-9840-5B022D2BD8C9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07D29-CA0D-46AA-B53C-3ADCB3F176EB}" type="datetimeFigureOut">
              <a:rPr lang="it-IT"/>
              <a:pPr>
                <a:defRPr/>
              </a:pPr>
              <a:t>03/06/2013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4770C-AA0F-4EA2-869D-F02B730BE433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03638-ED6C-4F50-9243-47D936204661}" type="datetimeFigureOut">
              <a:rPr lang="it-IT"/>
              <a:pPr>
                <a:defRPr/>
              </a:pPr>
              <a:t>03/06/2013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3DA29-9896-4BD6-85C4-41B2190C0F7C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7F60C-84BE-4646-A1B3-DF0F63B0A703}" type="datetimeFigureOut">
              <a:rPr lang="it-IT"/>
              <a:pPr>
                <a:defRPr/>
              </a:pPr>
              <a:t>03/06/2013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878A9-0922-435D-9E08-2AAA14B98C75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A0F53-268C-499E-8507-4C7EE65E5B4E}" type="datetimeFigureOut">
              <a:rPr lang="it-IT"/>
              <a:pPr>
                <a:defRPr/>
              </a:pPr>
              <a:t>03/06/2013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EA331-3A91-43CE-BDEE-2BDF57441604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A87F9-9A11-4DD7-AE13-E65F561AE554}" type="datetimeFigureOut">
              <a:rPr lang="it-IT"/>
              <a:pPr>
                <a:defRPr/>
              </a:pPr>
              <a:t>03/06/2013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F81D0-03E9-4BD3-90EC-5636A42ED4F4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AA7A0-7C1C-42E4-A48B-42C99E7618CB}" type="datetimeFigureOut">
              <a:rPr lang="it-IT"/>
              <a:pPr>
                <a:defRPr/>
              </a:pPr>
              <a:t>03/06/2013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0159E-5CC6-4873-9DCF-495B687220F3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EDF30B-65CB-4FCD-AF19-BC34145D9FAF}" type="datetimeFigureOut">
              <a:rPr lang="it-IT"/>
              <a:pPr>
                <a:defRPr/>
              </a:pPr>
              <a:t>03/06/2013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0477A0-3E14-4B74-AADD-75BEBCDDBE5C}" type="slidenum">
              <a:rPr lang="it-IT"/>
              <a:pPr>
                <a:defRPr/>
              </a:pPr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088" y="115888"/>
            <a:ext cx="7700962" cy="8651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sz="3100" b="1" dirty="0" smtClean="0"/>
              <a:t>L’opéra Charles </a:t>
            </a:r>
            <a:r>
              <a:rPr lang="it-IT" sz="3100" b="1" dirty="0" err="1" smtClean="0"/>
              <a:t>Garnier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14338" name="Sottotitolo 2"/>
          <p:cNvSpPr>
            <a:spLocks noGrp="1"/>
          </p:cNvSpPr>
          <p:nvPr>
            <p:ph type="subTitle" idx="1"/>
          </p:nvPr>
        </p:nvSpPr>
        <p:spPr>
          <a:xfrm>
            <a:off x="684213" y="981075"/>
            <a:ext cx="7920037" cy="5543550"/>
          </a:xfrm>
        </p:spPr>
        <p:txBody>
          <a:bodyPr/>
          <a:lstStyle/>
          <a:p>
            <a:pPr algn="l" eaLnBrk="1" hangingPunct="1"/>
            <a:r>
              <a:rPr lang="it-IT" sz="1600" smtClean="0">
                <a:solidFill>
                  <a:schemeClr val="tx1"/>
                </a:solidFill>
              </a:rPr>
              <a:t>Dossier HIDA</a:t>
            </a:r>
          </a:p>
          <a:p>
            <a:pPr algn="l" eaLnBrk="1" hangingPunct="1"/>
            <a:r>
              <a:rPr lang="it-IT" sz="1600" smtClean="0">
                <a:solidFill>
                  <a:schemeClr val="tx1"/>
                </a:solidFill>
              </a:rPr>
              <a:t>Titre “L’opéra Charles Garnier”</a:t>
            </a:r>
          </a:p>
          <a:p>
            <a:pPr algn="l" eaLnBrk="1" hangingPunct="1"/>
            <a:r>
              <a:rPr lang="it-IT" sz="1600" smtClean="0">
                <a:solidFill>
                  <a:schemeClr val="tx1"/>
                </a:solidFill>
              </a:rPr>
              <a:t>Sous-titre : “Le Foyer de tous les Arts”</a:t>
            </a:r>
          </a:p>
          <a:p>
            <a:pPr algn="l" eaLnBrk="1" hangingPunct="1"/>
            <a:r>
              <a:rPr lang="it-IT" sz="1600" smtClean="0">
                <a:solidFill>
                  <a:schemeClr val="tx1"/>
                </a:solidFill>
              </a:rPr>
              <a:t>Auteure : Hélène Eftimakis</a:t>
            </a:r>
          </a:p>
          <a:p>
            <a:pPr algn="l" eaLnBrk="1" hangingPunct="1"/>
            <a:r>
              <a:rPr lang="it-IT" sz="1600" smtClean="0">
                <a:solidFill>
                  <a:schemeClr val="tx1"/>
                </a:solidFill>
              </a:rPr>
              <a:t>Niveau : Classes de 4ème</a:t>
            </a:r>
          </a:p>
          <a:p>
            <a:pPr algn="l" eaLnBrk="1" hangingPunct="1"/>
            <a:endParaRPr lang="it-IT" sz="16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it-IT" sz="1600" smtClean="0">
                <a:solidFill>
                  <a:schemeClr val="tx1"/>
                </a:solidFill>
              </a:rPr>
              <a:t>Disciplines : Français, Histoire, Education musicale, Arts plastiques, Education Physique</a:t>
            </a:r>
          </a:p>
          <a:p>
            <a:pPr algn="l" eaLnBrk="1" hangingPunct="1"/>
            <a:r>
              <a:rPr lang="it-IT" sz="1600" smtClean="0">
                <a:solidFill>
                  <a:schemeClr val="tx1"/>
                </a:solidFill>
              </a:rPr>
              <a:t>Thème transversal au programme d’Histoire : les arts, témoins de l’histoire du XIX </a:t>
            </a:r>
            <a:r>
              <a:rPr lang="it-IT" sz="1600" baseline="30000" smtClean="0">
                <a:solidFill>
                  <a:schemeClr val="tx1"/>
                </a:solidFill>
              </a:rPr>
              <a:t>ème </a:t>
            </a:r>
            <a:r>
              <a:rPr lang="it-IT" sz="1600" smtClean="0">
                <a:solidFill>
                  <a:schemeClr val="tx1"/>
                </a:solidFill>
              </a:rPr>
              <a:t>siècle</a:t>
            </a:r>
          </a:p>
          <a:p>
            <a:pPr algn="l" eaLnBrk="1" hangingPunct="1"/>
            <a:r>
              <a:rPr lang="it-IT" sz="1600" smtClean="0">
                <a:solidFill>
                  <a:schemeClr val="tx1"/>
                </a:solidFill>
              </a:rPr>
              <a:t>Domaines : “Arts du langage”, “Arts du son”, “Arts du spectacle vivant”, “Arts du visuel”</a:t>
            </a:r>
          </a:p>
          <a:p>
            <a:pPr algn="l" eaLnBrk="1" hangingPunct="1"/>
            <a:r>
              <a:rPr lang="it-IT" sz="1600" smtClean="0">
                <a:solidFill>
                  <a:schemeClr val="tx1"/>
                </a:solidFill>
              </a:rPr>
              <a:t>Thématiques : “Arts, ruptures, continuités”: </a:t>
            </a:r>
          </a:p>
          <a:p>
            <a:pPr algn="l" eaLnBrk="1" hangingPunct="1"/>
            <a:endParaRPr lang="it-IT" sz="16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it-IT" sz="1600" smtClean="0">
                <a:solidFill>
                  <a:schemeClr val="tx1"/>
                </a:solidFill>
              </a:rPr>
              <a:t>Objectif : connaitre pour la période comprise entre II</a:t>
            </a:r>
            <a:r>
              <a:rPr lang="it-IT" sz="1600" baseline="30000" smtClean="0">
                <a:solidFill>
                  <a:schemeClr val="tx1"/>
                </a:solidFill>
              </a:rPr>
              <a:t> ème</a:t>
            </a:r>
            <a:r>
              <a:rPr lang="it-IT" sz="1600" smtClean="0">
                <a:solidFill>
                  <a:schemeClr val="tx1"/>
                </a:solidFill>
              </a:rPr>
              <a:t> Empire et III</a:t>
            </a:r>
            <a:r>
              <a:rPr lang="it-IT" sz="1600" baseline="30000" smtClean="0">
                <a:solidFill>
                  <a:schemeClr val="tx1"/>
                </a:solidFill>
              </a:rPr>
              <a:t> ème </a:t>
            </a:r>
            <a:r>
              <a:rPr lang="it-IT" sz="1600" smtClean="0">
                <a:solidFill>
                  <a:schemeClr val="tx1"/>
                </a:solidFill>
              </a:rPr>
              <a:t>République : le contexte historique, les grands travaux d’urbanisme, les loisirs des aristocrates et bourgeois.  </a:t>
            </a:r>
          </a:p>
          <a:p>
            <a:pPr algn="l" eaLnBrk="1" hangingPunct="1"/>
            <a:endParaRPr lang="it-IT" sz="16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it-IT" sz="1600" smtClean="0">
                <a:solidFill>
                  <a:schemeClr val="tx1"/>
                </a:solidFill>
              </a:rPr>
              <a:t>Démarche : le théâtre est le foyer du dialogue des arts par excellence. L’opéra Garnier nous donne l’occasion d’aborder l’architecture, la sculpture, la peinture, la musique, la danse, le chant et la littérature.</a:t>
            </a:r>
          </a:p>
          <a:p>
            <a:pPr algn="l" eaLnBrk="1" hangingPunct="1"/>
            <a:r>
              <a:rPr lang="it-IT" sz="1600" smtClean="0">
                <a:solidFill>
                  <a:schemeClr val="tx1"/>
                </a:solidFill>
              </a:rPr>
              <a:t>Les activités permettent d’accéder à un univers souvent méconnu des apprenants; ils peuvent ainsi se positionner par rapport aux arts évoqués.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it-IT" sz="2400" b="1" smtClean="0"/>
              <a:t>Le Foyer des Arts</a:t>
            </a:r>
          </a:p>
        </p:txBody>
      </p:sp>
      <p:sp>
        <p:nvSpPr>
          <p:cNvPr id="15362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fr-FR" sz="1800" smtClean="0"/>
              <a:t>	</a:t>
            </a:r>
            <a:r>
              <a:rPr lang="fr-FR" sz="1400" smtClean="0"/>
              <a:t>Napoléon III souhaite doter Paris d’un opéra digne du régime. L’édifice devra accueillir des spectacles lyriques et chorégraphiques, mais aussi permettre à la cour d’y vivre aisément ses mondanités. L’Empereur lance un concours; 171 architectes présentent leur projet.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fr-FR" sz="1400" smtClean="0"/>
              <a:t>	C’est Charles Garnier (1825-1898), jeune Prix de Rome, qui remporte l'épreuve.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fr-FR" sz="1400" smtClean="0"/>
              <a:t>	Les travaux , commencés en 1860, sous la direction du préfet de la Seine, le Baron Haussmann, sont interrompus par trois graves événements :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fr-FR" sz="1400" smtClean="0"/>
              <a:t>		-  la guerre de 1870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fr-FR" sz="1400" smtClean="0"/>
              <a:t> 		-  la chute du régime impérial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fr-FR" sz="1400" smtClean="0"/>
              <a:t>		-  la Commune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fr-FR" sz="14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fr-FR" sz="1400" smtClean="0"/>
              <a:t>	L’</a:t>
            </a:r>
            <a:r>
              <a:rPr lang="it-IT" sz="1400" smtClean="0"/>
              <a:t>inauguration du “Palais Garnier” a lieu le 5 janvier 1875, deux ans après la mort de Napoléon III.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it-IT" sz="14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1400" smtClean="0">
                <a:solidFill>
                  <a:srgbClr val="FF0000"/>
                </a:solidFill>
              </a:rPr>
              <a:t>	</a:t>
            </a:r>
            <a:r>
              <a:rPr lang="it-IT" sz="1400" b="1" smtClean="0">
                <a:solidFill>
                  <a:srgbClr val="C00000"/>
                </a:solidFill>
              </a:rPr>
              <a:t>Activité français /histoire + tice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1400" smtClean="0"/>
              <a:t>	Précisez ce qu’est un Prix de Rome  (voir synopsis Carpeaux/Rodin)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1400" smtClean="0"/>
              <a:t>	Observez le plan de Paris avant et après les travaux dirigés par Haussmann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1400" smtClean="0"/>
              <a:t>	et indiquez les transformations : destructions et constructions.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1400" smtClean="0"/>
              <a:t>	Illustrez les événements dramatiques cités.</a:t>
            </a:r>
          </a:p>
        </p:txBody>
      </p:sp>
      <p:pic>
        <p:nvPicPr>
          <p:cNvPr id="15363" name="Immagine 3" descr="RéalisationsUrbaines2ndEmpir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581525"/>
            <a:ext cx="25034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4"/>
          <p:cNvSpPr>
            <a:spLocks noGrp="1"/>
          </p:cNvSpPr>
          <p:nvPr>
            <p:ph type="title"/>
          </p:nvPr>
        </p:nvSpPr>
        <p:spPr>
          <a:xfrm>
            <a:off x="457200" y="333375"/>
            <a:ext cx="4186238" cy="935038"/>
          </a:xfrm>
        </p:spPr>
        <p:txBody>
          <a:bodyPr/>
          <a:lstStyle/>
          <a:p>
            <a:pPr eaLnBrk="1" hangingPunct="1"/>
            <a:r>
              <a:rPr lang="it-IT" smtClean="0"/>
              <a:t>Napoléon III et l’Impératrice visitant 	les travaux de l’Opéra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114800" cy="51625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Ce portait collectif d’Edmond </a:t>
            </a:r>
            <a:r>
              <a:rPr lang="fr-FR" dirty="0" err="1" smtClean="0"/>
              <a:t>Gilis</a:t>
            </a:r>
            <a:r>
              <a:rPr lang="fr-FR" dirty="0" smtClean="0"/>
              <a:t> représente Napoléon III, Eugénie de </a:t>
            </a:r>
            <a:r>
              <a:rPr lang="fr-FR" dirty="0" err="1" smtClean="0"/>
              <a:t>Montijo</a:t>
            </a:r>
            <a:r>
              <a:rPr lang="fr-FR" dirty="0" smtClean="0"/>
              <a:t>, le Baron Haussmann, Charles Garnier, Jacques Offenbach  et d’autres personnages devant l’opéra en construction :  échelles et échafaudages  évoquent l’activité déployée pour réaliser le programme iconographique de la façade. Garnier puise dans un répertoire mythologique, mais aussi contemporain : colonnes, frontons, cariatides, portraits, bustes, hauts-reliefs, rondes bosses, côtoient l’aigle impérial. À proximité, une voiture, gardée par des cavaliers en uniforme, attend ses augustes passagers. Ce détail n’est pas sans importance , car l’architecte a prévu pour l’Empereur un accès direct à la rotonde menant à sa loge, au moyen d’une double  rampe carrossable, et ce, afin de réduire au maximum les risques d’attentat. Pour pallier cette même menace, le baron Haussmann a largement ouvert l’avenue qui, des Tuileries, mène à l’opéra.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Identifiez l’Empereur, l’Impératrice, le préfet, l’architecte, le compositeur…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Que sont les Tuileries à l’époque?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Penchez-vous sur la question des attentats contre le régime.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  <p:pic>
        <p:nvPicPr>
          <p:cNvPr id="16392" name="Picture 8" descr="Imag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052513"/>
            <a:ext cx="3600450" cy="3017837"/>
          </a:xfrm>
          <a:prstGeom prst="rect">
            <a:avLst/>
          </a:prstGeom>
          <a:noFill/>
        </p:spPr>
      </p:pic>
      <p:pic>
        <p:nvPicPr>
          <p:cNvPr id="16393" name="Picture 9" descr="Imag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5157788"/>
            <a:ext cx="1012825" cy="1366837"/>
          </a:xfrm>
          <a:prstGeom prst="rect">
            <a:avLst/>
          </a:prstGeom>
          <a:noFill/>
        </p:spPr>
      </p:pic>
      <p:pic>
        <p:nvPicPr>
          <p:cNvPr id="16394" name="Picture 10" descr="Image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4437063"/>
            <a:ext cx="1201737" cy="1871662"/>
          </a:xfrm>
          <a:prstGeom prst="rect">
            <a:avLst/>
          </a:prstGeom>
          <a:noFill/>
        </p:spPr>
      </p:pic>
      <p:pic>
        <p:nvPicPr>
          <p:cNvPr id="16395" name="Picture 11" descr="Image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5157788"/>
            <a:ext cx="995363" cy="141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449</Words>
  <Application>Microsoft Office PowerPoint</Application>
  <PresentationFormat>Affichage à l'écran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Tema di Office</vt:lpstr>
      <vt:lpstr> L’opéra Charles Garnier </vt:lpstr>
      <vt:lpstr>Le Foyer des Arts</vt:lpstr>
      <vt:lpstr>Napoléon III et l’Impératrice visitant  les travaux de l’Opéra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Main</dc:creator>
  <cp:lastModifiedBy> </cp:lastModifiedBy>
  <cp:revision>220</cp:revision>
  <dcterms:created xsi:type="dcterms:W3CDTF">2013-04-29T12:08:36Z</dcterms:created>
  <dcterms:modified xsi:type="dcterms:W3CDTF">2013-06-03T11:08:59Z</dcterms:modified>
</cp:coreProperties>
</file>