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59" r:id="rId4"/>
    <p:sldId id="262" r:id="rId5"/>
    <p:sldId id="263" r:id="rId6"/>
    <p:sldId id="265" r:id="rId7"/>
    <p:sldId id="266" r:id="rId8"/>
    <p:sldId id="269" r:id="rId9"/>
    <p:sldId id="268" r:id="rId10"/>
    <p:sldId id="258" r:id="rId11"/>
    <p:sldId id="271" r:id="rId12"/>
    <p:sldId id="270" r:id="rId13"/>
    <p:sldId id="277" r:id="rId14"/>
    <p:sldId id="278" r:id="rId15"/>
    <p:sldId id="275" r:id="rId16"/>
    <p:sldId id="276" r:id="rId17"/>
    <p:sldId id="279" r:id="rId18"/>
    <p:sldId id="280" r:id="rId19"/>
    <p:sldId id="281" r:id="rId20"/>
    <p:sldId id="284" r:id="rId21"/>
    <p:sldId id="289" r:id="rId22"/>
    <p:sldId id="291" r:id="rId23"/>
    <p:sldId id="293" r:id="rId24"/>
    <p:sldId id="264" r:id="rId2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C98FC50-505A-43F9-A98D-FF7AE255764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fr-FR" altLang="fr-FR"/>
          </a:p>
        </p:txBody>
      </p:sp>
      <p:sp>
        <p:nvSpPr>
          <p:cNvPr id="9219" name="Rectangle 3">
            <a:extLst>
              <a:ext uri="{FF2B5EF4-FFF2-40B4-BE49-F238E27FC236}">
                <a16:creationId xmlns:a16="http://schemas.microsoft.com/office/drawing/2014/main" id="{6A6A689D-EBA2-407E-98C6-0CE15FC4B15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fr-FR" altLang="fr-FR"/>
          </a:p>
        </p:txBody>
      </p:sp>
      <p:sp>
        <p:nvSpPr>
          <p:cNvPr id="2052" name="Rectangle 4">
            <a:extLst>
              <a:ext uri="{FF2B5EF4-FFF2-40B4-BE49-F238E27FC236}">
                <a16:creationId xmlns:a16="http://schemas.microsoft.com/office/drawing/2014/main" id="{E6E72AEB-B2E0-49C6-9732-7E8214929A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0CAAD225-101F-4358-AEA1-F2BC62D619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9222" name="Rectangle 6">
            <a:extLst>
              <a:ext uri="{FF2B5EF4-FFF2-40B4-BE49-F238E27FC236}">
                <a16:creationId xmlns:a16="http://schemas.microsoft.com/office/drawing/2014/main" id="{79D08663-9830-4100-85A8-8D1789E3F01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fr-FR" altLang="fr-FR"/>
          </a:p>
        </p:txBody>
      </p:sp>
      <p:sp>
        <p:nvSpPr>
          <p:cNvPr id="9223" name="Rectangle 7">
            <a:extLst>
              <a:ext uri="{FF2B5EF4-FFF2-40B4-BE49-F238E27FC236}">
                <a16:creationId xmlns:a16="http://schemas.microsoft.com/office/drawing/2014/main" id="{221230C4-AAF0-4721-9FEA-B4337312697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95A5328-9939-4C97-8088-B7546DAC497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A95A5328-9939-4C97-8088-B7546DAC4979}" type="slidenum">
              <a:rPr lang="fr-FR" altLang="fr-FR" smtClean="0"/>
              <a:pPr>
                <a:defRPr/>
              </a:pPr>
              <a:t>23</a:t>
            </a:fld>
            <a:endParaRPr lang="fr-FR" altLang="fr-FR"/>
          </a:p>
        </p:txBody>
      </p:sp>
    </p:spTree>
    <p:extLst>
      <p:ext uri="{BB962C8B-B14F-4D97-AF65-F5344CB8AC3E}">
        <p14:creationId xmlns:p14="http://schemas.microsoft.com/office/powerpoint/2010/main" val="228334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42F18185-2CA3-4C15-AE6A-0685D9BA5EA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5ED6B53-E5E8-419C-9614-28212C4F614E}"/>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46FBD850-A8F7-4018-BE2B-08DB349937C7}"/>
              </a:ext>
            </a:extLst>
          </p:cNvPr>
          <p:cNvSpPr>
            <a:spLocks noGrp="1" noChangeArrowheads="1"/>
          </p:cNvSpPr>
          <p:nvPr>
            <p:ph type="sldNum" sz="quarter" idx="12"/>
          </p:nvPr>
        </p:nvSpPr>
        <p:spPr>
          <a:ln/>
        </p:spPr>
        <p:txBody>
          <a:bodyPr/>
          <a:lstStyle>
            <a:lvl1pPr>
              <a:defRPr/>
            </a:lvl1pPr>
          </a:lstStyle>
          <a:p>
            <a:pPr>
              <a:defRPr/>
            </a:pPr>
            <a:fld id="{8E18C818-FDD0-4334-AA09-7C957900EB0F}" type="slidenum">
              <a:rPr lang="fr-FR" altLang="fr-FR"/>
              <a:pPr>
                <a:defRPr/>
              </a:pPr>
              <a:t>‹N°›</a:t>
            </a:fld>
            <a:endParaRPr lang="fr-FR" altLang="fr-FR"/>
          </a:p>
        </p:txBody>
      </p:sp>
    </p:spTree>
    <p:extLst>
      <p:ext uri="{BB962C8B-B14F-4D97-AF65-F5344CB8AC3E}">
        <p14:creationId xmlns:p14="http://schemas.microsoft.com/office/powerpoint/2010/main" val="6810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B5A1DE5-2B9B-45F5-94FD-CAEC7FB7620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B8287763-4396-44B6-8B79-5E3F80A2DA9F}"/>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8949795-BAB1-48F6-9C49-55E0AD7FDE67}"/>
              </a:ext>
            </a:extLst>
          </p:cNvPr>
          <p:cNvSpPr>
            <a:spLocks noGrp="1" noChangeArrowheads="1"/>
          </p:cNvSpPr>
          <p:nvPr>
            <p:ph type="sldNum" sz="quarter" idx="12"/>
          </p:nvPr>
        </p:nvSpPr>
        <p:spPr>
          <a:ln/>
        </p:spPr>
        <p:txBody>
          <a:bodyPr/>
          <a:lstStyle>
            <a:lvl1pPr>
              <a:defRPr/>
            </a:lvl1pPr>
          </a:lstStyle>
          <a:p>
            <a:pPr>
              <a:defRPr/>
            </a:pPr>
            <a:fld id="{8EAA3BB1-EBCE-4865-802F-073014B9976B}" type="slidenum">
              <a:rPr lang="fr-FR" altLang="fr-FR"/>
              <a:pPr>
                <a:defRPr/>
              </a:pPr>
              <a:t>‹N°›</a:t>
            </a:fld>
            <a:endParaRPr lang="fr-FR" altLang="fr-FR"/>
          </a:p>
        </p:txBody>
      </p:sp>
    </p:spTree>
    <p:extLst>
      <p:ext uri="{BB962C8B-B14F-4D97-AF65-F5344CB8AC3E}">
        <p14:creationId xmlns:p14="http://schemas.microsoft.com/office/powerpoint/2010/main" val="26989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654099B-464C-4F18-B152-09224BDDC9A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53E5FD9-5B6A-47FF-9756-A7993F1E40EC}"/>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D09D6A-FA74-4C8F-B7A4-6FCC50A6CCEB}"/>
              </a:ext>
            </a:extLst>
          </p:cNvPr>
          <p:cNvSpPr>
            <a:spLocks noGrp="1" noChangeArrowheads="1"/>
          </p:cNvSpPr>
          <p:nvPr>
            <p:ph type="sldNum" sz="quarter" idx="12"/>
          </p:nvPr>
        </p:nvSpPr>
        <p:spPr>
          <a:ln/>
        </p:spPr>
        <p:txBody>
          <a:bodyPr/>
          <a:lstStyle>
            <a:lvl1pPr>
              <a:defRPr/>
            </a:lvl1pPr>
          </a:lstStyle>
          <a:p>
            <a:pPr>
              <a:defRPr/>
            </a:pPr>
            <a:fld id="{47BA02B8-4381-4484-A910-71FDEA5E7B0C}" type="slidenum">
              <a:rPr lang="fr-FR" altLang="fr-FR"/>
              <a:pPr>
                <a:defRPr/>
              </a:pPr>
              <a:t>‹N°›</a:t>
            </a:fld>
            <a:endParaRPr lang="fr-FR" altLang="fr-FR"/>
          </a:p>
        </p:txBody>
      </p:sp>
    </p:spTree>
    <p:extLst>
      <p:ext uri="{BB962C8B-B14F-4D97-AF65-F5344CB8AC3E}">
        <p14:creationId xmlns:p14="http://schemas.microsoft.com/office/powerpoint/2010/main" val="304408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AA05B26-F92A-4F2F-B591-53327367894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EFB3E2E6-015A-447D-A908-46038116D04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751CF2CD-D061-468C-AB87-96D9EEC4BE23}"/>
              </a:ext>
            </a:extLst>
          </p:cNvPr>
          <p:cNvSpPr>
            <a:spLocks noGrp="1" noChangeArrowheads="1"/>
          </p:cNvSpPr>
          <p:nvPr>
            <p:ph type="sldNum" sz="quarter" idx="12"/>
          </p:nvPr>
        </p:nvSpPr>
        <p:spPr>
          <a:ln/>
        </p:spPr>
        <p:txBody>
          <a:bodyPr/>
          <a:lstStyle>
            <a:lvl1pPr>
              <a:defRPr/>
            </a:lvl1pPr>
          </a:lstStyle>
          <a:p>
            <a:pPr>
              <a:defRPr/>
            </a:pPr>
            <a:fld id="{A0A747B5-C358-4B92-B5C3-0C745619256F}" type="slidenum">
              <a:rPr lang="fr-FR" altLang="fr-FR"/>
              <a:pPr>
                <a:defRPr/>
              </a:pPr>
              <a:t>‹N°›</a:t>
            </a:fld>
            <a:endParaRPr lang="fr-FR" altLang="fr-FR"/>
          </a:p>
        </p:txBody>
      </p:sp>
    </p:spTree>
    <p:extLst>
      <p:ext uri="{BB962C8B-B14F-4D97-AF65-F5344CB8AC3E}">
        <p14:creationId xmlns:p14="http://schemas.microsoft.com/office/powerpoint/2010/main" val="275956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2B29E550-87CE-45D1-AFC8-CE7D10D96C4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AB341F65-2D1B-42FA-AD4A-0EC6FB3AF80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BCD5F80D-DD2D-4527-8C04-24F43C977656}"/>
              </a:ext>
            </a:extLst>
          </p:cNvPr>
          <p:cNvSpPr>
            <a:spLocks noGrp="1" noChangeArrowheads="1"/>
          </p:cNvSpPr>
          <p:nvPr>
            <p:ph type="sldNum" sz="quarter" idx="12"/>
          </p:nvPr>
        </p:nvSpPr>
        <p:spPr>
          <a:ln/>
        </p:spPr>
        <p:txBody>
          <a:bodyPr/>
          <a:lstStyle>
            <a:lvl1pPr>
              <a:defRPr/>
            </a:lvl1pPr>
          </a:lstStyle>
          <a:p>
            <a:pPr>
              <a:defRPr/>
            </a:pPr>
            <a:fld id="{94524761-42A5-4352-A58B-7231FF853E3D}" type="slidenum">
              <a:rPr lang="fr-FR" altLang="fr-FR"/>
              <a:pPr>
                <a:defRPr/>
              </a:pPr>
              <a:t>‹N°›</a:t>
            </a:fld>
            <a:endParaRPr lang="fr-FR" altLang="fr-FR"/>
          </a:p>
        </p:txBody>
      </p:sp>
    </p:spTree>
    <p:extLst>
      <p:ext uri="{BB962C8B-B14F-4D97-AF65-F5344CB8AC3E}">
        <p14:creationId xmlns:p14="http://schemas.microsoft.com/office/powerpoint/2010/main" val="344228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EB4AB0BF-BB4E-4004-A277-6CC1ED300FC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0974770C-130E-4BD1-8B23-A089BB3823F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1B8D3631-5A44-436C-8995-FC49A2868CA0}"/>
              </a:ext>
            </a:extLst>
          </p:cNvPr>
          <p:cNvSpPr>
            <a:spLocks noGrp="1" noChangeArrowheads="1"/>
          </p:cNvSpPr>
          <p:nvPr>
            <p:ph type="sldNum" sz="quarter" idx="12"/>
          </p:nvPr>
        </p:nvSpPr>
        <p:spPr>
          <a:ln/>
        </p:spPr>
        <p:txBody>
          <a:bodyPr/>
          <a:lstStyle>
            <a:lvl1pPr>
              <a:defRPr/>
            </a:lvl1pPr>
          </a:lstStyle>
          <a:p>
            <a:pPr>
              <a:defRPr/>
            </a:pPr>
            <a:fld id="{2AC7FDF5-0573-42AD-9FA1-2130757B4E48}" type="slidenum">
              <a:rPr lang="fr-FR" altLang="fr-FR"/>
              <a:pPr>
                <a:defRPr/>
              </a:pPr>
              <a:t>‹N°›</a:t>
            </a:fld>
            <a:endParaRPr lang="fr-FR" altLang="fr-FR"/>
          </a:p>
        </p:txBody>
      </p:sp>
    </p:spTree>
    <p:extLst>
      <p:ext uri="{BB962C8B-B14F-4D97-AF65-F5344CB8AC3E}">
        <p14:creationId xmlns:p14="http://schemas.microsoft.com/office/powerpoint/2010/main" val="363957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07D378F5-C403-45C8-80BF-17BE710648DD}"/>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32DE02F9-FF82-41C0-9012-E17EE95AC94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0741AB0A-B2D4-4BC4-9C12-CFDCF82F2116}"/>
              </a:ext>
            </a:extLst>
          </p:cNvPr>
          <p:cNvSpPr>
            <a:spLocks noGrp="1" noChangeArrowheads="1"/>
          </p:cNvSpPr>
          <p:nvPr>
            <p:ph type="sldNum" sz="quarter" idx="12"/>
          </p:nvPr>
        </p:nvSpPr>
        <p:spPr>
          <a:ln/>
        </p:spPr>
        <p:txBody>
          <a:bodyPr/>
          <a:lstStyle>
            <a:lvl1pPr>
              <a:defRPr/>
            </a:lvl1pPr>
          </a:lstStyle>
          <a:p>
            <a:pPr>
              <a:defRPr/>
            </a:pPr>
            <a:fld id="{51EF1E95-E9F4-4C1E-99C1-AF3CD75141C2}" type="slidenum">
              <a:rPr lang="fr-FR" altLang="fr-FR"/>
              <a:pPr>
                <a:defRPr/>
              </a:pPr>
              <a:t>‹N°›</a:t>
            </a:fld>
            <a:endParaRPr lang="fr-FR" altLang="fr-FR"/>
          </a:p>
        </p:txBody>
      </p:sp>
    </p:spTree>
    <p:extLst>
      <p:ext uri="{BB962C8B-B14F-4D97-AF65-F5344CB8AC3E}">
        <p14:creationId xmlns:p14="http://schemas.microsoft.com/office/powerpoint/2010/main" val="134809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2994A28D-B693-4BEF-A1AF-AEA94120B9B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1F34F6D6-8D43-4862-9C3A-8EEF23DD8CB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8313B5CD-CF27-4D7D-B14E-9E076A0B4F6A}"/>
              </a:ext>
            </a:extLst>
          </p:cNvPr>
          <p:cNvSpPr>
            <a:spLocks noGrp="1" noChangeArrowheads="1"/>
          </p:cNvSpPr>
          <p:nvPr>
            <p:ph type="sldNum" sz="quarter" idx="12"/>
          </p:nvPr>
        </p:nvSpPr>
        <p:spPr>
          <a:ln/>
        </p:spPr>
        <p:txBody>
          <a:bodyPr/>
          <a:lstStyle>
            <a:lvl1pPr>
              <a:defRPr/>
            </a:lvl1pPr>
          </a:lstStyle>
          <a:p>
            <a:pPr>
              <a:defRPr/>
            </a:pPr>
            <a:fld id="{F4C16D11-AB08-4AA9-B285-1C1CE71C13A8}" type="slidenum">
              <a:rPr lang="fr-FR" altLang="fr-FR"/>
              <a:pPr>
                <a:defRPr/>
              </a:pPr>
              <a:t>‹N°›</a:t>
            </a:fld>
            <a:endParaRPr lang="fr-FR" altLang="fr-FR"/>
          </a:p>
        </p:txBody>
      </p:sp>
    </p:spTree>
    <p:extLst>
      <p:ext uri="{BB962C8B-B14F-4D97-AF65-F5344CB8AC3E}">
        <p14:creationId xmlns:p14="http://schemas.microsoft.com/office/powerpoint/2010/main" val="287111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CE6CD5-3E54-4A64-8EBF-4618D51D7F20}"/>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AA953025-D80A-43C9-8CFF-DDB953D03A6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8A1CB5EA-2229-4CB1-A57F-20AAC297704C}"/>
              </a:ext>
            </a:extLst>
          </p:cNvPr>
          <p:cNvSpPr>
            <a:spLocks noGrp="1" noChangeArrowheads="1"/>
          </p:cNvSpPr>
          <p:nvPr>
            <p:ph type="sldNum" sz="quarter" idx="12"/>
          </p:nvPr>
        </p:nvSpPr>
        <p:spPr>
          <a:ln/>
        </p:spPr>
        <p:txBody>
          <a:bodyPr/>
          <a:lstStyle>
            <a:lvl1pPr>
              <a:defRPr/>
            </a:lvl1pPr>
          </a:lstStyle>
          <a:p>
            <a:pPr>
              <a:defRPr/>
            </a:pPr>
            <a:fld id="{3A0DD9A0-B286-487D-911A-984C1D7E014F}" type="slidenum">
              <a:rPr lang="fr-FR" altLang="fr-FR"/>
              <a:pPr>
                <a:defRPr/>
              </a:pPr>
              <a:t>‹N°›</a:t>
            </a:fld>
            <a:endParaRPr lang="fr-FR" altLang="fr-FR"/>
          </a:p>
        </p:txBody>
      </p:sp>
    </p:spTree>
    <p:extLst>
      <p:ext uri="{BB962C8B-B14F-4D97-AF65-F5344CB8AC3E}">
        <p14:creationId xmlns:p14="http://schemas.microsoft.com/office/powerpoint/2010/main" val="382753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049A14AD-D833-4997-9DF1-1C069F1C134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2C9BCE2B-C176-42D5-A371-F8A7640062E4}"/>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1B0C5209-985C-49E6-9815-2905707192D2}"/>
              </a:ext>
            </a:extLst>
          </p:cNvPr>
          <p:cNvSpPr>
            <a:spLocks noGrp="1" noChangeArrowheads="1"/>
          </p:cNvSpPr>
          <p:nvPr>
            <p:ph type="sldNum" sz="quarter" idx="12"/>
          </p:nvPr>
        </p:nvSpPr>
        <p:spPr>
          <a:ln/>
        </p:spPr>
        <p:txBody>
          <a:bodyPr/>
          <a:lstStyle>
            <a:lvl1pPr>
              <a:defRPr/>
            </a:lvl1pPr>
          </a:lstStyle>
          <a:p>
            <a:pPr>
              <a:defRPr/>
            </a:pPr>
            <a:fld id="{7F0C320C-9AC1-4554-8E6C-C55CD770537C}" type="slidenum">
              <a:rPr lang="fr-FR" altLang="fr-FR"/>
              <a:pPr>
                <a:defRPr/>
              </a:pPr>
              <a:t>‹N°›</a:t>
            </a:fld>
            <a:endParaRPr lang="fr-FR" altLang="fr-FR"/>
          </a:p>
        </p:txBody>
      </p:sp>
    </p:spTree>
    <p:extLst>
      <p:ext uri="{BB962C8B-B14F-4D97-AF65-F5344CB8AC3E}">
        <p14:creationId xmlns:p14="http://schemas.microsoft.com/office/powerpoint/2010/main" val="420194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DAA5894A-A416-4651-8483-E0677F4BE82A}"/>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5850CDC-C9E8-40B8-9641-8FECFBFB0AE5}"/>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368D6EDE-71BB-45DA-B17A-AD298C610624}"/>
              </a:ext>
            </a:extLst>
          </p:cNvPr>
          <p:cNvSpPr>
            <a:spLocks noGrp="1" noChangeArrowheads="1"/>
          </p:cNvSpPr>
          <p:nvPr>
            <p:ph type="sldNum" sz="quarter" idx="12"/>
          </p:nvPr>
        </p:nvSpPr>
        <p:spPr>
          <a:ln/>
        </p:spPr>
        <p:txBody>
          <a:bodyPr/>
          <a:lstStyle>
            <a:lvl1pPr>
              <a:defRPr/>
            </a:lvl1pPr>
          </a:lstStyle>
          <a:p>
            <a:pPr>
              <a:defRPr/>
            </a:pPr>
            <a:fld id="{7E656440-41E9-4DDC-AD64-9F9EBB36C97B}" type="slidenum">
              <a:rPr lang="fr-FR" altLang="fr-FR"/>
              <a:pPr>
                <a:defRPr/>
              </a:pPr>
              <a:t>‹N°›</a:t>
            </a:fld>
            <a:endParaRPr lang="fr-FR" altLang="fr-FR"/>
          </a:p>
        </p:txBody>
      </p:sp>
    </p:spTree>
    <p:extLst>
      <p:ext uri="{BB962C8B-B14F-4D97-AF65-F5344CB8AC3E}">
        <p14:creationId xmlns:p14="http://schemas.microsoft.com/office/powerpoint/2010/main" val="342864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523A2A-5EFC-4AA2-8D3F-E44C1418C1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E777EAE3-0106-49AA-BD73-0E89C39BAC7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C96A62D6-95D3-4B17-B9A9-E4551B104DD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fr-FR" altLang="fr-FR"/>
          </a:p>
        </p:txBody>
      </p:sp>
      <p:sp>
        <p:nvSpPr>
          <p:cNvPr id="1029" name="Rectangle 5">
            <a:extLst>
              <a:ext uri="{FF2B5EF4-FFF2-40B4-BE49-F238E27FC236}">
                <a16:creationId xmlns:a16="http://schemas.microsoft.com/office/drawing/2014/main" id="{B60CC3B4-7918-4D38-905A-DBAF2620419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fr-FR" altLang="fr-FR"/>
          </a:p>
        </p:txBody>
      </p:sp>
      <p:sp>
        <p:nvSpPr>
          <p:cNvPr id="1030" name="Rectangle 6">
            <a:extLst>
              <a:ext uri="{FF2B5EF4-FFF2-40B4-BE49-F238E27FC236}">
                <a16:creationId xmlns:a16="http://schemas.microsoft.com/office/drawing/2014/main" id="{4816BFDF-23BA-4E96-8824-0635E62154D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0A71D50-6B3F-49B6-97FE-E33B982F9C32}"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afe-geo.net/apres-les-frontieres" TargetMode="External"/><Relationship Id="rId7" Type="http://schemas.openxmlformats.org/officeDocument/2006/relationships/hyperlink" Target="http://www.espaces-transfrontaliers.or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geoconfluences.ens-lyon.fr/programmes/classes/ressources-pour-le-lycee-gt/ressources-programmes-1ere-specialite-hggsp" TargetMode="External"/><Relationship Id="rId5" Type="http://schemas.openxmlformats.org/officeDocument/2006/relationships/hyperlink" Target="https://www.revueconflits.com/" TargetMode="External"/><Relationship Id="rId4" Type="http://schemas.openxmlformats.org/officeDocument/2006/relationships/hyperlink" Target="https://f.hypotheses.org/wp-content/blogs.dir/235/files/2017/10/Programme-Le-retour-des-frontie%CC%80res-17-11-2017.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lio.fr/BIBLIOTHEQUE/la_germanie_des_romains_des_provinces_de_circonstance.asp"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bcs.fltr.ucl.ac.be/GERM/g_preface.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ersee.fr/doc/afdi_0066-3085_1990_num_36_1_2955"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geoconfluences.ens-lyon.fr/programmes/classes/ressources-pour-le-lycee-gt/ressources-programmes-1ere-specialite-hggs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9.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creencast-o-matic.com/hom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2">
            <a:extLst>
              <a:ext uri="{FF2B5EF4-FFF2-40B4-BE49-F238E27FC236}">
                <a16:creationId xmlns:a16="http://schemas.microsoft.com/office/drawing/2014/main" id="{1E679706-42FF-4122-9A5B-F25A1C4A782D}"/>
              </a:ext>
            </a:extLst>
          </p:cNvPr>
          <p:cNvSpPr>
            <a:spLocks/>
          </p:cNvSpPr>
          <p:nvPr/>
        </p:nvSpPr>
        <p:spPr bwMode="auto">
          <a:xfrm>
            <a:off x="3059113" y="2276475"/>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sz="3200" b="1" spc="-1" dirty="0">
                <a:solidFill>
                  <a:srgbClr val="FFFFFF"/>
                </a:solidFill>
                <a:uFill>
                  <a:solidFill>
                    <a:srgbClr val="FFFFFF"/>
                  </a:solidFill>
                </a:uFill>
                <a:latin typeface="Tw Cen MT Condensed" panose="020B0606020104020203" pitchFamily="34" charset="0"/>
              </a:rPr>
              <a:t>Thème 3. Étudier les divisions politiques du monde : les frontières </a:t>
            </a:r>
            <a:endParaRPr lang="fr-FR" sz="3200" spc="-1" dirty="0">
              <a:solidFill>
                <a:srgbClr val="000000"/>
              </a:solidFill>
              <a:uFill>
                <a:solidFill>
                  <a:srgbClr val="FFFFFF"/>
                </a:solidFill>
              </a:uFill>
              <a:latin typeface="Tw Cen MT Condensed" panose="020B0606020104020203" pitchFamily="34" charset="0"/>
            </a:endParaRPr>
          </a:p>
        </p:txBody>
      </p:sp>
      <p:sp>
        <p:nvSpPr>
          <p:cNvPr id="2" name="ZoneTexte 1">
            <a:extLst>
              <a:ext uri="{FF2B5EF4-FFF2-40B4-BE49-F238E27FC236}">
                <a16:creationId xmlns:a16="http://schemas.microsoft.com/office/drawing/2014/main" id="{38697BB6-22E0-47F9-84FC-2AA0CE40972A}"/>
              </a:ext>
            </a:extLst>
          </p:cNvPr>
          <p:cNvSpPr txBox="1"/>
          <p:nvPr/>
        </p:nvSpPr>
        <p:spPr>
          <a:xfrm>
            <a:off x="3419872" y="5949280"/>
            <a:ext cx="5544741" cy="492443"/>
          </a:xfrm>
          <a:prstGeom prst="rect">
            <a:avLst/>
          </a:prstGeom>
          <a:noFill/>
        </p:spPr>
        <p:txBody>
          <a:bodyPr wrap="square" rtlCol="0">
            <a:spAutoFit/>
          </a:bodyPr>
          <a:lstStyle/>
          <a:p>
            <a:pPr algn="r"/>
            <a:r>
              <a:rPr lang="fr-FR" sz="1300" b="1" dirty="0">
                <a:solidFill>
                  <a:schemeClr val="bg1"/>
                </a:solidFill>
                <a:latin typeface="+mj-lt"/>
              </a:rPr>
              <a:t>HGGSP– Christophe Le </a:t>
            </a:r>
            <a:r>
              <a:rPr lang="fr-FR" sz="1300" b="1" dirty="0" err="1">
                <a:solidFill>
                  <a:schemeClr val="bg1"/>
                </a:solidFill>
                <a:latin typeface="+mj-lt"/>
              </a:rPr>
              <a:t>Fahler</a:t>
            </a:r>
            <a:r>
              <a:rPr lang="fr-FR" sz="1300" b="1" dirty="0">
                <a:solidFill>
                  <a:schemeClr val="bg1"/>
                </a:solidFill>
                <a:latin typeface="+mj-lt"/>
              </a:rPr>
              <a:t> - Cédric Cosse</a:t>
            </a:r>
          </a:p>
          <a:p>
            <a:endParaRPr lang="fr-FR" sz="13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a:extLst>
              <a:ext uri="{FF2B5EF4-FFF2-40B4-BE49-F238E27FC236}">
                <a16:creationId xmlns:a16="http://schemas.microsoft.com/office/drawing/2014/main" id="{53F3CCAC-2640-497E-8995-0C6EC42FDB0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6678B-861A-43A3-8B97-30734DD7F42C}" type="slidenum">
              <a:rPr lang="fr-FR" altLang="fr-FR"/>
              <a:pPr/>
              <a:t>10</a:t>
            </a:fld>
            <a:endParaRPr lang="fr-FR" altLang="fr-FR"/>
          </a:p>
        </p:txBody>
      </p:sp>
      <p:sp>
        <p:nvSpPr>
          <p:cNvPr id="5123" name="Titre 1">
            <a:extLst>
              <a:ext uri="{FF2B5EF4-FFF2-40B4-BE49-F238E27FC236}">
                <a16:creationId xmlns:a16="http://schemas.microsoft.com/office/drawing/2014/main" id="{562B748D-74F1-45F9-8F71-9EDA2D1EAC53}"/>
              </a:ext>
            </a:extLst>
          </p:cNvPr>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3200" dirty="0">
                <a:solidFill>
                  <a:srgbClr val="0067B2"/>
                </a:solidFill>
              </a:rPr>
              <a:t>Bibliographie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11</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Bibliographie générale</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467545" y="1485483"/>
            <a:ext cx="7776864"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Livre</a:t>
            </a:r>
          </a:p>
          <a:p>
            <a:pPr marL="0" indent="0" eaLnBrk="1" hangingPunct="1">
              <a:buClr>
                <a:srgbClr val="0067B2"/>
              </a:buClr>
              <a:buNone/>
            </a:pPr>
            <a:r>
              <a:rPr lang="fr-FR" altLang="fr-FR" sz="1300" dirty="0"/>
              <a:t>François Moullé (</a:t>
            </a:r>
            <a:r>
              <a:rPr lang="fr-FR" altLang="fr-FR" sz="1300" dirty="0" err="1"/>
              <a:t>dir</a:t>
            </a:r>
            <a:r>
              <a:rPr lang="fr-FR" altLang="fr-FR" sz="1300" dirty="0"/>
              <a:t>.), </a:t>
            </a:r>
            <a:r>
              <a:rPr lang="fr-FR" altLang="fr-FR" sz="1300" i="1" dirty="0"/>
              <a:t>Frontières</a:t>
            </a:r>
            <a:r>
              <a:rPr lang="fr-FR" altLang="fr-FR" sz="1300" dirty="0"/>
              <a:t>, Talence, 2017</a:t>
            </a:r>
          </a:p>
          <a:p>
            <a:pPr eaLnBrk="1" hangingPunct="1">
              <a:buClr>
                <a:srgbClr val="0067B2"/>
              </a:buClr>
              <a:buFont typeface="Wingdings" panose="05000000000000000000" pitchFamily="2" charset="2"/>
              <a:buChar char="§"/>
            </a:pPr>
            <a:endParaRPr lang="fr-FR" altLang="fr-FR" sz="1800" b="1" dirty="0">
              <a:solidFill>
                <a:srgbClr val="0067B2"/>
              </a:solidFill>
            </a:endParaRPr>
          </a:p>
          <a:p>
            <a:pPr eaLnBrk="1" hangingPunct="1">
              <a:buClr>
                <a:srgbClr val="0067B2"/>
              </a:buClr>
              <a:buFont typeface="Wingdings" panose="05000000000000000000" pitchFamily="2" charset="2"/>
              <a:buChar char="§"/>
            </a:pPr>
            <a:r>
              <a:rPr lang="fr-FR" altLang="fr-FR" sz="1800" b="1" dirty="0">
                <a:solidFill>
                  <a:srgbClr val="0067B2"/>
                </a:solidFill>
              </a:rPr>
              <a:t>Périodique</a:t>
            </a:r>
          </a:p>
          <a:p>
            <a:pPr marL="0" indent="0">
              <a:buNone/>
            </a:pPr>
            <a:r>
              <a:rPr lang="fr-FR" sz="1300" dirty="0">
                <a:latin typeface="+mj-lt"/>
              </a:rPr>
              <a:t>Questions internationales, </a:t>
            </a:r>
            <a:r>
              <a:rPr lang="fr-FR" sz="1300" i="1" dirty="0">
                <a:latin typeface="+mj-lt"/>
              </a:rPr>
              <a:t>Le réveil des frontières, des lignes en mouvement</a:t>
            </a:r>
            <a:r>
              <a:rPr lang="fr-FR" sz="1300" dirty="0">
                <a:latin typeface="+mj-lt"/>
              </a:rPr>
              <a:t>, n°79-80, mai-août 2016.</a:t>
            </a:r>
          </a:p>
          <a:p>
            <a:pPr marL="0" indent="0">
              <a:buNone/>
            </a:pPr>
            <a:r>
              <a:rPr lang="fr-FR" sz="1300" dirty="0">
                <a:latin typeface="+mj-lt"/>
              </a:rPr>
              <a:t>Carto, </a:t>
            </a:r>
            <a:r>
              <a:rPr lang="fr-FR" sz="1300" i="1" dirty="0">
                <a:latin typeface="+mj-lt"/>
              </a:rPr>
              <a:t>Dossier frontières, géopolitique des territoires</a:t>
            </a:r>
            <a:r>
              <a:rPr lang="fr-FR" sz="1300" dirty="0">
                <a:latin typeface="+mj-lt"/>
              </a:rPr>
              <a:t>, n°41, mai-juin 2017</a:t>
            </a:r>
          </a:p>
          <a:p>
            <a:pPr marL="0" indent="0" eaLnBrk="1" hangingPunct="1">
              <a:buClr>
                <a:srgbClr val="0067B2"/>
              </a:buClr>
              <a:buNone/>
            </a:pPr>
            <a:r>
              <a:rPr lang="fr-FR" sz="1300" dirty="0">
                <a:latin typeface="+mj-lt"/>
              </a:rPr>
              <a:t>Michel Foucher, « L’Europe au défi des frontières », </a:t>
            </a:r>
            <a:r>
              <a:rPr lang="fr-FR" sz="1300" i="1" dirty="0">
                <a:latin typeface="+mj-lt"/>
              </a:rPr>
              <a:t>Monde diplomatique</a:t>
            </a:r>
            <a:r>
              <a:rPr lang="fr-FR" sz="1300" dirty="0">
                <a:latin typeface="+mj-lt"/>
              </a:rPr>
              <a:t>, novembre 2016, p. 20-21</a:t>
            </a:r>
          </a:p>
          <a:p>
            <a:pPr marL="0" indent="0" eaLnBrk="1" hangingPunct="1">
              <a:buClr>
                <a:srgbClr val="0067B2"/>
              </a:buClr>
              <a:buNone/>
            </a:pPr>
            <a:endParaRPr lang="fr-FR" sz="1300" dirty="0">
              <a:latin typeface="+mj-lt"/>
            </a:endParaRPr>
          </a:p>
          <a:p>
            <a:pPr eaLnBrk="1" hangingPunct="1">
              <a:buClr>
                <a:srgbClr val="0067B2"/>
              </a:buClr>
              <a:buFont typeface="Wingdings" panose="05000000000000000000" pitchFamily="2" charset="2"/>
              <a:buChar char="§"/>
            </a:pPr>
            <a:r>
              <a:rPr lang="fr-FR" altLang="fr-FR" sz="1800" b="1" dirty="0">
                <a:solidFill>
                  <a:srgbClr val="0067B2"/>
                </a:solidFill>
              </a:rPr>
              <a:t>Ressources numériques</a:t>
            </a:r>
            <a:endParaRPr lang="fr-FR" altLang="fr-FR" sz="1300" b="1" dirty="0">
              <a:solidFill>
                <a:srgbClr val="0067B2"/>
              </a:solidFill>
            </a:endParaRPr>
          </a:p>
          <a:p>
            <a:pPr marL="0" indent="0">
              <a:buNone/>
            </a:pPr>
            <a:r>
              <a:rPr lang="fr-FR" sz="1300" dirty="0">
                <a:latin typeface="+mj-lt"/>
              </a:rPr>
              <a:t>Café géographique, “Après les frontières”, 4 avril 2019, </a:t>
            </a:r>
            <a:r>
              <a:rPr lang="fr-FR" sz="1300" dirty="0">
                <a:latin typeface="+mj-lt"/>
                <a:hlinkClick r:id="rId3"/>
              </a:rPr>
              <a:t>(en ligne)</a:t>
            </a:r>
            <a:endParaRPr lang="fr-FR" sz="1300" dirty="0">
              <a:latin typeface="+mj-lt"/>
            </a:endParaRPr>
          </a:p>
          <a:p>
            <a:pPr marL="0" indent="0">
              <a:buNone/>
            </a:pPr>
            <a:r>
              <a:rPr lang="fr-FR" sz="1300" dirty="0">
                <a:latin typeface="+mj-lt"/>
              </a:rPr>
              <a:t>Actes du colloque de la 5e journée des Sciences sociales, “le retour des frontières”, 17 novembre 2017, </a:t>
            </a:r>
            <a:r>
              <a:rPr lang="fr-FR" sz="1300" dirty="0">
                <a:latin typeface="+mj-lt"/>
                <a:hlinkClick r:id="rId4"/>
              </a:rPr>
              <a:t>(en ligne)</a:t>
            </a:r>
            <a:endParaRPr lang="fr-FR" sz="1300" dirty="0">
              <a:latin typeface="+mj-lt"/>
            </a:endParaRPr>
          </a:p>
          <a:p>
            <a:pPr marL="0" indent="0">
              <a:buNone/>
            </a:pPr>
            <a:r>
              <a:rPr lang="fr-FR" sz="1300" dirty="0">
                <a:latin typeface="+mj-lt"/>
              </a:rPr>
              <a:t>Podcasts de la revue </a:t>
            </a:r>
            <a:r>
              <a:rPr lang="fr-FR" sz="1300" i="1" dirty="0">
                <a:latin typeface="+mj-lt"/>
              </a:rPr>
              <a:t>Conflits</a:t>
            </a:r>
            <a:r>
              <a:rPr lang="fr-FR" sz="1300" dirty="0">
                <a:latin typeface="+mj-lt"/>
              </a:rPr>
              <a:t>, sur les frontières maritimes, l’espace Schengen, la frontière germano-polonaise </a:t>
            </a:r>
            <a:r>
              <a:rPr lang="fr-FR" sz="1300" dirty="0">
                <a:latin typeface="+mj-lt"/>
                <a:hlinkClick r:id="rId5"/>
              </a:rPr>
              <a:t>(en ligne)</a:t>
            </a:r>
            <a:endParaRPr lang="fr-FR" sz="1300" dirty="0">
              <a:latin typeface="+mj-lt"/>
            </a:endParaRPr>
          </a:p>
          <a:p>
            <a:pPr marL="0" indent="0">
              <a:buNone/>
            </a:pPr>
            <a:r>
              <a:rPr lang="fr-FR" sz="1300" dirty="0">
                <a:latin typeface="+mj-lt"/>
              </a:rPr>
              <a:t>Dossier </a:t>
            </a:r>
            <a:r>
              <a:rPr lang="fr-FR" sz="1300" dirty="0" err="1">
                <a:latin typeface="+mj-lt"/>
              </a:rPr>
              <a:t>Géoconfluences</a:t>
            </a:r>
            <a:r>
              <a:rPr lang="fr-FR" sz="1300" dirty="0">
                <a:latin typeface="+mj-lt"/>
              </a:rPr>
              <a:t>, </a:t>
            </a:r>
            <a:r>
              <a:rPr lang="fr-FR" sz="1300" i="1" dirty="0">
                <a:latin typeface="+mj-lt"/>
              </a:rPr>
              <a:t>Frontières, discontinuités et dynamiques</a:t>
            </a:r>
            <a:r>
              <a:rPr lang="fr-FR" sz="1300" dirty="0">
                <a:latin typeface="+mj-lt"/>
              </a:rPr>
              <a:t>, </a:t>
            </a:r>
            <a:r>
              <a:rPr lang="fr-FR" sz="1300" dirty="0">
                <a:latin typeface="+mj-lt"/>
                <a:hlinkClick r:id="rId6"/>
              </a:rPr>
              <a:t>(en ligne)</a:t>
            </a:r>
            <a:endParaRPr lang="fr-FR" sz="1300" dirty="0">
              <a:latin typeface="+mj-lt"/>
            </a:endParaRPr>
          </a:p>
          <a:p>
            <a:pPr marL="0" indent="0">
              <a:buNone/>
            </a:pPr>
            <a:r>
              <a:rPr lang="fr-FR" sz="1300" dirty="0">
                <a:latin typeface="+mj-lt"/>
              </a:rPr>
              <a:t>Les ressources de la Mission Opérationnelle Transfrontalière (M.O.T.) sur les territoires européens, </a:t>
            </a:r>
            <a:r>
              <a:rPr lang="fr-FR" sz="1300" dirty="0">
                <a:latin typeface="+mj-lt"/>
                <a:hlinkClick r:id="rId7"/>
              </a:rPr>
              <a:t>(en ligne)</a:t>
            </a:r>
            <a:endParaRPr lang="fr-FR" sz="1300" dirty="0">
              <a:latin typeface="+mj-lt"/>
            </a:endParaRPr>
          </a:p>
          <a:p>
            <a:pPr marL="0" indent="0" eaLnBrk="1" hangingPunct="1">
              <a:buClr>
                <a:srgbClr val="0067B2"/>
              </a:buClr>
              <a:buNone/>
            </a:pPr>
            <a:endParaRPr lang="fr-FR" altLang="fr-FR" sz="1800" b="1" dirty="0">
              <a:solidFill>
                <a:srgbClr val="0067B2"/>
              </a:solidFill>
            </a:endParaRPr>
          </a:p>
        </p:txBody>
      </p:sp>
      <p:sp>
        <p:nvSpPr>
          <p:cNvPr id="6" name="Text Box 7">
            <a:extLst>
              <a:ext uri="{FF2B5EF4-FFF2-40B4-BE49-F238E27FC236}">
                <a16:creationId xmlns:a16="http://schemas.microsoft.com/office/drawing/2014/main" id="{0BA396C1-620B-4CAA-9EC6-6B0B426106AA}"/>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272796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12</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spc="-1" dirty="0">
                <a:solidFill>
                  <a:srgbClr val="000000"/>
                </a:solidFill>
                <a:uFill>
                  <a:solidFill>
                    <a:srgbClr val="FFFFFF"/>
                  </a:solidFill>
                </a:uFill>
                <a:latin typeface="Arial Black" panose="020B0A04020102020204" pitchFamily="34" charset="0"/>
              </a:rPr>
              <a:t>I Tracer une frontière, pour quoi faire ? (finalités, acteurs et effets)</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6879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buAutoNum type="alphaUcPeriod"/>
            </a:pPr>
            <a:r>
              <a:rPr lang="fr-FR" sz="1800" b="1" spc="-1" dirty="0">
                <a:solidFill>
                  <a:srgbClr val="0067B2"/>
                </a:solidFill>
                <a:uFill>
                  <a:solidFill>
                    <a:srgbClr val="FFFFFF"/>
                  </a:solidFill>
                </a:uFill>
                <a:latin typeface="+mj-lt"/>
              </a:rPr>
              <a:t>Se protéger, filtrer, échanger : le limes rhénan</a:t>
            </a:r>
          </a:p>
          <a:p>
            <a:pPr marL="0" indent="0">
              <a:buNone/>
            </a:pPr>
            <a:r>
              <a:rPr lang="fr-FR" sz="1300" spc="-1" dirty="0">
                <a:solidFill>
                  <a:srgbClr val="000000"/>
                </a:solidFill>
                <a:uFill>
                  <a:solidFill>
                    <a:srgbClr val="FFFFFF"/>
                  </a:solidFill>
                </a:uFill>
                <a:latin typeface="+mj-lt"/>
              </a:rPr>
              <a:t>Yann Le </a:t>
            </a:r>
            <a:r>
              <a:rPr lang="fr-FR" sz="1300" spc="-1" dirty="0" err="1">
                <a:solidFill>
                  <a:srgbClr val="000000"/>
                </a:solidFill>
                <a:uFill>
                  <a:solidFill>
                    <a:srgbClr val="FFFFFF"/>
                  </a:solidFill>
                </a:uFill>
                <a:latin typeface="+mj-lt"/>
              </a:rPr>
              <a:t>Bohec</a:t>
            </a:r>
            <a:r>
              <a:rPr lang="fr-FR" sz="1300" spc="-1" dirty="0">
                <a:solidFill>
                  <a:srgbClr val="000000"/>
                </a:solidFill>
                <a:uFill>
                  <a:solidFill>
                    <a:srgbClr val="FFFFFF"/>
                  </a:solidFill>
                </a:uFill>
                <a:latin typeface="+mj-lt"/>
              </a:rPr>
              <a:t>, </a:t>
            </a:r>
            <a:r>
              <a:rPr lang="fr-FR" sz="1300" i="1" spc="-1" dirty="0">
                <a:solidFill>
                  <a:srgbClr val="000000"/>
                </a:solidFill>
                <a:uFill>
                  <a:solidFill>
                    <a:srgbClr val="FFFFFF"/>
                  </a:solidFill>
                </a:uFill>
                <a:latin typeface="+mj-lt"/>
              </a:rPr>
              <a:t>La Germanie des Romains : des provinces de circonstances</a:t>
            </a:r>
            <a:r>
              <a:rPr lang="fr-FR" sz="1300" spc="-1" dirty="0">
                <a:solidFill>
                  <a:srgbClr val="000000"/>
                </a:solidFill>
                <a:uFill>
                  <a:solidFill>
                    <a:srgbClr val="FFFFFF"/>
                  </a:solidFill>
                </a:uFill>
                <a:latin typeface="+mj-lt"/>
              </a:rPr>
              <a:t>, Clio (</a:t>
            </a:r>
            <a:r>
              <a:rPr lang="fr-FR" sz="1300" spc="-1" dirty="0">
                <a:solidFill>
                  <a:srgbClr val="000000"/>
                </a:solidFill>
                <a:uFill>
                  <a:solidFill>
                    <a:srgbClr val="FFFFFF"/>
                  </a:solidFill>
                </a:uFill>
                <a:latin typeface="+mj-lt"/>
                <a:hlinkClick r:id="rId3"/>
              </a:rPr>
              <a:t>en ligne</a:t>
            </a:r>
            <a:r>
              <a:rPr lang="fr-FR" sz="1300" spc="-1" dirty="0">
                <a:solidFill>
                  <a:srgbClr val="000000"/>
                </a:solidFill>
                <a:uFill>
                  <a:solidFill>
                    <a:srgbClr val="FFFFFF"/>
                  </a:solidFill>
                </a:uFill>
                <a:latin typeface="+mj-lt"/>
              </a:rPr>
              <a:t>)</a:t>
            </a:r>
          </a:p>
          <a:p>
            <a:pPr marL="0" indent="0">
              <a:buNone/>
            </a:pPr>
            <a:r>
              <a:rPr lang="fr-FR" sz="1300" spc="-1" dirty="0">
                <a:solidFill>
                  <a:srgbClr val="000000"/>
                </a:solidFill>
                <a:uFill>
                  <a:solidFill>
                    <a:srgbClr val="FFFFFF"/>
                  </a:solidFill>
                </a:uFill>
                <a:latin typeface="+mj-lt"/>
              </a:rPr>
              <a:t>Magalie </a:t>
            </a:r>
            <a:r>
              <a:rPr lang="fr-FR" sz="1300" spc="-1" dirty="0" err="1">
                <a:solidFill>
                  <a:srgbClr val="000000"/>
                </a:solidFill>
                <a:uFill>
                  <a:solidFill>
                    <a:srgbClr val="FFFFFF"/>
                  </a:solidFill>
                </a:uFill>
                <a:latin typeface="+mj-lt"/>
              </a:rPr>
              <a:t>Coumert</a:t>
            </a:r>
            <a:r>
              <a:rPr lang="fr-FR" sz="1300" spc="-1" dirty="0">
                <a:solidFill>
                  <a:srgbClr val="000000"/>
                </a:solidFill>
                <a:uFill>
                  <a:solidFill>
                    <a:srgbClr val="FFFFFF"/>
                  </a:solidFill>
                </a:uFill>
                <a:latin typeface="+mj-lt"/>
              </a:rPr>
              <a:t>, Bruno </a:t>
            </a:r>
            <a:r>
              <a:rPr lang="fr-FR" sz="1300" spc="-1" dirty="0" err="1">
                <a:solidFill>
                  <a:srgbClr val="000000"/>
                </a:solidFill>
                <a:uFill>
                  <a:solidFill>
                    <a:srgbClr val="FFFFFF"/>
                  </a:solidFill>
                </a:uFill>
                <a:latin typeface="+mj-lt"/>
              </a:rPr>
              <a:t>Dumezil</a:t>
            </a:r>
            <a:r>
              <a:rPr lang="fr-FR" sz="1300" spc="-1" dirty="0">
                <a:solidFill>
                  <a:srgbClr val="000000"/>
                </a:solidFill>
                <a:uFill>
                  <a:solidFill>
                    <a:srgbClr val="FFFFFF"/>
                  </a:solidFill>
                </a:uFill>
                <a:latin typeface="+mj-lt"/>
              </a:rPr>
              <a:t>, </a:t>
            </a:r>
            <a:r>
              <a:rPr lang="fr-FR" sz="1300" i="1" spc="-1" dirty="0">
                <a:solidFill>
                  <a:srgbClr val="000000"/>
                </a:solidFill>
                <a:uFill>
                  <a:solidFill>
                    <a:srgbClr val="FFFFFF"/>
                  </a:solidFill>
                </a:uFill>
                <a:latin typeface="+mj-lt"/>
              </a:rPr>
              <a:t>Les Royaumes barbares en Occiden</a:t>
            </a:r>
            <a:r>
              <a:rPr lang="fr-FR" sz="1300" spc="-1" dirty="0">
                <a:solidFill>
                  <a:srgbClr val="000000"/>
                </a:solidFill>
                <a:uFill>
                  <a:solidFill>
                    <a:srgbClr val="FFFFFF"/>
                  </a:solidFill>
                </a:uFill>
                <a:latin typeface="+mj-lt"/>
              </a:rPr>
              <a:t>t, PUF, Paris, 2017</a:t>
            </a:r>
          </a:p>
          <a:p>
            <a:pPr marL="0" indent="0">
              <a:buNone/>
            </a:pPr>
            <a:r>
              <a:rPr lang="fr-FR" sz="1300" spc="-1" dirty="0">
                <a:solidFill>
                  <a:srgbClr val="000000"/>
                </a:solidFill>
                <a:uFill>
                  <a:solidFill>
                    <a:srgbClr val="FFFFFF"/>
                  </a:solidFill>
                </a:uFill>
                <a:latin typeface="+mj-lt"/>
              </a:rPr>
              <a:t>Tacite, </a:t>
            </a:r>
            <a:r>
              <a:rPr lang="fr-FR" sz="1300" i="1" spc="-1" dirty="0">
                <a:solidFill>
                  <a:srgbClr val="000000"/>
                </a:solidFill>
                <a:uFill>
                  <a:solidFill>
                    <a:srgbClr val="FFFFFF"/>
                  </a:solidFill>
                </a:uFill>
                <a:latin typeface="+mj-lt"/>
              </a:rPr>
              <a:t>La Germanie</a:t>
            </a:r>
            <a:r>
              <a:rPr lang="fr-FR" sz="1300" spc="-1" dirty="0">
                <a:solidFill>
                  <a:srgbClr val="000000"/>
                </a:solidFill>
                <a:uFill>
                  <a:solidFill>
                    <a:srgbClr val="FFFFFF"/>
                  </a:solidFill>
                </a:uFill>
                <a:latin typeface="+mj-lt"/>
              </a:rPr>
              <a:t>, fin du Ier siècle, traduction française par Danielle De </a:t>
            </a:r>
            <a:r>
              <a:rPr lang="fr-FR" sz="1300" spc="-1" dirty="0" err="1">
                <a:solidFill>
                  <a:srgbClr val="000000"/>
                </a:solidFill>
                <a:uFill>
                  <a:solidFill>
                    <a:srgbClr val="FFFFFF"/>
                  </a:solidFill>
                </a:uFill>
                <a:latin typeface="+mj-lt"/>
              </a:rPr>
              <a:t>Clercq</a:t>
            </a:r>
            <a:r>
              <a:rPr lang="fr-FR" sz="1300" spc="-1" dirty="0">
                <a:solidFill>
                  <a:srgbClr val="000000"/>
                </a:solidFill>
                <a:uFill>
                  <a:solidFill>
                    <a:srgbClr val="FFFFFF"/>
                  </a:solidFill>
                </a:uFill>
                <a:latin typeface="+mj-lt"/>
              </a:rPr>
              <a:t>, Bruxelles, 2003, </a:t>
            </a:r>
            <a:r>
              <a:rPr lang="fr-FR" sz="1300" spc="-1" dirty="0">
                <a:solidFill>
                  <a:srgbClr val="000000"/>
                </a:solidFill>
                <a:uFill>
                  <a:solidFill>
                    <a:srgbClr val="FFFFFF"/>
                  </a:solidFill>
                </a:uFill>
                <a:latin typeface="+mj-lt"/>
                <a:hlinkClick r:id="rId4"/>
              </a:rPr>
              <a:t>(en ligne)</a:t>
            </a:r>
            <a:endParaRPr lang="fr-FR" sz="1300" spc="-1" dirty="0">
              <a:solidFill>
                <a:srgbClr val="000000"/>
              </a:solidFill>
              <a:uFill>
                <a:solidFill>
                  <a:srgbClr val="FFFFFF"/>
                </a:solidFill>
              </a:uFill>
              <a:latin typeface="+mj-lt"/>
            </a:endParaRPr>
          </a:p>
          <a:p>
            <a:pPr marL="0" indent="0">
              <a:buNone/>
            </a:pPr>
            <a:endParaRPr lang="fr-FR" altLang="fr-FR" sz="1300" dirty="0"/>
          </a:p>
          <a:p>
            <a:pPr marL="0" indent="0">
              <a:buNone/>
            </a:pPr>
            <a:r>
              <a:rPr lang="fr-FR" sz="1800" b="1" spc="-1" dirty="0">
                <a:solidFill>
                  <a:srgbClr val="0067B2"/>
                </a:solidFill>
                <a:uFill>
                  <a:solidFill>
                    <a:srgbClr val="FFFFFF"/>
                  </a:solidFill>
                </a:uFill>
                <a:latin typeface="+mj-lt"/>
              </a:rPr>
              <a:t>B. Imposer une frontière : le bassin du Congo à l’épreuve des puissances</a:t>
            </a:r>
          </a:p>
          <a:p>
            <a:pPr marL="0" indent="0">
              <a:buNone/>
            </a:pPr>
            <a:r>
              <a:rPr lang="fr-FR" sz="1300" spc="-1" dirty="0">
                <a:solidFill>
                  <a:srgbClr val="000000"/>
                </a:solidFill>
                <a:uFill>
                  <a:solidFill>
                    <a:srgbClr val="FFFFFF"/>
                  </a:solidFill>
                </a:uFill>
                <a:latin typeface="+mj-lt"/>
              </a:rPr>
              <a:t>Henri </a:t>
            </a:r>
            <a:r>
              <a:rPr lang="fr-FR" sz="1300" spc="-1" dirty="0" err="1">
                <a:solidFill>
                  <a:srgbClr val="000000"/>
                </a:solidFill>
                <a:uFill>
                  <a:solidFill>
                    <a:srgbClr val="FFFFFF"/>
                  </a:solidFill>
                </a:uFill>
                <a:latin typeface="+mj-lt"/>
              </a:rPr>
              <a:t>Wesseling</a:t>
            </a:r>
            <a:r>
              <a:rPr lang="fr-FR" sz="1300" spc="-1" dirty="0">
                <a:solidFill>
                  <a:srgbClr val="000000"/>
                </a:solidFill>
                <a:uFill>
                  <a:solidFill>
                    <a:srgbClr val="FFFFFF"/>
                  </a:solidFill>
                </a:uFill>
                <a:latin typeface="+mj-lt"/>
              </a:rPr>
              <a:t>, </a:t>
            </a:r>
            <a:r>
              <a:rPr lang="fr-FR" sz="1300" i="1" spc="-1" dirty="0">
                <a:solidFill>
                  <a:srgbClr val="000000"/>
                </a:solidFill>
                <a:uFill>
                  <a:solidFill>
                    <a:srgbClr val="FFFFFF"/>
                  </a:solidFill>
                </a:uFill>
                <a:latin typeface="+mj-lt"/>
              </a:rPr>
              <a:t>Le partage de l’Afrique, 1880-1914</a:t>
            </a:r>
            <a:r>
              <a:rPr lang="fr-FR" sz="1300" spc="-1" dirty="0">
                <a:solidFill>
                  <a:srgbClr val="000000"/>
                </a:solidFill>
                <a:uFill>
                  <a:solidFill>
                    <a:srgbClr val="FFFFFF"/>
                  </a:solidFill>
                </a:uFill>
                <a:latin typeface="+mj-lt"/>
              </a:rPr>
              <a:t>, Paris, 1996</a:t>
            </a:r>
            <a:r>
              <a:rPr lang="fr-FR" sz="1300" dirty="0">
                <a:latin typeface="+mj-lt"/>
              </a:rPr>
              <a:t> </a:t>
            </a:r>
          </a:p>
          <a:p>
            <a:pPr marL="0" indent="0">
              <a:buNone/>
            </a:pPr>
            <a:r>
              <a:rPr lang="fr-FR" sz="1300" dirty="0">
                <a:latin typeface="+mj-lt"/>
              </a:rPr>
              <a:t>David Van </a:t>
            </a:r>
            <a:r>
              <a:rPr lang="fr-FR" sz="1300" dirty="0" err="1">
                <a:latin typeface="+mj-lt"/>
              </a:rPr>
              <a:t>Reybrouck</a:t>
            </a:r>
            <a:r>
              <a:rPr lang="fr-FR" sz="1300" dirty="0">
                <a:latin typeface="+mj-lt"/>
              </a:rPr>
              <a:t>, </a:t>
            </a:r>
            <a:r>
              <a:rPr lang="fr-FR" sz="1300" i="1" dirty="0">
                <a:latin typeface="+mj-lt"/>
              </a:rPr>
              <a:t>Congo, une histoire</a:t>
            </a:r>
            <a:r>
              <a:rPr lang="fr-FR" sz="1300" dirty="0">
                <a:latin typeface="+mj-lt"/>
              </a:rPr>
              <a:t>, Amsterdam, 2012</a:t>
            </a:r>
          </a:p>
          <a:p>
            <a:pPr marL="0" indent="0">
              <a:buNone/>
            </a:pPr>
            <a:endParaRPr lang="fr-FR" sz="1300" dirty="0">
              <a:latin typeface="+mj-lt"/>
            </a:endParaRPr>
          </a:p>
          <a:p>
            <a:pPr marL="0" indent="0">
              <a:buNone/>
            </a:pPr>
            <a:r>
              <a:rPr lang="fr-FR" sz="1800" b="1" spc="-1" dirty="0">
                <a:solidFill>
                  <a:srgbClr val="0067B2"/>
                </a:solidFill>
                <a:uFill>
                  <a:solidFill>
                    <a:srgbClr val="FFFFFF"/>
                  </a:solidFill>
                </a:uFill>
                <a:latin typeface="+mj-lt"/>
              </a:rPr>
              <a:t>C. Séparer deux systèmes politiques : la zone de démilitarisation coréenne entre tensions et espoirs de réunification</a:t>
            </a:r>
            <a:endParaRPr lang="fr-FR" sz="1300" b="1" spc="-1" dirty="0">
              <a:uFill>
                <a:solidFill>
                  <a:srgbClr val="FFFFFF"/>
                </a:solidFill>
              </a:uFill>
              <a:latin typeface="+mj-lt"/>
            </a:endParaRPr>
          </a:p>
          <a:p>
            <a:pPr marL="0" indent="0">
              <a:buNone/>
            </a:pPr>
            <a:r>
              <a:rPr lang="fr-FR" sz="1300" spc="-1" dirty="0">
                <a:uFill>
                  <a:solidFill>
                    <a:srgbClr val="FFFFFF"/>
                  </a:solidFill>
                </a:uFill>
                <a:latin typeface="+mj-lt"/>
              </a:rPr>
              <a:t>L’Histoire, </a:t>
            </a:r>
            <a:r>
              <a:rPr lang="fr-FR" sz="1300" i="1" spc="-1" dirty="0">
                <a:uFill>
                  <a:solidFill>
                    <a:srgbClr val="FFFFFF"/>
                  </a:solidFill>
                </a:uFill>
                <a:latin typeface="+mj-lt"/>
              </a:rPr>
              <a:t>La Corée. Une civilisation, deux pays</a:t>
            </a:r>
            <a:r>
              <a:rPr lang="fr-FR" sz="1300" spc="-1" dirty="0">
                <a:uFill>
                  <a:solidFill>
                    <a:srgbClr val="FFFFFF"/>
                  </a:solidFill>
                </a:uFill>
                <a:latin typeface="+mj-lt"/>
              </a:rPr>
              <a:t>. N° 385, mars 2013. p. 50 à 63. </a:t>
            </a:r>
          </a:p>
          <a:p>
            <a:pPr marL="0" indent="0">
              <a:buNone/>
            </a:pPr>
            <a:endParaRPr lang="fr-FR" sz="1300" dirty="0">
              <a:latin typeface="+mj-lt"/>
            </a:endParaRPr>
          </a:p>
          <a:p>
            <a:pPr marL="0" indent="0">
              <a:buNone/>
            </a:pPr>
            <a:endParaRPr lang="fr-FR" sz="1800" b="1" spc="-1" dirty="0">
              <a:solidFill>
                <a:srgbClr val="0067B2"/>
              </a:solidFill>
              <a:uFill>
                <a:solidFill>
                  <a:srgbClr val="FFFFFF"/>
                </a:solidFill>
              </a:uFill>
              <a:latin typeface="+mj-lt"/>
            </a:endParaRPr>
          </a:p>
        </p:txBody>
      </p:sp>
      <p:sp>
        <p:nvSpPr>
          <p:cNvPr id="6" name="Text Box 7">
            <a:extLst>
              <a:ext uri="{FF2B5EF4-FFF2-40B4-BE49-F238E27FC236}">
                <a16:creationId xmlns:a16="http://schemas.microsoft.com/office/drawing/2014/main" id="{67E5A6F1-1A0D-44F2-A39E-D75975424F9E}"/>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69484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13</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spc="-1" dirty="0">
                <a:solidFill>
                  <a:srgbClr val="000000"/>
                </a:solidFill>
                <a:uFill>
                  <a:solidFill>
                    <a:srgbClr val="FFFFFF"/>
                  </a:solidFill>
                </a:uFill>
                <a:latin typeface="Arial Black" panose="020B0A04020102020204" pitchFamily="34" charset="0"/>
              </a:rPr>
              <a:t>II Les frontières : enjeux de débat</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6879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buAutoNum type="alphaUcPeriod"/>
            </a:pPr>
            <a:r>
              <a:rPr lang="fr-FR" sz="1800" b="1" spc="-1" dirty="0">
                <a:solidFill>
                  <a:srgbClr val="0067B2"/>
                </a:solidFill>
                <a:uFill>
                  <a:solidFill>
                    <a:srgbClr val="FFFFFF"/>
                  </a:solidFill>
                </a:uFill>
                <a:latin typeface="+mj-lt"/>
              </a:rPr>
              <a:t>Faire reconnaître une nouvelle frontière : la frontière germano-polonaise entre 1939 et 1990</a:t>
            </a:r>
          </a:p>
          <a:p>
            <a:pPr marL="0" indent="0">
              <a:buNone/>
            </a:pPr>
            <a:r>
              <a:rPr lang="fr-FR" sz="1300" spc="-1" dirty="0">
                <a:solidFill>
                  <a:srgbClr val="000000"/>
                </a:solidFill>
                <a:uFill>
                  <a:solidFill>
                    <a:srgbClr val="FFFFFF"/>
                  </a:solidFill>
                </a:uFill>
                <a:latin typeface="+mj-lt"/>
              </a:rPr>
              <a:t>Heinrich A. Winkler,</a:t>
            </a:r>
            <a:r>
              <a:rPr lang="fr-FR" sz="1300" i="1" spc="-1" dirty="0">
                <a:solidFill>
                  <a:srgbClr val="000000"/>
                </a:solidFill>
                <a:uFill>
                  <a:solidFill>
                    <a:srgbClr val="FFFFFF"/>
                  </a:solidFill>
                </a:uFill>
                <a:latin typeface="+mj-lt"/>
              </a:rPr>
              <a:t> Histoire de l’Allemagne, le long chemin vers l’Occident</a:t>
            </a:r>
            <a:r>
              <a:rPr lang="fr-FR" sz="1300" spc="-1" dirty="0">
                <a:solidFill>
                  <a:srgbClr val="000000"/>
                </a:solidFill>
                <a:uFill>
                  <a:solidFill>
                    <a:srgbClr val="FFFFFF"/>
                  </a:solidFill>
                </a:uFill>
                <a:latin typeface="+mj-lt"/>
              </a:rPr>
              <a:t>, Fayard, 2005.</a:t>
            </a:r>
          </a:p>
          <a:p>
            <a:pPr marL="0" indent="0">
              <a:buNone/>
            </a:pPr>
            <a:r>
              <a:rPr lang="fr-FR" sz="1300" spc="-1" dirty="0">
                <a:solidFill>
                  <a:srgbClr val="000000"/>
                </a:solidFill>
                <a:uFill>
                  <a:solidFill>
                    <a:srgbClr val="FFFFFF"/>
                  </a:solidFill>
                </a:uFill>
                <a:latin typeface="+mj-lt"/>
              </a:rPr>
              <a:t>Pierre </a:t>
            </a:r>
            <a:r>
              <a:rPr lang="fr-FR" sz="1300" spc="-1" dirty="0" err="1">
                <a:solidFill>
                  <a:srgbClr val="000000"/>
                </a:solidFill>
                <a:uFill>
                  <a:solidFill>
                    <a:srgbClr val="FFFFFF"/>
                  </a:solidFill>
                </a:uFill>
                <a:latin typeface="+mj-lt"/>
              </a:rPr>
              <a:t>Koening</a:t>
            </a:r>
            <a:r>
              <a:rPr lang="fr-FR" sz="1300" spc="-1" dirty="0">
                <a:solidFill>
                  <a:srgbClr val="000000"/>
                </a:solidFill>
                <a:uFill>
                  <a:solidFill>
                    <a:srgbClr val="FFFFFF"/>
                  </a:solidFill>
                </a:uFill>
                <a:latin typeface="+mj-lt"/>
              </a:rPr>
              <a:t>, </a:t>
            </a:r>
            <a:r>
              <a:rPr lang="fr-FR" sz="1300" i="1" spc="-1" dirty="0">
                <a:solidFill>
                  <a:srgbClr val="000000"/>
                </a:solidFill>
                <a:uFill>
                  <a:solidFill>
                    <a:srgbClr val="FFFFFF"/>
                  </a:solidFill>
                </a:uFill>
                <a:latin typeface="+mj-lt"/>
              </a:rPr>
              <a:t>La Frontière de l’Oder-Neisse</a:t>
            </a:r>
            <a:r>
              <a:rPr lang="fr-FR" sz="1300" spc="-1" dirty="0">
                <a:solidFill>
                  <a:srgbClr val="000000"/>
                </a:solidFill>
                <a:uFill>
                  <a:solidFill>
                    <a:srgbClr val="FFFFFF"/>
                  </a:solidFill>
                </a:uFill>
                <a:latin typeface="+mj-lt"/>
              </a:rPr>
              <a:t>, Annuaire Français de droit international, 1990  </a:t>
            </a:r>
            <a:r>
              <a:rPr lang="fr-FR" sz="1300" spc="-1" dirty="0">
                <a:solidFill>
                  <a:srgbClr val="000000"/>
                </a:solidFill>
                <a:uFill>
                  <a:solidFill>
                    <a:srgbClr val="FFFFFF"/>
                  </a:solidFill>
                </a:uFill>
                <a:latin typeface="+mj-lt"/>
                <a:hlinkClick r:id="rId3"/>
              </a:rPr>
              <a:t>(article en ligne)</a:t>
            </a:r>
            <a:endParaRPr lang="fr-FR" sz="1300" spc="-1" dirty="0">
              <a:solidFill>
                <a:srgbClr val="000000"/>
              </a:solidFill>
              <a:uFill>
                <a:solidFill>
                  <a:srgbClr val="FFFFFF"/>
                </a:solidFill>
              </a:uFill>
              <a:latin typeface="+mj-lt"/>
            </a:endParaRPr>
          </a:p>
          <a:p>
            <a:pPr marL="0" indent="0">
              <a:buNone/>
            </a:pPr>
            <a:endParaRPr lang="fr-FR" altLang="fr-FR" sz="1300" dirty="0"/>
          </a:p>
          <a:p>
            <a:pPr marL="0" indent="0">
              <a:buNone/>
            </a:pPr>
            <a:r>
              <a:rPr lang="fr-FR" sz="1800" b="1" spc="-1" dirty="0">
                <a:solidFill>
                  <a:srgbClr val="0067B2"/>
                </a:solidFill>
                <a:uFill>
                  <a:solidFill>
                    <a:srgbClr val="FFFFFF"/>
                  </a:solidFill>
                </a:uFill>
                <a:latin typeface="+mj-lt"/>
              </a:rPr>
              <a:t>B. Les océans : un espace sans frontière ?</a:t>
            </a:r>
          </a:p>
          <a:p>
            <a:pPr marL="0" indent="0">
              <a:buNone/>
            </a:pPr>
            <a:r>
              <a:rPr lang="fr-FR" sz="1300" spc="-1" dirty="0" err="1">
                <a:solidFill>
                  <a:srgbClr val="000000"/>
                </a:solidFill>
                <a:uFill>
                  <a:solidFill>
                    <a:srgbClr val="FFFFFF"/>
                  </a:solidFill>
                </a:uFill>
                <a:latin typeface="+mj-lt"/>
              </a:rPr>
              <a:t>A.Fremont</a:t>
            </a:r>
            <a:r>
              <a:rPr lang="fr-FR" sz="1300" spc="-1" dirty="0">
                <a:solidFill>
                  <a:srgbClr val="000000"/>
                </a:solidFill>
                <a:uFill>
                  <a:solidFill>
                    <a:srgbClr val="FFFFFF"/>
                  </a:solidFill>
                </a:uFill>
                <a:latin typeface="+mj-lt"/>
              </a:rPr>
              <a:t>, A. Fremont-</a:t>
            </a:r>
            <a:r>
              <a:rPr lang="fr-FR" sz="1300" spc="-1" dirty="0" err="1">
                <a:solidFill>
                  <a:srgbClr val="000000"/>
                </a:solidFill>
                <a:uFill>
                  <a:solidFill>
                    <a:srgbClr val="FFFFFF"/>
                  </a:solidFill>
                </a:uFill>
                <a:latin typeface="+mj-lt"/>
              </a:rPr>
              <a:t>Vanacore</a:t>
            </a:r>
            <a:r>
              <a:rPr lang="fr-FR" sz="1300" spc="-1" dirty="0">
                <a:solidFill>
                  <a:srgbClr val="000000"/>
                </a:solidFill>
                <a:uFill>
                  <a:solidFill>
                    <a:srgbClr val="FFFFFF"/>
                  </a:solidFill>
                </a:uFill>
                <a:latin typeface="+mj-lt"/>
              </a:rPr>
              <a:t>. </a:t>
            </a:r>
            <a:r>
              <a:rPr lang="fr-FR" sz="1300" i="1" spc="-1" dirty="0">
                <a:solidFill>
                  <a:srgbClr val="000000"/>
                </a:solidFill>
                <a:uFill>
                  <a:solidFill>
                    <a:srgbClr val="FFFFFF"/>
                  </a:solidFill>
                </a:uFill>
                <a:latin typeface="+mj-lt"/>
              </a:rPr>
              <a:t>Géographie des espaces maritimes</a:t>
            </a:r>
            <a:r>
              <a:rPr lang="fr-FR" sz="1300" spc="-1" dirty="0">
                <a:solidFill>
                  <a:srgbClr val="000000"/>
                </a:solidFill>
                <a:uFill>
                  <a:solidFill>
                    <a:srgbClr val="FFFFFF"/>
                  </a:solidFill>
                </a:uFill>
                <a:latin typeface="+mj-lt"/>
              </a:rPr>
              <a:t>, la documentation photographique, 2015.</a:t>
            </a:r>
          </a:p>
          <a:p>
            <a:pPr marL="0" indent="0">
              <a:buNone/>
            </a:pPr>
            <a:r>
              <a:rPr lang="fr-FR" sz="1300" dirty="0">
                <a:latin typeface="+mj-lt"/>
              </a:rPr>
              <a:t>Dossier </a:t>
            </a:r>
            <a:r>
              <a:rPr lang="fr-FR" sz="1300" dirty="0" err="1">
                <a:latin typeface="+mj-lt"/>
              </a:rPr>
              <a:t>Géoconfluences</a:t>
            </a:r>
            <a:r>
              <a:rPr lang="fr-FR" sz="1300" dirty="0">
                <a:latin typeface="+mj-lt"/>
              </a:rPr>
              <a:t>, </a:t>
            </a:r>
            <a:r>
              <a:rPr lang="fr-FR" sz="1300" i="1" dirty="0">
                <a:latin typeface="+mj-lt"/>
              </a:rPr>
              <a:t>Géographie des mers et des océans</a:t>
            </a:r>
            <a:r>
              <a:rPr lang="fr-FR" sz="1300" dirty="0">
                <a:latin typeface="+mj-lt"/>
              </a:rPr>
              <a:t>, </a:t>
            </a:r>
            <a:r>
              <a:rPr lang="fr-FR" sz="1300" dirty="0">
                <a:latin typeface="+mj-lt"/>
                <a:hlinkClick r:id="rId4"/>
              </a:rPr>
              <a:t>(en ligne)</a:t>
            </a:r>
            <a:endParaRPr lang="fr-FR" sz="1300" dirty="0">
              <a:latin typeface="+mj-lt"/>
            </a:endParaRPr>
          </a:p>
          <a:p>
            <a:pPr marL="0" indent="0">
              <a:buNone/>
            </a:pPr>
            <a:endParaRPr lang="fr-FR" sz="1300" dirty="0">
              <a:latin typeface="+mj-lt"/>
            </a:endParaRPr>
          </a:p>
          <a:p>
            <a:pPr marL="0" indent="0">
              <a:buNone/>
            </a:pPr>
            <a:endParaRPr lang="fr-FR" sz="1300" dirty="0">
              <a:latin typeface="+mj-lt"/>
            </a:endParaRPr>
          </a:p>
          <a:p>
            <a:pPr marL="0" indent="0">
              <a:buNone/>
            </a:pPr>
            <a:endParaRPr lang="fr-FR" sz="1800" b="1" spc="-1" dirty="0">
              <a:solidFill>
                <a:srgbClr val="0067B2"/>
              </a:solidFill>
              <a:uFill>
                <a:solidFill>
                  <a:srgbClr val="FFFFFF"/>
                </a:solidFill>
              </a:uFill>
              <a:latin typeface="+mj-lt"/>
            </a:endParaRPr>
          </a:p>
        </p:txBody>
      </p:sp>
      <p:sp>
        <p:nvSpPr>
          <p:cNvPr id="6" name="Text Box 7">
            <a:extLst>
              <a:ext uri="{FF2B5EF4-FFF2-40B4-BE49-F238E27FC236}">
                <a16:creationId xmlns:a16="http://schemas.microsoft.com/office/drawing/2014/main" id="{67E5A6F1-1A0D-44F2-A39E-D75975424F9E}"/>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131758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a:extLst>
              <a:ext uri="{FF2B5EF4-FFF2-40B4-BE49-F238E27FC236}">
                <a16:creationId xmlns:a16="http://schemas.microsoft.com/office/drawing/2014/main" id="{53F3CCAC-2640-497E-8995-0C6EC42FDB0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6678B-861A-43A3-8B97-30734DD7F42C}" type="slidenum">
              <a:rPr lang="fr-FR" altLang="fr-FR"/>
              <a:pPr/>
              <a:t>14</a:t>
            </a:fld>
            <a:endParaRPr lang="fr-FR" altLang="fr-FR"/>
          </a:p>
        </p:txBody>
      </p:sp>
      <p:sp>
        <p:nvSpPr>
          <p:cNvPr id="5123" name="Titre 1">
            <a:extLst>
              <a:ext uri="{FF2B5EF4-FFF2-40B4-BE49-F238E27FC236}">
                <a16:creationId xmlns:a16="http://schemas.microsoft.com/office/drawing/2014/main" id="{562B748D-74F1-45F9-8F71-9EDA2D1EAC53}"/>
              </a:ext>
            </a:extLst>
          </p:cNvPr>
          <p:cNvSpPr>
            <a:spLocks/>
          </p:cNvSpPr>
          <p:nvPr/>
        </p:nvSpPr>
        <p:spPr bwMode="auto">
          <a:xfrm>
            <a:off x="3059113" y="2288084"/>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3200" dirty="0">
                <a:solidFill>
                  <a:srgbClr val="0067B2"/>
                </a:solidFill>
              </a:rPr>
              <a:t>Plan de travail (24-25h)</a:t>
            </a:r>
          </a:p>
          <a:p>
            <a:pPr eaLnBrk="1" hangingPunct="1"/>
            <a:r>
              <a:rPr lang="fr-FR" altLang="fr-FR" sz="2800" dirty="0"/>
              <a:t>Introduction (1h)</a:t>
            </a:r>
          </a:p>
          <a:p>
            <a:pPr eaLnBrk="1" hangingPunct="1"/>
            <a:r>
              <a:rPr lang="fr-FR" dirty="0">
                <a:latin typeface="+mj-lt"/>
              </a:rPr>
              <a:t>« La frontière est objet géopolitique socialement construit », Sylvie Considère</a:t>
            </a:r>
          </a:p>
          <a:p>
            <a:pPr eaLnBrk="1" hangingPunct="1"/>
            <a:endParaRPr lang="fr-FR" altLang="fr-FR" dirty="0"/>
          </a:p>
        </p:txBody>
      </p:sp>
    </p:spTree>
    <p:extLst>
      <p:ext uri="{BB962C8B-B14F-4D97-AF65-F5344CB8AC3E}">
        <p14:creationId xmlns:p14="http://schemas.microsoft.com/office/powerpoint/2010/main" val="388317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15</a:t>
            </a:fld>
            <a:endParaRPr lang="fr-FR" altLang="fr-FR" dirty="0"/>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1300" dirty="0">
                <a:latin typeface="+mj-lt"/>
              </a:rPr>
              <a:t>Avec les élèves, partir des représentations sur les fonctions de la frontière… </a:t>
            </a:r>
            <a:r>
              <a:rPr lang="fr-FR" sz="1300" i="1" dirty="0">
                <a:latin typeface="+mj-lt"/>
              </a:rPr>
              <a:t>(extrait du jeu de société Dixit)</a:t>
            </a:r>
          </a:p>
        </p:txBody>
      </p:sp>
      <p:sp>
        <p:nvSpPr>
          <p:cNvPr id="6" name="Text Box 7">
            <a:extLst>
              <a:ext uri="{FF2B5EF4-FFF2-40B4-BE49-F238E27FC236}">
                <a16:creationId xmlns:a16="http://schemas.microsoft.com/office/drawing/2014/main" id="{A920124F-A3D0-414D-A165-1C3E0B5F6FA1}"/>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pic>
        <p:nvPicPr>
          <p:cNvPr id="7" name="Image 6">
            <a:extLst>
              <a:ext uri="{FF2B5EF4-FFF2-40B4-BE49-F238E27FC236}">
                <a16:creationId xmlns:a16="http://schemas.microsoft.com/office/drawing/2014/main" id="{3E0DB2EE-5561-429D-BD20-D4C855F5D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7715">
            <a:off x="229240" y="1591684"/>
            <a:ext cx="2061173" cy="3083594"/>
          </a:xfrm>
          <a:prstGeom prst="rect">
            <a:avLst/>
          </a:prstGeom>
        </p:spPr>
      </p:pic>
      <p:pic>
        <p:nvPicPr>
          <p:cNvPr id="8" name="Image 7">
            <a:extLst>
              <a:ext uri="{FF2B5EF4-FFF2-40B4-BE49-F238E27FC236}">
                <a16:creationId xmlns:a16="http://schemas.microsoft.com/office/drawing/2014/main" id="{288B4C7F-A679-4D93-AEC6-F859B8155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651" y="1383439"/>
            <a:ext cx="1980333" cy="3106341"/>
          </a:xfrm>
          <a:prstGeom prst="rect">
            <a:avLst/>
          </a:prstGeom>
        </p:spPr>
      </p:pic>
      <p:pic>
        <p:nvPicPr>
          <p:cNvPr id="9" name="Image 8">
            <a:extLst>
              <a:ext uri="{FF2B5EF4-FFF2-40B4-BE49-F238E27FC236}">
                <a16:creationId xmlns:a16="http://schemas.microsoft.com/office/drawing/2014/main" id="{F608E580-1992-4FA1-AAF4-3D57CF2B5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104" y="1572489"/>
            <a:ext cx="2058128" cy="3120069"/>
          </a:xfrm>
          <a:prstGeom prst="rect">
            <a:avLst/>
          </a:prstGeom>
        </p:spPr>
      </p:pic>
      <p:pic>
        <p:nvPicPr>
          <p:cNvPr id="10" name="Image 9">
            <a:extLst>
              <a:ext uri="{FF2B5EF4-FFF2-40B4-BE49-F238E27FC236}">
                <a16:creationId xmlns:a16="http://schemas.microsoft.com/office/drawing/2014/main" id="{B50D9270-3279-43C7-B54D-53586BD449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4416">
            <a:off x="6833294" y="1471479"/>
            <a:ext cx="2034401" cy="3139263"/>
          </a:xfrm>
          <a:prstGeom prst="rect">
            <a:avLst/>
          </a:prstGeom>
        </p:spPr>
      </p:pic>
      <p:sp>
        <p:nvSpPr>
          <p:cNvPr id="2" name="Rectangle 1">
            <a:extLst>
              <a:ext uri="{FF2B5EF4-FFF2-40B4-BE49-F238E27FC236}">
                <a16:creationId xmlns:a16="http://schemas.microsoft.com/office/drawing/2014/main" id="{C78176D4-6419-4B8C-883E-4EB92636FA7D}"/>
              </a:ext>
            </a:extLst>
          </p:cNvPr>
          <p:cNvSpPr/>
          <p:nvPr/>
        </p:nvSpPr>
        <p:spPr>
          <a:xfrm>
            <a:off x="525008" y="5145289"/>
            <a:ext cx="8439480" cy="292388"/>
          </a:xfrm>
          <a:prstGeom prst="rect">
            <a:avLst/>
          </a:prstGeom>
        </p:spPr>
        <p:txBody>
          <a:bodyPr wrap="square">
            <a:spAutoFit/>
          </a:bodyPr>
          <a:lstStyle/>
          <a:p>
            <a:r>
              <a:rPr lang="fr-FR" sz="1300" dirty="0">
                <a:latin typeface="+mj-lt"/>
              </a:rPr>
              <a:t>…ou encore sur les acteurs qui la pratiquent ou les formes que prend la frontière.</a:t>
            </a:r>
          </a:p>
        </p:txBody>
      </p:sp>
    </p:spTree>
    <p:extLst>
      <p:ext uri="{BB962C8B-B14F-4D97-AF65-F5344CB8AC3E}">
        <p14:creationId xmlns:p14="http://schemas.microsoft.com/office/powerpoint/2010/main" val="19658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16</a:t>
            </a:fld>
            <a:endParaRPr lang="fr-FR" altLang="fr-F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584" y="764704"/>
            <a:ext cx="7703641" cy="51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0067B2"/>
              </a:buClr>
              <a:buNone/>
            </a:pPr>
            <a:r>
              <a:rPr lang="fr-FR" altLang="fr-FR" sz="1800" b="1" dirty="0">
                <a:solidFill>
                  <a:srgbClr val="0067B2"/>
                </a:solidFill>
              </a:rPr>
              <a:t>Plan de travail (24-25h)</a:t>
            </a:r>
          </a:p>
          <a:p>
            <a:pPr marL="0" indent="0" eaLnBrk="1" hangingPunct="1">
              <a:buClr>
                <a:srgbClr val="0067B2"/>
              </a:buClr>
              <a:buNone/>
            </a:pPr>
            <a:r>
              <a:rPr lang="fr-FR" altLang="fr-FR" sz="1800" b="1" dirty="0">
                <a:solidFill>
                  <a:srgbClr val="0067B2"/>
                </a:solidFill>
              </a:rPr>
              <a:t>Introduction (1h)</a:t>
            </a:r>
          </a:p>
          <a:p>
            <a:pPr marL="0" indent="0" eaLnBrk="1" hangingPunct="1">
              <a:buClr>
                <a:srgbClr val="0067B2"/>
              </a:buClr>
              <a:buNone/>
            </a:pPr>
            <a:r>
              <a:rPr lang="fr-FR" altLang="fr-FR" sz="1800" b="1" dirty="0">
                <a:solidFill>
                  <a:srgbClr val="0067B2"/>
                </a:solidFill>
              </a:rPr>
              <a:t>I Tracer une frontière, pour quoi faire ? (finalités, acteurs et effets) (6h)</a:t>
            </a:r>
          </a:p>
          <a:p>
            <a:pPr lvl="1" eaLnBrk="1" hangingPunct="1">
              <a:buClr>
                <a:srgbClr val="0067B2"/>
              </a:buClr>
              <a:buSzPct val="125000"/>
              <a:buFont typeface="Wingdings" panose="05000000000000000000" pitchFamily="2" charset="2"/>
              <a:buChar char=""/>
            </a:pPr>
            <a:r>
              <a:rPr lang="fr-FR" altLang="fr-FR" sz="1300" b="1" dirty="0">
                <a:solidFill>
                  <a:srgbClr val="C00000"/>
                </a:solidFill>
              </a:rPr>
              <a:t>Evaluation formative</a:t>
            </a:r>
          </a:p>
          <a:p>
            <a:pPr marL="0" indent="0">
              <a:buNone/>
            </a:pPr>
            <a:r>
              <a:rPr lang="fr-FR" sz="1300" spc="-1" dirty="0">
                <a:solidFill>
                  <a:srgbClr val="000000"/>
                </a:solidFill>
                <a:uFill>
                  <a:solidFill>
                    <a:srgbClr val="FFFFFF"/>
                  </a:solidFill>
                </a:uFill>
                <a:latin typeface="+mj-lt"/>
              </a:rPr>
              <a:t>Objectifs : réalisation d’un schéma fléché argumenté et coopératif, qui articulerait les fonctions de trois types de frontière, en mobilisant les repères spatiaux et temporels, ainsi que les notions fondamentales.</a:t>
            </a:r>
          </a:p>
          <a:p>
            <a:pPr marL="0" indent="0">
              <a:buNone/>
            </a:pPr>
            <a:r>
              <a:rPr lang="fr-FR" sz="1300" spc="-1" dirty="0">
                <a:solidFill>
                  <a:srgbClr val="000000"/>
                </a:solidFill>
                <a:uFill>
                  <a:solidFill>
                    <a:srgbClr val="FFFFFF"/>
                  </a:solidFill>
                </a:uFill>
                <a:latin typeface="+mj-lt"/>
              </a:rPr>
              <a:t>Corrigé donné par le professeur ou </a:t>
            </a:r>
            <a:r>
              <a:rPr lang="fr-FR" sz="1300" spc="-1" dirty="0" err="1">
                <a:solidFill>
                  <a:srgbClr val="000000"/>
                </a:solidFill>
                <a:uFill>
                  <a:solidFill>
                    <a:srgbClr val="FFFFFF"/>
                  </a:solidFill>
                </a:uFill>
                <a:latin typeface="+mj-lt"/>
              </a:rPr>
              <a:t>co-construit</a:t>
            </a:r>
            <a:r>
              <a:rPr lang="fr-FR" sz="1300" spc="-1" dirty="0">
                <a:solidFill>
                  <a:srgbClr val="000000"/>
                </a:solidFill>
                <a:uFill>
                  <a:solidFill>
                    <a:srgbClr val="FFFFFF"/>
                  </a:solidFill>
                </a:uFill>
                <a:latin typeface="+mj-lt"/>
              </a:rPr>
              <a:t> avec les élèves en reprise. </a:t>
            </a:r>
          </a:p>
          <a:p>
            <a:pPr lvl="2" eaLnBrk="1" hangingPunct="1">
              <a:buClr>
                <a:srgbClr val="0067B2"/>
              </a:buClr>
              <a:buNone/>
            </a:pPr>
            <a:endParaRPr lang="fr-FR" altLang="fr-FR" sz="1300" dirty="0"/>
          </a:p>
          <a:p>
            <a:pPr marL="0" indent="0" eaLnBrk="1" hangingPunct="1">
              <a:buClr>
                <a:srgbClr val="0067B2"/>
              </a:buClr>
              <a:buNone/>
            </a:pPr>
            <a:r>
              <a:rPr lang="fr-FR" altLang="fr-FR" sz="1800" b="1" dirty="0">
                <a:solidFill>
                  <a:srgbClr val="0067B2"/>
                </a:solidFill>
              </a:rPr>
              <a:t>II Les frontières : enjeux de débat (5h)</a:t>
            </a:r>
          </a:p>
          <a:p>
            <a:pPr marL="0" indent="0" eaLnBrk="1" hangingPunct="1">
              <a:buClr>
                <a:srgbClr val="0067B2"/>
              </a:buClr>
              <a:buNone/>
            </a:pPr>
            <a:r>
              <a:rPr lang="fr-FR" altLang="fr-FR" sz="1300" dirty="0"/>
              <a:t>Cours dialogué et travail sur dossier. </a:t>
            </a:r>
            <a:r>
              <a:rPr lang="fr-FR" altLang="fr-FR" sz="1300" dirty="0">
                <a:solidFill>
                  <a:srgbClr val="009999"/>
                </a:solidFill>
              </a:rPr>
              <a:t>Présentation de ressources sur la frontière germano-polonaise (cf. Annexe 4)</a:t>
            </a:r>
          </a:p>
          <a:p>
            <a:pPr marL="0" indent="0" eaLnBrk="1" hangingPunct="1">
              <a:buClr>
                <a:srgbClr val="0067B2"/>
              </a:buClr>
              <a:buNone/>
            </a:pPr>
            <a:endParaRPr lang="fr-FR" altLang="fr-FR" sz="1800" b="1" dirty="0">
              <a:solidFill>
                <a:srgbClr val="0067B2"/>
              </a:solidFill>
            </a:endParaRPr>
          </a:p>
          <a:p>
            <a:pPr marL="0" indent="0" eaLnBrk="1" hangingPunct="1">
              <a:buClr>
                <a:srgbClr val="0067B2"/>
              </a:buClr>
              <a:buNone/>
            </a:pPr>
            <a:r>
              <a:rPr lang="fr-FR" altLang="fr-FR" sz="1800" b="1" dirty="0">
                <a:solidFill>
                  <a:srgbClr val="0067B2"/>
                </a:solidFill>
              </a:rPr>
              <a:t>III A l’échelle européenne, un espace d’intégration et d’articulation de frontières de différentes natures (4h + 7h sur l’objet conclusif)</a:t>
            </a:r>
          </a:p>
          <a:p>
            <a:pPr lvl="1" eaLnBrk="1" hangingPunct="1">
              <a:buClr>
                <a:srgbClr val="0067B2"/>
              </a:buClr>
              <a:buSzPct val="125000"/>
              <a:buFont typeface="Wingdings" panose="05000000000000000000" pitchFamily="2" charset="2"/>
              <a:buChar char=""/>
            </a:pPr>
            <a:r>
              <a:rPr lang="fr-FR" altLang="fr-FR" sz="1300" b="1" dirty="0">
                <a:solidFill>
                  <a:srgbClr val="009999"/>
                </a:solidFill>
              </a:rPr>
              <a:t>Objet conclusif : l’Irlande à l’heure du Brexit (Evaluation)</a:t>
            </a:r>
          </a:p>
        </p:txBody>
      </p:sp>
      <p:sp>
        <p:nvSpPr>
          <p:cNvPr id="6" name="Text Box 7">
            <a:extLst>
              <a:ext uri="{FF2B5EF4-FFF2-40B4-BE49-F238E27FC236}">
                <a16:creationId xmlns:a16="http://schemas.microsoft.com/office/drawing/2014/main" id="{A920124F-A3D0-414D-A165-1C3E0B5F6FA1}"/>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137120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17</a:t>
            </a:fld>
            <a:endParaRPr lang="fr-FR" altLang="fr-F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764704"/>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Etape 1 : </a:t>
            </a:r>
            <a:r>
              <a:rPr lang="fr-FR" altLang="fr-FR" sz="1300" b="1" dirty="0"/>
              <a:t>(2 heures). Travail coopératif sur l’un des trois dossiers documentaires</a:t>
            </a:r>
          </a:p>
          <a:p>
            <a:pPr marL="0" indent="0">
              <a:buNone/>
            </a:pPr>
            <a:endParaRPr lang="fr-FR" sz="1300" spc="-1" dirty="0">
              <a:solidFill>
                <a:srgbClr val="000000"/>
              </a:solidFill>
              <a:uFill>
                <a:solidFill>
                  <a:srgbClr val="FFFFFF"/>
                </a:solidFill>
              </a:uFill>
              <a:latin typeface="+mj-lt"/>
            </a:endParaRPr>
          </a:p>
          <a:p>
            <a:pPr marL="0" indent="0">
              <a:buNone/>
            </a:pPr>
            <a:endParaRPr lang="fr-FR" sz="1300" spc="-1" dirty="0">
              <a:solidFill>
                <a:srgbClr val="000000"/>
              </a:solidFill>
              <a:uFill>
                <a:solidFill>
                  <a:srgbClr val="FFFFFF"/>
                </a:solidFill>
              </a:uFill>
              <a:latin typeface="+mj-lt"/>
            </a:endParaRPr>
          </a:p>
          <a:p>
            <a:pPr marL="0" indent="0">
              <a:buNone/>
            </a:pPr>
            <a:endParaRPr lang="fr-FR" sz="1300" spc="-1" dirty="0">
              <a:solidFill>
                <a:srgbClr val="000000"/>
              </a:solidFill>
              <a:uFill>
                <a:solidFill>
                  <a:srgbClr val="FFFFFF"/>
                </a:solidFill>
              </a:uFill>
              <a:latin typeface="+mj-lt"/>
            </a:endParaRPr>
          </a:p>
          <a:p>
            <a:pPr marL="0" indent="0">
              <a:buNone/>
            </a:pPr>
            <a:endParaRPr lang="fr-FR" sz="1300" spc="-1" dirty="0">
              <a:solidFill>
                <a:srgbClr val="000000"/>
              </a:solidFill>
              <a:uFill>
                <a:solidFill>
                  <a:srgbClr val="FFFFFF"/>
                </a:solidFill>
              </a:uFill>
              <a:latin typeface="+mj-lt"/>
            </a:endParaRPr>
          </a:p>
          <a:p>
            <a:pPr marL="0" indent="0">
              <a:buNone/>
            </a:pPr>
            <a:endParaRPr lang="fr-FR" sz="1300" spc="-1" dirty="0">
              <a:solidFill>
                <a:srgbClr val="000000"/>
              </a:solidFill>
              <a:uFill>
                <a:solidFill>
                  <a:srgbClr val="FFFFFF"/>
                </a:solidFill>
              </a:uFill>
              <a:latin typeface="+mj-lt"/>
            </a:endParaRPr>
          </a:p>
          <a:p>
            <a:pPr marL="0" indent="0">
              <a:buNone/>
            </a:pPr>
            <a:r>
              <a:rPr lang="fr-FR" sz="1300" spc="-1" dirty="0">
                <a:solidFill>
                  <a:srgbClr val="000000"/>
                </a:solidFill>
                <a:uFill>
                  <a:solidFill>
                    <a:srgbClr val="FFFFFF"/>
                  </a:solidFill>
                </a:uFill>
                <a:latin typeface="+mj-lt"/>
              </a:rPr>
              <a:t>Situer, fonctions de la frontière, sur quels éléments (physique, historique, économique, humain, politique...) se fondent l’élaboration de la frontière, quelles conséquences sur l’espace étudié et sur les populations ?</a:t>
            </a:r>
          </a:p>
          <a:p>
            <a:pPr marL="0" indent="0">
              <a:buNone/>
            </a:pPr>
            <a:endParaRPr lang="fr-FR" altLang="fr-FR" sz="1300" spc="-1" dirty="0">
              <a:solidFill>
                <a:srgbClr val="000000"/>
              </a:solidFill>
              <a:uFill>
                <a:solidFill>
                  <a:srgbClr val="FFFFFF"/>
                </a:solidFill>
              </a:uFill>
              <a:latin typeface="+mj-lt"/>
            </a:endParaRPr>
          </a:p>
          <a:p>
            <a:pPr marL="0" indent="0">
              <a:buNone/>
            </a:pPr>
            <a:r>
              <a:rPr lang="fr-FR" altLang="fr-FR" sz="1300" spc="-1" dirty="0">
                <a:solidFill>
                  <a:srgbClr val="000000"/>
                </a:solidFill>
                <a:uFill>
                  <a:solidFill>
                    <a:srgbClr val="FFFFFF"/>
                  </a:solidFill>
                </a:uFill>
                <a:latin typeface="+mj-lt"/>
              </a:rPr>
              <a:t>Chaque élève du groupe doit avoir les mêmes éléments de réponse. </a:t>
            </a:r>
            <a:endParaRPr lang="fr-FR" altLang="fr-FR" sz="1300" dirty="0"/>
          </a:p>
          <a:p>
            <a:pPr eaLnBrk="1" hangingPunct="1">
              <a:buClr>
                <a:srgbClr val="0067B2"/>
              </a:buClr>
              <a:buFont typeface="Wingdings" panose="05000000000000000000" pitchFamily="2" charset="2"/>
              <a:buChar char="§"/>
            </a:pPr>
            <a:r>
              <a:rPr lang="fr-FR" altLang="fr-FR" sz="1800" b="1" dirty="0">
                <a:solidFill>
                  <a:srgbClr val="0067B2"/>
                </a:solidFill>
              </a:rPr>
              <a:t>Etape 2 </a:t>
            </a:r>
            <a:r>
              <a:rPr lang="fr-FR" altLang="fr-FR" sz="1300" b="1" dirty="0"/>
              <a:t>: (3 heures). Réunion de chaque « expert » par groupe de 3. </a:t>
            </a:r>
            <a:r>
              <a:rPr lang="fr-FR" altLang="fr-FR" sz="1300" dirty="0"/>
              <a:t>Présentation orale de sa recherche au groupe (</a:t>
            </a:r>
            <a:r>
              <a:rPr lang="fr-FR" altLang="fr-FR" sz="1300" dirty="0">
                <a:solidFill>
                  <a:srgbClr val="C00000"/>
                </a:solidFill>
              </a:rPr>
              <a:t>évaluation par pair à l’aide d’une échelle descriptive</a:t>
            </a:r>
            <a:r>
              <a:rPr lang="fr-FR" altLang="fr-FR" sz="1300" dirty="0"/>
              <a:t>). Elaboration d’un schéma fléché collectif (</a:t>
            </a:r>
            <a:r>
              <a:rPr lang="fr-FR" altLang="fr-FR" sz="1300" dirty="0">
                <a:solidFill>
                  <a:srgbClr val="C00000"/>
                </a:solidFill>
              </a:rPr>
              <a:t>évalué</a:t>
            </a:r>
            <a:r>
              <a:rPr lang="fr-FR" altLang="fr-FR" sz="1300" dirty="0"/>
              <a:t>).</a:t>
            </a:r>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endParaRPr lang="fr-FR" altLang="fr-FR" sz="1300" b="1" dirty="0"/>
          </a:p>
          <a:p>
            <a:pPr eaLnBrk="1" hangingPunct="1">
              <a:buClr>
                <a:srgbClr val="0067B2"/>
              </a:buClr>
              <a:buFont typeface="Wingdings" panose="05000000000000000000" pitchFamily="2" charset="2"/>
              <a:buChar char="§"/>
            </a:pPr>
            <a:r>
              <a:rPr lang="fr-FR" altLang="fr-FR" sz="1800" b="1" dirty="0">
                <a:solidFill>
                  <a:srgbClr val="0067B2"/>
                </a:solidFill>
              </a:rPr>
              <a:t>Etape 3 </a:t>
            </a:r>
            <a:r>
              <a:rPr lang="fr-FR" altLang="fr-FR" sz="1300" b="1" dirty="0"/>
              <a:t>(1 heure) Restitution du schéma fléché de synthèse par le professeur. </a:t>
            </a:r>
            <a:r>
              <a:rPr lang="fr-FR" altLang="fr-FR" sz="1300" dirty="0"/>
              <a:t>Reprise et mise en évidence des notions majeures</a:t>
            </a:r>
          </a:p>
        </p:txBody>
      </p:sp>
      <p:sp>
        <p:nvSpPr>
          <p:cNvPr id="6" name="Text Box 7">
            <a:extLst>
              <a:ext uri="{FF2B5EF4-FFF2-40B4-BE49-F238E27FC236}">
                <a16:creationId xmlns:a16="http://schemas.microsoft.com/office/drawing/2014/main" id="{A920124F-A3D0-414D-A165-1C3E0B5F6FA1}"/>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pic>
        <p:nvPicPr>
          <p:cNvPr id="7" name="Image 6">
            <a:extLst>
              <a:ext uri="{FF2B5EF4-FFF2-40B4-BE49-F238E27FC236}">
                <a16:creationId xmlns:a16="http://schemas.microsoft.com/office/drawing/2014/main" id="{86CA13E2-FE8A-49E0-8E67-2058F29E7DF9}"/>
              </a:ext>
            </a:extLst>
          </p:cNvPr>
          <p:cNvPicPr/>
          <p:nvPr/>
        </p:nvPicPr>
        <p:blipFill>
          <a:blip r:embed="rId3"/>
          <a:stretch/>
        </p:blipFill>
        <p:spPr>
          <a:xfrm>
            <a:off x="3779912" y="1196751"/>
            <a:ext cx="4414692" cy="1059639"/>
          </a:xfrm>
          <a:prstGeom prst="rect">
            <a:avLst/>
          </a:prstGeom>
          <a:ln>
            <a:noFill/>
          </a:ln>
        </p:spPr>
      </p:pic>
      <p:pic>
        <p:nvPicPr>
          <p:cNvPr id="8" name="Image 7">
            <a:extLst>
              <a:ext uri="{FF2B5EF4-FFF2-40B4-BE49-F238E27FC236}">
                <a16:creationId xmlns:a16="http://schemas.microsoft.com/office/drawing/2014/main" id="{3D5FFE25-508C-4DFF-9352-A86140E14573}"/>
              </a:ext>
            </a:extLst>
          </p:cNvPr>
          <p:cNvPicPr/>
          <p:nvPr/>
        </p:nvPicPr>
        <p:blipFill>
          <a:blip r:embed="rId4"/>
          <a:stretch/>
        </p:blipFill>
        <p:spPr>
          <a:xfrm>
            <a:off x="3563888" y="4365104"/>
            <a:ext cx="5021370" cy="1059639"/>
          </a:xfrm>
          <a:prstGeom prst="rect">
            <a:avLst/>
          </a:prstGeom>
          <a:ln>
            <a:noFill/>
          </a:ln>
        </p:spPr>
      </p:pic>
    </p:spTree>
    <p:extLst>
      <p:ext uri="{BB962C8B-B14F-4D97-AF65-F5344CB8AC3E}">
        <p14:creationId xmlns:p14="http://schemas.microsoft.com/office/powerpoint/2010/main" val="3223203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18</a:t>
            </a:fld>
            <a:endParaRPr lang="fr-FR" altLang="fr-FR" dirty="0"/>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Capacités évaluées (évaluation formative) :</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5736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
            </a:pPr>
            <a:r>
              <a:rPr lang="fr-FR" sz="1800" spc="-1" dirty="0">
                <a:solidFill>
                  <a:srgbClr val="0067B2"/>
                </a:solidFill>
                <a:uFill>
                  <a:solidFill>
                    <a:srgbClr val="FFFFFF"/>
                  </a:solidFill>
                </a:uFill>
                <a:latin typeface="+mj-lt"/>
              </a:rPr>
              <a:t>Pour chaque jalon, je suis capable de le situer dans le temps et dans l’espace</a:t>
            </a:r>
          </a:p>
          <a:p>
            <a:pPr>
              <a:buFont typeface="Wingdings" panose="05000000000000000000" pitchFamily="2" charset="2"/>
              <a:buChar char="§"/>
            </a:pPr>
            <a:r>
              <a:rPr lang="fr-FR" sz="1800" spc="-1" dirty="0">
                <a:solidFill>
                  <a:srgbClr val="0067B2"/>
                </a:solidFill>
                <a:uFill>
                  <a:solidFill>
                    <a:srgbClr val="FFFFFF"/>
                  </a:solidFill>
                </a:uFill>
                <a:latin typeface="+mj-lt"/>
              </a:rPr>
              <a:t>Je suis capable d’identifier les notions importantes du thème et d’intégrer des productions graphiques</a:t>
            </a:r>
          </a:p>
          <a:p>
            <a:pPr>
              <a:buFont typeface="Wingdings" panose="05000000000000000000" pitchFamily="2" charset="2"/>
              <a:buChar char="§"/>
            </a:pPr>
            <a:r>
              <a:rPr lang="fr-FR" sz="1800" spc="-1" dirty="0">
                <a:solidFill>
                  <a:srgbClr val="0067B2"/>
                </a:solidFill>
                <a:uFill>
                  <a:solidFill>
                    <a:srgbClr val="FFFFFF"/>
                  </a:solidFill>
                </a:uFill>
                <a:latin typeface="+mj-lt"/>
              </a:rPr>
              <a:t>Je suis capable de construire une argumentation. Chaque idée mobilise des exemples de différente nature</a:t>
            </a:r>
          </a:p>
          <a:p>
            <a:pPr>
              <a:buFont typeface="Wingdings" panose="05000000000000000000" pitchFamily="2" charset="2"/>
              <a:buChar char="§"/>
            </a:pPr>
            <a:r>
              <a:rPr lang="fr-FR" sz="1800" spc="-1" dirty="0">
                <a:solidFill>
                  <a:srgbClr val="0067B2"/>
                </a:solidFill>
                <a:uFill>
                  <a:solidFill>
                    <a:srgbClr val="FFFFFF"/>
                  </a:solidFill>
                </a:uFill>
                <a:latin typeface="+mj-lt"/>
              </a:rPr>
              <a:t>Je suis capable de prendre la parole face au groupe et d’exposer clairement une situation historique ou géographique</a:t>
            </a:r>
          </a:p>
        </p:txBody>
      </p:sp>
      <p:sp>
        <p:nvSpPr>
          <p:cNvPr id="6" name="Text Box 7">
            <a:extLst>
              <a:ext uri="{FF2B5EF4-FFF2-40B4-BE49-F238E27FC236}">
                <a16:creationId xmlns:a16="http://schemas.microsoft.com/office/drawing/2014/main" id="{A920124F-A3D0-414D-A165-1C3E0B5F6FA1}"/>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
        <p:nvSpPr>
          <p:cNvPr id="7" name="ZoneTexte 6">
            <a:extLst>
              <a:ext uri="{FF2B5EF4-FFF2-40B4-BE49-F238E27FC236}">
                <a16:creationId xmlns:a16="http://schemas.microsoft.com/office/drawing/2014/main" id="{7027949E-8C48-402C-A269-16DEA61A44E8}"/>
              </a:ext>
            </a:extLst>
          </p:cNvPr>
          <p:cNvSpPr txBox="1"/>
          <p:nvPr/>
        </p:nvSpPr>
        <p:spPr>
          <a:xfrm>
            <a:off x="2051720" y="5349300"/>
            <a:ext cx="6946513" cy="369332"/>
          </a:xfrm>
          <a:prstGeom prst="rect">
            <a:avLst/>
          </a:prstGeom>
          <a:noFill/>
        </p:spPr>
        <p:txBody>
          <a:bodyPr wrap="square" rtlCol="0">
            <a:spAutoFit/>
          </a:bodyPr>
          <a:lstStyle/>
          <a:p>
            <a:r>
              <a:rPr lang="fr-FR" dirty="0">
                <a:latin typeface="+mj-lt"/>
                <a:sym typeface="Wingdings" panose="05000000000000000000" pitchFamily="2" charset="2"/>
              </a:rPr>
              <a:t> Echelle descriptive proposée en </a:t>
            </a:r>
            <a:r>
              <a:rPr lang="fr-FR" dirty="0">
                <a:solidFill>
                  <a:srgbClr val="009999"/>
                </a:solidFill>
                <a:latin typeface="+mj-lt"/>
                <a:sym typeface="Wingdings" panose="05000000000000000000" pitchFamily="2" charset="2"/>
                <a:hlinkClick r:id="rId3" action="ppaction://hlinksldjump"/>
              </a:rPr>
              <a:t>fin de diaporama</a:t>
            </a:r>
            <a:endParaRPr lang="fr-FR" dirty="0">
              <a:solidFill>
                <a:srgbClr val="009999"/>
              </a:solidFill>
              <a:latin typeface="+mj-lt"/>
            </a:endParaRPr>
          </a:p>
        </p:txBody>
      </p:sp>
    </p:spTree>
    <p:extLst>
      <p:ext uri="{BB962C8B-B14F-4D97-AF65-F5344CB8AC3E}">
        <p14:creationId xmlns:p14="http://schemas.microsoft.com/office/powerpoint/2010/main" val="172675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19</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Corrigé du schéma de synthèse :</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5736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Se protéger, filtrer, échanger (le limes) : </a:t>
            </a:r>
          </a:p>
          <a:p>
            <a:pPr lvl="2" eaLnBrk="1" hangingPunct="1">
              <a:buNone/>
            </a:pPr>
            <a:r>
              <a:rPr lang="fr-FR" sz="1300" dirty="0">
                <a:latin typeface="+mj-lt"/>
              </a:rPr>
              <a:t>IIe s., paix romaine, espace rhénan, Germanie/ Germains, Barbares, </a:t>
            </a:r>
            <a:r>
              <a:rPr lang="fr-FR" sz="1300" b="1" dirty="0">
                <a:solidFill>
                  <a:srgbClr val="C00000"/>
                </a:solidFill>
                <a:latin typeface="+mj-lt"/>
              </a:rPr>
              <a:t>Romanité</a:t>
            </a:r>
            <a:r>
              <a:rPr lang="fr-FR" sz="1300" dirty="0">
                <a:latin typeface="+mj-lt"/>
              </a:rPr>
              <a:t>, Echanges (+ exemples), Taxes, surveillance et filtrage, </a:t>
            </a:r>
            <a:r>
              <a:rPr lang="fr-FR" sz="1300" b="1" dirty="0">
                <a:solidFill>
                  <a:srgbClr val="C00000"/>
                </a:solidFill>
                <a:latin typeface="+mj-lt"/>
              </a:rPr>
              <a:t>la « fabrique » </a:t>
            </a:r>
            <a:r>
              <a:rPr lang="fr-FR" sz="1300" b="1">
                <a:solidFill>
                  <a:srgbClr val="C00000"/>
                </a:solidFill>
                <a:latin typeface="+mj-lt"/>
              </a:rPr>
              <a:t>du Romain </a:t>
            </a:r>
            <a:r>
              <a:rPr lang="fr-FR" sz="1300" b="1" dirty="0">
                <a:solidFill>
                  <a:srgbClr val="C00000"/>
                </a:solidFill>
                <a:latin typeface="+mj-lt"/>
              </a:rPr>
              <a:t>(par le service militaire, par le respect de la loi romaine).</a:t>
            </a:r>
            <a:endParaRPr lang="fr-FR" altLang="fr-FR" sz="1300" dirty="0">
              <a:latin typeface="+mj-lt"/>
            </a:endParaRPr>
          </a:p>
          <a:p>
            <a:pPr eaLnBrk="1" hangingPunct="1">
              <a:buClr>
                <a:srgbClr val="0067B2"/>
              </a:buClr>
              <a:buFont typeface="Wingdings" panose="05000000000000000000" pitchFamily="2" charset="2"/>
              <a:buChar char="§"/>
            </a:pPr>
            <a:r>
              <a:rPr lang="fr-FR" altLang="fr-FR" sz="1800" b="1" dirty="0">
                <a:solidFill>
                  <a:srgbClr val="0067B2"/>
                </a:solidFill>
              </a:rPr>
              <a:t>Imposer une frontière (le bassin du Congo) :</a:t>
            </a:r>
          </a:p>
          <a:p>
            <a:pPr marL="449263" lvl="1" indent="0" eaLnBrk="1" hangingPunct="1">
              <a:buClr>
                <a:srgbClr val="0067B2"/>
              </a:buClr>
              <a:buNone/>
            </a:pPr>
            <a:r>
              <a:rPr lang="fr-FR" sz="1300" dirty="0">
                <a:latin typeface="+mj-lt"/>
              </a:rPr>
              <a:t>1885, Bismarck, Congo, exploitation économique, libre-commerce, missionnaires, explorateurs, achat de terres, reconnaissance de l’autorité européenne, actions militaires, travail forcé, concessions à des compagnies privées, caoutchouc, chemin de fer, </a:t>
            </a:r>
            <a:r>
              <a:rPr lang="fr-FR" sz="1300" b="1" dirty="0">
                <a:solidFill>
                  <a:srgbClr val="C00000"/>
                </a:solidFill>
                <a:latin typeface="+mj-lt"/>
              </a:rPr>
              <a:t>Colonisation</a:t>
            </a:r>
            <a:r>
              <a:rPr lang="fr-FR" sz="1300" dirty="0">
                <a:latin typeface="+mj-lt"/>
              </a:rPr>
              <a:t>, désorganisation économique, épidémies (mouche Tsé-Tsé), une vision paternaliste / raciste de l’homme noir.</a:t>
            </a:r>
            <a:endParaRPr lang="fr-FR" sz="1300" b="1" dirty="0">
              <a:solidFill>
                <a:srgbClr val="0067B2"/>
              </a:solidFill>
              <a:latin typeface="+mj-lt"/>
            </a:endParaRPr>
          </a:p>
          <a:p>
            <a:pPr marL="449263" lvl="1" indent="0" eaLnBrk="1" hangingPunct="1">
              <a:buClr>
                <a:srgbClr val="0067B2"/>
              </a:buClr>
              <a:buNone/>
            </a:pPr>
            <a:endParaRPr lang="fr-FR" sz="1300" b="1" dirty="0">
              <a:solidFill>
                <a:srgbClr val="0067B2"/>
              </a:solidFill>
              <a:latin typeface="+mj-lt"/>
            </a:endParaRPr>
          </a:p>
          <a:p>
            <a:pPr eaLnBrk="1" hangingPunct="1">
              <a:buClr>
                <a:srgbClr val="0067B2"/>
              </a:buClr>
              <a:buFont typeface="Wingdings" panose="05000000000000000000" pitchFamily="2" charset="2"/>
              <a:buChar char="§"/>
            </a:pPr>
            <a:r>
              <a:rPr lang="fr-FR" sz="1700" b="1" dirty="0">
                <a:solidFill>
                  <a:srgbClr val="0067B2"/>
                </a:solidFill>
                <a:latin typeface="+mj-lt"/>
              </a:rPr>
              <a:t>Séparer deux systèmes politiques (Corée) :</a:t>
            </a:r>
          </a:p>
          <a:p>
            <a:pPr marL="449263" lvl="1" indent="0" eaLnBrk="1" hangingPunct="1">
              <a:buClr>
                <a:srgbClr val="0067B2"/>
              </a:buClr>
              <a:buNone/>
            </a:pPr>
            <a:r>
              <a:rPr lang="fr-FR" sz="1300" dirty="0">
                <a:latin typeface="+mj-lt"/>
              </a:rPr>
              <a:t>1885, Bismarck, Congo, exploitation économique, libre-commerce, missionnaires, explorateurs, achat de terres, reconnaissance de l’autorité européenne, actions militaires, travail forcé, concessions à des compagnies privées, caoutchouc, chemin de fer, </a:t>
            </a:r>
            <a:r>
              <a:rPr lang="fr-FR" sz="1300" b="1" dirty="0">
                <a:solidFill>
                  <a:srgbClr val="C00000"/>
                </a:solidFill>
                <a:latin typeface="+mj-lt"/>
              </a:rPr>
              <a:t>Colonisation</a:t>
            </a:r>
            <a:r>
              <a:rPr lang="fr-FR" sz="1300" dirty="0">
                <a:latin typeface="+mj-lt"/>
              </a:rPr>
              <a:t>, désorganisation économique, épidémies (mouche Tsé-Tsé), une vision paternaliste / raciste de l’homme noir.</a:t>
            </a:r>
          </a:p>
          <a:p>
            <a:pPr marL="0" indent="0" eaLnBrk="1" hangingPunct="1">
              <a:buClr>
                <a:srgbClr val="0067B2"/>
              </a:buClr>
              <a:buNone/>
            </a:pPr>
            <a:r>
              <a:rPr lang="fr-FR" sz="1300" b="1" i="1" dirty="0">
                <a:solidFill>
                  <a:srgbClr val="C00000"/>
                </a:solidFill>
                <a:latin typeface="+mj-lt"/>
              </a:rPr>
              <a:t>N.B. : en couleur, les notions approfondies par le professeur en reprise</a:t>
            </a:r>
          </a:p>
        </p:txBody>
      </p:sp>
      <p:sp>
        <p:nvSpPr>
          <p:cNvPr id="6" name="Text Box 7">
            <a:extLst>
              <a:ext uri="{FF2B5EF4-FFF2-40B4-BE49-F238E27FC236}">
                <a16:creationId xmlns:a16="http://schemas.microsoft.com/office/drawing/2014/main" id="{A920124F-A3D0-414D-A165-1C3E0B5F6FA1}"/>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270919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Espace réservé du numéro de diapositive 5">
            <a:extLst>
              <a:ext uri="{FF2B5EF4-FFF2-40B4-BE49-F238E27FC236}">
                <a16:creationId xmlns:a16="http://schemas.microsoft.com/office/drawing/2014/main" id="{A032B631-B1A1-4FD2-95DB-2C22F36826D5}"/>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B5F8DB-39FC-4DE1-915E-8367A160B15C}" type="slidenum">
              <a:rPr lang="fr-FR" altLang="fr-FR"/>
              <a:pPr/>
              <a:t>2</a:t>
            </a:fld>
            <a:endParaRPr lang="fr-FR" altLang="fr-FR"/>
          </a:p>
        </p:txBody>
      </p:sp>
      <p:sp>
        <p:nvSpPr>
          <p:cNvPr id="4099" name="Titre 1">
            <a:extLst>
              <a:ext uri="{FF2B5EF4-FFF2-40B4-BE49-F238E27FC236}">
                <a16:creationId xmlns:a16="http://schemas.microsoft.com/office/drawing/2014/main" id="{E43CEADA-2E17-4A55-BD9F-AB67F456C9E7}"/>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2500">
                <a:solidFill>
                  <a:schemeClr val="tx2"/>
                </a:solidFill>
                <a:latin typeface="Arial Black" panose="020B0A04020102020204" pitchFamily="34" charset="0"/>
              </a:rPr>
              <a:t>SOMMAIRE</a:t>
            </a:r>
          </a:p>
        </p:txBody>
      </p:sp>
      <p:sp>
        <p:nvSpPr>
          <p:cNvPr id="4100" name="Text Box 7">
            <a:extLst>
              <a:ext uri="{FF2B5EF4-FFF2-40B4-BE49-F238E27FC236}">
                <a16:creationId xmlns:a16="http://schemas.microsoft.com/office/drawing/2014/main" id="{5F57DE1C-6B39-49F5-8ABF-FCD0567F04B3}"/>
              </a:ext>
            </a:extLst>
          </p:cNvPr>
          <p:cNvSpPr txBox="1">
            <a:spLocks noChangeArrowheads="1"/>
          </p:cNvSpPr>
          <p:nvPr/>
        </p:nvSpPr>
        <p:spPr bwMode="auto">
          <a:xfrm>
            <a:off x="2267744" y="6308725"/>
            <a:ext cx="35283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latin typeface="+mj-lt"/>
              </a:rPr>
              <a:t>Étudier les divisions politiques du monde : les frontières</a:t>
            </a:r>
            <a:endParaRPr lang="fr-FR" altLang="fr-FR" sz="1000" dirty="0">
              <a:latin typeface="+mj-lt"/>
            </a:endParaRPr>
          </a:p>
        </p:txBody>
      </p:sp>
      <p:sp>
        <p:nvSpPr>
          <p:cNvPr id="4101" name="Espace réservé du texte 5">
            <a:extLst>
              <a:ext uri="{FF2B5EF4-FFF2-40B4-BE49-F238E27FC236}">
                <a16:creationId xmlns:a16="http://schemas.microsoft.com/office/drawing/2014/main" id="{5FE7F1CF-F3F7-4F15-BFB8-35725C42D000}"/>
              </a:ext>
            </a:extLst>
          </p:cNvPr>
          <p:cNvSpPr>
            <a:spLocks/>
          </p:cNvSpPr>
          <p:nvPr/>
        </p:nvSpPr>
        <p:spPr bwMode="auto">
          <a:xfrm>
            <a:off x="827088" y="1341438"/>
            <a:ext cx="7881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dirty="0">
                <a:hlinkClick r:id="rId3" action="ppaction://hlinksldjump"/>
              </a:rPr>
              <a:t>Instructions officielles </a:t>
            </a:r>
            <a:endParaRPr lang="fr-FR" altLang="fr-FR" sz="1800" dirty="0"/>
          </a:p>
          <a:p>
            <a:pPr eaLnBrk="1" hangingPunct="1">
              <a:buClr>
                <a:srgbClr val="0067B2"/>
              </a:buClr>
              <a:buFont typeface="Wingdings" panose="05000000000000000000" pitchFamily="2" charset="2"/>
              <a:buChar char="§"/>
            </a:pPr>
            <a:r>
              <a:rPr lang="fr-FR" altLang="fr-FR" sz="1800" dirty="0">
                <a:hlinkClick r:id="rId4" action="ppaction://hlinksldjump"/>
              </a:rPr>
              <a:t>Objectifs de la séquence </a:t>
            </a:r>
            <a:endParaRPr lang="fr-FR" altLang="fr-FR" sz="1800" dirty="0"/>
          </a:p>
          <a:p>
            <a:pPr eaLnBrk="1" hangingPunct="1">
              <a:buClr>
                <a:srgbClr val="0067B2"/>
              </a:buClr>
              <a:buFont typeface="Wingdings" panose="05000000000000000000" pitchFamily="2" charset="2"/>
              <a:buChar char="§"/>
            </a:pPr>
            <a:r>
              <a:rPr lang="fr-FR" altLang="fr-FR" sz="1800" dirty="0">
                <a:hlinkClick r:id="rId5" action="ppaction://hlinksldjump"/>
              </a:rPr>
              <a:t>Liens avec les programmes </a:t>
            </a:r>
            <a:endParaRPr lang="fr-FR" altLang="fr-FR" sz="1800" dirty="0"/>
          </a:p>
          <a:p>
            <a:pPr eaLnBrk="1" hangingPunct="1">
              <a:buClr>
                <a:srgbClr val="0067B2"/>
              </a:buClr>
              <a:buFont typeface="Wingdings" panose="05000000000000000000" pitchFamily="2" charset="2"/>
              <a:buChar char="§"/>
            </a:pPr>
            <a:r>
              <a:rPr lang="fr-FR" altLang="fr-FR" sz="1800" dirty="0">
                <a:hlinkClick r:id="rId6" action="ppaction://hlinksldjump"/>
              </a:rPr>
              <a:t>Capacités et méthodes </a:t>
            </a:r>
            <a:endParaRPr lang="fr-FR" altLang="fr-FR" sz="1800" dirty="0"/>
          </a:p>
          <a:p>
            <a:pPr eaLnBrk="1" hangingPunct="1">
              <a:buClr>
                <a:srgbClr val="0067B2"/>
              </a:buClr>
              <a:buFont typeface="Wingdings" panose="05000000000000000000" pitchFamily="2" charset="2"/>
              <a:buChar char="§"/>
            </a:pPr>
            <a:r>
              <a:rPr lang="fr-FR" altLang="fr-FR" sz="1800" dirty="0">
                <a:hlinkClick r:id="rId7" action="ppaction://hlinksldjump"/>
              </a:rPr>
              <a:t>Problématique et plan </a:t>
            </a:r>
            <a:endParaRPr lang="fr-FR" altLang="fr-FR" sz="1800" dirty="0"/>
          </a:p>
          <a:p>
            <a:pPr eaLnBrk="1" hangingPunct="1">
              <a:buClr>
                <a:srgbClr val="0067B2"/>
              </a:buClr>
              <a:buFont typeface="Wingdings" panose="05000000000000000000" pitchFamily="2" charset="2"/>
              <a:buChar char="§"/>
            </a:pPr>
            <a:r>
              <a:rPr lang="fr-FR" altLang="fr-FR" sz="1800" dirty="0">
                <a:hlinkClick r:id="rId8" action="ppaction://hlinksldjump"/>
              </a:rPr>
              <a:t>Bibliographie</a:t>
            </a:r>
            <a:r>
              <a:rPr lang="fr-FR" altLang="fr-FR" sz="1800" dirty="0"/>
              <a:t> </a:t>
            </a:r>
          </a:p>
          <a:p>
            <a:pPr eaLnBrk="1" hangingPunct="1">
              <a:buClr>
                <a:srgbClr val="0067B2"/>
              </a:buClr>
              <a:buFont typeface="Wingdings" panose="05000000000000000000" pitchFamily="2" charset="2"/>
              <a:buChar char="§"/>
            </a:pPr>
            <a:r>
              <a:rPr lang="fr-FR" altLang="fr-FR" sz="1800" dirty="0">
                <a:hlinkClick r:id="rId9" action="ppaction://hlinksldjump"/>
              </a:rPr>
              <a:t>Plan de travail </a:t>
            </a:r>
            <a:endParaRPr lang="fr-FR" altLang="fr-FR" sz="1800" dirty="0"/>
          </a:p>
          <a:p>
            <a:pPr eaLnBrk="1" hangingPunct="1">
              <a:buClr>
                <a:srgbClr val="0067B2"/>
              </a:buClr>
              <a:buFont typeface="Wingdings" panose="05000000000000000000" pitchFamily="2" charset="2"/>
              <a:buChar char="§"/>
            </a:pPr>
            <a:r>
              <a:rPr lang="fr-FR" altLang="fr-FR" sz="1800" dirty="0">
                <a:hlinkClick r:id="rId10" action="ppaction://hlinksldjump"/>
              </a:rPr>
              <a:t>Capacités évaluées </a:t>
            </a:r>
            <a:endParaRPr lang="fr-FR" altLang="fr-FR" sz="1800" dirty="0"/>
          </a:p>
          <a:p>
            <a:pPr eaLnBrk="1" hangingPunct="1">
              <a:buClr>
                <a:srgbClr val="0067B2"/>
              </a:buClr>
              <a:buFont typeface="Wingdings" panose="05000000000000000000" pitchFamily="2" charset="2"/>
              <a:buChar char="§"/>
            </a:pPr>
            <a:r>
              <a:rPr lang="fr-FR" altLang="fr-FR" sz="1800" dirty="0">
                <a:hlinkClick r:id="rId11" action="ppaction://hlinksldjump"/>
              </a:rPr>
              <a:t>Corrigé du schéma de synthèse </a:t>
            </a:r>
            <a:endParaRPr lang="fr-FR" altLang="fr-FR" sz="1800" dirty="0"/>
          </a:p>
          <a:p>
            <a:pPr eaLnBrk="1" hangingPunct="1">
              <a:buClr>
                <a:srgbClr val="0067B2"/>
              </a:buClr>
              <a:buFont typeface="Wingdings" panose="05000000000000000000" pitchFamily="2" charset="2"/>
              <a:buChar char="§"/>
            </a:pPr>
            <a:r>
              <a:rPr lang="fr-FR" altLang="fr-FR" sz="1800" dirty="0">
                <a:hlinkClick r:id="rId12" action="ppaction://hlinksldjump"/>
              </a:rPr>
              <a:t>Présentation des ressources et activités </a:t>
            </a:r>
            <a:endParaRPr lang="fr-FR" altLang="fr-FR" sz="1800" dirty="0"/>
          </a:p>
          <a:p>
            <a:pPr eaLnBrk="1" hangingPunct="1">
              <a:buClr>
                <a:srgbClr val="0067B2"/>
              </a:buClr>
              <a:buFont typeface="Wingdings" panose="05000000000000000000" pitchFamily="2" charset="2"/>
              <a:buChar char="§"/>
            </a:pPr>
            <a:r>
              <a:rPr lang="fr-FR" altLang="fr-FR" sz="1800" dirty="0">
                <a:hlinkClick r:id="rId13" action="ppaction://hlinksldjump"/>
              </a:rPr>
              <a:t>Evaluation finale </a:t>
            </a:r>
            <a:endParaRPr lang="fr-FR" altLang="fr-FR" sz="1800" dirty="0"/>
          </a:p>
          <a:p>
            <a:pPr eaLnBrk="1" hangingPunct="1">
              <a:buClr>
                <a:srgbClr val="0067B2"/>
              </a:buClr>
              <a:buFont typeface="Wingdings" panose="05000000000000000000" pitchFamily="2" charset="2"/>
              <a:buChar char="§"/>
            </a:pPr>
            <a:r>
              <a:rPr lang="fr-FR" altLang="fr-FR" sz="1800" dirty="0">
                <a:hlinkClick r:id="rId14" action="ppaction://hlinksldjump"/>
              </a:rPr>
              <a:t>Echelle descriptive </a:t>
            </a:r>
            <a:endParaRPr lang="fr-FR" altLang="fr-FR" sz="1800" dirty="0"/>
          </a:p>
          <a:p>
            <a:pPr eaLnBrk="1" hangingPunct="1">
              <a:buClr>
                <a:srgbClr val="0067B2"/>
              </a:buClr>
              <a:buFont typeface="Wingdings" panose="05000000000000000000" pitchFamily="2" charset="2"/>
              <a:buChar char="§"/>
            </a:pPr>
            <a:endParaRPr lang="fr-FR" altLang="fr-FR" sz="1800" dirty="0"/>
          </a:p>
          <a:p>
            <a:pPr eaLnBrk="1" hangingPunct="1">
              <a:buClr>
                <a:srgbClr val="0067B2"/>
              </a:buClr>
              <a:buFont typeface="Wingdings" panose="05000000000000000000" pitchFamily="2" charset="2"/>
              <a:buChar char="§"/>
            </a:pPr>
            <a:endParaRPr lang="fr-FR" altLang="fr-FR" sz="1800" dirty="0"/>
          </a:p>
          <a:p>
            <a:pPr eaLnBrk="1" hangingPunct="1">
              <a:buClr>
                <a:srgbClr val="E96667"/>
              </a:buClr>
            </a:pPr>
            <a:endParaRPr lang="fr-FR" altLang="fr-FR" sz="1800" dirty="0">
              <a:solidFill>
                <a:srgbClr val="005E8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a:extLst>
              <a:ext uri="{FF2B5EF4-FFF2-40B4-BE49-F238E27FC236}">
                <a16:creationId xmlns:a16="http://schemas.microsoft.com/office/drawing/2014/main" id="{53F3CCAC-2640-497E-8995-0C6EC42FDB0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6678B-861A-43A3-8B97-30734DD7F42C}" type="slidenum">
              <a:rPr lang="fr-FR" altLang="fr-FR"/>
              <a:pPr/>
              <a:t>20</a:t>
            </a:fld>
            <a:endParaRPr lang="fr-FR" altLang="fr-FR"/>
          </a:p>
        </p:txBody>
      </p:sp>
      <p:sp>
        <p:nvSpPr>
          <p:cNvPr id="5123" name="Titre 1">
            <a:extLst>
              <a:ext uri="{FF2B5EF4-FFF2-40B4-BE49-F238E27FC236}">
                <a16:creationId xmlns:a16="http://schemas.microsoft.com/office/drawing/2014/main" id="{562B748D-74F1-45F9-8F71-9EDA2D1EAC53}"/>
              </a:ext>
            </a:extLst>
          </p:cNvPr>
          <p:cNvSpPr>
            <a:spLocks/>
          </p:cNvSpPr>
          <p:nvPr/>
        </p:nvSpPr>
        <p:spPr bwMode="auto">
          <a:xfrm>
            <a:off x="3059113" y="2204864"/>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3200" dirty="0">
                <a:solidFill>
                  <a:srgbClr val="0067B2"/>
                </a:solidFill>
                <a:latin typeface="+mj-lt"/>
              </a:rPr>
              <a:t>Présentation des ressources et activités (cf. annexes)</a:t>
            </a:r>
          </a:p>
          <a:p>
            <a:pPr eaLnBrk="1" hangingPunct="1"/>
            <a:endParaRPr lang="fr-FR" altLang="fr-FR" sz="2800" dirty="0">
              <a:solidFill>
                <a:srgbClr val="0067B2"/>
              </a:solidFill>
              <a:latin typeface="+mj-lt"/>
            </a:endParaRPr>
          </a:p>
        </p:txBody>
      </p:sp>
    </p:spTree>
    <p:extLst>
      <p:ext uri="{BB962C8B-B14F-4D97-AF65-F5344CB8AC3E}">
        <p14:creationId xmlns:p14="http://schemas.microsoft.com/office/powerpoint/2010/main" val="118762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a:extLst>
              <a:ext uri="{FF2B5EF4-FFF2-40B4-BE49-F238E27FC236}">
                <a16:creationId xmlns:a16="http://schemas.microsoft.com/office/drawing/2014/main" id="{53F3CCAC-2640-497E-8995-0C6EC42FDB0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B6678B-861A-43A3-8B97-30734DD7F42C}" type="slidenum">
              <a:rPr lang="fr-FR" altLang="fr-FR"/>
              <a:pPr/>
              <a:t>21</a:t>
            </a:fld>
            <a:endParaRPr lang="fr-FR" altLang="fr-FR"/>
          </a:p>
        </p:txBody>
      </p:sp>
      <p:sp>
        <p:nvSpPr>
          <p:cNvPr id="5123" name="Titre 1">
            <a:extLst>
              <a:ext uri="{FF2B5EF4-FFF2-40B4-BE49-F238E27FC236}">
                <a16:creationId xmlns:a16="http://schemas.microsoft.com/office/drawing/2014/main" id="{562B748D-74F1-45F9-8F71-9EDA2D1EAC53}"/>
              </a:ext>
            </a:extLst>
          </p:cNvPr>
          <p:cNvSpPr>
            <a:spLocks/>
          </p:cNvSpPr>
          <p:nvPr/>
        </p:nvSpPr>
        <p:spPr bwMode="auto">
          <a:xfrm>
            <a:off x="3059113" y="2204864"/>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3200" dirty="0">
                <a:solidFill>
                  <a:srgbClr val="0067B2"/>
                </a:solidFill>
              </a:rPr>
              <a:t>Evaluation finale (capacités et note)</a:t>
            </a:r>
          </a:p>
          <a:p>
            <a:pPr eaLnBrk="1" hangingPunct="1"/>
            <a:endParaRPr lang="fr-FR" altLang="fr-FR" sz="2800" dirty="0">
              <a:solidFill>
                <a:srgbClr val="0067B2"/>
              </a:solidFill>
              <a:latin typeface="+mj-lt"/>
            </a:endParaRPr>
          </a:p>
        </p:txBody>
      </p:sp>
      <p:sp>
        <p:nvSpPr>
          <p:cNvPr id="4" name="Espace réservé du texte 4">
            <a:extLst>
              <a:ext uri="{FF2B5EF4-FFF2-40B4-BE49-F238E27FC236}">
                <a16:creationId xmlns:a16="http://schemas.microsoft.com/office/drawing/2014/main" id="{A310BFE6-21DD-4A17-A4EA-D98C97A758E7}"/>
              </a:ext>
            </a:extLst>
          </p:cNvPr>
          <p:cNvSpPr>
            <a:spLocks/>
          </p:cNvSpPr>
          <p:nvPr/>
        </p:nvSpPr>
        <p:spPr bwMode="auto">
          <a:xfrm>
            <a:off x="3169096" y="3644900"/>
            <a:ext cx="58674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fr-FR" altLang="fr-FR" sz="2800" dirty="0"/>
          </a:p>
        </p:txBody>
      </p:sp>
      <p:sp>
        <p:nvSpPr>
          <p:cNvPr id="5" name="Espace réservé du texte 3">
            <a:extLst>
              <a:ext uri="{FF2B5EF4-FFF2-40B4-BE49-F238E27FC236}">
                <a16:creationId xmlns:a16="http://schemas.microsoft.com/office/drawing/2014/main" id="{5C26255C-15E5-449B-9750-EFFDC2686BB2}"/>
              </a:ext>
            </a:extLst>
          </p:cNvPr>
          <p:cNvSpPr>
            <a:spLocks/>
          </p:cNvSpPr>
          <p:nvPr/>
        </p:nvSpPr>
        <p:spPr bwMode="auto">
          <a:xfrm>
            <a:off x="3308002" y="3616944"/>
            <a:ext cx="55895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fr-FR" sz="1300" b="1" spc="-1" dirty="0">
                <a:solidFill>
                  <a:srgbClr val="000000"/>
                </a:solidFill>
                <a:uFill>
                  <a:solidFill>
                    <a:srgbClr val="FFFFFF"/>
                  </a:solidFill>
                </a:uFill>
                <a:latin typeface="+mj-lt"/>
              </a:rPr>
              <a:t>Objet conclusif : mise en œuvre des savoirs et des capacités travaillées précédemment</a:t>
            </a:r>
          </a:p>
        </p:txBody>
      </p:sp>
      <p:sp>
        <p:nvSpPr>
          <p:cNvPr id="2" name="ZoneTexte 1">
            <a:extLst>
              <a:ext uri="{FF2B5EF4-FFF2-40B4-BE49-F238E27FC236}">
                <a16:creationId xmlns:a16="http://schemas.microsoft.com/office/drawing/2014/main" id="{9D5A4AF6-79C4-42A7-BBCF-6DEEF1AA70FE}"/>
              </a:ext>
            </a:extLst>
          </p:cNvPr>
          <p:cNvSpPr txBox="1"/>
          <p:nvPr/>
        </p:nvSpPr>
        <p:spPr>
          <a:xfrm>
            <a:off x="3308002" y="4221088"/>
            <a:ext cx="4864398" cy="2292935"/>
          </a:xfrm>
          <a:prstGeom prst="rect">
            <a:avLst/>
          </a:prstGeom>
          <a:noFill/>
        </p:spPr>
        <p:txBody>
          <a:bodyPr wrap="square" rtlCol="0">
            <a:spAutoFit/>
          </a:bodyPr>
          <a:lstStyle/>
          <a:p>
            <a:r>
              <a:rPr lang="fr-FR" sz="1300" spc="-1" dirty="0">
                <a:solidFill>
                  <a:srgbClr val="000000"/>
                </a:solidFill>
                <a:uFill>
                  <a:solidFill>
                    <a:srgbClr val="FFFFFF"/>
                  </a:solidFill>
                </a:uFill>
                <a:latin typeface="+mj-lt"/>
              </a:rPr>
              <a:t>Rappel. Une frontière c’est :</a:t>
            </a:r>
          </a:p>
          <a:p>
            <a:r>
              <a:rPr lang="fr-FR" sz="1300" spc="-1" dirty="0">
                <a:solidFill>
                  <a:srgbClr val="000000"/>
                </a:solidFill>
                <a:uFill>
                  <a:solidFill>
                    <a:srgbClr val="FFFFFF"/>
                  </a:solidFill>
                </a:uFill>
                <a:latin typeface="+mj-lt"/>
              </a:rPr>
              <a:t>- une forme, la manifestation du pouvoir d’un Etat, le produit d’acteurs qui transforment un espace</a:t>
            </a:r>
          </a:p>
          <a:p>
            <a:endParaRPr lang="fr-FR" sz="1300" spc="-1" dirty="0">
              <a:solidFill>
                <a:srgbClr val="000000"/>
              </a:solidFill>
              <a:uFill>
                <a:solidFill>
                  <a:srgbClr val="FFFFFF"/>
                </a:solidFill>
              </a:uFill>
              <a:latin typeface="+mj-lt"/>
            </a:endParaRPr>
          </a:p>
          <a:p>
            <a:r>
              <a:rPr lang="fr-FR" sz="1300" spc="-1" dirty="0">
                <a:solidFill>
                  <a:srgbClr val="000000"/>
                </a:solidFill>
                <a:uFill>
                  <a:solidFill>
                    <a:srgbClr val="FFFFFF"/>
                  </a:solidFill>
                </a:uFill>
                <a:latin typeface="+mj-lt"/>
              </a:rPr>
              <a:t>- une limite sujette à débats, qui n’empêche pas toujours les flux, et qui est parfois contestée par les Etats ou les populations</a:t>
            </a:r>
          </a:p>
          <a:p>
            <a:endParaRPr lang="fr-FR" sz="1300" spc="-1" dirty="0">
              <a:solidFill>
                <a:srgbClr val="000000"/>
              </a:solidFill>
              <a:uFill>
                <a:solidFill>
                  <a:srgbClr val="FFFFFF"/>
                </a:solidFill>
              </a:uFill>
              <a:latin typeface="+mj-lt"/>
            </a:endParaRPr>
          </a:p>
          <a:p>
            <a:r>
              <a:rPr lang="fr-FR" sz="1300" spc="-1" dirty="0">
                <a:solidFill>
                  <a:srgbClr val="000000"/>
                </a:solidFill>
                <a:uFill>
                  <a:solidFill>
                    <a:srgbClr val="FFFFFF"/>
                  </a:solidFill>
                </a:uFill>
                <a:latin typeface="+mj-lt"/>
              </a:rPr>
              <a:t>- une fonction et une représentation différente, selon qu’elle marque les limites extérieures ou intérieures d’un territoire en voie d’intégration</a:t>
            </a:r>
          </a:p>
          <a:p>
            <a:endParaRPr lang="fr-FR" sz="1300" dirty="0">
              <a:latin typeface="+mj-lt"/>
            </a:endParaRPr>
          </a:p>
        </p:txBody>
      </p:sp>
    </p:spTree>
    <p:extLst>
      <p:ext uri="{BB962C8B-B14F-4D97-AF65-F5344CB8AC3E}">
        <p14:creationId xmlns:p14="http://schemas.microsoft.com/office/powerpoint/2010/main" val="20273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a:extLst>
              <a:ext uri="{FF2B5EF4-FFF2-40B4-BE49-F238E27FC236}">
                <a16:creationId xmlns:a16="http://schemas.microsoft.com/office/drawing/2014/main" id="{B55C48AB-8ACA-43A1-B5FF-EBA8A7FDFC81}"/>
              </a:ext>
            </a:extLst>
          </p:cNvPr>
          <p:cNvSpPr txBox="1"/>
          <p:nvPr/>
        </p:nvSpPr>
        <p:spPr>
          <a:xfrm>
            <a:off x="270000" y="1131244"/>
            <a:ext cx="8000045" cy="363690"/>
          </a:xfrm>
          <a:prstGeom prst="rect">
            <a:avLst/>
          </a:prstGeom>
          <a:noFill/>
          <a:ln>
            <a:noFill/>
          </a:ln>
        </p:spPr>
        <p:txBody>
          <a:bodyPr lIns="67500" tIns="33750" rIns="67500" bIns="33750"/>
          <a:lstStyle/>
          <a:p>
            <a:r>
              <a:rPr lang="fr-FR" b="1" spc="-1" dirty="0">
                <a:solidFill>
                  <a:srgbClr val="000000"/>
                </a:solidFill>
                <a:uFill>
                  <a:solidFill>
                    <a:srgbClr val="FFFFFF"/>
                  </a:solidFill>
                </a:uFill>
                <a:latin typeface="+mj-lt"/>
              </a:rPr>
              <a:t>L’Irlande à l’épreuve du Brexit</a:t>
            </a:r>
            <a:endParaRPr lang="fr-FR" spc="-1" dirty="0">
              <a:solidFill>
                <a:srgbClr val="000000"/>
              </a:solidFill>
              <a:uFill>
                <a:solidFill>
                  <a:srgbClr val="FFFFFF"/>
                </a:solidFill>
              </a:uFill>
              <a:latin typeface="+mj-lt"/>
            </a:endParaRPr>
          </a:p>
        </p:txBody>
      </p:sp>
      <p:sp>
        <p:nvSpPr>
          <p:cNvPr id="3" name="TextShape 2">
            <a:extLst>
              <a:ext uri="{FF2B5EF4-FFF2-40B4-BE49-F238E27FC236}">
                <a16:creationId xmlns:a16="http://schemas.microsoft.com/office/drawing/2014/main" id="{3D03FCE2-5E5C-4CCE-9274-50BC028A7288}"/>
              </a:ext>
            </a:extLst>
          </p:cNvPr>
          <p:cNvSpPr txBox="1"/>
          <p:nvPr/>
        </p:nvSpPr>
        <p:spPr>
          <a:xfrm>
            <a:off x="270000" y="1772816"/>
            <a:ext cx="8874000" cy="2137860"/>
          </a:xfrm>
          <a:prstGeom prst="rect">
            <a:avLst/>
          </a:prstGeom>
          <a:noFill/>
          <a:ln>
            <a:noFill/>
          </a:ln>
        </p:spPr>
        <p:txBody>
          <a:bodyPr lIns="67500" tIns="33750" rIns="67500" bIns="33750"/>
          <a:lstStyle/>
          <a:p>
            <a:r>
              <a:rPr lang="fr-FR" sz="1300" spc="-1" dirty="0">
                <a:solidFill>
                  <a:srgbClr val="C00000"/>
                </a:solidFill>
                <a:uFill>
                  <a:solidFill>
                    <a:srgbClr val="FFFFFF"/>
                  </a:solidFill>
                </a:uFill>
                <a:latin typeface="+mj-lt"/>
              </a:rPr>
              <a:t>Capacités évaluées (objet conclusif)</a:t>
            </a:r>
          </a:p>
          <a:p>
            <a:r>
              <a:rPr lang="fr-FR" sz="1300" spc="-1" dirty="0">
                <a:solidFill>
                  <a:srgbClr val="000000"/>
                </a:solidFill>
                <a:uFill>
                  <a:solidFill>
                    <a:srgbClr val="FFFFFF"/>
                  </a:solidFill>
                </a:uFill>
                <a:latin typeface="+mj-lt"/>
              </a:rPr>
              <a:t>1.Je suis capable de sélectionner les documents et les arguments qui sont favorables à ma cause</a:t>
            </a:r>
          </a:p>
          <a:p>
            <a:r>
              <a:rPr lang="fr-FR" sz="1300" spc="-1" dirty="0">
                <a:solidFill>
                  <a:srgbClr val="000000"/>
                </a:solidFill>
                <a:uFill>
                  <a:solidFill>
                    <a:srgbClr val="FFFFFF"/>
                  </a:solidFill>
                </a:uFill>
                <a:latin typeface="+mj-lt"/>
              </a:rPr>
              <a:t>2. J’expose un argumentaire construit, qui répond à une problématique</a:t>
            </a:r>
          </a:p>
          <a:p>
            <a:r>
              <a:rPr lang="fr-FR" sz="1300" spc="-1" dirty="0">
                <a:solidFill>
                  <a:srgbClr val="000000"/>
                </a:solidFill>
                <a:uFill>
                  <a:solidFill>
                    <a:srgbClr val="FFFFFF"/>
                  </a:solidFill>
                </a:uFill>
                <a:latin typeface="+mj-lt"/>
              </a:rPr>
              <a:t>3. J’expose des arguments de différente nature, appuyés par des exemples précis et par des notions vues en cours</a:t>
            </a:r>
          </a:p>
          <a:p>
            <a:r>
              <a:rPr lang="fr-FR" sz="1300" spc="-1" dirty="0">
                <a:solidFill>
                  <a:srgbClr val="000000"/>
                </a:solidFill>
                <a:uFill>
                  <a:solidFill>
                    <a:srgbClr val="FFFFFF"/>
                  </a:solidFill>
                </a:uFill>
                <a:latin typeface="+mj-lt"/>
              </a:rPr>
              <a:t>4. Mon expression orale est adaptée à la nature de mon propos. J’utilise des mots de liaison, je donne du rythme à mon oral</a:t>
            </a:r>
          </a:p>
          <a:p>
            <a:endParaRPr lang="fr-FR" sz="1300" spc="-1" dirty="0">
              <a:solidFill>
                <a:srgbClr val="000000"/>
              </a:solidFill>
              <a:uFill>
                <a:solidFill>
                  <a:srgbClr val="FFFFFF"/>
                </a:solidFill>
              </a:uFill>
              <a:latin typeface="+mj-lt"/>
            </a:endParaRPr>
          </a:p>
        </p:txBody>
      </p:sp>
      <p:sp>
        <p:nvSpPr>
          <p:cNvPr id="4" name="Line 3">
            <a:extLst>
              <a:ext uri="{FF2B5EF4-FFF2-40B4-BE49-F238E27FC236}">
                <a16:creationId xmlns:a16="http://schemas.microsoft.com/office/drawing/2014/main" id="{E7A8ABB3-C4D2-4A27-B119-F5F50C5B6023}"/>
              </a:ext>
            </a:extLst>
          </p:cNvPr>
          <p:cNvSpPr/>
          <p:nvPr/>
        </p:nvSpPr>
        <p:spPr>
          <a:xfrm flipH="1">
            <a:off x="3239269" y="3305397"/>
            <a:ext cx="470591" cy="616756"/>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txBody>
          <a:bodyPr/>
          <a:lstStyle/>
          <a:p>
            <a:endParaRPr lang="fr-FR" dirty="0"/>
          </a:p>
        </p:txBody>
      </p:sp>
      <p:sp>
        <p:nvSpPr>
          <p:cNvPr id="5" name="TextShape 4">
            <a:extLst>
              <a:ext uri="{FF2B5EF4-FFF2-40B4-BE49-F238E27FC236}">
                <a16:creationId xmlns:a16="http://schemas.microsoft.com/office/drawing/2014/main" id="{DA533379-9E38-4903-A62F-00C2BC258083}"/>
              </a:ext>
            </a:extLst>
          </p:cNvPr>
          <p:cNvSpPr txBox="1"/>
          <p:nvPr/>
        </p:nvSpPr>
        <p:spPr>
          <a:xfrm>
            <a:off x="270000" y="3761165"/>
            <a:ext cx="3428591" cy="1693170"/>
          </a:xfrm>
          <a:prstGeom prst="rect">
            <a:avLst/>
          </a:prstGeom>
          <a:noFill/>
          <a:ln>
            <a:noFill/>
          </a:ln>
        </p:spPr>
        <p:txBody>
          <a:bodyPr lIns="67500" tIns="33750" rIns="67500" bIns="33750"/>
          <a:lstStyle/>
          <a:p>
            <a:r>
              <a:rPr lang="fr-FR" sz="1300" spc="-1" dirty="0">
                <a:uFill>
                  <a:solidFill>
                    <a:srgbClr val="FFFFFF"/>
                  </a:solidFill>
                </a:uFill>
                <a:latin typeface="+mj-lt"/>
              </a:rPr>
              <a:t>Création d’un débat argumenté </a:t>
            </a:r>
          </a:p>
          <a:p>
            <a:r>
              <a:rPr lang="fr-FR" sz="1300" spc="-1" dirty="0">
                <a:uFill>
                  <a:solidFill>
                    <a:srgbClr val="FFFFFF"/>
                  </a:solidFill>
                </a:uFill>
                <a:latin typeface="+mj-lt"/>
              </a:rPr>
              <a:t>par équipe </a:t>
            </a:r>
          </a:p>
          <a:p>
            <a:endParaRPr lang="fr-FR" sz="1300" spc="-1" dirty="0">
              <a:uFill>
                <a:solidFill>
                  <a:srgbClr val="FFFFFF"/>
                </a:solidFill>
              </a:uFill>
              <a:latin typeface="+mj-lt"/>
            </a:endParaRPr>
          </a:p>
          <a:p>
            <a:r>
              <a:rPr lang="fr-FR" sz="1300" spc="-1" dirty="0">
                <a:uFill>
                  <a:solidFill>
                    <a:srgbClr val="FFFFFF"/>
                  </a:solidFill>
                </a:uFill>
                <a:latin typeface="+mj-lt"/>
              </a:rPr>
              <a:t>(gouvernement britannique, les négociateurs de l’UE, le gouvernement de République d’Irlande)</a:t>
            </a:r>
          </a:p>
        </p:txBody>
      </p:sp>
      <p:sp>
        <p:nvSpPr>
          <p:cNvPr id="6" name="Line 5">
            <a:extLst>
              <a:ext uri="{FF2B5EF4-FFF2-40B4-BE49-F238E27FC236}">
                <a16:creationId xmlns:a16="http://schemas.microsoft.com/office/drawing/2014/main" id="{15C96214-5670-4776-84A8-195537BCC800}"/>
              </a:ext>
            </a:extLst>
          </p:cNvPr>
          <p:cNvSpPr/>
          <p:nvPr/>
        </p:nvSpPr>
        <p:spPr>
          <a:xfrm>
            <a:off x="4139539" y="3305397"/>
            <a:ext cx="470591" cy="616757"/>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7" name="TextShape 6">
            <a:extLst>
              <a:ext uri="{FF2B5EF4-FFF2-40B4-BE49-F238E27FC236}">
                <a16:creationId xmlns:a16="http://schemas.microsoft.com/office/drawing/2014/main" id="{16679755-DA5D-4444-B677-AD1D72A13E6F}"/>
              </a:ext>
            </a:extLst>
          </p:cNvPr>
          <p:cNvSpPr txBox="1"/>
          <p:nvPr/>
        </p:nvSpPr>
        <p:spPr>
          <a:xfrm>
            <a:off x="4795735" y="3718796"/>
            <a:ext cx="4178448" cy="1693170"/>
          </a:xfrm>
          <a:prstGeom prst="rect">
            <a:avLst/>
          </a:prstGeom>
          <a:noFill/>
          <a:ln>
            <a:noFill/>
          </a:ln>
        </p:spPr>
        <p:txBody>
          <a:bodyPr lIns="67500" tIns="33750" rIns="67500" bIns="33750"/>
          <a:lstStyle/>
          <a:p>
            <a:r>
              <a:rPr lang="fr-FR" sz="1300" spc="-1" dirty="0">
                <a:solidFill>
                  <a:srgbClr val="000000"/>
                </a:solidFill>
                <a:uFill>
                  <a:solidFill>
                    <a:srgbClr val="FFFFFF"/>
                  </a:solidFill>
                </a:uFill>
                <a:latin typeface="+mj-lt"/>
              </a:rPr>
              <a:t>Création d’un argumentaire enregistré façon « spot de campagne »</a:t>
            </a:r>
          </a:p>
          <a:p>
            <a:r>
              <a:rPr lang="fr-FR" sz="1300" spc="-1" dirty="0">
                <a:solidFill>
                  <a:srgbClr val="000000"/>
                </a:solidFill>
                <a:uFill>
                  <a:solidFill>
                    <a:srgbClr val="FFFFFF"/>
                  </a:solidFill>
                </a:uFill>
                <a:latin typeface="+mj-lt"/>
              </a:rPr>
              <a:t>Diaporama + son pour défendre l’un des trois camps </a:t>
            </a:r>
          </a:p>
          <a:p>
            <a:endParaRPr lang="fr-FR" sz="1300" spc="-1" dirty="0">
              <a:solidFill>
                <a:srgbClr val="000000"/>
              </a:solidFill>
              <a:uFill>
                <a:solidFill>
                  <a:srgbClr val="FFFFFF"/>
                </a:solidFill>
              </a:uFill>
              <a:latin typeface="+mj-lt"/>
            </a:endParaRPr>
          </a:p>
          <a:p>
            <a:endParaRPr lang="fr-FR" sz="1300" spc="-1" dirty="0">
              <a:solidFill>
                <a:srgbClr val="000000"/>
              </a:solidFill>
              <a:uFill>
                <a:solidFill>
                  <a:srgbClr val="FFFFFF"/>
                </a:solidFill>
              </a:uFill>
              <a:latin typeface="+mj-lt"/>
            </a:endParaRPr>
          </a:p>
          <a:p>
            <a:endParaRPr lang="fr-FR" sz="1300" spc="-1" dirty="0">
              <a:solidFill>
                <a:srgbClr val="000000"/>
              </a:solidFill>
              <a:uFill>
                <a:solidFill>
                  <a:srgbClr val="FFFFFF"/>
                </a:solidFill>
              </a:uFill>
              <a:latin typeface="+mj-lt"/>
            </a:endParaRPr>
          </a:p>
          <a:p>
            <a:endParaRPr lang="fr-FR" sz="1300" spc="-1" dirty="0">
              <a:solidFill>
                <a:srgbClr val="000000"/>
              </a:solidFill>
              <a:uFill>
                <a:solidFill>
                  <a:srgbClr val="FFFFFF"/>
                </a:solidFill>
              </a:uFill>
              <a:latin typeface="+mj-lt"/>
            </a:endParaRPr>
          </a:p>
          <a:p>
            <a:r>
              <a:rPr lang="fr-FR" sz="1300" spc="-1" dirty="0">
                <a:solidFill>
                  <a:srgbClr val="000000"/>
                </a:solidFill>
                <a:uFill>
                  <a:solidFill>
                    <a:srgbClr val="FFFFFF"/>
                  </a:solidFill>
                </a:uFill>
                <a:latin typeface="+mj-lt"/>
              </a:rPr>
              <a:t>Pont possible avec la section européenne anglais</a:t>
            </a:r>
          </a:p>
        </p:txBody>
      </p:sp>
      <p:sp>
        <p:nvSpPr>
          <p:cNvPr id="8" name="ZoneTexte 7">
            <a:extLst>
              <a:ext uri="{FF2B5EF4-FFF2-40B4-BE49-F238E27FC236}">
                <a16:creationId xmlns:a16="http://schemas.microsoft.com/office/drawing/2014/main" id="{C9538956-AF33-4F90-921B-0DD041ACC52A}"/>
              </a:ext>
            </a:extLst>
          </p:cNvPr>
          <p:cNvSpPr txBox="1"/>
          <p:nvPr/>
        </p:nvSpPr>
        <p:spPr>
          <a:xfrm>
            <a:off x="3746898" y="3507581"/>
            <a:ext cx="601368" cy="292388"/>
          </a:xfrm>
          <a:prstGeom prst="rect">
            <a:avLst/>
          </a:prstGeom>
          <a:noFill/>
        </p:spPr>
        <p:txBody>
          <a:bodyPr wrap="square" rtlCol="0">
            <a:spAutoFit/>
          </a:bodyPr>
          <a:lstStyle/>
          <a:p>
            <a:r>
              <a:rPr lang="fr-FR" sz="1300" dirty="0">
                <a:latin typeface="+mj-lt"/>
              </a:rPr>
              <a:t>OU</a:t>
            </a:r>
          </a:p>
        </p:txBody>
      </p:sp>
      <p:pic>
        <p:nvPicPr>
          <p:cNvPr id="10" name="Image 9">
            <a:hlinkClick r:id="rId2"/>
            <a:extLst>
              <a:ext uri="{FF2B5EF4-FFF2-40B4-BE49-F238E27FC236}">
                <a16:creationId xmlns:a16="http://schemas.microsoft.com/office/drawing/2014/main" id="{F34509B5-004E-465C-9F8D-9A22D80E4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972" y="4584551"/>
            <a:ext cx="2095500" cy="428625"/>
          </a:xfrm>
          <a:prstGeom prst="rect">
            <a:avLst/>
          </a:prstGeom>
        </p:spPr>
      </p:pic>
    </p:spTree>
    <p:extLst>
      <p:ext uri="{BB962C8B-B14F-4D97-AF65-F5344CB8AC3E}">
        <p14:creationId xmlns:p14="http://schemas.microsoft.com/office/powerpoint/2010/main" val="293029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F3202CA-954C-463B-90A7-65C5F4845774}"/>
              </a:ext>
            </a:extLst>
          </p:cNvPr>
          <p:cNvGraphicFramePr>
            <a:graphicFrameLocks noGrp="1"/>
          </p:cNvGraphicFramePr>
          <p:nvPr>
            <p:extLst>
              <p:ext uri="{D42A27DB-BD31-4B8C-83A1-F6EECF244321}">
                <p14:modId xmlns:p14="http://schemas.microsoft.com/office/powerpoint/2010/main" val="1920178845"/>
              </p:ext>
            </p:extLst>
          </p:nvPr>
        </p:nvGraphicFramePr>
        <p:xfrm>
          <a:off x="0" y="-27384"/>
          <a:ext cx="9144001" cy="7223760"/>
        </p:xfrm>
        <a:graphic>
          <a:graphicData uri="http://schemas.openxmlformats.org/drawingml/2006/table">
            <a:tbl>
              <a:tblPr firstRow="1" bandRow="1">
                <a:tableStyleId>{22838BEF-8BB2-4498-84A7-C5851F593DF1}</a:tableStyleId>
              </a:tblPr>
              <a:tblGrid>
                <a:gridCol w="1235869">
                  <a:extLst>
                    <a:ext uri="{9D8B030D-6E8A-4147-A177-3AD203B41FA5}">
                      <a16:colId xmlns:a16="http://schemas.microsoft.com/office/drawing/2014/main" val="374329243"/>
                    </a:ext>
                  </a:extLst>
                </a:gridCol>
                <a:gridCol w="1864519">
                  <a:extLst>
                    <a:ext uri="{9D8B030D-6E8A-4147-A177-3AD203B41FA5}">
                      <a16:colId xmlns:a16="http://schemas.microsoft.com/office/drawing/2014/main" val="3867284482"/>
                    </a:ext>
                  </a:extLst>
                </a:gridCol>
                <a:gridCol w="2386013">
                  <a:extLst>
                    <a:ext uri="{9D8B030D-6E8A-4147-A177-3AD203B41FA5}">
                      <a16:colId xmlns:a16="http://schemas.microsoft.com/office/drawing/2014/main" val="2912771926"/>
                    </a:ext>
                  </a:extLst>
                </a:gridCol>
                <a:gridCol w="2085975">
                  <a:extLst>
                    <a:ext uri="{9D8B030D-6E8A-4147-A177-3AD203B41FA5}">
                      <a16:colId xmlns:a16="http://schemas.microsoft.com/office/drawing/2014/main" val="4256861950"/>
                    </a:ext>
                  </a:extLst>
                </a:gridCol>
                <a:gridCol w="1571625">
                  <a:extLst>
                    <a:ext uri="{9D8B030D-6E8A-4147-A177-3AD203B41FA5}">
                      <a16:colId xmlns:a16="http://schemas.microsoft.com/office/drawing/2014/main" val="3881088630"/>
                    </a:ext>
                  </a:extLst>
                </a:gridCol>
              </a:tblGrid>
              <a:tr h="605755">
                <a:tc>
                  <a:txBody>
                    <a:bodyPr/>
                    <a:lstStyle/>
                    <a:p>
                      <a:r>
                        <a:rPr lang="fr-FR" sz="1200" b="1" dirty="0">
                          <a:latin typeface="+mj-lt"/>
                        </a:rPr>
                        <a:t>Contextualiser</a:t>
                      </a:r>
                    </a:p>
                  </a:txBody>
                  <a:tcPr marL="68580" marR="68580" marT="34290" marB="34290"/>
                </a:tc>
                <a:tc>
                  <a:txBody>
                    <a:bodyPr/>
                    <a:lstStyle/>
                    <a:p>
                      <a:r>
                        <a:rPr lang="fr-FR" sz="1200" b="0" dirty="0">
                          <a:latin typeface="+mj-lt"/>
                        </a:rPr>
                        <a:t>Pour chaque jalon, je suis capable de le situer dans l’espace et dans un contexte historique</a:t>
                      </a:r>
                    </a:p>
                  </a:txBody>
                  <a:tcPr marL="68580" marR="68580" marT="34290" marB="34290"/>
                </a:tc>
                <a:tc>
                  <a:txBody>
                    <a:bodyPr/>
                    <a:lstStyle/>
                    <a:p>
                      <a:r>
                        <a:rPr lang="fr-FR" sz="1200" b="0" dirty="0">
                          <a:latin typeface="+mj-lt"/>
                        </a:rPr>
                        <a:t>Certains jalons ne sont pas localisés, ou l’exemple n’est pas inséré dans un contexte historique</a:t>
                      </a:r>
                    </a:p>
                  </a:txBody>
                  <a:tcPr marL="68580" marR="68580" marT="34290" marB="34290"/>
                </a:tc>
                <a:tc>
                  <a:txBody>
                    <a:bodyPr/>
                    <a:lstStyle/>
                    <a:p>
                      <a:endParaRPr lang="fr-FR" sz="1200" b="0" dirty="0">
                        <a:latin typeface="+mj-lt"/>
                      </a:endParaRPr>
                    </a:p>
                  </a:txBody>
                  <a:tcPr marL="68580" marR="68580" marT="34290" marB="34290"/>
                </a:tc>
                <a:tc>
                  <a:txBody>
                    <a:bodyPr/>
                    <a:lstStyle/>
                    <a:p>
                      <a:r>
                        <a:rPr lang="fr-FR" sz="1200" b="0" dirty="0">
                          <a:solidFill>
                            <a:schemeClr val="accent6">
                              <a:lumMod val="75000"/>
                            </a:schemeClr>
                          </a:solidFill>
                          <a:latin typeface="+mj-lt"/>
                          <a:hlinkClick r:id="rId3" action="ppaction://hlinksldjump"/>
                        </a:rPr>
                        <a:t>Retour vers le diaporama</a:t>
                      </a:r>
                      <a:endParaRPr lang="fr-FR" sz="1200" b="0" dirty="0">
                        <a:solidFill>
                          <a:schemeClr val="accent6">
                            <a:lumMod val="75000"/>
                          </a:schemeClr>
                        </a:solidFill>
                        <a:latin typeface="+mj-lt"/>
                      </a:endParaRPr>
                    </a:p>
                  </a:txBody>
                  <a:tcPr marL="68580" marR="68580" marT="34290" marB="34290"/>
                </a:tc>
                <a:extLst>
                  <a:ext uri="{0D108BD9-81ED-4DB2-BD59-A6C34878D82A}">
                    <a16:rowId xmlns:a16="http://schemas.microsoft.com/office/drawing/2014/main" val="3972751654"/>
                  </a:ext>
                </a:extLst>
              </a:tr>
              <a:tr h="1479235">
                <a:tc>
                  <a:txBody>
                    <a:bodyPr/>
                    <a:lstStyle/>
                    <a:p>
                      <a:pPr>
                        <a:lnSpc>
                          <a:spcPct val="107000"/>
                        </a:lnSpc>
                        <a:spcAft>
                          <a:spcPts val="0"/>
                        </a:spcAft>
                      </a:pPr>
                      <a:r>
                        <a:rPr lang="fr-FR" sz="1200" b="1" kern="1200" dirty="0">
                          <a:effectLst/>
                          <a:latin typeface="+mj-lt"/>
                        </a:rPr>
                        <a:t>Employer les notions et exploiter les outils spécifiques aux disciplines</a:t>
                      </a:r>
                      <a:endParaRPr lang="fr-FR" sz="1200" b="1"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r>
                        <a:rPr lang="fr-FR" sz="1200" dirty="0">
                          <a:latin typeface="+mj-lt"/>
                        </a:rPr>
                        <a:t>Je sais identifier et utiliser les notions fondamentales de l’activité, que j’ai fait ressortir sous une forme visuelle. J’ai intégré une ou des productions graphiques à mon travail, avec un titre et une légende.</a:t>
                      </a:r>
                    </a:p>
                  </a:txBody>
                  <a:tcPr marL="68580" marR="68580" marT="34290" marB="34290"/>
                </a:tc>
                <a:tc>
                  <a:txBody>
                    <a:bodyPr/>
                    <a:lstStyle/>
                    <a:p>
                      <a:r>
                        <a:rPr lang="fr-FR" sz="1200" dirty="0">
                          <a:latin typeface="+mj-lt"/>
                        </a:rPr>
                        <a:t>Je suis capable de mobiliser une grande partie des notions de l’activité et j’ai cherché à intégrer une ou des productions graphiques à mon travail, sous forme complète ou sous une ébauche</a:t>
                      </a:r>
                    </a:p>
                  </a:txBody>
                  <a:tcPr marL="68580" marR="68580" marT="34290" marB="34290"/>
                </a:tc>
                <a:tc>
                  <a:txBody>
                    <a:bodyPr/>
                    <a:lstStyle/>
                    <a:p>
                      <a:r>
                        <a:rPr lang="fr-FR" sz="1200" dirty="0">
                          <a:latin typeface="+mj-lt"/>
                        </a:rPr>
                        <a:t>J’ai réussi à identifier certaines des notions fondamentales du cours, mais elle ne ressortent pas toujours ou ne sont pas toujours comprises. La production graphique est présente sous forme d’ébauche ou bien absente.</a:t>
                      </a:r>
                    </a:p>
                  </a:txBody>
                  <a:tcPr marL="68580" marR="68580" marT="34290" marB="34290"/>
                </a:tc>
                <a:tc>
                  <a:txBody>
                    <a:bodyPr/>
                    <a:lstStyle/>
                    <a:p>
                      <a:r>
                        <a:rPr lang="fr-FR" sz="1200" dirty="0">
                          <a:latin typeface="+mj-lt"/>
                        </a:rPr>
                        <a:t>Je n’ai pas réussi pour l’instant à distinguer les faits, les exemples des notions fondamentales, qui sont trop peu présentes. La production graphique est absente, ou à peine ébauchée. </a:t>
                      </a:r>
                    </a:p>
                  </a:txBody>
                  <a:tcPr marL="68580" marR="68580" marT="34290" marB="34290"/>
                </a:tc>
                <a:extLst>
                  <a:ext uri="{0D108BD9-81ED-4DB2-BD59-A6C34878D82A}">
                    <a16:rowId xmlns:a16="http://schemas.microsoft.com/office/drawing/2014/main" val="911982722"/>
                  </a:ext>
                </a:extLst>
              </a:tr>
              <a:tr h="1587288">
                <a:tc>
                  <a:txBody>
                    <a:bodyPr/>
                    <a:lstStyle/>
                    <a:p>
                      <a:pPr>
                        <a:lnSpc>
                          <a:spcPct val="107000"/>
                        </a:lnSpc>
                        <a:spcAft>
                          <a:spcPts val="0"/>
                        </a:spcAft>
                      </a:pPr>
                      <a:r>
                        <a:rPr lang="fr-FR" sz="1200" b="1" kern="1200" dirty="0">
                          <a:effectLst/>
                          <a:latin typeface="+mj-lt"/>
                        </a:rPr>
                        <a:t>Construire une argumentation historique ou géographique</a:t>
                      </a:r>
                      <a:endParaRPr lang="fr-FR" sz="1200" b="1" dirty="0">
                        <a:solidFill>
                          <a:srgbClr val="C00000"/>
                        </a:solidFill>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trike="noStrike" spc="-1" dirty="0">
                          <a:uFill>
                            <a:solidFill>
                              <a:srgbClr val="FFFFFF"/>
                            </a:solidFill>
                          </a:uFill>
                          <a:latin typeface="+mj-lt"/>
                        </a:rPr>
                        <a:t>Je suis capable de construire une argumentation. Chaque idée mobilise des exemples de différente nature. Ma démonstration présente une problématique et des mots de liaison</a:t>
                      </a:r>
                    </a:p>
                    <a:p>
                      <a:endParaRPr lang="fr-FR" sz="12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strike="noStrike" spc="-1" dirty="0">
                          <a:uFill>
                            <a:solidFill>
                              <a:srgbClr val="FFFFFF"/>
                            </a:solidFill>
                          </a:uFill>
                          <a:latin typeface="+mj-lt"/>
                        </a:rPr>
                        <a:t>Je suis capable de construire une argumentation. Chaque idée mobilise des exemples de différentes natures. J’ai encore de petites fragilités soit dans l’articulation arguments / exemples, soit dans ma capacité à aller analyser des documents complexes, soit dans le développement de ma démonstration</a:t>
                      </a:r>
                    </a:p>
                  </a:txBody>
                  <a:tcPr marL="68580" marR="68580" marT="34290" marB="34290"/>
                </a:tc>
                <a:tc>
                  <a:txBody>
                    <a:bodyPr/>
                    <a:lstStyle/>
                    <a:p>
                      <a:r>
                        <a:rPr lang="fr-FR" sz="1200" dirty="0">
                          <a:latin typeface="+mj-lt"/>
                        </a:rPr>
                        <a:t>J’apporte des exemples à mes arguments, mais ceux-ci ne sont pas assez nombreux ou ne mobilisent pas les documents les plus complexes ou les arguments ne sont pas toujours justifiés. L’articulation (mots de liaison) ou la problématique sont insuffisamment présentes.  </a:t>
                      </a:r>
                    </a:p>
                  </a:txBody>
                  <a:tcPr marL="68580" marR="68580" marT="34290" marB="34290"/>
                </a:tc>
                <a:tc>
                  <a:txBody>
                    <a:bodyPr/>
                    <a:lstStyle/>
                    <a:p>
                      <a:r>
                        <a:rPr lang="fr-FR" sz="1200" dirty="0">
                          <a:latin typeface="+mj-lt"/>
                        </a:rPr>
                        <a:t>Je mets pour l’instant sur le même niveau les arguments et les exemples, sans chercher à les articuler (mots de liaison) ou à démontrer quelque chose. J’ai trop peu d’arguments ou d’exemples. </a:t>
                      </a:r>
                    </a:p>
                  </a:txBody>
                  <a:tcPr marL="68580" marR="68580" marT="34290" marB="34290"/>
                </a:tc>
                <a:extLst>
                  <a:ext uri="{0D108BD9-81ED-4DB2-BD59-A6C34878D82A}">
                    <a16:rowId xmlns:a16="http://schemas.microsoft.com/office/drawing/2014/main" val="13869417"/>
                  </a:ext>
                </a:extLst>
              </a:tr>
              <a:tr h="1531620">
                <a:tc>
                  <a:txBody>
                    <a:bodyPr/>
                    <a:lstStyle/>
                    <a:p>
                      <a:r>
                        <a:rPr lang="fr-FR" sz="1200" b="1" kern="1200" dirty="0">
                          <a:effectLst/>
                          <a:latin typeface="+mj-lt"/>
                        </a:rPr>
                        <a:t>S’exprimer à l’oral</a:t>
                      </a:r>
                      <a:endParaRPr lang="fr-FR" sz="1200" b="1" dirty="0">
                        <a:solidFill>
                          <a:schemeClr val="tx1"/>
                        </a:solidFill>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strike="noStrike" spc="-1" dirty="0">
                          <a:solidFill>
                            <a:srgbClr val="000000"/>
                          </a:solidFill>
                          <a:uFill>
                            <a:solidFill>
                              <a:srgbClr val="FFFFFF"/>
                            </a:solidFill>
                          </a:uFill>
                          <a:latin typeface="+mj-lt"/>
                        </a:rPr>
                        <a:t>Je suis capable de prendre la parole face au groupe et d’exposer clairement une situation historique ou géographique, à l’aide d’exemples, de supports. Je reformule pour rendre plus clair mes propos et je réponds aux questions.</a:t>
                      </a:r>
                    </a:p>
                    <a:p>
                      <a:endParaRPr lang="fr-FR" sz="1200" dirty="0">
                        <a:latin typeface="+mj-lt"/>
                      </a:endParaRPr>
                    </a:p>
                  </a:txBody>
                  <a:tcPr marL="68580" marR="68580" marT="34290" marB="34290"/>
                </a:tc>
                <a:tc>
                  <a:txBody>
                    <a:bodyPr/>
                    <a:lstStyle/>
                    <a:p>
                      <a:r>
                        <a:rPr lang="fr-FR" sz="1200" b="0" strike="noStrike" spc="-1" dirty="0">
                          <a:solidFill>
                            <a:srgbClr val="000000"/>
                          </a:solidFill>
                          <a:uFill>
                            <a:solidFill>
                              <a:srgbClr val="FFFFFF"/>
                            </a:solidFill>
                          </a:uFill>
                          <a:latin typeface="+mj-lt"/>
                        </a:rPr>
                        <a:t>Je suis capable de prendre la parole face au groupe et d’exposer une situation historique ou géographique, à l’aide d’exemples, de supports.</a:t>
                      </a:r>
                    </a:p>
                    <a:p>
                      <a:r>
                        <a:rPr lang="fr-FR" sz="1200" b="0" strike="noStrike" spc="-1" dirty="0">
                          <a:solidFill>
                            <a:srgbClr val="000000"/>
                          </a:solidFill>
                          <a:uFill>
                            <a:solidFill>
                              <a:srgbClr val="FFFFFF"/>
                            </a:solidFill>
                          </a:uFill>
                          <a:latin typeface="+mj-lt"/>
                        </a:rPr>
                        <a:t>Je dois encore structurer davantage mon oral, peut être en faisant ressortir des grands axes, des notions, des exemples pour reformuler mes idées </a:t>
                      </a:r>
                      <a:endParaRPr lang="fr-FR" sz="1200" dirty="0">
                        <a:latin typeface="+mj-lt"/>
                      </a:endParaRPr>
                    </a:p>
                  </a:txBody>
                  <a:tcPr marL="68580" marR="68580" marT="34290" marB="34290"/>
                </a:tc>
                <a:tc>
                  <a:txBody>
                    <a:bodyPr/>
                    <a:lstStyle/>
                    <a:p>
                      <a:r>
                        <a:rPr lang="fr-FR" sz="1200" dirty="0">
                          <a:latin typeface="+mj-lt"/>
                        </a:rPr>
                        <a:t>Je suis à l’aise à l’oral pour présenter une situation. Mais mes explications sont confuses, je n’ai pas assez préparé mon argumentaire, mes exemples. J’ai peut être du mal à reformuler clairement mes idées face aux questions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j-lt"/>
                        </a:rPr>
                        <a:t>J’ai encore besoin de travailler mon oral. Certaines de mes parties ne sont pas encore tout à fait claires ou bien je me perds dans les détails ou ma progression. </a:t>
                      </a:r>
                    </a:p>
                    <a:p>
                      <a:endParaRPr lang="fr-FR" sz="1200" dirty="0">
                        <a:latin typeface="+mj-lt"/>
                      </a:endParaRPr>
                    </a:p>
                  </a:txBody>
                  <a:tcPr marL="68580" marR="68580" marT="34290" marB="34290"/>
                </a:tc>
                <a:extLst>
                  <a:ext uri="{0D108BD9-81ED-4DB2-BD59-A6C34878D82A}">
                    <a16:rowId xmlns:a16="http://schemas.microsoft.com/office/drawing/2014/main" val="682567301"/>
                  </a:ext>
                </a:extLst>
              </a:tr>
            </a:tbl>
          </a:graphicData>
        </a:graphic>
      </p:graphicFrame>
    </p:spTree>
    <p:extLst>
      <p:ext uri="{BB962C8B-B14F-4D97-AF65-F5344CB8AC3E}">
        <p14:creationId xmlns:p14="http://schemas.microsoft.com/office/powerpoint/2010/main" val="18870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Espace réservé du numéro de diapositive 5">
            <a:extLst>
              <a:ext uri="{FF2B5EF4-FFF2-40B4-BE49-F238E27FC236}">
                <a16:creationId xmlns:a16="http://schemas.microsoft.com/office/drawing/2014/main" id="{E997FE96-44E6-4797-AA5C-E2692C14B236}"/>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57EA55-AE15-45E2-9304-35D09C29BE2D}" type="slidenum">
              <a:rPr lang="fr-FR" altLang="fr-FR"/>
              <a:pPr/>
              <a:t>24</a:t>
            </a:fld>
            <a:endParaRPr lang="fr-FR" altLang="fr-FR"/>
          </a:p>
        </p:txBody>
      </p:sp>
    </p:spTree>
    <p:extLst>
      <p:ext uri="{BB962C8B-B14F-4D97-AF65-F5344CB8AC3E}">
        <p14:creationId xmlns:p14="http://schemas.microsoft.com/office/powerpoint/2010/main" val="73003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3</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B.O. spécial n°1 du 22 janvier 2019 : </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251520" y="1628800"/>
            <a:ext cx="8568952" cy="431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fr-FR" sz="1800" dirty="0">
                <a:latin typeface="+mj-lt"/>
              </a:rPr>
              <a:t>Ce thème (24-25h) a pour objectif de faire comprendre aux élèves ce que sont les </a:t>
            </a:r>
            <a:r>
              <a:rPr lang="fr-FR" sz="1800" u="sng" dirty="0">
                <a:solidFill>
                  <a:srgbClr val="C00000"/>
                </a:solidFill>
                <a:latin typeface="+mj-lt"/>
              </a:rPr>
              <a:t>frontières politiques </a:t>
            </a:r>
            <a:r>
              <a:rPr lang="fr-FR" sz="1800" dirty="0">
                <a:latin typeface="+mj-lt"/>
              </a:rPr>
              <a:t>: leurs formes, leurs dynamiques, les enjeux internes et externes qui leur sont associés. </a:t>
            </a:r>
          </a:p>
          <a:p>
            <a:r>
              <a:rPr lang="fr-FR" sz="1800" dirty="0">
                <a:latin typeface="+mj-lt"/>
              </a:rPr>
              <a:t>Les élèves doivent percevoir que les frontières sont </a:t>
            </a:r>
            <a:r>
              <a:rPr lang="fr-FR" sz="1800" u="sng" dirty="0">
                <a:solidFill>
                  <a:srgbClr val="C00000"/>
                </a:solidFill>
                <a:latin typeface="+mj-lt"/>
              </a:rPr>
              <a:t>des zones de séparation et de contact</a:t>
            </a:r>
            <a:r>
              <a:rPr lang="fr-FR" sz="1800" dirty="0">
                <a:latin typeface="+mj-lt"/>
              </a:rPr>
              <a:t>, qu’elles sont ouvertes ou fermées, matérialisées ou non.  </a:t>
            </a:r>
          </a:p>
          <a:p>
            <a:r>
              <a:rPr lang="fr-FR" sz="1800" dirty="0">
                <a:latin typeface="+mj-lt"/>
              </a:rPr>
              <a:t>Les deux axes visent à : expliciter </a:t>
            </a:r>
            <a:r>
              <a:rPr lang="fr-FR" sz="1800" u="sng" dirty="0">
                <a:solidFill>
                  <a:srgbClr val="C00000"/>
                </a:solidFill>
                <a:latin typeface="+mj-lt"/>
              </a:rPr>
              <a:t>pourquoi</a:t>
            </a:r>
            <a:r>
              <a:rPr lang="fr-FR" sz="1800" dirty="0">
                <a:latin typeface="+mj-lt"/>
              </a:rPr>
              <a:t> les acteurs tracent des frontières et quelles </a:t>
            </a:r>
            <a:r>
              <a:rPr lang="fr-FR" sz="1800" u="sng" dirty="0">
                <a:solidFill>
                  <a:srgbClr val="C00000"/>
                </a:solidFill>
                <a:latin typeface="+mj-lt"/>
              </a:rPr>
              <a:t>conséquences</a:t>
            </a:r>
            <a:r>
              <a:rPr lang="fr-FR" sz="1800" dirty="0">
                <a:latin typeface="+mj-lt"/>
              </a:rPr>
              <a:t> ont leurs actions ; montrer </a:t>
            </a:r>
            <a:r>
              <a:rPr lang="fr-FR" sz="1800" u="sng" dirty="0">
                <a:solidFill>
                  <a:srgbClr val="C00000"/>
                </a:solidFill>
                <a:latin typeface="+mj-lt"/>
              </a:rPr>
              <a:t>les affrontements, débats </a:t>
            </a:r>
            <a:r>
              <a:rPr lang="fr-FR" sz="1800" dirty="0">
                <a:latin typeface="+mj-lt"/>
              </a:rPr>
              <a:t>et </a:t>
            </a:r>
            <a:r>
              <a:rPr lang="fr-FR" sz="1800" u="sng" dirty="0">
                <a:solidFill>
                  <a:srgbClr val="C00000"/>
                </a:solidFill>
                <a:latin typeface="+mj-lt"/>
              </a:rPr>
              <a:t>négociations</a:t>
            </a:r>
            <a:r>
              <a:rPr lang="fr-FR" sz="1800" dirty="0">
                <a:latin typeface="+mj-lt"/>
              </a:rPr>
              <a:t> liés aux frontières. </a:t>
            </a:r>
          </a:p>
          <a:p>
            <a:pPr marL="0" indent="0" eaLnBrk="1" hangingPunct="1">
              <a:buClr>
                <a:srgbClr val="0067B2"/>
              </a:buClr>
              <a:buNone/>
            </a:pPr>
            <a:endParaRPr lang="fr-FR" altLang="fr-FR" sz="2200" dirty="0"/>
          </a:p>
        </p:txBody>
      </p:sp>
      <p:sp>
        <p:nvSpPr>
          <p:cNvPr id="6149" name="Text Box 7">
            <a:extLst>
              <a:ext uri="{FF2B5EF4-FFF2-40B4-BE49-F238E27FC236}">
                <a16:creationId xmlns:a16="http://schemas.microsoft.com/office/drawing/2014/main" id="{97DC8ACC-BF03-4924-A79E-329E064D9ECB}"/>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4</a:t>
            </a:fld>
            <a:endParaRPr lang="fr-FR" altLang="fr-FR"/>
          </a:p>
        </p:txBody>
      </p:sp>
      <p:sp>
        <p:nvSpPr>
          <p:cNvPr id="2" name="Rectangle 1">
            <a:extLst>
              <a:ext uri="{FF2B5EF4-FFF2-40B4-BE49-F238E27FC236}">
                <a16:creationId xmlns:a16="http://schemas.microsoft.com/office/drawing/2014/main" id="{F713618C-7FE7-4382-AB60-0283C8013232}"/>
              </a:ext>
            </a:extLst>
          </p:cNvPr>
          <p:cNvSpPr/>
          <p:nvPr/>
        </p:nvSpPr>
        <p:spPr>
          <a:xfrm>
            <a:off x="313184" y="476672"/>
            <a:ext cx="8363272" cy="1200329"/>
          </a:xfrm>
          <a:prstGeom prst="rect">
            <a:avLst/>
          </a:prstGeom>
        </p:spPr>
        <p:txBody>
          <a:bodyPr wrap="square">
            <a:spAutoFit/>
          </a:bodyPr>
          <a:lstStyle/>
          <a:p>
            <a:r>
              <a:rPr lang="fr-FR" b="1" dirty="0">
                <a:latin typeface="+mj-lt"/>
              </a:rPr>
              <a:t>Introduction</a:t>
            </a:r>
            <a:r>
              <a:rPr lang="fr-FR" dirty="0">
                <a:latin typeface="+mj-lt"/>
              </a:rPr>
              <a:t> : les frontières dans le monde d’aujourd’hui. </a:t>
            </a:r>
          </a:p>
          <a:p>
            <a:r>
              <a:rPr lang="fr-FR" dirty="0">
                <a:latin typeface="+mj-lt"/>
              </a:rPr>
              <a:t>- Des frontières de plus en plus nombreuses. </a:t>
            </a:r>
          </a:p>
          <a:p>
            <a:r>
              <a:rPr lang="fr-FR" dirty="0">
                <a:latin typeface="+mj-lt"/>
              </a:rPr>
              <a:t>- Des frontières plus ou moins marquées. </a:t>
            </a:r>
          </a:p>
          <a:p>
            <a:r>
              <a:rPr lang="fr-FR" dirty="0">
                <a:latin typeface="+mj-lt"/>
              </a:rPr>
              <a:t>- Frontières et ouverture : affirmation d’espaces transfrontaliers. </a:t>
            </a:r>
          </a:p>
        </p:txBody>
      </p:sp>
      <p:sp>
        <p:nvSpPr>
          <p:cNvPr id="3" name="ZoneTexte 2">
            <a:extLst>
              <a:ext uri="{FF2B5EF4-FFF2-40B4-BE49-F238E27FC236}">
                <a16:creationId xmlns:a16="http://schemas.microsoft.com/office/drawing/2014/main" id="{7DF4C739-1478-4636-8FE6-B597A0523728}"/>
              </a:ext>
            </a:extLst>
          </p:cNvPr>
          <p:cNvSpPr txBox="1"/>
          <p:nvPr/>
        </p:nvSpPr>
        <p:spPr>
          <a:xfrm>
            <a:off x="323528" y="1749009"/>
            <a:ext cx="8712968" cy="4524315"/>
          </a:xfrm>
          <a:prstGeom prst="rect">
            <a:avLst/>
          </a:prstGeom>
          <a:noFill/>
        </p:spPr>
        <p:txBody>
          <a:bodyPr wrap="square" rtlCol="0">
            <a:spAutoFit/>
          </a:bodyPr>
          <a:lstStyle/>
          <a:p>
            <a:r>
              <a:rPr lang="fr-FR" b="1" dirty="0">
                <a:latin typeface="+mj-lt"/>
              </a:rPr>
              <a:t>Axe 1 Tracer des frontières  </a:t>
            </a:r>
          </a:p>
          <a:p>
            <a:r>
              <a:rPr lang="fr-FR" dirty="0">
                <a:latin typeface="+mj-lt"/>
              </a:rPr>
              <a:t>Jalons :  - Pour se protéger : Le limes rhénan. </a:t>
            </a:r>
          </a:p>
          <a:p>
            <a:r>
              <a:rPr lang="fr-FR" dirty="0">
                <a:latin typeface="+mj-lt"/>
              </a:rPr>
              <a:t>- Pour se partager des territoires : la conférence de Berlin et le partage de l’Afrique. </a:t>
            </a:r>
          </a:p>
          <a:p>
            <a:r>
              <a:rPr lang="fr-FR" dirty="0">
                <a:latin typeface="+mj-lt"/>
              </a:rPr>
              <a:t>- Pour séparer deux systèmes politiques : la frontière entre les deux Corée. </a:t>
            </a:r>
          </a:p>
          <a:p>
            <a:r>
              <a:rPr lang="fr-FR" b="1" dirty="0">
                <a:latin typeface="+mj-lt"/>
              </a:rPr>
              <a:t>Axe 2 Les frontières en débat </a:t>
            </a:r>
          </a:p>
          <a:p>
            <a:r>
              <a:rPr lang="fr-FR" dirty="0">
                <a:latin typeface="+mj-lt"/>
              </a:rPr>
              <a:t>Jalons - Reconnaître la frontière : la frontière germano-polonaise de 1939 à 1990, entre guerre et diplomatie. </a:t>
            </a:r>
          </a:p>
          <a:p>
            <a:r>
              <a:rPr lang="fr-FR" dirty="0">
                <a:latin typeface="+mj-lt"/>
              </a:rPr>
              <a:t>- Dépasser les frontières : le droit de la mer (identique sur l’ensemble des mers et des océans, indépendamment des frontières).</a:t>
            </a:r>
          </a:p>
          <a:p>
            <a:r>
              <a:rPr lang="fr-FR" b="1" dirty="0">
                <a:latin typeface="+mj-lt"/>
              </a:rPr>
              <a:t>Objet de travail conclusif  Les frontières internes et externes de l’Union européenne </a:t>
            </a:r>
          </a:p>
          <a:p>
            <a:r>
              <a:rPr lang="fr-FR" dirty="0">
                <a:latin typeface="+mj-lt"/>
              </a:rPr>
              <a:t>Jalons : - Les enjeux de Schengen et du contrôle aux frontières : venir en Europe, passer la frontière. </a:t>
            </a:r>
          </a:p>
          <a:p>
            <a:r>
              <a:rPr lang="fr-FR" dirty="0">
                <a:latin typeface="+mj-lt"/>
              </a:rPr>
              <a:t>- Les frontières d’un État adhérent. </a:t>
            </a:r>
          </a:p>
          <a:p>
            <a:r>
              <a:rPr lang="fr-FR" dirty="0">
                <a:latin typeface="+mj-lt"/>
              </a:rPr>
              <a:t>- Les espaces transfrontaliers intra-européens : passer et dépasser la frontière au quotidien.</a:t>
            </a:r>
          </a:p>
        </p:txBody>
      </p:sp>
      <p:sp>
        <p:nvSpPr>
          <p:cNvPr id="8" name="Text Box 7">
            <a:extLst>
              <a:ext uri="{FF2B5EF4-FFF2-40B4-BE49-F238E27FC236}">
                <a16:creationId xmlns:a16="http://schemas.microsoft.com/office/drawing/2014/main" id="{D5B46643-6ACD-4470-8938-46D716DB1C6B}"/>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391003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5</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Objectifs de la séquence</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83737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Caractériser les formes et les objets de la frontière</a:t>
            </a:r>
          </a:p>
          <a:p>
            <a:pPr lvl="2" eaLnBrk="1" hangingPunct="1"/>
            <a:endParaRPr lang="fr-FR" altLang="fr-FR" sz="1300" dirty="0"/>
          </a:p>
          <a:p>
            <a:pPr eaLnBrk="1" hangingPunct="1">
              <a:buClr>
                <a:srgbClr val="0067B2"/>
              </a:buClr>
              <a:buFont typeface="Wingdings" panose="05000000000000000000" pitchFamily="2" charset="2"/>
              <a:buChar char="§"/>
            </a:pPr>
            <a:r>
              <a:rPr lang="fr-FR" altLang="fr-FR" sz="1800" b="1" dirty="0">
                <a:solidFill>
                  <a:srgbClr val="0067B2"/>
                </a:solidFill>
              </a:rPr>
              <a:t>Caractériser les enjeux et les acteurs qui contribuent à l’élaboration d’une frontière</a:t>
            </a:r>
          </a:p>
          <a:p>
            <a:pPr eaLnBrk="1" hangingPunct="1">
              <a:buClr>
                <a:srgbClr val="0067B2"/>
              </a:buClr>
              <a:buFont typeface="Wingdings" panose="05000000000000000000" pitchFamily="2" charset="2"/>
              <a:buChar char="§"/>
            </a:pPr>
            <a:r>
              <a:rPr lang="fr-FR" altLang="fr-FR" sz="1800" b="1" dirty="0">
                <a:solidFill>
                  <a:srgbClr val="0067B2"/>
                </a:solidFill>
              </a:rPr>
              <a:t>Comprendre les effets d’une frontière sur un territoire, des populations</a:t>
            </a:r>
          </a:p>
        </p:txBody>
      </p:sp>
      <p:sp>
        <p:nvSpPr>
          <p:cNvPr id="6" name="Text Box 7">
            <a:extLst>
              <a:ext uri="{FF2B5EF4-FFF2-40B4-BE49-F238E27FC236}">
                <a16:creationId xmlns:a16="http://schemas.microsoft.com/office/drawing/2014/main" id="{881EFD1D-9F0F-4444-B3F6-967F7D92054C}"/>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113664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6</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Lien avec le programme général (Seconde)</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6879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Thème 1. Méditerranée antique</a:t>
            </a:r>
          </a:p>
          <a:p>
            <a:pPr lvl="1" eaLnBrk="1" hangingPunct="1">
              <a:buClr>
                <a:srgbClr val="0067B2"/>
              </a:buClr>
              <a:buSzPct val="125000"/>
              <a:buFont typeface="Wingdings" panose="05000000000000000000" pitchFamily="2" charset="2"/>
              <a:buChar char=""/>
            </a:pPr>
            <a:r>
              <a:rPr lang="fr-FR" altLang="fr-FR" sz="1300" b="1" dirty="0"/>
              <a:t>Rome, un empire territorial immense, brassage de différents héritages culturels</a:t>
            </a:r>
          </a:p>
          <a:p>
            <a:pPr lvl="1" eaLnBrk="1" hangingPunct="1">
              <a:buClr>
                <a:srgbClr val="0067B2"/>
              </a:buClr>
              <a:buSzPct val="125000"/>
              <a:buFont typeface="Wingdings" panose="05000000000000000000" pitchFamily="2" charset="2"/>
              <a:buChar char=""/>
            </a:pPr>
            <a:endParaRPr lang="fr-FR" altLang="fr-FR" sz="1300" dirty="0"/>
          </a:p>
          <a:p>
            <a:pPr eaLnBrk="1" hangingPunct="1">
              <a:buClr>
                <a:srgbClr val="0067B2"/>
              </a:buClr>
              <a:buFont typeface="Wingdings" panose="05000000000000000000" pitchFamily="2" charset="2"/>
              <a:buChar char="§"/>
            </a:pPr>
            <a:r>
              <a:rPr lang="fr-FR" altLang="fr-FR" sz="1800" b="1" dirty="0">
                <a:solidFill>
                  <a:srgbClr val="0067B2"/>
                </a:solidFill>
              </a:rPr>
              <a:t>Thème 3 : L’Etat à l’époque moderne : France et Angleterre	</a:t>
            </a:r>
          </a:p>
          <a:p>
            <a:pPr lvl="1">
              <a:buClr>
                <a:srgbClr val="0067B2"/>
              </a:buClr>
              <a:buSzPct val="130000"/>
              <a:buFont typeface="Arial" panose="020B0604020202020204" pitchFamily="34" charset="0"/>
              <a:buChar char="•"/>
            </a:pPr>
            <a:r>
              <a:rPr lang="fr-FR" sz="1300" b="1" dirty="0">
                <a:latin typeface="+mj-lt"/>
              </a:rPr>
              <a:t>Extension du territoire  soumis à l’autorité royale</a:t>
            </a:r>
          </a:p>
          <a:p>
            <a:pPr lvl="1">
              <a:buClr>
                <a:srgbClr val="0067B2"/>
              </a:buClr>
              <a:buSzPct val="130000"/>
              <a:buFont typeface="Arial" panose="020B0604020202020204" pitchFamily="34" charset="0"/>
              <a:buChar char="•"/>
            </a:pPr>
            <a:r>
              <a:rPr lang="fr-FR" sz="1300" b="1" dirty="0">
                <a:latin typeface="+mj-lt"/>
              </a:rPr>
              <a:t>Développement de l’administration royale, de la collecte de l’impôt</a:t>
            </a:r>
          </a:p>
          <a:p>
            <a:pPr lvl="1" eaLnBrk="1" hangingPunct="1">
              <a:buClr>
                <a:srgbClr val="0067B2"/>
              </a:buClr>
              <a:buFont typeface="Arial" panose="020B0604020202020204" pitchFamily="34" charset="0"/>
              <a:buChar char="•"/>
            </a:pPr>
            <a:endParaRPr lang="fr-FR" altLang="fr-FR" sz="1400" b="1" dirty="0">
              <a:solidFill>
                <a:srgbClr val="0067B2"/>
              </a:solidFill>
            </a:endParaRPr>
          </a:p>
          <a:p>
            <a:pPr eaLnBrk="1" hangingPunct="1">
              <a:buClr>
                <a:srgbClr val="0067B2"/>
              </a:buClr>
              <a:buFont typeface="Wingdings" panose="05000000000000000000" pitchFamily="2" charset="2"/>
              <a:buChar char="§"/>
            </a:pPr>
            <a:r>
              <a:rPr lang="fr-FR" altLang="fr-FR" sz="1800" b="1" dirty="0">
                <a:solidFill>
                  <a:srgbClr val="0067B2"/>
                </a:solidFill>
              </a:rPr>
              <a:t>Thème 3 (Géo) : Les migrations internationales</a:t>
            </a:r>
          </a:p>
          <a:p>
            <a:pPr lvl="1" eaLnBrk="1" hangingPunct="1">
              <a:buClr>
                <a:srgbClr val="0067B2"/>
              </a:buClr>
              <a:buSzPct val="125000"/>
              <a:buFont typeface="Wingdings" panose="05000000000000000000" pitchFamily="2" charset="2"/>
              <a:buChar char=""/>
            </a:pPr>
            <a:r>
              <a:rPr lang="fr-FR" altLang="fr-FR" sz="1300" b="1" dirty="0"/>
              <a:t>(EDC possible) La Méditerranée : un bassin migratoire</a:t>
            </a:r>
          </a:p>
          <a:p>
            <a:pPr lvl="1" eaLnBrk="1" hangingPunct="1">
              <a:buClr>
                <a:srgbClr val="0067B2"/>
              </a:buClr>
              <a:buSzPct val="125000"/>
              <a:buFont typeface="Wingdings" panose="05000000000000000000" pitchFamily="2" charset="2"/>
              <a:buChar char=""/>
            </a:pPr>
            <a:r>
              <a:rPr lang="fr-FR" altLang="fr-FR" sz="1300" b="1" dirty="0"/>
              <a:t>Les mobilités d’étude et de travail intra-européennes</a:t>
            </a:r>
          </a:p>
          <a:p>
            <a:pPr lvl="2" eaLnBrk="1" hangingPunct="1">
              <a:buFontTx/>
              <a:buNone/>
            </a:pPr>
            <a:endParaRPr lang="fr-FR" altLang="fr-FR" sz="1300" dirty="0"/>
          </a:p>
        </p:txBody>
      </p:sp>
      <p:sp>
        <p:nvSpPr>
          <p:cNvPr id="6" name="Text Box 7">
            <a:extLst>
              <a:ext uri="{FF2B5EF4-FFF2-40B4-BE49-F238E27FC236}">
                <a16:creationId xmlns:a16="http://schemas.microsoft.com/office/drawing/2014/main" id="{ABC950E5-9476-4965-9E97-9656B9172F05}"/>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109307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7</a:t>
            </a:fld>
            <a:endParaRPr lang="fr-FR" altLang="fr-FR"/>
          </a:p>
        </p:txBody>
      </p:sp>
      <p:sp>
        <p:nvSpPr>
          <p:cNvPr id="6147" name="Titre 1">
            <a:extLst>
              <a:ext uri="{FF2B5EF4-FFF2-40B4-BE49-F238E27FC236}">
                <a16:creationId xmlns:a16="http://schemas.microsoft.com/office/drawing/2014/main" id="{362B8A1F-4451-497B-9BFB-2C5FA93C8A05}"/>
              </a:ext>
            </a:extLst>
          </p:cNvPr>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500" dirty="0">
                <a:latin typeface="Arial Black" panose="020B0A04020102020204" pitchFamily="34" charset="0"/>
              </a:rPr>
              <a:t>Lien avec le programme général (Première)</a:t>
            </a: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827088" y="1768793"/>
            <a:ext cx="770413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Thème 3 : La Troisième République avant 1914 : un régime politique, un empire colonial</a:t>
            </a:r>
          </a:p>
          <a:p>
            <a:pPr lvl="1" eaLnBrk="1" hangingPunct="1">
              <a:buClr>
                <a:srgbClr val="0067B2"/>
              </a:buClr>
              <a:buSzPct val="125000"/>
              <a:buFont typeface="Wingdings" panose="05000000000000000000" pitchFamily="2" charset="2"/>
              <a:buChar char=""/>
            </a:pPr>
            <a:r>
              <a:rPr lang="fr-FR" altLang="fr-FR" sz="1300" b="1" dirty="0"/>
              <a:t>Métropole et colonies (P.P.O : Fachoda, le choc des impérialismes, 1898)</a:t>
            </a:r>
          </a:p>
          <a:p>
            <a:pPr lvl="2" eaLnBrk="1" hangingPunct="1"/>
            <a:endParaRPr lang="fr-FR" altLang="fr-FR" sz="1300" dirty="0"/>
          </a:p>
          <a:p>
            <a:pPr eaLnBrk="1" hangingPunct="1">
              <a:buClr>
                <a:srgbClr val="0067B2"/>
              </a:buClr>
              <a:buFont typeface="Wingdings" panose="05000000000000000000" pitchFamily="2" charset="2"/>
              <a:buChar char="§"/>
            </a:pPr>
            <a:r>
              <a:rPr lang="fr-FR" altLang="fr-FR" sz="1800" b="1" dirty="0">
                <a:solidFill>
                  <a:srgbClr val="0067B2"/>
                </a:solidFill>
              </a:rPr>
              <a:t>Thème 4 : La Première guerre mondiale : le « suicide de l’Europe » et la fin des empires européens</a:t>
            </a:r>
          </a:p>
          <a:p>
            <a:pPr lvl="1" eaLnBrk="1" hangingPunct="1">
              <a:buClr>
                <a:srgbClr val="0067B2"/>
              </a:buClr>
              <a:buSzPct val="125000"/>
              <a:buFont typeface="Wingdings" panose="05000000000000000000" pitchFamily="2" charset="2"/>
              <a:buChar char=""/>
            </a:pPr>
            <a:r>
              <a:rPr lang="fr-FR" altLang="fr-FR" sz="1300" b="1" dirty="0"/>
              <a:t>Sortir de la guerre : la tentative de construction d’un ordre des nations démocratiques (P.P.O. 1919-1923, les traités de paix ; passeport Nansen et statut des apatrides)</a:t>
            </a:r>
          </a:p>
        </p:txBody>
      </p:sp>
      <p:sp>
        <p:nvSpPr>
          <p:cNvPr id="6" name="Text Box 7">
            <a:extLst>
              <a:ext uri="{FF2B5EF4-FFF2-40B4-BE49-F238E27FC236}">
                <a16:creationId xmlns:a16="http://schemas.microsoft.com/office/drawing/2014/main" id="{3B7857A8-E586-44FC-935C-F43D26F9B3E6}"/>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275699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DF0EE0D-F135-4DA2-B155-8580FD3759B6}"/>
              </a:ext>
            </a:extLst>
          </p:cNvPr>
          <p:cNvSpPr>
            <a:spLocks noGrp="1"/>
          </p:cNvSpPr>
          <p:nvPr>
            <p:ph type="sldNum" sz="quarter" idx="12"/>
          </p:nvPr>
        </p:nvSpPr>
        <p:spPr/>
        <p:txBody>
          <a:bodyPr/>
          <a:lstStyle/>
          <a:p>
            <a:pPr>
              <a:defRPr/>
            </a:pPr>
            <a:fld id="{A0A747B5-C358-4B92-B5C3-0C745619256F}" type="slidenum">
              <a:rPr lang="fr-FR" altLang="fr-FR" smtClean="0"/>
              <a:pPr>
                <a:defRPr/>
              </a:pPr>
              <a:t>8</a:t>
            </a:fld>
            <a:endParaRPr lang="fr-FR" altLang="fr-FR"/>
          </a:p>
        </p:txBody>
      </p:sp>
      <p:graphicFrame>
        <p:nvGraphicFramePr>
          <p:cNvPr id="5" name="Tableau 4">
            <a:extLst>
              <a:ext uri="{FF2B5EF4-FFF2-40B4-BE49-F238E27FC236}">
                <a16:creationId xmlns:a16="http://schemas.microsoft.com/office/drawing/2014/main" id="{BB31A35B-CE7E-43AD-AB56-80B4B39F7175}"/>
              </a:ext>
            </a:extLst>
          </p:cNvPr>
          <p:cNvGraphicFramePr>
            <a:graphicFrameLocks noGrp="1"/>
          </p:cNvGraphicFramePr>
          <p:nvPr>
            <p:extLst>
              <p:ext uri="{D42A27DB-BD31-4B8C-83A1-F6EECF244321}">
                <p14:modId xmlns:p14="http://schemas.microsoft.com/office/powerpoint/2010/main" val="2664732366"/>
              </p:ext>
            </p:extLst>
          </p:nvPr>
        </p:nvGraphicFramePr>
        <p:xfrm>
          <a:off x="-1" y="1"/>
          <a:ext cx="9144001" cy="5768634"/>
        </p:xfrm>
        <a:graphic>
          <a:graphicData uri="http://schemas.openxmlformats.org/drawingml/2006/table">
            <a:tbl>
              <a:tblPr firstRow="1" bandRow="1">
                <a:tableStyleId>{5C22544A-7EE6-4342-B048-85BDC9FD1C3A}</a:tableStyleId>
              </a:tblPr>
              <a:tblGrid>
                <a:gridCol w="1993606">
                  <a:extLst>
                    <a:ext uri="{9D8B030D-6E8A-4147-A177-3AD203B41FA5}">
                      <a16:colId xmlns:a16="http://schemas.microsoft.com/office/drawing/2014/main" val="4029315870"/>
                    </a:ext>
                  </a:extLst>
                </a:gridCol>
                <a:gridCol w="7150395">
                  <a:extLst>
                    <a:ext uri="{9D8B030D-6E8A-4147-A177-3AD203B41FA5}">
                      <a16:colId xmlns:a16="http://schemas.microsoft.com/office/drawing/2014/main" val="3561484540"/>
                    </a:ext>
                  </a:extLst>
                </a:gridCol>
              </a:tblGrid>
              <a:tr h="346497">
                <a:tc>
                  <a:txBody>
                    <a:bodyPr/>
                    <a:lstStyle/>
                    <a:p>
                      <a:r>
                        <a:rPr lang="fr-FR" sz="1300" b="1" dirty="0">
                          <a:latin typeface="+mj-lt"/>
                        </a:rPr>
                        <a:t>Capacités et méthodes</a:t>
                      </a:r>
                    </a:p>
                  </a:txBody>
                  <a:tcPr/>
                </a:tc>
                <a:tc>
                  <a:txBody>
                    <a:bodyPr/>
                    <a:lstStyle/>
                    <a:p>
                      <a:r>
                        <a:rPr lang="fr-FR" sz="1300" b="1" dirty="0">
                          <a:latin typeface="+mj-lt"/>
                        </a:rPr>
                        <a:t>Détails du B.O.</a:t>
                      </a:r>
                    </a:p>
                  </a:txBody>
                  <a:tcPr/>
                </a:tc>
                <a:extLst>
                  <a:ext uri="{0D108BD9-81ED-4DB2-BD59-A6C34878D82A}">
                    <a16:rowId xmlns:a16="http://schemas.microsoft.com/office/drawing/2014/main" val="4035995155"/>
                  </a:ext>
                </a:extLst>
              </a:tr>
              <a:tr h="1259222">
                <a:tc>
                  <a:txBody>
                    <a:bodyPr/>
                    <a:lstStyle/>
                    <a:p>
                      <a:r>
                        <a:rPr lang="fr-FR" sz="1300" b="1" dirty="0">
                          <a:latin typeface="+mj-lt"/>
                        </a:rPr>
                        <a:t>Contextualiser</a:t>
                      </a:r>
                    </a:p>
                  </a:txBody>
                  <a:tcPr/>
                </a:tc>
                <a:tc>
                  <a:txBody>
                    <a:bodyPr/>
                    <a:lstStyle/>
                    <a:p>
                      <a:r>
                        <a:rPr lang="fr-FR" sz="1300" b="0" kern="1200" dirty="0">
                          <a:solidFill>
                            <a:schemeClr val="dk1"/>
                          </a:solidFill>
                          <a:effectLst/>
                          <a:latin typeface="+mj-lt"/>
                          <a:ea typeface="+mn-ea"/>
                          <a:cs typeface="+mn-cs"/>
                        </a:rPr>
                        <a:t>- Mettre en œuvre le changement d’échelles, ou l’analyse à différentes échelles (multiscalaire), en géographie. </a:t>
                      </a:r>
                    </a:p>
                    <a:p>
                      <a:r>
                        <a:rPr lang="fr-FR" sz="1300" b="0" kern="1200" dirty="0">
                          <a:solidFill>
                            <a:schemeClr val="dk1"/>
                          </a:solidFill>
                          <a:effectLst/>
                          <a:latin typeface="+mj-lt"/>
                          <a:ea typeface="+mn-ea"/>
                          <a:cs typeface="+mn-cs"/>
                        </a:rPr>
                        <a:t>- Mettre en relation des faits ou événements de natures, de périodes, de localisations différentes.  </a:t>
                      </a:r>
                    </a:p>
                  </a:txBody>
                  <a:tcPr/>
                </a:tc>
                <a:extLst>
                  <a:ext uri="{0D108BD9-81ED-4DB2-BD59-A6C34878D82A}">
                    <a16:rowId xmlns:a16="http://schemas.microsoft.com/office/drawing/2014/main" val="1043668441"/>
                  </a:ext>
                </a:extLst>
              </a:tr>
              <a:tr h="1103200">
                <a:tc>
                  <a:txBody>
                    <a:bodyPr/>
                    <a:lstStyle/>
                    <a:p>
                      <a:pPr>
                        <a:lnSpc>
                          <a:spcPct val="107000"/>
                        </a:lnSpc>
                        <a:spcAft>
                          <a:spcPts val="0"/>
                        </a:spcAft>
                      </a:pPr>
                      <a:r>
                        <a:rPr lang="fr-FR" sz="1300" b="1" kern="1200" dirty="0">
                          <a:solidFill>
                            <a:schemeClr val="dk1"/>
                          </a:solidFill>
                          <a:effectLst/>
                          <a:latin typeface="+mj-lt"/>
                          <a:ea typeface="+mn-ea"/>
                          <a:cs typeface="+mn-cs"/>
                        </a:rPr>
                        <a:t>Employer les notions et exploiter les outils spécifiques aux disciplines</a:t>
                      </a:r>
                      <a:endParaRPr lang="fr-FR" sz="13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300" dirty="0">
                          <a:effectLst/>
                          <a:latin typeface="+mj-lt"/>
                          <a:ea typeface="Calibri" panose="020F0502020204030204" pitchFamily="34" charset="0"/>
                          <a:cs typeface="Times New Roman" panose="02020603050405020304" pitchFamily="18" charset="0"/>
                        </a:rPr>
                        <a:t>- Employer les notions et le lexique acquis en histoire et en géographie à bon escient. </a:t>
                      </a:r>
                    </a:p>
                    <a:p>
                      <a:pPr>
                        <a:lnSpc>
                          <a:spcPct val="107000"/>
                        </a:lnSpc>
                        <a:spcAft>
                          <a:spcPts val="0"/>
                        </a:spcAft>
                      </a:pPr>
                      <a:r>
                        <a:rPr lang="fr-FR" sz="1300" dirty="0">
                          <a:effectLst/>
                          <a:latin typeface="+mj-lt"/>
                          <a:ea typeface="Calibri" panose="020F0502020204030204" pitchFamily="34" charset="0"/>
                          <a:cs typeface="Times New Roman" panose="02020603050405020304" pitchFamily="18" charset="0"/>
                        </a:rPr>
                        <a:t>- Transposer un texte en croquis. </a:t>
                      </a:r>
                    </a:p>
                    <a:p>
                      <a:pPr>
                        <a:lnSpc>
                          <a:spcPct val="107000"/>
                        </a:lnSpc>
                        <a:spcAft>
                          <a:spcPts val="0"/>
                        </a:spcAft>
                      </a:pPr>
                      <a:r>
                        <a:rPr lang="fr-FR" sz="1300" dirty="0">
                          <a:effectLst/>
                          <a:latin typeface="+mj-lt"/>
                          <a:ea typeface="Calibri" panose="020F0502020204030204" pitchFamily="34" charset="0"/>
                          <a:cs typeface="Times New Roman" panose="02020603050405020304" pitchFamily="18" charset="0"/>
                        </a:rPr>
                        <a:t>- Savoir lire, comprendre et apprécier une carte, un croquis, un document iconographique, une série statistique… </a:t>
                      </a:r>
                    </a:p>
                  </a:txBody>
                  <a:tcPr marL="68580" marR="68580" marT="0" marB="0"/>
                </a:tc>
                <a:extLst>
                  <a:ext uri="{0D108BD9-81ED-4DB2-BD59-A6C34878D82A}">
                    <a16:rowId xmlns:a16="http://schemas.microsoft.com/office/drawing/2014/main" val="3848403748"/>
                  </a:ext>
                </a:extLst>
              </a:tr>
              <a:tr h="1154992">
                <a:tc>
                  <a:txBody>
                    <a:bodyPr/>
                    <a:lstStyle/>
                    <a:p>
                      <a:pPr>
                        <a:lnSpc>
                          <a:spcPct val="107000"/>
                        </a:lnSpc>
                        <a:spcAft>
                          <a:spcPts val="0"/>
                        </a:spcAft>
                      </a:pPr>
                      <a:r>
                        <a:rPr lang="fr-FR" sz="1300" b="1" kern="1200" dirty="0">
                          <a:solidFill>
                            <a:schemeClr val="dk1"/>
                          </a:solidFill>
                          <a:effectLst/>
                          <a:latin typeface="+mj-lt"/>
                          <a:ea typeface="+mn-ea"/>
                          <a:cs typeface="+mn-cs"/>
                        </a:rPr>
                        <a:t>Construire une argumentation historique ou géographique</a:t>
                      </a:r>
                      <a:endParaRPr lang="fr-FR" sz="1300" b="1" dirty="0">
                        <a:solidFill>
                          <a:srgbClr val="C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r>
                        <a:rPr lang="fr-FR" sz="1300" kern="1200" dirty="0">
                          <a:solidFill>
                            <a:schemeClr val="dk1"/>
                          </a:solidFill>
                          <a:effectLst/>
                          <a:latin typeface="+mj-lt"/>
                          <a:ea typeface="+mn-ea"/>
                          <a:cs typeface="+mn-cs"/>
                        </a:rPr>
                        <a:t>- Procéder à l’analyse critique d’un document selon une approche historique ou géographique. </a:t>
                      </a:r>
                    </a:p>
                    <a:p>
                      <a:r>
                        <a:rPr lang="fr-FR" sz="1300" kern="1200" dirty="0">
                          <a:solidFill>
                            <a:schemeClr val="dk1"/>
                          </a:solidFill>
                          <a:effectLst/>
                          <a:latin typeface="+mj-lt"/>
                          <a:ea typeface="+mn-ea"/>
                          <a:cs typeface="+mn-cs"/>
                        </a:rPr>
                        <a:t>- Utiliser une approche historique ou géographique pour mener une analyse ou construire une argumentation. </a:t>
                      </a:r>
                      <a:endParaRPr lang="fr-FR" sz="1300" b="0" u="none"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4591237"/>
                  </a:ext>
                </a:extLst>
              </a:tr>
              <a:tr h="1007726">
                <a:tc>
                  <a:txBody>
                    <a:bodyPr/>
                    <a:lstStyle/>
                    <a:p>
                      <a:r>
                        <a:rPr lang="fr-FR" sz="1300" b="1" kern="1200" dirty="0">
                          <a:solidFill>
                            <a:srgbClr val="C00000"/>
                          </a:solidFill>
                          <a:effectLst/>
                          <a:latin typeface="+mj-lt"/>
                          <a:ea typeface="+mn-ea"/>
                          <a:cs typeface="+mn-cs"/>
                        </a:rPr>
                        <a:t>S’exprimer à l’oral</a:t>
                      </a:r>
                      <a:endParaRPr lang="fr-FR" sz="1300" b="1" dirty="0">
                        <a:solidFill>
                          <a:srgbClr val="C00000"/>
                        </a:solidFill>
                        <a:latin typeface="+mj-lt"/>
                      </a:endParaRPr>
                    </a:p>
                  </a:txBody>
                  <a:tcPr/>
                </a:tc>
                <a:tc>
                  <a:txBody>
                    <a:bodyPr/>
                    <a:lstStyle/>
                    <a:p>
                      <a:r>
                        <a:rPr lang="fr-FR" sz="1300" b="0" kern="1200" dirty="0">
                          <a:solidFill>
                            <a:schemeClr val="dk1"/>
                          </a:solidFill>
                          <a:effectLst/>
                          <a:latin typeface="+mj-lt"/>
                          <a:ea typeface="+mn-ea"/>
                          <a:cs typeface="+mn-cs"/>
                        </a:rPr>
                        <a:t>Tout en consolidant l’expression écrite, l’enseignement de spécialité est un moment privilégié pour développer une expression orale construite et argumentée. La prise de parole en cours est encouragée, tout comme les exposés individuels et collectifs</a:t>
                      </a:r>
                      <a:r>
                        <a:rPr lang="fr-FR" sz="1300" b="0" u="none" kern="1200" dirty="0">
                          <a:solidFill>
                            <a:schemeClr val="dk1"/>
                          </a:solidFill>
                          <a:effectLst/>
                          <a:latin typeface="+mj-lt"/>
                          <a:ea typeface="+mn-ea"/>
                          <a:cs typeface="+mn-cs"/>
                        </a:rPr>
                        <a:t>. En première, il convient de s’assurer d’une prise de parole régulière, structurée et pertinente. </a:t>
                      </a:r>
                      <a:endParaRPr lang="fr-FR" sz="1300" b="0" u="none" dirty="0">
                        <a:latin typeface="+mj-lt"/>
                      </a:endParaRPr>
                    </a:p>
                  </a:txBody>
                  <a:tcPr/>
                </a:tc>
                <a:extLst>
                  <a:ext uri="{0D108BD9-81ED-4DB2-BD59-A6C34878D82A}">
                    <a16:rowId xmlns:a16="http://schemas.microsoft.com/office/drawing/2014/main" val="207111039"/>
                  </a:ext>
                </a:extLst>
              </a:tr>
              <a:tr h="896997">
                <a:tc>
                  <a:txBody>
                    <a:bodyPr/>
                    <a:lstStyle/>
                    <a:p>
                      <a:r>
                        <a:rPr lang="fr-FR" sz="1300" b="1" dirty="0">
                          <a:solidFill>
                            <a:srgbClr val="C00000"/>
                          </a:solidFill>
                          <a:latin typeface="+mj-lt"/>
                        </a:rPr>
                        <a:t>Se documenter</a:t>
                      </a:r>
                    </a:p>
                  </a:txBody>
                  <a:tcPr/>
                </a:tc>
                <a:tc>
                  <a:txBody>
                    <a:bodyPr/>
                    <a:lstStyle/>
                    <a:p>
                      <a:r>
                        <a:rPr lang="fr-FR" sz="1300" kern="1200" dirty="0">
                          <a:solidFill>
                            <a:schemeClr val="dk1"/>
                          </a:solidFill>
                          <a:effectLst/>
                          <a:latin typeface="+mj-lt"/>
                          <a:ea typeface="+mn-ea"/>
                          <a:cs typeface="+mn-cs"/>
                        </a:rPr>
                        <a:t>L’écoute active en cours doit être complétée par l’acquisition de cette compétence fondamentale pour la réussite dans le supérieur. </a:t>
                      </a:r>
                      <a:r>
                        <a:rPr lang="fr-FR" sz="1300" u="none" kern="1200" dirty="0">
                          <a:solidFill>
                            <a:schemeClr val="dk1"/>
                          </a:solidFill>
                          <a:effectLst/>
                          <a:latin typeface="+mj-lt"/>
                          <a:ea typeface="+mn-ea"/>
                          <a:cs typeface="+mn-cs"/>
                        </a:rPr>
                        <a:t>En classe de première, le travail de documentation est guidé par le(s) professeur(s) de la spécialité et le professeur documentaliste</a:t>
                      </a:r>
                      <a:endParaRPr lang="fr-FR" sz="1300" b="0" u="none" dirty="0">
                        <a:latin typeface="+mj-lt"/>
                      </a:endParaRPr>
                    </a:p>
                  </a:txBody>
                  <a:tcPr/>
                </a:tc>
                <a:extLst>
                  <a:ext uri="{0D108BD9-81ED-4DB2-BD59-A6C34878D82A}">
                    <a16:rowId xmlns:a16="http://schemas.microsoft.com/office/drawing/2014/main" val="2750228976"/>
                  </a:ext>
                </a:extLst>
              </a:tr>
            </a:tbl>
          </a:graphicData>
        </a:graphic>
      </p:graphicFrame>
      <p:sp>
        <p:nvSpPr>
          <p:cNvPr id="6" name="ZoneTexte 5">
            <a:extLst>
              <a:ext uri="{FF2B5EF4-FFF2-40B4-BE49-F238E27FC236}">
                <a16:creationId xmlns:a16="http://schemas.microsoft.com/office/drawing/2014/main" id="{BD1E12C4-4A5A-4855-9844-99F170EA3A51}"/>
              </a:ext>
            </a:extLst>
          </p:cNvPr>
          <p:cNvSpPr txBox="1"/>
          <p:nvPr/>
        </p:nvSpPr>
        <p:spPr>
          <a:xfrm>
            <a:off x="0" y="6093296"/>
            <a:ext cx="8316416" cy="292388"/>
          </a:xfrm>
          <a:prstGeom prst="rect">
            <a:avLst/>
          </a:prstGeom>
          <a:noFill/>
        </p:spPr>
        <p:txBody>
          <a:bodyPr wrap="square" rtlCol="0">
            <a:spAutoFit/>
          </a:bodyPr>
          <a:lstStyle/>
          <a:p>
            <a:r>
              <a:rPr lang="fr-FR" sz="1300" i="1" dirty="0">
                <a:solidFill>
                  <a:srgbClr val="C00000"/>
                </a:solidFill>
              </a:rPr>
              <a:t>N.B. : en rouge les compétences spécifiques de la spécialité</a:t>
            </a:r>
          </a:p>
        </p:txBody>
      </p:sp>
    </p:spTree>
    <p:extLst>
      <p:ext uri="{BB962C8B-B14F-4D97-AF65-F5344CB8AC3E}">
        <p14:creationId xmlns:p14="http://schemas.microsoft.com/office/powerpoint/2010/main" val="99636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Espace réservé du numéro de diapositive 5">
            <a:extLst>
              <a:ext uri="{FF2B5EF4-FFF2-40B4-BE49-F238E27FC236}">
                <a16:creationId xmlns:a16="http://schemas.microsoft.com/office/drawing/2014/main" id="{2D68848F-DE96-49F8-BD21-330A63A061A3}"/>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D9A234-6970-4C68-8E42-C1C4BC439512}" type="slidenum">
              <a:rPr lang="fr-FR" altLang="fr-FR"/>
              <a:pPr/>
              <a:t>9</a:t>
            </a:fld>
            <a:endParaRPr lang="fr-FR" altLang="fr-FR"/>
          </a:p>
        </p:txBody>
      </p:sp>
      <p:sp>
        <p:nvSpPr>
          <p:cNvPr id="6148" name="Espace réservé du texte 3">
            <a:extLst>
              <a:ext uri="{FF2B5EF4-FFF2-40B4-BE49-F238E27FC236}">
                <a16:creationId xmlns:a16="http://schemas.microsoft.com/office/drawing/2014/main" id="{8A5CB05A-ED79-40C3-88C6-18770AD8B3F5}"/>
              </a:ext>
            </a:extLst>
          </p:cNvPr>
          <p:cNvSpPr>
            <a:spLocks/>
          </p:cNvSpPr>
          <p:nvPr/>
        </p:nvSpPr>
        <p:spPr bwMode="auto">
          <a:xfrm>
            <a:off x="323528" y="548680"/>
            <a:ext cx="856895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627063" indent="-169863"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627063"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rgbClr val="0067B2"/>
              </a:buClr>
              <a:buFont typeface="Wingdings" panose="05000000000000000000" pitchFamily="2" charset="2"/>
              <a:buChar char="§"/>
            </a:pPr>
            <a:r>
              <a:rPr lang="fr-FR" altLang="fr-FR" sz="1800" b="1" dirty="0">
                <a:solidFill>
                  <a:srgbClr val="0067B2"/>
                </a:solidFill>
              </a:rPr>
              <a:t>Problématique : Quelles sont les conditions de production d’une frontière et leurs conséquences sur les sociétés humaines ?</a:t>
            </a:r>
          </a:p>
          <a:p>
            <a:pPr eaLnBrk="1" hangingPunct="1">
              <a:buClr>
                <a:srgbClr val="0067B2"/>
              </a:buClr>
              <a:buFont typeface="Wingdings" panose="05000000000000000000" pitchFamily="2" charset="2"/>
              <a:buChar char="§"/>
            </a:pPr>
            <a:endParaRPr lang="fr-FR" altLang="fr-FR" sz="1800" b="1" dirty="0">
              <a:solidFill>
                <a:srgbClr val="0067B2"/>
              </a:solidFill>
            </a:endParaRPr>
          </a:p>
          <a:p>
            <a:pPr marL="0" indent="0" eaLnBrk="1" hangingPunct="1">
              <a:buClr>
                <a:srgbClr val="0067B2"/>
              </a:buClr>
              <a:buNone/>
            </a:pPr>
            <a:r>
              <a:rPr lang="fr-FR" altLang="fr-FR" sz="1800" b="1" dirty="0">
                <a:solidFill>
                  <a:srgbClr val="0067B2"/>
                </a:solidFill>
              </a:rPr>
              <a:t>I Tracer une frontière, pour quoi faire ? (finalités, acteurs et effets)</a:t>
            </a:r>
          </a:p>
          <a:p>
            <a:pPr marL="0" indent="0">
              <a:buNone/>
            </a:pPr>
            <a:r>
              <a:rPr lang="fr-FR" sz="1300" b="1" spc="-1" dirty="0">
                <a:solidFill>
                  <a:srgbClr val="000000"/>
                </a:solidFill>
                <a:uFill>
                  <a:solidFill>
                    <a:srgbClr val="FFFFFF"/>
                  </a:solidFill>
                </a:uFill>
                <a:latin typeface="+mj-lt"/>
              </a:rPr>
              <a:t>A. Se protéger, filtrer, échanger : le limes rhénan</a:t>
            </a:r>
          </a:p>
          <a:p>
            <a:pPr marL="0" indent="0">
              <a:buNone/>
            </a:pPr>
            <a:r>
              <a:rPr lang="fr-FR" sz="1300" b="1" spc="-1" dirty="0">
                <a:solidFill>
                  <a:srgbClr val="000000"/>
                </a:solidFill>
                <a:uFill>
                  <a:solidFill>
                    <a:srgbClr val="FFFFFF"/>
                  </a:solidFill>
                </a:uFill>
                <a:latin typeface="+mj-lt"/>
              </a:rPr>
              <a:t>B. Imposer une frontière : le bassin du Congo à l’épreuve des puissances</a:t>
            </a:r>
          </a:p>
          <a:p>
            <a:pPr marL="0" indent="0">
              <a:buNone/>
            </a:pPr>
            <a:r>
              <a:rPr lang="fr-FR" sz="1300" b="1" spc="-1" dirty="0">
                <a:solidFill>
                  <a:srgbClr val="000000"/>
                </a:solidFill>
                <a:uFill>
                  <a:solidFill>
                    <a:srgbClr val="FFFFFF"/>
                  </a:solidFill>
                </a:uFill>
                <a:latin typeface="+mj-lt"/>
              </a:rPr>
              <a:t>C. Séparer deux systèmes politiques : la zone de démilitarisation coréenne entre tensions et espoirs de réunification</a:t>
            </a:r>
          </a:p>
          <a:p>
            <a:pPr marL="0" indent="0" eaLnBrk="1" hangingPunct="1">
              <a:buClr>
                <a:srgbClr val="0067B2"/>
              </a:buClr>
              <a:buSzPct val="130000"/>
              <a:buNone/>
            </a:pPr>
            <a:endParaRPr lang="fr-FR" altLang="fr-FR" sz="1800" b="1" dirty="0">
              <a:solidFill>
                <a:srgbClr val="0067B2"/>
              </a:solidFill>
            </a:endParaRPr>
          </a:p>
          <a:p>
            <a:pPr marL="0" indent="0" eaLnBrk="1" hangingPunct="1">
              <a:buClr>
                <a:srgbClr val="0067B2"/>
              </a:buClr>
              <a:buNone/>
            </a:pPr>
            <a:r>
              <a:rPr lang="fr-FR" altLang="fr-FR" sz="1800" b="1" dirty="0">
                <a:solidFill>
                  <a:srgbClr val="0067B2"/>
                </a:solidFill>
              </a:rPr>
              <a:t>II Les frontières : enjeux de débats</a:t>
            </a:r>
          </a:p>
          <a:p>
            <a:pPr marL="0" indent="0">
              <a:buNone/>
            </a:pPr>
            <a:r>
              <a:rPr lang="fr-FR" sz="1300" b="1" spc="-1" dirty="0">
                <a:solidFill>
                  <a:srgbClr val="000000"/>
                </a:solidFill>
                <a:uFill>
                  <a:solidFill>
                    <a:srgbClr val="FFFFFF"/>
                  </a:solidFill>
                </a:uFill>
                <a:latin typeface="+mj-lt"/>
              </a:rPr>
              <a:t>A. Faire reconnaître une nouvelle frontière : la frontière germano-polonaise entre 1939 et 1990</a:t>
            </a:r>
          </a:p>
          <a:p>
            <a:pPr marL="0" indent="0">
              <a:buNone/>
            </a:pPr>
            <a:r>
              <a:rPr lang="fr-FR" sz="1300" b="1" spc="-1" dirty="0">
                <a:solidFill>
                  <a:srgbClr val="000000"/>
                </a:solidFill>
                <a:uFill>
                  <a:solidFill>
                    <a:srgbClr val="FFFFFF"/>
                  </a:solidFill>
                </a:uFill>
                <a:latin typeface="+mj-lt"/>
              </a:rPr>
              <a:t>B. Les océans : un espace sans frontière ?</a:t>
            </a:r>
          </a:p>
          <a:p>
            <a:pPr marL="0" indent="0">
              <a:buNone/>
            </a:pPr>
            <a:r>
              <a:rPr lang="fr-FR" sz="1300" b="1" spc="-1" dirty="0">
                <a:solidFill>
                  <a:srgbClr val="000000"/>
                </a:solidFill>
                <a:uFill>
                  <a:solidFill>
                    <a:srgbClr val="FFFFFF"/>
                  </a:solidFill>
                </a:uFill>
                <a:latin typeface="+mj-lt"/>
              </a:rPr>
              <a:t>C. les </a:t>
            </a:r>
            <a:r>
              <a:rPr lang="fr-FR" sz="1300" b="1" i="1" spc="-1" dirty="0">
                <a:solidFill>
                  <a:srgbClr val="000000"/>
                </a:solidFill>
                <a:uFill>
                  <a:solidFill>
                    <a:srgbClr val="FFFFFF"/>
                  </a:solidFill>
                </a:uFill>
                <a:latin typeface="+mj-lt"/>
              </a:rPr>
              <a:t>No Border</a:t>
            </a:r>
            <a:r>
              <a:rPr lang="fr-FR" sz="1300" b="1" spc="-1" dirty="0">
                <a:solidFill>
                  <a:srgbClr val="000000"/>
                </a:solidFill>
                <a:uFill>
                  <a:solidFill>
                    <a:srgbClr val="FFFFFF"/>
                  </a:solidFill>
                </a:uFill>
                <a:latin typeface="+mj-lt"/>
              </a:rPr>
              <a:t> ou le cyberespace : un monde sans frontière est-il possible ?</a:t>
            </a:r>
          </a:p>
          <a:p>
            <a:pPr marL="0" indent="0" eaLnBrk="1" hangingPunct="1">
              <a:buClr>
                <a:srgbClr val="0067B2"/>
              </a:buClr>
              <a:buNone/>
            </a:pPr>
            <a:endParaRPr lang="fr-FR" altLang="fr-FR" sz="1300" dirty="0"/>
          </a:p>
          <a:p>
            <a:pPr marL="0" indent="0" eaLnBrk="1" hangingPunct="1">
              <a:buClr>
                <a:srgbClr val="0067B2"/>
              </a:buClr>
              <a:buNone/>
            </a:pPr>
            <a:r>
              <a:rPr lang="fr-FR" altLang="fr-FR" sz="1800" b="1" dirty="0">
                <a:solidFill>
                  <a:srgbClr val="0067B2"/>
                </a:solidFill>
              </a:rPr>
              <a:t>III A L’échelle européenne, un espace d’intégration et d’articulation de frontières de différentes natures</a:t>
            </a:r>
            <a:endParaRPr lang="fr-FR" altLang="fr-FR" sz="1300" b="1" dirty="0">
              <a:solidFill>
                <a:srgbClr val="0067B2"/>
              </a:solidFill>
            </a:endParaRPr>
          </a:p>
          <a:p>
            <a:pPr marL="0" indent="0">
              <a:buNone/>
            </a:pPr>
            <a:r>
              <a:rPr lang="fr-FR" sz="1300" b="1" dirty="0">
                <a:latin typeface="+mj-lt"/>
              </a:rPr>
              <a:t>A. Les enjeux de Schengen et du contrôle aux frontières : venir en Europe, passer la frontière.</a:t>
            </a:r>
          </a:p>
          <a:p>
            <a:pPr marL="0" indent="0">
              <a:buNone/>
            </a:pPr>
            <a:r>
              <a:rPr lang="fr-FR" sz="1300" b="1" dirty="0">
                <a:latin typeface="+mj-lt"/>
              </a:rPr>
              <a:t>B. Les espaces transfrontaliers intra-européens : passer et dépasser la frontière au quotidien.</a:t>
            </a:r>
          </a:p>
          <a:p>
            <a:pPr marL="0" indent="0">
              <a:buNone/>
            </a:pPr>
            <a:r>
              <a:rPr lang="fr-FR" sz="1300" b="1" dirty="0">
                <a:latin typeface="+mj-lt"/>
              </a:rPr>
              <a:t>C. Les frontières d’un État adhérent. </a:t>
            </a:r>
          </a:p>
          <a:p>
            <a:pPr marL="0" indent="0">
              <a:buNone/>
            </a:pPr>
            <a:r>
              <a:rPr lang="fr-FR" sz="1300" b="1" spc="-1" dirty="0">
                <a:solidFill>
                  <a:srgbClr val="000000"/>
                </a:solidFill>
                <a:uFill>
                  <a:solidFill>
                    <a:srgbClr val="FFFFFF"/>
                  </a:solidFill>
                </a:uFill>
                <a:latin typeface="+mj-lt"/>
              </a:rPr>
              <a:t>Objet conclusif : L’Irlande à l’épreuve du Brexit </a:t>
            </a:r>
          </a:p>
          <a:p>
            <a:pPr marL="0" indent="0" eaLnBrk="1" hangingPunct="1">
              <a:buClr>
                <a:srgbClr val="0067B2"/>
              </a:buClr>
              <a:buNone/>
            </a:pPr>
            <a:endParaRPr lang="fr-FR" altLang="fr-FR" sz="1800" b="1" dirty="0">
              <a:solidFill>
                <a:srgbClr val="0067B2"/>
              </a:solidFill>
            </a:endParaRPr>
          </a:p>
        </p:txBody>
      </p:sp>
      <p:sp>
        <p:nvSpPr>
          <p:cNvPr id="6" name="Text Box 7">
            <a:extLst>
              <a:ext uri="{FF2B5EF4-FFF2-40B4-BE49-F238E27FC236}">
                <a16:creationId xmlns:a16="http://schemas.microsoft.com/office/drawing/2014/main" id="{A96C2266-FA2E-4B4A-8FC7-52BDD88A5E74}"/>
              </a:ext>
            </a:extLst>
          </p:cNvPr>
          <p:cNvSpPr txBox="1">
            <a:spLocks noChangeArrowheads="1"/>
          </p:cNvSpPr>
          <p:nvPr/>
        </p:nvSpPr>
        <p:spPr bwMode="auto">
          <a:xfrm>
            <a:off x="2195736" y="6308725"/>
            <a:ext cx="36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sz="1000" spc="-1" dirty="0">
                <a:uFill>
                  <a:solidFill>
                    <a:srgbClr val="FFFFFF"/>
                  </a:solidFill>
                </a:uFill>
              </a:rPr>
              <a:t>Étudier les divisions politiques du monde : les frontières</a:t>
            </a:r>
            <a:endParaRPr lang="fr-FR" altLang="fr-FR" sz="1000" dirty="0"/>
          </a:p>
        </p:txBody>
      </p:sp>
    </p:spTree>
    <p:extLst>
      <p:ext uri="{BB962C8B-B14F-4D97-AF65-F5344CB8AC3E}">
        <p14:creationId xmlns:p14="http://schemas.microsoft.com/office/powerpoint/2010/main" val="2459406700"/>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2457</Words>
  <Application>Microsoft Office PowerPoint</Application>
  <PresentationFormat>Affichage à l'écran (4:3)</PresentationFormat>
  <Paragraphs>261</Paragraphs>
  <Slides>24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Arial Black</vt:lpstr>
      <vt:lpstr>Tw Cen MT Condensed</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yde-souza</dc:creator>
  <cp:lastModifiedBy>Cedric</cp:lastModifiedBy>
  <cp:revision>40</cp:revision>
  <dcterms:created xsi:type="dcterms:W3CDTF">2018-11-06T17:01:10Z</dcterms:created>
  <dcterms:modified xsi:type="dcterms:W3CDTF">2019-06-19T14:45:42Z</dcterms:modified>
</cp:coreProperties>
</file>