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67" r:id="rId4"/>
    <p:sldId id="269" r:id="rId5"/>
    <p:sldId id="270" r:id="rId6"/>
    <p:sldId id="271" r:id="rId7"/>
    <p:sldId id="272" r:id="rId8"/>
    <p:sldId id="273" r:id="rId9"/>
    <p:sldId id="276"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0" d="100"/>
          <a:sy n="100" d="100"/>
        </p:scale>
        <p:origin x="7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EC2A5-7331-4B2B-8959-4977A0E34C6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A6E04BA-47F7-4A7A-9A67-BC4EEF360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B4AB988-1358-4F3B-B033-A7045301F5B5}"/>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5" name="Espace réservé du pied de page 4">
            <a:extLst>
              <a:ext uri="{FF2B5EF4-FFF2-40B4-BE49-F238E27FC236}">
                <a16:creationId xmlns:a16="http://schemas.microsoft.com/office/drawing/2014/main" id="{73821435-EF46-4871-99ED-8B27F4B0A5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FE87CF-FE97-422D-B5CA-06DB3497E74D}"/>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3790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F2390-5C3B-4C05-94FC-E8278DADF9C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49E86BB-C25F-44BB-B096-EABBCEC287F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EA2691-1E88-44ED-84CA-D0CF04DB11F0}"/>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5" name="Espace réservé du pied de page 4">
            <a:extLst>
              <a:ext uri="{FF2B5EF4-FFF2-40B4-BE49-F238E27FC236}">
                <a16:creationId xmlns:a16="http://schemas.microsoft.com/office/drawing/2014/main" id="{6A302D6C-9DD0-458E-AA1A-14C34D559E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F4DCB6-66CC-47B5-82F0-FC5EE1E32C60}"/>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83870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C45F409-C4C2-4D0F-A21E-6FCCEACA078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5AB5BE1-B0EC-4754-82CE-522430EBC8C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1625B4-38BC-4D9E-909C-7CC4C318BD30}"/>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5" name="Espace réservé du pied de page 4">
            <a:extLst>
              <a:ext uri="{FF2B5EF4-FFF2-40B4-BE49-F238E27FC236}">
                <a16:creationId xmlns:a16="http://schemas.microsoft.com/office/drawing/2014/main" id="{7749D86F-485C-4DF9-85EF-6A3D6DF7AE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EFA046-7B40-49F5-9132-D084ABB597D6}"/>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116803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Rectangle 4">
            <a:extLst>
              <a:ext uri="{FF2B5EF4-FFF2-40B4-BE49-F238E27FC236}">
                <a16:creationId xmlns:a16="http://schemas.microsoft.com/office/drawing/2014/main" id="{1EC7AD78-46E7-4DBF-8045-A3C4DB76E4C0}"/>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9E0521CD-9782-4FC1-A794-95E04AA9BF94}"/>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326A8068-2025-411A-9D23-27C27896082F}"/>
              </a:ext>
            </a:extLst>
          </p:cNvPr>
          <p:cNvSpPr>
            <a:spLocks noGrp="1" noChangeArrowheads="1"/>
          </p:cNvSpPr>
          <p:nvPr>
            <p:ph type="sldNum" sz="quarter" idx="12"/>
          </p:nvPr>
        </p:nvSpPr>
        <p:spPr>
          <a:ln/>
        </p:spPr>
        <p:txBody>
          <a:bodyPr/>
          <a:lstStyle>
            <a:lvl1pPr>
              <a:defRPr/>
            </a:lvl1pPr>
          </a:lstStyle>
          <a:p>
            <a:pPr>
              <a:defRPr/>
            </a:pPr>
            <a:fld id="{F81068C7-AB47-443B-81C7-66F32A16A21A}" type="slidenum">
              <a:rPr lang="fr-FR" altLang="fr-FR"/>
              <a:pPr>
                <a:defRPr/>
              </a:pPr>
              <a:t>‹N°›</a:t>
            </a:fld>
            <a:endParaRPr lang="fr-FR" altLang="fr-FR"/>
          </a:p>
        </p:txBody>
      </p:sp>
    </p:spTree>
    <p:extLst>
      <p:ext uri="{BB962C8B-B14F-4D97-AF65-F5344CB8AC3E}">
        <p14:creationId xmlns:p14="http://schemas.microsoft.com/office/powerpoint/2010/main" val="75983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2F0DA400-A94D-43C6-8AA2-A1F46A7EDA8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8563E938-B71C-4642-9843-B1E988550FA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8C4183F9-909D-42D4-8D42-99D88129BC4B}"/>
              </a:ext>
            </a:extLst>
          </p:cNvPr>
          <p:cNvSpPr>
            <a:spLocks noGrp="1" noChangeArrowheads="1"/>
          </p:cNvSpPr>
          <p:nvPr>
            <p:ph type="sldNum" sz="quarter" idx="12"/>
          </p:nvPr>
        </p:nvSpPr>
        <p:spPr>
          <a:ln/>
        </p:spPr>
        <p:txBody>
          <a:bodyPr/>
          <a:lstStyle>
            <a:lvl1pPr>
              <a:defRPr/>
            </a:lvl1pPr>
          </a:lstStyle>
          <a:p>
            <a:pPr>
              <a:defRPr/>
            </a:pPr>
            <a:fld id="{8C519ED8-8BD6-4D67-83E0-02FCC1BC99EF}" type="slidenum">
              <a:rPr lang="fr-FR" altLang="fr-FR"/>
              <a:pPr>
                <a:defRPr/>
              </a:pPr>
              <a:t>‹N°›</a:t>
            </a:fld>
            <a:endParaRPr lang="fr-FR" altLang="fr-FR"/>
          </a:p>
        </p:txBody>
      </p:sp>
    </p:spTree>
    <p:extLst>
      <p:ext uri="{BB962C8B-B14F-4D97-AF65-F5344CB8AC3E}">
        <p14:creationId xmlns:p14="http://schemas.microsoft.com/office/powerpoint/2010/main" val="4096381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id="{C9693F9F-D011-49EA-9AE0-15BAACC9A225}"/>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012E9D78-038B-4570-BB23-6DA5D14D80F4}"/>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E4F1AF72-8EEB-4C73-BA4B-5CEB14282437}"/>
              </a:ext>
            </a:extLst>
          </p:cNvPr>
          <p:cNvSpPr>
            <a:spLocks noGrp="1" noChangeArrowheads="1"/>
          </p:cNvSpPr>
          <p:nvPr>
            <p:ph type="sldNum" sz="quarter" idx="12"/>
          </p:nvPr>
        </p:nvSpPr>
        <p:spPr>
          <a:ln/>
        </p:spPr>
        <p:txBody>
          <a:bodyPr/>
          <a:lstStyle>
            <a:lvl1pPr>
              <a:defRPr/>
            </a:lvl1pPr>
          </a:lstStyle>
          <a:p>
            <a:pPr>
              <a:defRPr/>
            </a:pPr>
            <a:fld id="{52DC08B8-914F-4427-9C8C-CC4EA43170AB}" type="slidenum">
              <a:rPr lang="fr-FR" altLang="fr-FR"/>
              <a:pPr>
                <a:defRPr/>
              </a:pPr>
              <a:t>‹N°›</a:t>
            </a:fld>
            <a:endParaRPr lang="fr-FR" altLang="fr-FR"/>
          </a:p>
        </p:txBody>
      </p:sp>
    </p:spTree>
    <p:extLst>
      <p:ext uri="{BB962C8B-B14F-4D97-AF65-F5344CB8AC3E}">
        <p14:creationId xmlns:p14="http://schemas.microsoft.com/office/powerpoint/2010/main" val="677852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321FEC30-8698-407B-BB50-6B76002B391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41E7152A-B86E-4433-8F24-A7BC1042C15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A09A9E2C-020C-488D-8E32-2FBC18229C7B}"/>
              </a:ext>
            </a:extLst>
          </p:cNvPr>
          <p:cNvSpPr>
            <a:spLocks noGrp="1" noChangeArrowheads="1"/>
          </p:cNvSpPr>
          <p:nvPr>
            <p:ph type="sldNum" sz="quarter" idx="12"/>
          </p:nvPr>
        </p:nvSpPr>
        <p:spPr>
          <a:ln/>
        </p:spPr>
        <p:txBody>
          <a:bodyPr/>
          <a:lstStyle>
            <a:lvl1pPr>
              <a:defRPr/>
            </a:lvl1pPr>
          </a:lstStyle>
          <a:p>
            <a:pPr>
              <a:defRPr/>
            </a:pPr>
            <a:fld id="{B6DDE48D-9EDC-4EBA-9331-170CCB20E15A}" type="slidenum">
              <a:rPr lang="fr-FR" altLang="fr-FR"/>
              <a:pPr>
                <a:defRPr/>
              </a:pPr>
              <a:t>‹N°›</a:t>
            </a:fld>
            <a:endParaRPr lang="fr-FR" altLang="fr-FR"/>
          </a:p>
        </p:txBody>
      </p:sp>
    </p:spTree>
    <p:extLst>
      <p:ext uri="{BB962C8B-B14F-4D97-AF65-F5344CB8AC3E}">
        <p14:creationId xmlns:p14="http://schemas.microsoft.com/office/powerpoint/2010/main" val="376884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53648531-6984-40AC-AA18-54A377D8E7A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604BF536-39E5-4CDC-A574-3EB762030DA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BBB8841A-D357-4426-9146-E6027FE064CE}"/>
              </a:ext>
            </a:extLst>
          </p:cNvPr>
          <p:cNvSpPr>
            <a:spLocks noGrp="1" noChangeArrowheads="1"/>
          </p:cNvSpPr>
          <p:nvPr>
            <p:ph type="sldNum" sz="quarter" idx="12"/>
          </p:nvPr>
        </p:nvSpPr>
        <p:spPr>
          <a:ln/>
        </p:spPr>
        <p:txBody>
          <a:bodyPr/>
          <a:lstStyle>
            <a:lvl1pPr>
              <a:defRPr/>
            </a:lvl1pPr>
          </a:lstStyle>
          <a:p>
            <a:pPr>
              <a:defRPr/>
            </a:pPr>
            <a:fld id="{FBE99102-BE28-4454-9414-4C433CCB251D}" type="slidenum">
              <a:rPr lang="fr-FR" altLang="fr-FR"/>
              <a:pPr>
                <a:defRPr/>
              </a:pPr>
              <a:t>‹N°›</a:t>
            </a:fld>
            <a:endParaRPr lang="fr-FR" altLang="fr-FR"/>
          </a:p>
        </p:txBody>
      </p:sp>
    </p:spTree>
    <p:extLst>
      <p:ext uri="{BB962C8B-B14F-4D97-AF65-F5344CB8AC3E}">
        <p14:creationId xmlns:p14="http://schemas.microsoft.com/office/powerpoint/2010/main" val="614008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92483A9F-438A-403E-95A3-471B81D1277C}"/>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3B72A979-A7C6-49F2-8ADE-A3639517F898}"/>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C12D0ED8-D61D-4AD7-953B-899B0EF620CA}"/>
              </a:ext>
            </a:extLst>
          </p:cNvPr>
          <p:cNvSpPr>
            <a:spLocks noGrp="1" noChangeArrowheads="1"/>
          </p:cNvSpPr>
          <p:nvPr>
            <p:ph type="sldNum" sz="quarter" idx="12"/>
          </p:nvPr>
        </p:nvSpPr>
        <p:spPr>
          <a:ln/>
        </p:spPr>
        <p:txBody>
          <a:bodyPr/>
          <a:lstStyle>
            <a:lvl1pPr>
              <a:defRPr/>
            </a:lvl1pPr>
          </a:lstStyle>
          <a:p>
            <a:pPr>
              <a:defRPr/>
            </a:pPr>
            <a:fld id="{89E249B1-F96C-47CC-97C7-0D1F1D7A6C66}" type="slidenum">
              <a:rPr lang="fr-FR" altLang="fr-FR"/>
              <a:pPr>
                <a:defRPr/>
              </a:pPr>
              <a:t>‹N°›</a:t>
            </a:fld>
            <a:endParaRPr lang="fr-FR" altLang="fr-FR"/>
          </a:p>
        </p:txBody>
      </p:sp>
    </p:spTree>
    <p:extLst>
      <p:ext uri="{BB962C8B-B14F-4D97-AF65-F5344CB8AC3E}">
        <p14:creationId xmlns:p14="http://schemas.microsoft.com/office/powerpoint/2010/main" val="370677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185DCB-FD41-4268-9D1A-ABBA6E050840}"/>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4CF21848-8CFE-4BC7-A69C-B957D1275A31}"/>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F3893530-241E-47DA-92B9-23725AC5AB28}"/>
              </a:ext>
            </a:extLst>
          </p:cNvPr>
          <p:cNvSpPr>
            <a:spLocks noGrp="1" noChangeArrowheads="1"/>
          </p:cNvSpPr>
          <p:nvPr>
            <p:ph type="sldNum" sz="quarter" idx="12"/>
          </p:nvPr>
        </p:nvSpPr>
        <p:spPr>
          <a:ln/>
        </p:spPr>
        <p:txBody>
          <a:bodyPr/>
          <a:lstStyle>
            <a:lvl1pPr>
              <a:defRPr/>
            </a:lvl1pPr>
          </a:lstStyle>
          <a:p>
            <a:pPr>
              <a:defRPr/>
            </a:pPr>
            <a:fld id="{62107F6A-AC10-4F5A-BDC2-1DFBCA8BAA34}" type="slidenum">
              <a:rPr lang="fr-FR" altLang="fr-FR"/>
              <a:pPr>
                <a:defRPr/>
              </a:pPr>
              <a:t>‹N°›</a:t>
            </a:fld>
            <a:endParaRPr lang="fr-FR" altLang="fr-FR"/>
          </a:p>
        </p:txBody>
      </p:sp>
    </p:spTree>
    <p:extLst>
      <p:ext uri="{BB962C8B-B14F-4D97-AF65-F5344CB8AC3E}">
        <p14:creationId xmlns:p14="http://schemas.microsoft.com/office/powerpoint/2010/main" val="1698614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918463C5-4AD8-4A85-ACE4-78C7505D459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0D0A7B5F-A9FA-42AE-B9E6-CB949CF5A89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60C69230-D2C5-492B-AE6F-98E088DBDCCE}"/>
              </a:ext>
            </a:extLst>
          </p:cNvPr>
          <p:cNvSpPr>
            <a:spLocks noGrp="1" noChangeArrowheads="1"/>
          </p:cNvSpPr>
          <p:nvPr>
            <p:ph type="sldNum" sz="quarter" idx="12"/>
          </p:nvPr>
        </p:nvSpPr>
        <p:spPr>
          <a:ln/>
        </p:spPr>
        <p:txBody>
          <a:bodyPr/>
          <a:lstStyle>
            <a:lvl1pPr>
              <a:defRPr/>
            </a:lvl1pPr>
          </a:lstStyle>
          <a:p>
            <a:pPr>
              <a:defRPr/>
            </a:pPr>
            <a:fld id="{936A7175-257D-44E8-9A23-62CADE4F8BD4}" type="slidenum">
              <a:rPr lang="fr-FR" altLang="fr-FR"/>
              <a:pPr>
                <a:defRPr/>
              </a:pPr>
              <a:t>‹N°›</a:t>
            </a:fld>
            <a:endParaRPr lang="fr-FR" altLang="fr-FR"/>
          </a:p>
        </p:txBody>
      </p:sp>
    </p:spTree>
    <p:extLst>
      <p:ext uri="{BB962C8B-B14F-4D97-AF65-F5344CB8AC3E}">
        <p14:creationId xmlns:p14="http://schemas.microsoft.com/office/powerpoint/2010/main" val="323686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9C5FB-7FEB-4CFB-B164-678F6BA33B3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7BAD73-FDCD-4A28-AEC4-A52025E584F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815E6D-0793-4F37-962B-6F6EBFA55A91}"/>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5" name="Espace réservé du pied de page 4">
            <a:extLst>
              <a:ext uri="{FF2B5EF4-FFF2-40B4-BE49-F238E27FC236}">
                <a16:creationId xmlns:a16="http://schemas.microsoft.com/office/drawing/2014/main" id="{31C87761-9517-4337-BF6A-EF753FCF3B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06B3B2-3E60-4F56-969E-7BF1FF4BE706}"/>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2047752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0EF6D8F7-A8D1-486B-9BF0-9F97F962034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7DE556BA-8C8D-4D4F-BB87-D11D93FFF00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5235E9EE-B37B-4F59-B251-8B0A862C7904}"/>
              </a:ext>
            </a:extLst>
          </p:cNvPr>
          <p:cNvSpPr>
            <a:spLocks noGrp="1" noChangeArrowheads="1"/>
          </p:cNvSpPr>
          <p:nvPr>
            <p:ph type="sldNum" sz="quarter" idx="12"/>
          </p:nvPr>
        </p:nvSpPr>
        <p:spPr>
          <a:ln/>
        </p:spPr>
        <p:txBody>
          <a:bodyPr/>
          <a:lstStyle>
            <a:lvl1pPr>
              <a:defRPr/>
            </a:lvl1pPr>
          </a:lstStyle>
          <a:p>
            <a:pPr>
              <a:defRPr/>
            </a:pPr>
            <a:fld id="{41143893-6928-4D6B-9AD1-EF49192CF1D6}" type="slidenum">
              <a:rPr lang="fr-FR" altLang="fr-FR"/>
              <a:pPr>
                <a:defRPr/>
              </a:pPr>
              <a:t>‹N°›</a:t>
            </a:fld>
            <a:endParaRPr lang="fr-FR" altLang="fr-FR"/>
          </a:p>
        </p:txBody>
      </p:sp>
    </p:spTree>
    <p:extLst>
      <p:ext uri="{BB962C8B-B14F-4D97-AF65-F5344CB8AC3E}">
        <p14:creationId xmlns:p14="http://schemas.microsoft.com/office/powerpoint/2010/main" val="1804096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28D9BF4F-4B75-4119-A271-CA07A2100AF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97C60175-DFFB-4421-95E2-ED4B954E6637}"/>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CE89B621-F6BA-4B53-B74A-1AB0894CEE55}"/>
              </a:ext>
            </a:extLst>
          </p:cNvPr>
          <p:cNvSpPr>
            <a:spLocks noGrp="1" noChangeArrowheads="1"/>
          </p:cNvSpPr>
          <p:nvPr>
            <p:ph type="sldNum" sz="quarter" idx="12"/>
          </p:nvPr>
        </p:nvSpPr>
        <p:spPr>
          <a:ln/>
        </p:spPr>
        <p:txBody>
          <a:bodyPr/>
          <a:lstStyle>
            <a:lvl1pPr>
              <a:defRPr/>
            </a:lvl1pPr>
          </a:lstStyle>
          <a:p>
            <a:pPr>
              <a:defRPr/>
            </a:pPr>
            <a:fld id="{0F634ABD-EC4C-48DE-A80B-EA191F3488EB}" type="slidenum">
              <a:rPr lang="fr-FR" altLang="fr-FR"/>
              <a:pPr>
                <a:defRPr/>
              </a:pPr>
              <a:t>‹N°›</a:t>
            </a:fld>
            <a:endParaRPr lang="fr-FR" altLang="fr-FR"/>
          </a:p>
        </p:txBody>
      </p:sp>
    </p:spTree>
    <p:extLst>
      <p:ext uri="{BB962C8B-B14F-4D97-AF65-F5344CB8AC3E}">
        <p14:creationId xmlns:p14="http://schemas.microsoft.com/office/powerpoint/2010/main" val="306264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20764FC0-1691-4EEE-962A-DE3DEE507CC6}"/>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85D9D273-2277-43C2-B4A8-13C4E956DE8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080F6355-A180-4CED-8FB7-0EC1FBA42524}"/>
              </a:ext>
            </a:extLst>
          </p:cNvPr>
          <p:cNvSpPr>
            <a:spLocks noGrp="1" noChangeArrowheads="1"/>
          </p:cNvSpPr>
          <p:nvPr>
            <p:ph type="sldNum" sz="quarter" idx="12"/>
          </p:nvPr>
        </p:nvSpPr>
        <p:spPr>
          <a:ln/>
        </p:spPr>
        <p:txBody>
          <a:bodyPr/>
          <a:lstStyle>
            <a:lvl1pPr>
              <a:defRPr/>
            </a:lvl1pPr>
          </a:lstStyle>
          <a:p>
            <a:pPr>
              <a:defRPr/>
            </a:pPr>
            <a:fld id="{F55FBF04-C2A1-41A4-B8DC-24B755C4869B}" type="slidenum">
              <a:rPr lang="fr-FR" altLang="fr-FR"/>
              <a:pPr>
                <a:defRPr/>
              </a:pPr>
              <a:t>‹N°›</a:t>
            </a:fld>
            <a:endParaRPr lang="fr-FR" altLang="fr-FR"/>
          </a:p>
        </p:txBody>
      </p:sp>
    </p:spTree>
    <p:extLst>
      <p:ext uri="{BB962C8B-B14F-4D97-AF65-F5344CB8AC3E}">
        <p14:creationId xmlns:p14="http://schemas.microsoft.com/office/powerpoint/2010/main" val="251901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C7BE5-4ECC-4562-827D-BC57981D93E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B32E307-562E-489D-A619-A7E8A2F0CE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7465CB8-A53F-4C9E-82BD-3D7F4042782D}"/>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5" name="Espace réservé du pied de page 4">
            <a:extLst>
              <a:ext uri="{FF2B5EF4-FFF2-40B4-BE49-F238E27FC236}">
                <a16:creationId xmlns:a16="http://schemas.microsoft.com/office/drawing/2014/main" id="{AE18174F-AB2A-458D-8DC8-0C3837184B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04CC18-6483-4EB3-9762-71B6B34370FD}"/>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58323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557F5-6FE8-40C0-8ECD-E48851ECFBE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80F62A8-985C-4CE7-9D3F-B9C7E58D944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C5305D-8078-4A9B-9DD2-2B39A8593A5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0D71930-8791-414C-82C3-FB9954DD976D}"/>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6" name="Espace réservé du pied de page 5">
            <a:extLst>
              <a:ext uri="{FF2B5EF4-FFF2-40B4-BE49-F238E27FC236}">
                <a16:creationId xmlns:a16="http://schemas.microsoft.com/office/drawing/2014/main" id="{1D4CBF8F-D441-411C-A994-86ED37F2E7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1F3334-0022-4305-A614-6F2B5967F81F}"/>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81182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E97082-B717-4A98-A77B-C3277978F51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D51D560-8737-42A9-A66D-0E9BB09E58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157A437-5F7A-46AB-AF15-2F62E841069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13432BD-0ECE-4F76-A8AB-AF78099B4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CC29BDB-DE8C-485D-8F2F-03B81422E08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085D98E-8653-459A-8BC5-FA32118A3B34}"/>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8" name="Espace réservé du pied de page 7">
            <a:extLst>
              <a:ext uri="{FF2B5EF4-FFF2-40B4-BE49-F238E27FC236}">
                <a16:creationId xmlns:a16="http://schemas.microsoft.com/office/drawing/2014/main" id="{68BEBD6B-DE2D-4A2D-ACD7-9DE693BDE47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19F6E0-9371-499D-9AAE-7E9EC4557271}"/>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40184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EDD40B-9108-42A6-8784-AD474FFE319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FD27AE5-3485-4D7E-80E8-EC12B3657942}"/>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4" name="Espace réservé du pied de page 3">
            <a:extLst>
              <a:ext uri="{FF2B5EF4-FFF2-40B4-BE49-F238E27FC236}">
                <a16:creationId xmlns:a16="http://schemas.microsoft.com/office/drawing/2014/main" id="{307800D3-82C1-420F-9A06-01BC3AB4465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B67ADCD-6BCB-41B1-B650-88C9EB5231FA}"/>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45281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FF88B7D-4E6C-4222-B6E4-9E45B41A8F09}"/>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3" name="Espace réservé du pied de page 2">
            <a:extLst>
              <a:ext uri="{FF2B5EF4-FFF2-40B4-BE49-F238E27FC236}">
                <a16:creationId xmlns:a16="http://schemas.microsoft.com/office/drawing/2014/main" id="{502AEBA8-235F-46BF-86A6-B00C2D479D9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F537599-2E97-4392-A21E-A1ADF7AD6B54}"/>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58034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991B69-CCAF-4E8E-8D54-16F55F9373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AA8B773-7CF5-4C28-9AD9-A0E27F2A6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FF3FE85-CD8E-428E-A79C-959B97AAF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FD77534-2171-4255-A468-722CDDD3563A}"/>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6" name="Espace réservé du pied de page 5">
            <a:extLst>
              <a:ext uri="{FF2B5EF4-FFF2-40B4-BE49-F238E27FC236}">
                <a16:creationId xmlns:a16="http://schemas.microsoft.com/office/drawing/2014/main" id="{4E81C90B-1208-40BB-ADCB-B3355ECEB9A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8A7365-6E5A-4566-93CC-21415586308B}"/>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359663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EBE257-2EF6-4ABA-A8C3-3F74FAAACC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A185825-AB69-4F2C-AA61-9BEE80A46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1FD951D-5D6F-4379-8A6D-60BA1E77C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87CA602-F0DF-4DAC-BA17-082539D79B51}"/>
              </a:ext>
            </a:extLst>
          </p:cNvPr>
          <p:cNvSpPr>
            <a:spLocks noGrp="1"/>
          </p:cNvSpPr>
          <p:nvPr>
            <p:ph type="dt" sz="half" idx="10"/>
          </p:nvPr>
        </p:nvSpPr>
        <p:spPr/>
        <p:txBody>
          <a:bodyPr/>
          <a:lstStyle/>
          <a:p>
            <a:fld id="{855C4D2D-CE7D-4662-B2BB-B646F46E3EE7}" type="datetimeFigureOut">
              <a:rPr lang="fr-FR" smtClean="0"/>
              <a:t>08/07/2019</a:t>
            </a:fld>
            <a:endParaRPr lang="fr-FR"/>
          </a:p>
        </p:txBody>
      </p:sp>
      <p:sp>
        <p:nvSpPr>
          <p:cNvPr id="6" name="Espace réservé du pied de page 5">
            <a:extLst>
              <a:ext uri="{FF2B5EF4-FFF2-40B4-BE49-F238E27FC236}">
                <a16:creationId xmlns:a16="http://schemas.microsoft.com/office/drawing/2014/main" id="{7593AB2D-6EDB-4219-B185-A5B5F701A4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7F671D-1D7E-426A-8BA9-5AA8B4767D2E}"/>
              </a:ext>
            </a:extLst>
          </p:cNvPr>
          <p:cNvSpPr>
            <a:spLocks noGrp="1"/>
          </p:cNvSpPr>
          <p:nvPr>
            <p:ph type="sldNum" sz="quarter" idx="12"/>
          </p:nvPr>
        </p:nvSpPr>
        <p:spPr/>
        <p:txBody>
          <a:bodyPr/>
          <a:lstStyle/>
          <a:p>
            <a:fld id="{0BCC5D60-449B-483D-95F0-69C7681325F1}" type="slidenum">
              <a:rPr lang="fr-FR" smtClean="0"/>
              <a:t>‹N°›</a:t>
            </a:fld>
            <a:endParaRPr lang="fr-FR"/>
          </a:p>
        </p:txBody>
      </p:sp>
    </p:spTree>
    <p:extLst>
      <p:ext uri="{BB962C8B-B14F-4D97-AF65-F5344CB8AC3E}">
        <p14:creationId xmlns:p14="http://schemas.microsoft.com/office/powerpoint/2010/main" val="179275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74D40E-F921-4766-9325-9E725C114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0699BC1-47F0-4CF0-A652-58F5B0F5C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C85944-4404-444A-81A9-455A5981B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C4D2D-CE7D-4662-B2BB-B646F46E3EE7}" type="datetimeFigureOut">
              <a:rPr lang="fr-FR" smtClean="0"/>
              <a:t>08/07/2019</a:t>
            </a:fld>
            <a:endParaRPr lang="fr-FR"/>
          </a:p>
        </p:txBody>
      </p:sp>
      <p:sp>
        <p:nvSpPr>
          <p:cNvPr id="5" name="Espace réservé du pied de page 4">
            <a:extLst>
              <a:ext uri="{FF2B5EF4-FFF2-40B4-BE49-F238E27FC236}">
                <a16:creationId xmlns:a16="http://schemas.microsoft.com/office/drawing/2014/main" id="{4B0D4883-D8B9-4C3E-9F96-61E3664C9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576B3E-7E04-430D-A667-8D7F60DCA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C5D60-449B-483D-95F0-69C7681325F1}" type="slidenum">
              <a:rPr lang="fr-FR" smtClean="0"/>
              <a:t>‹N°›</a:t>
            </a:fld>
            <a:endParaRPr lang="fr-FR"/>
          </a:p>
        </p:txBody>
      </p:sp>
    </p:spTree>
    <p:extLst>
      <p:ext uri="{BB962C8B-B14F-4D97-AF65-F5344CB8AC3E}">
        <p14:creationId xmlns:p14="http://schemas.microsoft.com/office/powerpoint/2010/main" val="3750778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43022A-8CBD-4511-BA14-58D72DE53B4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7E9CE633-60A0-4891-9BE4-987FDF30A0E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0D63F3F9-337A-40C1-B72F-07BFC498907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a:extLst>
              <a:ext uri="{FF2B5EF4-FFF2-40B4-BE49-F238E27FC236}">
                <a16:creationId xmlns:a16="http://schemas.microsoft.com/office/drawing/2014/main" id="{F29899FB-F7A1-4F4D-B416-2EC8A1B3A6B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a:extLst>
              <a:ext uri="{FF2B5EF4-FFF2-40B4-BE49-F238E27FC236}">
                <a16:creationId xmlns:a16="http://schemas.microsoft.com/office/drawing/2014/main" id="{1800D4D8-6BFA-4DDE-A539-EE3E59F12E9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69B34D1-ED8C-44B5-A96F-631E95DA6CD9}" type="slidenum">
              <a:rPr lang="fr-FR" altLang="fr-FR"/>
              <a:pPr>
                <a:defRPr/>
              </a:pPr>
              <a:t>‹N°›</a:t>
            </a:fld>
            <a:endParaRPr lang="fr-FR" altLang="fr-FR"/>
          </a:p>
        </p:txBody>
      </p:sp>
    </p:spTree>
    <p:extLst>
      <p:ext uri="{BB962C8B-B14F-4D97-AF65-F5344CB8AC3E}">
        <p14:creationId xmlns:p14="http://schemas.microsoft.com/office/powerpoint/2010/main" val="1774913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2">
            <a:extLst>
              <a:ext uri="{FF2B5EF4-FFF2-40B4-BE49-F238E27FC236}">
                <a16:creationId xmlns:a16="http://schemas.microsoft.com/office/drawing/2014/main" id="{9DE8130E-1F93-4270-9880-74D08B7FFB42}"/>
              </a:ext>
            </a:extLst>
          </p:cNvPr>
          <p:cNvSpPr>
            <a:spLocks/>
          </p:cNvSpPr>
          <p:nvPr/>
        </p:nvSpPr>
        <p:spPr bwMode="auto">
          <a:xfrm>
            <a:off x="4583113" y="2276475"/>
            <a:ext cx="59055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fr-FR" altLang="fr-FR">
                <a:solidFill>
                  <a:srgbClr val="FFFFFF"/>
                </a:solidFill>
                <a:latin typeface="Arial Black" panose="020B0A04020102020204" pitchFamily="34" charset="0"/>
              </a:rPr>
              <a:t>Nouveaux programmes</a:t>
            </a:r>
          </a:p>
        </p:txBody>
      </p:sp>
      <p:sp>
        <p:nvSpPr>
          <p:cNvPr id="3075" name="Rectangle 7">
            <a:extLst>
              <a:ext uri="{FF2B5EF4-FFF2-40B4-BE49-F238E27FC236}">
                <a16:creationId xmlns:a16="http://schemas.microsoft.com/office/drawing/2014/main" id="{41C675AD-5186-4BED-AFD4-1581BAFA6792}"/>
              </a:ext>
            </a:extLst>
          </p:cNvPr>
          <p:cNvSpPr>
            <a:spLocks noChangeArrowheads="1"/>
          </p:cNvSpPr>
          <p:nvPr/>
        </p:nvSpPr>
        <p:spPr bwMode="auto">
          <a:xfrm>
            <a:off x="4727575" y="3789364"/>
            <a:ext cx="5545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None/>
            </a:pPr>
            <a:r>
              <a:rPr lang="fr-FR" altLang="fr-FR" sz="2800" dirty="0">
                <a:solidFill>
                  <a:srgbClr val="000000"/>
                </a:solidFill>
              </a:rPr>
              <a:t>Classes de 2</a:t>
            </a:r>
            <a:r>
              <a:rPr lang="fr-FR" altLang="fr-FR" sz="2800" baseline="30000" dirty="0">
                <a:solidFill>
                  <a:srgbClr val="000000"/>
                </a:solidFill>
              </a:rPr>
              <a:t>nde</a:t>
            </a:r>
            <a:r>
              <a:rPr lang="fr-FR" altLang="fr-FR" sz="2800" dirty="0">
                <a:solidFill>
                  <a:srgbClr val="000000"/>
                </a:solidFill>
              </a:rPr>
              <a:t> /GEOGRAPHIE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5">
            <a:extLst>
              <a:ext uri="{FF2B5EF4-FFF2-40B4-BE49-F238E27FC236}">
                <a16:creationId xmlns:a16="http://schemas.microsoft.com/office/drawing/2014/main" id="{AA0427DA-9069-4B53-8A09-094E07A5B2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106364"/>
            <a:ext cx="7229475"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Espace réservé du numéro de diapositive 5">
            <a:extLst>
              <a:ext uri="{FF2B5EF4-FFF2-40B4-BE49-F238E27FC236}">
                <a16:creationId xmlns:a16="http://schemas.microsoft.com/office/drawing/2014/main" id="{C200227E-BA86-4E64-A19F-AB410764532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F1A813D-AF2A-43BC-B107-0B3641ECCD74}" type="slidenum">
              <a:rPr lang="fr-FR" altLang="fr-FR" sz="1400"/>
              <a:pPr>
                <a:spcBef>
                  <a:spcPct val="0"/>
                </a:spcBef>
                <a:buFontTx/>
                <a:buNone/>
              </a:pPr>
              <a:t>2</a:t>
            </a:fld>
            <a:endParaRPr lang="fr-FR" altLang="fr-FR" sz="1400"/>
          </a:p>
        </p:txBody>
      </p:sp>
      <p:sp>
        <p:nvSpPr>
          <p:cNvPr id="14340" name="Text Box 7">
            <a:extLst>
              <a:ext uri="{FF2B5EF4-FFF2-40B4-BE49-F238E27FC236}">
                <a16:creationId xmlns:a16="http://schemas.microsoft.com/office/drawing/2014/main" id="{FC8D86E0-BB07-4A8D-9292-BF1CB0EA9B0E}"/>
              </a:ext>
            </a:extLst>
          </p:cNvPr>
          <p:cNvSpPr txBox="1">
            <a:spLocks noChangeArrowheads="1"/>
          </p:cNvSpPr>
          <p:nvPr/>
        </p:nvSpPr>
        <p:spPr bwMode="auto">
          <a:xfrm>
            <a:off x="4511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400"/>
              <a:t>Titre de la présentation</a:t>
            </a:r>
          </a:p>
        </p:txBody>
      </p:sp>
      <p:sp>
        <p:nvSpPr>
          <p:cNvPr id="14341" name="Espace réservé du texte 5">
            <a:extLst>
              <a:ext uri="{FF2B5EF4-FFF2-40B4-BE49-F238E27FC236}">
                <a16:creationId xmlns:a16="http://schemas.microsoft.com/office/drawing/2014/main" id="{64FB38D2-1EE2-4B37-AB76-A3FA8B2538F3}"/>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E96667"/>
              </a:buClr>
              <a:buFontTx/>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4757C3AB-E258-48F9-930E-0E80CF20AE25}"/>
              </a:ext>
            </a:extLst>
          </p:cNvPr>
          <p:cNvGraphicFramePr>
            <a:graphicFrameLocks noGrp="1"/>
          </p:cNvGraphicFramePr>
          <p:nvPr/>
        </p:nvGraphicFramePr>
        <p:xfrm>
          <a:off x="1806575" y="4059239"/>
          <a:ext cx="8426450" cy="2662237"/>
        </p:xfrm>
        <a:graphic>
          <a:graphicData uri="http://schemas.openxmlformats.org/drawingml/2006/table">
            <a:tbl>
              <a:tblPr firstRow="1" bandRow="1">
                <a:tableStyleId>{5C22544A-7EE6-4342-B048-85BDC9FD1C3A}</a:tableStyleId>
              </a:tblPr>
              <a:tblGrid>
                <a:gridCol w="4213225">
                  <a:extLst>
                    <a:ext uri="{9D8B030D-6E8A-4147-A177-3AD203B41FA5}">
                      <a16:colId xmlns:a16="http://schemas.microsoft.com/office/drawing/2014/main" val="1488327265"/>
                    </a:ext>
                  </a:extLst>
                </a:gridCol>
                <a:gridCol w="4213225">
                  <a:extLst>
                    <a:ext uri="{9D8B030D-6E8A-4147-A177-3AD203B41FA5}">
                      <a16:colId xmlns:a16="http://schemas.microsoft.com/office/drawing/2014/main" val="1123638065"/>
                    </a:ext>
                  </a:extLst>
                </a:gridCol>
              </a:tblGrid>
              <a:tr h="376423">
                <a:tc>
                  <a:txBody>
                    <a:bodyPr/>
                    <a:lstStyle/>
                    <a:p>
                      <a:r>
                        <a:rPr lang="fr-FR" sz="1800" dirty="0"/>
                        <a:t>Principaux enjeux</a:t>
                      </a:r>
                    </a:p>
                  </a:txBody>
                  <a:tcPr marL="91442" marR="91442" marT="45687" marB="45687"/>
                </a:tc>
                <a:tc>
                  <a:txBody>
                    <a:bodyPr/>
                    <a:lstStyle/>
                    <a:p>
                      <a:r>
                        <a:rPr lang="fr-FR" sz="1800" dirty="0"/>
                        <a:t>Points de vigilance</a:t>
                      </a:r>
                    </a:p>
                  </a:txBody>
                  <a:tcPr marL="91442" marR="91442" marT="45687" marB="45687"/>
                </a:tc>
                <a:extLst>
                  <a:ext uri="{0D108BD9-81ED-4DB2-BD59-A6C34878D82A}">
                    <a16:rowId xmlns:a16="http://schemas.microsoft.com/office/drawing/2014/main" val="1239169496"/>
                  </a:ext>
                </a:extLst>
              </a:tr>
              <a:tr h="2285814">
                <a:tc>
                  <a:txBody>
                    <a:bodyPr/>
                    <a:lstStyle/>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Insister sur le fait que si certains processus de transformations et/ou de fragilisation sont liés à l’action </a:t>
                      </a:r>
                      <a:r>
                        <a:rPr lang="fr-FR" sz="1200" i="1" kern="1200" dirty="0">
                          <a:solidFill>
                            <a:schemeClr val="dk1"/>
                          </a:solidFill>
                          <a:effectLst/>
                          <a:latin typeface="+mn-lt"/>
                          <a:ea typeface="+mn-ea"/>
                          <a:cs typeface="+mn-cs"/>
                        </a:rPr>
                        <a:t>hic et nunc </a:t>
                      </a:r>
                      <a:r>
                        <a:rPr lang="fr-FR" sz="1200" kern="1200" dirty="0">
                          <a:solidFill>
                            <a:schemeClr val="dk1"/>
                          </a:solidFill>
                          <a:effectLst/>
                          <a:latin typeface="+mn-lt"/>
                          <a:ea typeface="+mn-ea"/>
                          <a:cs typeface="+mn-cs"/>
                        </a:rPr>
                        <a:t>de l’homme, d’autres s’inscrivent désormais dans des trajectoires peu réversibles à l’échelle d’une vie humaine avec des transitions inévitables à envisager dans nos modes de vie</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Ouverture de la question pouvant inclure une dimension géopolitique notamment sur la question de l’approvisionnement en/ épuisement des ressources en fonction des exemples et/ou études de cas traités</a:t>
                      </a:r>
                    </a:p>
                  </a:txBody>
                  <a:tcPr marL="91442" marR="91442" marT="45687" marB="456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Interrogation à avoir sur le concept de vulnérabilité (physique </a:t>
                      </a:r>
                      <a:r>
                        <a:rPr lang="fr-FR" sz="1200" kern="1200" dirty="0" err="1">
                          <a:solidFill>
                            <a:schemeClr val="dk1"/>
                          </a:solidFill>
                          <a:effectLst/>
                          <a:latin typeface="+mn-lt"/>
                          <a:ea typeface="+mn-ea"/>
                          <a:cs typeface="+mn-cs"/>
                        </a:rPr>
                        <a:t>ie</a:t>
                      </a:r>
                      <a:r>
                        <a:rPr lang="fr-FR" sz="1200" kern="1200" dirty="0">
                          <a:solidFill>
                            <a:schemeClr val="dk1"/>
                          </a:solidFill>
                          <a:effectLst/>
                          <a:latin typeface="+mn-lt"/>
                          <a:ea typeface="+mn-ea"/>
                          <a:cs typeface="+mn-cs"/>
                        </a:rPr>
                        <a:t> touchant le bâti et sociale </a:t>
                      </a:r>
                      <a:r>
                        <a:rPr lang="fr-FR" sz="1200" kern="1200" dirty="0" err="1">
                          <a:solidFill>
                            <a:schemeClr val="dk1"/>
                          </a:solidFill>
                          <a:effectLst/>
                          <a:latin typeface="+mn-lt"/>
                          <a:ea typeface="+mn-ea"/>
                          <a:cs typeface="+mn-cs"/>
                        </a:rPr>
                        <a:t>ie</a:t>
                      </a:r>
                      <a:r>
                        <a:rPr lang="fr-FR" sz="1200" kern="1200" dirty="0">
                          <a:solidFill>
                            <a:schemeClr val="dk1"/>
                          </a:solidFill>
                          <a:effectLst/>
                          <a:latin typeface="+mn-lt"/>
                          <a:ea typeface="+mn-ea"/>
                          <a:cs typeface="+mn-cs"/>
                        </a:rPr>
                        <a:t> touchant l’incapacité des sociétés à faire face à un aléa par manque d’information, d’éducation à des comportements, de structures de prise en charge de victimes…). Possibilité d’évoquer la notion de résilience aussi</a:t>
                      </a:r>
                      <a:endParaRPr lang="fr-FR" sz="1200" baseline="0" dirty="0">
                        <a:sym typeface="Symbol" panose="05050102010706020507" pitchFamily="18" charset="2"/>
                      </a:endParaRP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Eviter de ce point de vue le catastrophisme.</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Eviter les approches qui chercheraient à être exhaustives sur une question comme celle-ci.</a:t>
                      </a:r>
                    </a:p>
                    <a:p>
                      <a:r>
                        <a:rPr lang="fr-FR" sz="1200" kern="1200" dirty="0">
                          <a:solidFill>
                            <a:schemeClr val="dk1"/>
                          </a:solidFill>
                          <a:effectLst/>
                          <a:latin typeface="+mn-lt"/>
                          <a:ea typeface="+mn-ea"/>
                          <a:cs typeface="+mn-cs"/>
                        </a:rPr>
                        <a:t>Montrer à partir d’objets d’études bien choisis l’idée de fragilité des milieux tout comme l’importance de risques du fait d’aléas multiples et parfois de chaines d’aléas </a:t>
                      </a:r>
                      <a:endParaRPr lang="fr-FR" sz="1200" dirty="0"/>
                    </a:p>
                  </a:txBody>
                  <a:tcPr marL="91442" marR="91442" marT="45687" marB="45687"/>
                </a:tc>
                <a:extLst>
                  <a:ext uri="{0D108BD9-81ED-4DB2-BD59-A6C34878D82A}">
                    <a16:rowId xmlns:a16="http://schemas.microsoft.com/office/drawing/2014/main" val="222841124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5">
            <a:extLst>
              <a:ext uri="{FF2B5EF4-FFF2-40B4-BE49-F238E27FC236}">
                <a16:creationId xmlns:a16="http://schemas.microsoft.com/office/drawing/2014/main" id="{9662AA3A-E2E9-4AE8-B334-4428751302EA}"/>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32348D0-3ABB-4A53-8728-227AC007FF00}" type="slidenum">
              <a:rPr lang="fr-FR" altLang="fr-FR" sz="1400"/>
              <a:pPr>
                <a:spcBef>
                  <a:spcPct val="0"/>
                </a:spcBef>
                <a:buFontTx/>
                <a:buNone/>
              </a:pPr>
              <a:t>3</a:t>
            </a:fld>
            <a:endParaRPr lang="fr-FR" altLang="fr-FR" sz="1400"/>
          </a:p>
        </p:txBody>
      </p:sp>
      <p:sp>
        <p:nvSpPr>
          <p:cNvPr id="15363" name="Text Box 7">
            <a:extLst>
              <a:ext uri="{FF2B5EF4-FFF2-40B4-BE49-F238E27FC236}">
                <a16:creationId xmlns:a16="http://schemas.microsoft.com/office/drawing/2014/main" id="{0485C706-085C-40EE-9668-81EA3DCF022D}"/>
              </a:ext>
            </a:extLst>
          </p:cNvPr>
          <p:cNvSpPr txBox="1">
            <a:spLocks noChangeArrowheads="1"/>
          </p:cNvSpPr>
          <p:nvPr/>
        </p:nvSpPr>
        <p:spPr bwMode="auto">
          <a:xfrm>
            <a:off x="4511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400"/>
              <a:t>Titre de la présentation</a:t>
            </a:r>
          </a:p>
        </p:txBody>
      </p:sp>
      <p:sp>
        <p:nvSpPr>
          <p:cNvPr id="15364" name="Espace réservé du texte 5">
            <a:extLst>
              <a:ext uri="{FF2B5EF4-FFF2-40B4-BE49-F238E27FC236}">
                <a16:creationId xmlns:a16="http://schemas.microsoft.com/office/drawing/2014/main" id="{CD51106D-D0FF-4E7F-9DF3-17D9EFEA229E}"/>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E96667"/>
              </a:buClr>
              <a:buFontTx/>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ADA3433C-309F-4858-AB36-F1E444FED890}"/>
              </a:ext>
            </a:extLst>
          </p:cNvPr>
          <p:cNvGraphicFramePr>
            <a:graphicFrameLocks noGrp="1"/>
          </p:cNvGraphicFramePr>
          <p:nvPr/>
        </p:nvGraphicFramePr>
        <p:xfrm>
          <a:off x="1919288" y="3236913"/>
          <a:ext cx="8426450" cy="3471862"/>
        </p:xfrm>
        <a:graphic>
          <a:graphicData uri="http://schemas.openxmlformats.org/drawingml/2006/table">
            <a:tbl>
              <a:tblPr firstRow="1" bandRow="1">
                <a:tableStyleId>{5C22544A-7EE6-4342-B048-85BDC9FD1C3A}</a:tableStyleId>
              </a:tblPr>
              <a:tblGrid>
                <a:gridCol w="4213225">
                  <a:extLst>
                    <a:ext uri="{9D8B030D-6E8A-4147-A177-3AD203B41FA5}">
                      <a16:colId xmlns:a16="http://schemas.microsoft.com/office/drawing/2014/main" val="1488327265"/>
                    </a:ext>
                  </a:extLst>
                </a:gridCol>
                <a:gridCol w="4213225">
                  <a:extLst>
                    <a:ext uri="{9D8B030D-6E8A-4147-A177-3AD203B41FA5}">
                      <a16:colId xmlns:a16="http://schemas.microsoft.com/office/drawing/2014/main" val="1123638065"/>
                    </a:ext>
                  </a:extLst>
                </a:gridCol>
              </a:tblGrid>
              <a:tr h="407260">
                <a:tc>
                  <a:txBody>
                    <a:bodyPr/>
                    <a:lstStyle/>
                    <a:p>
                      <a:r>
                        <a:rPr lang="fr-FR" sz="1800" dirty="0"/>
                        <a:t>Principaux enjeux</a:t>
                      </a:r>
                    </a:p>
                  </a:txBody>
                  <a:tcPr marL="91442" marR="91442" marT="45722" marB="45722"/>
                </a:tc>
                <a:tc>
                  <a:txBody>
                    <a:bodyPr/>
                    <a:lstStyle/>
                    <a:p>
                      <a:r>
                        <a:rPr lang="fr-FR" sz="1800" dirty="0"/>
                        <a:t>Points de vigilance</a:t>
                      </a:r>
                    </a:p>
                  </a:txBody>
                  <a:tcPr marL="91442" marR="91442" marT="45722" marB="45722"/>
                </a:tc>
                <a:extLst>
                  <a:ext uri="{0D108BD9-81ED-4DB2-BD59-A6C34878D82A}">
                    <a16:rowId xmlns:a16="http://schemas.microsoft.com/office/drawing/2014/main" val="1239169496"/>
                  </a:ext>
                </a:extLst>
              </a:tr>
              <a:tr h="3064602">
                <a:tc>
                  <a:txBody>
                    <a:bodyPr/>
                    <a:lstStyle/>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Question qui amène à imbriquer les échelles d’analyse tant pour décrypter les processus qui se jouent pour saisir la fragilité des milieux que ceux qui interviennent dans les politiques d’aménagement visant à répondre aux défis environnementaux</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Envisager la mise en œuvre de politiques d’aménagement à visée de protection/valorisation des milieux à plusieurs échelles : la place de certaines directives européennes, l’importance décisive de l’échelon national notamment dans la définition juridique des dispositifs, le rôle des acteurs locaux (porteurs mais parfois critiques à l’endroit de politiques « venues d’en haut »). </a:t>
                      </a: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Insister sur la territorialisation des dispositifs… et ses limites</a:t>
                      </a:r>
                      <a:r>
                        <a:rPr lang="fr-FR" sz="1200" kern="1200" baseline="0" dirty="0">
                          <a:solidFill>
                            <a:schemeClr val="dk1"/>
                          </a:solidFill>
                          <a:effectLst/>
                          <a:latin typeface="+mn-lt"/>
                          <a:ea typeface="+mn-ea"/>
                          <a:cs typeface="+mn-cs"/>
                        </a:rPr>
                        <a:t> </a:t>
                      </a:r>
                      <a:r>
                        <a:rPr lang="fr-FR" sz="1200" kern="1200" dirty="0">
                          <a:solidFill>
                            <a:schemeClr val="dk1"/>
                          </a:solidFill>
                          <a:effectLst/>
                          <a:latin typeface="+mn-lt"/>
                          <a:ea typeface="+mn-ea"/>
                          <a:cs typeface="+mn-cs"/>
                        </a:rPr>
                        <a:t>au regard d’enjeux environnementaux dépassant les limites des territoires.</a:t>
                      </a:r>
                    </a:p>
                  </a:txBody>
                  <a:tcPr marL="91442" marR="91442"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Eviter d’aborder la richesse et la fragilité des milieux français de façon désincarnée, sans la relier au peuplement de la France (par ailleurs travaillé en classe de 3e)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Question centrée ici sur des politiques d’aménagement à visée de protection de l’environnement Eviter d’envisager l’articulation valorisation/ protection comme allant de soi</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Nécessité de garder une vigilance</a:t>
                      </a:r>
                      <a:r>
                        <a:rPr lang="fr-FR" sz="1200" kern="1200" baseline="0" dirty="0">
                          <a:solidFill>
                            <a:schemeClr val="dk1"/>
                          </a:solidFill>
                          <a:effectLst/>
                          <a:latin typeface="+mn-lt"/>
                          <a:ea typeface="+mn-ea"/>
                          <a:cs typeface="+mn-cs"/>
                        </a:rPr>
                        <a:t> </a:t>
                      </a:r>
                      <a:r>
                        <a:rPr lang="fr-FR" sz="1200" kern="1200" dirty="0">
                          <a:solidFill>
                            <a:schemeClr val="dk1"/>
                          </a:solidFill>
                          <a:effectLst/>
                          <a:latin typeface="+mn-lt"/>
                          <a:ea typeface="+mn-ea"/>
                          <a:cs typeface="+mn-cs"/>
                        </a:rPr>
                        <a:t>critique quant à l’impact global de certaines politiques de protection des milieux </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Présenter quelques exemples significatifs de dispositifs de politiques de protection/valorisation des milieux sans chercher l’exhaustivité</a:t>
                      </a:r>
                      <a:endParaRPr lang="fr-FR" sz="1200" dirty="0"/>
                    </a:p>
                  </a:txBody>
                  <a:tcPr marL="91442" marR="91442" marT="45722" marB="45722"/>
                </a:tc>
                <a:extLst>
                  <a:ext uri="{0D108BD9-81ED-4DB2-BD59-A6C34878D82A}">
                    <a16:rowId xmlns:a16="http://schemas.microsoft.com/office/drawing/2014/main" val="2228411244"/>
                  </a:ext>
                </a:extLst>
              </a:tr>
            </a:tbl>
          </a:graphicData>
        </a:graphic>
      </p:graphicFrame>
      <p:pic>
        <p:nvPicPr>
          <p:cNvPr id="15376" name="Image 1">
            <a:extLst>
              <a:ext uri="{FF2B5EF4-FFF2-40B4-BE49-F238E27FC236}">
                <a16:creationId xmlns:a16="http://schemas.microsoft.com/office/drawing/2014/main" id="{6A185D74-3F0B-45DF-97E8-12486CB65F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795338"/>
            <a:ext cx="77406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5">
            <a:extLst>
              <a:ext uri="{FF2B5EF4-FFF2-40B4-BE49-F238E27FC236}">
                <a16:creationId xmlns:a16="http://schemas.microsoft.com/office/drawing/2014/main" id="{E7CC8DD1-F7B2-4055-AC3D-2A408FB6C8B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102862B-8A41-45C8-8DA3-7056B542A6F6}" type="slidenum">
              <a:rPr lang="fr-FR" altLang="fr-FR" sz="1400"/>
              <a:pPr>
                <a:spcBef>
                  <a:spcPct val="0"/>
                </a:spcBef>
                <a:buFontTx/>
                <a:buNone/>
              </a:pPr>
              <a:t>4</a:t>
            </a:fld>
            <a:endParaRPr lang="fr-FR" altLang="fr-FR" sz="1400"/>
          </a:p>
        </p:txBody>
      </p:sp>
      <p:sp>
        <p:nvSpPr>
          <p:cNvPr id="16387" name="Text Box 7">
            <a:extLst>
              <a:ext uri="{FF2B5EF4-FFF2-40B4-BE49-F238E27FC236}">
                <a16:creationId xmlns:a16="http://schemas.microsoft.com/office/drawing/2014/main" id="{09A7913D-3F00-474C-B1AF-BF83064B07E8}"/>
              </a:ext>
            </a:extLst>
          </p:cNvPr>
          <p:cNvSpPr txBox="1">
            <a:spLocks noChangeArrowheads="1"/>
          </p:cNvSpPr>
          <p:nvPr/>
        </p:nvSpPr>
        <p:spPr bwMode="auto">
          <a:xfrm>
            <a:off x="4511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400"/>
              <a:t>Titre de la présentation</a:t>
            </a:r>
          </a:p>
        </p:txBody>
      </p:sp>
      <p:sp>
        <p:nvSpPr>
          <p:cNvPr id="16388" name="Espace réservé du texte 5">
            <a:extLst>
              <a:ext uri="{FF2B5EF4-FFF2-40B4-BE49-F238E27FC236}">
                <a16:creationId xmlns:a16="http://schemas.microsoft.com/office/drawing/2014/main" id="{7E886565-11C8-4999-AE39-0C5DDD6C7E3B}"/>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E96667"/>
              </a:buClr>
              <a:buFontTx/>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40ADB92C-90B8-4599-ABAE-84F368F45520}"/>
              </a:ext>
            </a:extLst>
          </p:cNvPr>
          <p:cNvGraphicFramePr>
            <a:graphicFrameLocks noGrp="1"/>
          </p:cNvGraphicFramePr>
          <p:nvPr/>
        </p:nvGraphicFramePr>
        <p:xfrm>
          <a:off x="1814513" y="3508375"/>
          <a:ext cx="8674100" cy="3213100"/>
        </p:xfrm>
        <a:graphic>
          <a:graphicData uri="http://schemas.openxmlformats.org/drawingml/2006/table">
            <a:tbl>
              <a:tblPr firstRow="1" bandRow="1">
                <a:tableStyleId>{5C22544A-7EE6-4342-B048-85BDC9FD1C3A}</a:tableStyleId>
              </a:tblPr>
              <a:tblGrid>
                <a:gridCol w="4337050">
                  <a:extLst>
                    <a:ext uri="{9D8B030D-6E8A-4147-A177-3AD203B41FA5}">
                      <a16:colId xmlns:a16="http://schemas.microsoft.com/office/drawing/2014/main" val="1488327265"/>
                    </a:ext>
                  </a:extLst>
                </a:gridCol>
                <a:gridCol w="4337050">
                  <a:extLst>
                    <a:ext uri="{9D8B030D-6E8A-4147-A177-3AD203B41FA5}">
                      <a16:colId xmlns:a16="http://schemas.microsoft.com/office/drawing/2014/main" val="1123638065"/>
                    </a:ext>
                  </a:extLst>
                </a:gridCol>
              </a:tblGrid>
              <a:tr h="374342">
                <a:tc>
                  <a:txBody>
                    <a:bodyPr/>
                    <a:lstStyle/>
                    <a:p>
                      <a:r>
                        <a:rPr lang="fr-FR" sz="1800" dirty="0"/>
                        <a:t>Principaux enjeux</a:t>
                      </a:r>
                    </a:p>
                  </a:txBody>
                  <a:tcPr marL="91438" marR="91438" marT="45730" marB="45730"/>
                </a:tc>
                <a:tc>
                  <a:txBody>
                    <a:bodyPr/>
                    <a:lstStyle/>
                    <a:p>
                      <a:r>
                        <a:rPr lang="fr-FR" sz="1800" dirty="0"/>
                        <a:t>Points de vigilance</a:t>
                      </a:r>
                    </a:p>
                  </a:txBody>
                  <a:tcPr marL="91438" marR="91438" marT="45730" marB="45730"/>
                </a:tc>
                <a:extLst>
                  <a:ext uri="{0D108BD9-81ED-4DB2-BD59-A6C34878D82A}">
                    <a16:rowId xmlns:a16="http://schemas.microsoft.com/office/drawing/2014/main" val="1239169496"/>
                  </a:ext>
                </a:extLst>
              </a:tr>
              <a:tr h="2838758">
                <a:tc>
                  <a:txBody>
                    <a:bodyPr/>
                    <a:lstStyle/>
                    <a:p>
                      <a:pPr algn="just"/>
                      <a:r>
                        <a:rPr lang="fr-FR" sz="1100" kern="1200" dirty="0">
                          <a:solidFill>
                            <a:schemeClr val="dk1"/>
                          </a:solidFill>
                          <a:effectLst/>
                          <a:latin typeface="+mn-lt"/>
                          <a:ea typeface="+mn-ea"/>
                          <a:cs typeface="+mn-cs"/>
                          <a:sym typeface="Symbol" panose="05050102010706020507" pitchFamily="18" charset="2"/>
                        </a:rPr>
                        <a:t></a:t>
                      </a:r>
                      <a:r>
                        <a:rPr lang="fr-FR" sz="1100" kern="1200" dirty="0">
                          <a:solidFill>
                            <a:schemeClr val="dk1"/>
                          </a:solidFill>
                          <a:effectLst/>
                          <a:latin typeface="+mn-lt"/>
                          <a:ea typeface="+mn-ea"/>
                          <a:cs typeface="+mn-cs"/>
                        </a:rPr>
                        <a:t>Intégration nouvelle de la problématique du vieillissement des populations</a:t>
                      </a:r>
                    </a:p>
                    <a:p>
                      <a:pPr algn="just"/>
                      <a:r>
                        <a:rPr lang="fr-FR" sz="1100" kern="1200" dirty="0">
                          <a:solidFill>
                            <a:schemeClr val="dk1"/>
                          </a:solidFill>
                          <a:effectLst/>
                          <a:latin typeface="+mn-lt"/>
                          <a:ea typeface="+mn-ea"/>
                          <a:cs typeface="+mn-cs"/>
                          <a:sym typeface="Symbol" panose="05050102010706020507" pitchFamily="18" charset="2"/>
                        </a:rPr>
                        <a:t></a:t>
                      </a:r>
                      <a:r>
                        <a:rPr lang="fr-FR" sz="1100" kern="1200" dirty="0">
                          <a:solidFill>
                            <a:schemeClr val="dk1"/>
                          </a:solidFill>
                          <a:effectLst/>
                          <a:latin typeface="+mn-lt"/>
                          <a:ea typeface="+mn-ea"/>
                          <a:cs typeface="+mn-cs"/>
                        </a:rPr>
                        <a:t>Questionnement nouveau qui n’est plus centré autour de démographie/ développement mais développement/ inégalités. La question est une question de théorie économique mais doit en géographie être vue à différentes échelles</a:t>
                      </a:r>
                      <a:r>
                        <a:rPr lang="fr-FR" sz="1100" kern="1200" baseline="0" dirty="0">
                          <a:solidFill>
                            <a:schemeClr val="dk1"/>
                          </a:solidFill>
                          <a:effectLst/>
                          <a:latin typeface="+mn-lt"/>
                          <a:ea typeface="+mn-ea"/>
                          <a:cs typeface="+mn-cs"/>
                        </a:rPr>
                        <a:t> </a:t>
                      </a:r>
                      <a:r>
                        <a:rPr lang="fr-FR" sz="1100" kern="1200" dirty="0">
                          <a:solidFill>
                            <a:schemeClr val="dk1"/>
                          </a:solidFill>
                          <a:effectLst/>
                          <a:latin typeface="+mn-lt"/>
                          <a:ea typeface="+mn-ea"/>
                          <a:cs typeface="+mn-cs"/>
                        </a:rPr>
                        <a:t>d’analyse</a:t>
                      </a:r>
                    </a:p>
                    <a:p>
                      <a:pPr algn="just"/>
                      <a:r>
                        <a:rPr lang="fr-FR" sz="1100" kern="1200" dirty="0">
                          <a:solidFill>
                            <a:schemeClr val="dk1"/>
                          </a:solidFill>
                          <a:effectLst/>
                          <a:latin typeface="+mn-lt"/>
                          <a:ea typeface="+mn-ea"/>
                          <a:cs typeface="+mn-cs"/>
                          <a:sym typeface="Symbol" panose="05050102010706020507" pitchFamily="18" charset="2"/>
                        </a:rPr>
                        <a:t></a:t>
                      </a:r>
                      <a:r>
                        <a:rPr lang="fr-FR" sz="1100" kern="1200" dirty="0">
                          <a:solidFill>
                            <a:schemeClr val="dk1"/>
                          </a:solidFill>
                          <a:effectLst/>
                          <a:latin typeface="+mn-lt"/>
                          <a:ea typeface="+mn-ea"/>
                          <a:cs typeface="+mn-cs"/>
                        </a:rPr>
                        <a:t>Articulation à avoir entre les trois termes démographie/ développement/ inégalités.</a:t>
                      </a:r>
                    </a:p>
                    <a:p>
                      <a:pPr algn="just"/>
                      <a:r>
                        <a:rPr lang="fr-FR" sz="1100" kern="1200" dirty="0">
                          <a:solidFill>
                            <a:schemeClr val="dk1"/>
                          </a:solidFill>
                          <a:effectLst/>
                          <a:latin typeface="+mn-lt"/>
                          <a:ea typeface="+mn-ea"/>
                          <a:cs typeface="+mn-cs"/>
                          <a:sym typeface="Symbol" panose="05050102010706020507" pitchFamily="18" charset="2"/>
                        </a:rPr>
                        <a:t></a:t>
                      </a:r>
                      <a:r>
                        <a:rPr lang="fr-FR" sz="1100" kern="1200" dirty="0">
                          <a:solidFill>
                            <a:schemeClr val="dk1"/>
                          </a:solidFill>
                          <a:effectLst/>
                          <a:latin typeface="+mn-lt"/>
                          <a:ea typeface="+mn-ea"/>
                          <a:cs typeface="+mn-cs"/>
                        </a:rPr>
                        <a:t>Question à envisager à partir de situations clés distinctes montrant la diversité des situations de développement mais aussi l’enjeu des choix </a:t>
                      </a:r>
                      <a:r>
                        <a:rPr lang="fr-FR" sz="1100" u="sng" kern="1200" dirty="0">
                          <a:solidFill>
                            <a:schemeClr val="dk1"/>
                          </a:solidFill>
                          <a:effectLst/>
                          <a:latin typeface="+mn-lt"/>
                          <a:ea typeface="+mn-ea"/>
                          <a:cs typeface="+mn-cs"/>
                        </a:rPr>
                        <a:t>politiques.</a:t>
                      </a:r>
                    </a:p>
                    <a:p>
                      <a:pPr algn="just"/>
                      <a:r>
                        <a:rPr lang="fr-FR" sz="1100" u="sng" kern="1200" dirty="0">
                          <a:solidFill>
                            <a:schemeClr val="dk1"/>
                          </a:solidFill>
                          <a:effectLst/>
                          <a:latin typeface="+mn-lt"/>
                          <a:ea typeface="+mn-ea"/>
                          <a:cs typeface="+mn-cs"/>
                          <a:sym typeface="Symbol" panose="05050102010706020507" pitchFamily="18" charset="2"/>
                        </a:rPr>
                        <a:t> </a:t>
                      </a:r>
                      <a:r>
                        <a:rPr lang="fr-FR" sz="1100" b="1" u="sng" kern="1200" dirty="0">
                          <a:solidFill>
                            <a:schemeClr val="dk1"/>
                          </a:solidFill>
                          <a:effectLst/>
                          <a:latin typeface="+mn-lt"/>
                          <a:ea typeface="+mn-ea"/>
                          <a:cs typeface="+mn-cs"/>
                          <a:sym typeface="Symbol" panose="05050102010706020507" pitchFamily="18" charset="2"/>
                        </a:rPr>
                        <a:t>Pour la France </a:t>
                      </a:r>
                      <a:r>
                        <a:rPr lang="fr-FR" sz="1100" b="1" kern="1200" dirty="0">
                          <a:solidFill>
                            <a:schemeClr val="dk1"/>
                          </a:solidFill>
                          <a:effectLst/>
                          <a:latin typeface="+mn-lt"/>
                          <a:ea typeface="+mn-ea"/>
                          <a:cs typeface="+mn-cs"/>
                          <a:sym typeface="Symbol" panose="05050102010706020507" pitchFamily="18" charset="2"/>
                        </a:rPr>
                        <a:t>:</a:t>
                      </a:r>
                      <a:r>
                        <a:rPr lang="fr-FR" sz="1100" b="1" kern="1200" baseline="0" dirty="0">
                          <a:solidFill>
                            <a:schemeClr val="dk1"/>
                          </a:solidFill>
                          <a:effectLst/>
                          <a:latin typeface="+mn-lt"/>
                          <a:ea typeface="+mn-ea"/>
                          <a:cs typeface="+mn-cs"/>
                          <a:sym typeface="Symbol" panose="05050102010706020507" pitchFamily="18" charset="2"/>
                        </a:rPr>
                        <a:t> </a:t>
                      </a:r>
                      <a:r>
                        <a:rPr lang="fr-FR" sz="1100" kern="1200" dirty="0">
                          <a:solidFill>
                            <a:schemeClr val="dk1"/>
                          </a:solidFill>
                          <a:effectLst/>
                          <a:latin typeface="+mn-lt"/>
                          <a:ea typeface="+mn-ea"/>
                          <a:cs typeface="+mn-cs"/>
                        </a:rPr>
                        <a:t>avoir une approche nuancée des dynamiques démographiques et des inégalités sur le territoire français, Focus mis sur les politiques d’aménagement en termes d’actions face aux inégalités socio- économiques : politique de revitalisation rurale, politique de la ville…</a:t>
                      </a:r>
                    </a:p>
                  </a:txBody>
                  <a:tcPr marL="91438" marR="91438"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effectLst/>
                          <a:latin typeface="+mn-lt"/>
                          <a:ea typeface="+mn-ea"/>
                          <a:cs typeface="+mn-cs"/>
                          <a:sym typeface="Symbol" panose="05050102010706020507" pitchFamily="18" charset="2"/>
                        </a:rPr>
                        <a:t></a:t>
                      </a:r>
                      <a:r>
                        <a:rPr lang="fr-FR" sz="1100" kern="1200" dirty="0">
                          <a:solidFill>
                            <a:schemeClr val="dk1"/>
                          </a:solidFill>
                          <a:effectLst/>
                          <a:latin typeface="+mn-lt"/>
                          <a:ea typeface="+mn-ea"/>
                          <a:cs typeface="+mn-cs"/>
                        </a:rPr>
                        <a:t>Transformer la question en une question de pure économie sans la spatialiser</a:t>
                      </a:r>
                      <a:r>
                        <a:rPr lang="fr-FR" sz="1100" kern="1200" baseline="0" dirty="0">
                          <a:solidFill>
                            <a:schemeClr val="dk1"/>
                          </a:solidFill>
                          <a:effectLst/>
                          <a:latin typeface="+mn-lt"/>
                          <a:ea typeface="+mn-ea"/>
                          <a:cs typeface="+mn-cs"/>
                        </a:rPr>
                        <a:t> </a:t>
                      </a:r>
                      <a:r>
                        <a:rPr lang="fr-FR" sz="1100" kern="1200" dirty="0">
                          <a:solidFill>
                            <a:schemeClr val="dk1"/>
                          </a:solidFill>
                          <a:effectLst/>
                          <a:latin typeface="+mn-lt"/>
                          <a:ea typeface="+mn-ea"/>
                          <a:cs typeface="+mn-cs"/>
                        </a:rPr>
                        <a:t>à différentes échelles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effectLst/>
                          <a:latin typeface="+mn-lt"/>
                          <a:ea typeface="+mn-ea"/>
                          <a:cs typeface="+mn-cs"/>
                          <a:sym typeface="Symbol" panose="05050102010706020507" pitchFamily="18" charset="2"/>
                        </a:rPr>
                        <a:t></a:t>
                      </a:r>
                      <a:r>
                        <a:rPr lang="fr-FR" sz="1100" kern="1200" dirty="0">
                          <a:solidFill>
                            <a:schemeClr val="dk1"/>
                          </a:solidFill>
                          <a:effectLst/>
                          <a:latin typeface="+mn-lt"/>
                          <a:ea typeface="+mn-ea"/>
                          <a:cs typeface="+mn-cs"/>
                        </a:rPr>
                        <a:t>Aborder la question des inégalités, sans celle du développement</a:t>
                      </a:r>
                    </a:p>
                    <a:p>
                      <a:r>
                        <a:rPr lang="fr-FR" sz="1100" kern="1200" dirty="0">
                          <a:solidFill>
                            <a:schemeClr val="dk1"/>
                          </a:solidFill>
                          <a:effectLst/>
                          <a:latin typeface="+mn-lt"/>
                          <a:ea typeface="+mn-ea"/>
                          <a:cs typeface="+mn-cs"/>
                          <a:sym typeface="Symbol" panose="05050102010706020507" pitchFamily="18" charset="2"/>
                        </a:rPr>
                        <a:t></a:t>
                      </a:r>
                      <a:r>
                        <a:rPr lang="fr-FR" sz="1100" kern="1200" dirty="0">
                          <a:solidFill>
                            <a:schemeClr val="dk1"/>
                          </a:solidFill>
                          <a:effectLst/>
                          <a:latin typeface="+mn-lt"/>
                          <a:ea typeface="+mn-ea"/>
                          <a:cs typeface="+mn-cs"/>
                        </a:rPr>
                        <a:t>Avoir une approche trop systématique des situations des inégalités de développement et construire des typologies trop fines non assimilables par les élèves.</a:t>
                      </a:r>
                    </a:p>
                    <a:p>
                      <a:r>
                        <a:rPr lang="fr-FR" sz="1100" kern="1200" dirty="0">
                          <a:solidFill>
                            <a:schemeClr val="dk1"/>
                          </a:solidFill>
                          <a:effectLst/>
                          <a:latin typeface="+mn-lt"/>
                          <a:ea typeface="+mn-ea"/>
                          <a:cs typeface="+mn-cs"/>
                          <a:sym typeface="Symbol" panose="05050102010706020507" pitchFamily="18" charset="2"/>
                        </a:rPr>
                        <a:t></a:t>
                      </a:r>
                      <a:r>
                        <a:rPr lang="fr-FR" sz="1100" kern="1200" dirty="0">
                          <a:solidFill>
                            <a:schemeClr val="dk1"/>
                          </a:solidFill>
                          <a:effectLst/>
                          <a:latin typeface="+mn-lt"/>
                          <a:ea typeface="+mn-ea"/>
                          <a:cs typeface="+mn-cs"/>
                        </a:rPr>
                        <a:t>Eviter les approches caricaturales vieillissement au Nord/ croissance démographique forte au Sud… De façon générale attention à une vision d’une coupure du monde</a:t>
                      </a:r>
                    </a:p>
                    <a:p>
                      <a:r>
                        <a:rPr lang="fr-FR" sz="1100" kern="1200" dirty="0">
                          <a:solidFill>
                            <a:schemeClr val="dk1"/>
                          </a:solidFill>
                          <a:effectLst/>
                          <a:latin typeface="+mn-lt"/>
                          <a:ea typeface="+mn-ea"/>
                          <a:cs typeface="+mn-cs"/>
                        </a:rPr>
                        <a:t>entre Nord et Sud assez dépassée </a:t>
                      </a:r>
                    </a:p>
                    <a:p>
                      <a:r>
                        <a:rPr lang="fr-FR" sz="1100" kern="1200" dirty="0">
                          <a:solidFill>
                            <a:schemeClr val="dk1"/>
                          </a:solidFill>
                          <a:effectLst/>
                          <a:latin typeface="+mn-lt"/>
                          <a:ea typeface="+mn-ea"/>
                          <a:cs typeface="+mn-cs"/>
                          <a:sym typeface="Symbol" panose="05050102010706020507" pitchFamily="18" charset="2"/>
                        </a:rPr>
                        <a:t></a:t>
                      </a:r>
                      <a:r>
                        <a:rPr lang="fr-FR" sz="1100" b="1" u="sng" kern="1200" dirty="0">
                          <a:solidFill>
                            <a:schemeClr val="dk1"/>
                          </a:solidFill>
                          <a:effectLst/>
                          <a:latin typeface="+mn-lt"/>
                          <a:ea typeface="+mn-ea"/>
                          <a:cs typeface="+mn-cs"/>
                        </a:rPr>
                        <a:t>Pour la France : </a:t>
                      </a:r>
                      <a:r>
                        <a:rPr lang="fr-FR" sz="1100" kern="1200" dirty="0">
                          <a:solidFill>
                            <a:schemeClr val="dk1"/>
                          </a:solidFill>
                          <a:effectLst/>
                          <a:latin typeface="+mn-lt"/>
                          <a:ea typeface="+mn-ea"/>
                          <a:cs typeface="+mn-cs"/>
                        </a:rPr>
                        <a:t>Eviter les oppositions caricaturales, notamment rural/urbain et les représentations fausses en ce</a:t>
                      </a:r>
                      <a:r>
                        <a:rPr lang="fr-FR" sz="1100" kern="1200" baseline="0" dirty="0">
                          <a:solidFill>
                            <a:schemeClr val="dk1"/>
                          </a:solidFill>
                          <a:effectLst/>
                          <a:latin typeface="+mn-lt"/>
                          <a:ea typeface="+mn-ea"/>
                          <a:cs typeface="+mn-cs"/>
                        </a:rPr>
                        <a:t> </a:t>
                      </a:r>
                      <a:r>
                        <a:rPr lang="fr-FR" sz="1100" kern="1200" dirty="0">
                          <a:solidFill>
                            <a:schemeClr val="dk1"/>
                          </a:solidFill>
                          <a:effectLst/>
                          <a:latin typeface="+mn-lt"/>
                          <a:ea typeface="+mn-ea"/>
                          <a:cs typeface="+mn-cs"/>
                        </a:rPr>
                        <a:t>domaine</a:t>
                      </a:r>
                    </a:p>
                    <a:p>
                      <a:r>
                        <a:rPr lang="fr-FR" sz="1100" kern="1200" dirty="0">
                          <a:solidFill>
                            <a:schemeClr val="dk1"/>
                          </a:solidFill>
                          <a:effectLst/>
                          <a:latin typeface="+mn-lt"/>
                          <a:ea typeface="+mn-ea"/>
                          <a:cs typeface="+mn-cs"/>
                        </a:rPr>
                        <a:t>Envisager la question à partir de quelques réalisations/ exemples concrets puis de la politique</a:t>
                      </a:r>
                      <a:r>
                        <a:rPr lang="fr-FR" sz="1100" kern="1200" baseline="0" dirty="0">
                          <a:solidFill>
                            <a:schemeClr val="dk1"/>
                          </a:solidFill>
                          <a:effectLst/>
                          <a:latin typeface="+mn-lt"/>
                          <a:ea typeface="+mn-ea"/>
                          <a:cs typeface="+mn-cs"/>
                        </a:rPr>
                        <a:t> </a:t>
                      </a:r>
                      <a:r>
                        <a:rPr lang="fr-FR" sz="1100" kern="1200" dirty="0">
                          <a:solidFill>
                            <a:schemeClr val="dk1"/>
                          </a:solidFill>
                          <a:effectLst/>
                          <a:latin typeface="+mn-lt"/>
                          <a:ea typeface="+mn-ea"/>
                          <a:cs typeface="+mn-cs"/>
                        </a:rPr>
                        <a:t>concernée.</a:t>
                      </a:r>
                      <a:endParaRPr lang="fr-FR" sz="1100" dirty="0"/>
                    </a:p>
                  </a:txBody>
                  <a:tcPr marL="91438" marR="91438" marT="45730" marB="45730"/>
                </a:tc>
                <a:extLst>
                  <a:ext uri="{0D108BD9-81ED-4DB2-BD59-A6C34878D82A}">
                    <a16:rowId xmlns:a16="http://schemas.microsoft.com/office/drawing/2014/main" val="2228411244"/>
                  </a:ext>
                </a:extLst>
              </a:tr>
            </a:tbl>
          </a:graphicData>
        </a:graphic>
      </p:graphicFrame>
      <p:pic>
        <p:nvPicPr>
          <p:cNvPr id="16400" name="Image 2">
            <a:extLst>
              <a:ext uri="{FF2B5EF4-FFF2-40B4-BE49-F238E27FC236}">
                <a16:creationId xmlns:a16="http://schemas.microsoft.com/office/drawing/2014/main" id="{16180966-C0D0-4A6A-AD8A-2168D60F1B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7738" y="114300"/>
            <a:ext cx="7993062"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5">
            <a:extLst>
              <a:ext uri="{FF2B5EF4-FFF2-40B4-BE49-F238E27FC236}">
                <a16:creationId xmlns:a16="http://schemas.microsoft.com/office/drawing/2014/main" id="{C3AE089C-CFEC-4F09-BDD7-1B5B2F4E3664}"/>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7322687-AA5E-4653-B32B-F0C32286291C}" type="slidenum">
              <a:rPr lang="fr-FR" altLang="fr-FR" sz="1400"/>
              <a:pPr>
                <a:spcBef>
                  <a:spcPct val="0"/>
                </a:spcBef>
                <a:buFontTx/>
                <a:buNone/>
              </a:pPr>
              <a:t>5</a:t>
            </a:fld>
            <a:endParaRPr lang="fr-FR" altLang="fr-FR" sz="1400"/>
          </a:p>
        </p:txBody>
      </p:sp>
      <p:sp>
        <p:nvSpPr>
          <p:cNvPr id="17411" name="Espace réservé du texte 5">
            <a:extLst>
              <a:ext uri="{FF2B5EF4-FFF2-40B4-BE49-F238E27FC236}">
                <a16:creationId xmlns:a16="http://schemas.microsoft.com/office/drawing/2014/main" id="{92F01DC6-5742-42C8-890E-D2DBF35D6735}"/>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E96667"/>
              </a:buClr>
              <a:buFontTx/>
              <a:buNone/>
            </a:pPr>
            <a:endParaRPr lang="fr-FR" altLang="fr-FR" sz="1800">
              <a:solidFill>
                <a:srgbClr val="005E8B"/>
              </a:solidFill>
            </a:endParaRPr>
          </a:p>
        </p:txBody>
      </p:sp>
      <p:pic>
        <p:nvPicPr>
          <p:cNvPr id="17412" name="Image 5">
            <a:extLst>
              <a:ext uri="{FF2B5EF4-FFF2-40B4-BE49-F238E27FC236}">
                <a16:creationId xmlns:a16="http://schemas.microsoft.com/office/drawing/2014/main" id="{3A7AF1FA-397C-4A18-BE8F-1A3AF36778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328614"/>
            <a:ext cx="7343775" cy="57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5">
            <a:extLst>
              <a:ext uri="{FF2B5EF4-FFF2-40B4-BE49-F238E27FC236}">
                <a16:creationId xmlns:a16="http://schemas.microsoft.com/office/drawing/2014/main" id="{990559E6-BCFE-480C-8484-926D6F4DE88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CB0909A-313D-4FF6-AEF0-6B2248C91C09}" type="slidenum">
              <a:rPr lang="fr-FR" altLang="fr-FR" sz="1400"/>
              <a:pPr>
                <a:spcBef>
                  <a:spcPct val="0"/>
                </a:spcBef>
                <a:buFontTx/>
                <a:buNone/>
              </a:pPr>
              <a:t>6</a:t>
            </a:fld>
            <a:endParaRPr lang="fr-FR" altLang="fr-FR" sz="1400"/>
          </a:p>
        </p:txBody>
      </p:sp>
      <p:sp>
        <p:nvSpPr>
          <p:cNvPr id="18435" name="Espace réservé du texte 5">
            <a:extLst>
              <a:ext uri="{FF2B5EF4-FFF2-40B4-BE49-F238E27FC236}">
                <a16:creationId xmlns:a16="http://schemas.microsoft.com/office/drawing/2014/main" id="{0D50D9E1-D13C-4CC7-975A-58755F83B5EC}"/>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E96667"/>
              </a:buClr>
              <a:buFontTx/>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FE260795-66F2-4E7E-AEC0-BA9F0C063F68}"/>
              </a:ext>
            </a:extLst>
          </p:cNvPr>
          <p:cNvGraphicFramePr>
            <a:graphicFrameLocks noGrp="1"/>
          </p:cNvGraphicFramePr>
          <p:nvPr/>
        </p:nvGraphicFramePr>
        <p:xfrm>
          <a:off x="1649413" y="1341439"/>
          <a:ext cx="8674100" cy="4122737"/>
        </p:xfrm>
        <a:graphic>
          <a:graphicData uri="http://schemas.openxmlformats.org/drawingml/2006/table">
            <a:tbl>
              <a:tblPr firstRow="1" bandRow="1">
                <a:tableStyleId>{5C22544A-7EE6-4342-B048-85BDC9FD1C3A}</a:tableStyleId>
              </a:tblPr>
              <a:tblGrid>
                <a:gridCol w="4337050">
                  <a:extLst>
                    <a:ext uri="{9D8B030D-6E8A-4147-A177-3AD203B41FA5}">
                      <a16:colId xmlns:a16="http://schemas.microsoft.com/office/drawing/2014/main" val="1488327265"/>
                    </a:ext>
                  </a:extLst>
                </a:gridCol>
                <a:gridCol w="4337050">
                  <a:extLst>
                    <a:ext uri="{9D8B030D-6E8A-4147-A177-3AD203B41FA5}">
                      <a16:colId xmlns:a16="http://schemas.microsoft.com/office/drawing/2014/main" val="1123638065"/>
                    </a:ext>
                  </a:extLst>
                </a:gridCol>
              </a:tblGrid>
              <a:tr h="374004">
                <a:tc>
                  <a:txBody>
                    <a:bodyPr/>
                    <a:lstStyle/>
                    <a:p>
                      <a:r>
                        <a:rPr lang="fr-FR" sz="1800" dirty="0"/>
                        <a:t>Principaux enjeux</a:t>
                      </a:r>
                    </a:p>
                  </a:txBody>
                  <a:tcPr marL="91438" marR="91438" marT="45689" marB="45689"/>
                </a:tc>
                <a:tc>
                  <a:txBody>
                    <a:bodyPr/>
                    <a:lstStyle/>
                    <a:p>
                      <a:r>
                        <a:rPr lang="fr-FR" sz="1800" dirty="0"/>
                        <a:t>Points de vigilance</a:t>
                      </a:r>
                    </a:p>
                  </a:txBody>
                  <a:tcPr marL="91438" marR="91438" marT="45689" marB="45689"/>
                </a:tc>
                <a:extLst>
                  <a:ext uri="{0D108BD9-81ED-4DB2-BD59-A6C34878D82A}">
                    <a16:rowId xmlns:a16="http://schemas.microsoft.com/office/drawing/2014/main" val="1239169496"/>
                  </a:ext>
                </a:extLst>
              </a:tr>
              <a:tr h="3748733">
                <a:tc>
                  <a:txBody>
                    <a:bodyPr/>
                    <a:lstStyle/>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Interrogation importante à avoir sur les chaines d’acteurs intervenant dans ces flux migratoires, migrants bien entendu, passeurs, mais aussi rôle des autorités des pays de départ et d’accueil dans ces flux migratoires</a:t>
                      </a:r>
                    </a:p>
                    <a:p>
                      <a:pPr marL="171450" indent="-171450">
                        <a:buFont typeface="Symbol" panose="05050102010706020507" pitchFamily="18" charset="2"/>
                        <a:buChar char="®"/>
                      </a:pPr>
                      <a:r>
                        <a:rPr lang="fr-FR" sz="1200" kern="1200" dirty="0">
                          <a:solidFill>
                            <a:schemeClr val="dk1"/>
                          </a:solidFill>
                          <a:effectLst/>
                          <a:latin typeface="+mn-lt"/>
                          <a:ea typeface="+mn-ea"/>
                          <a:cs typeface="+mn-cs"/>
                        </a:rPr>
                        <a:t>Importance de montrer ici la diversité des situations des pays d’accueil face au phénomène migratoire en général et en distinguant immigration et mobilité touristique, Politique générale d’immigration d’un pays d’accueil et attitudes différenciées selon les origines des migrants…</a:t>
                      </a:r>
                    </a:p>
                    <a:p>
                      <a:pPr marL="171450" indent="-171450">
                        <a:buFont typeface="Symbol" panose="05050102010706020507" pitchFamily="18" charset="2"/>
                        <a:buChar char="®"/>
                      </a:pPr>
                      <a:r>
                        <a:rPr lang="fr-FR" sz="1200" b="1" u="sng" kern="1200" dirty="0">
                          <a:solidFill>
                            <a:schemeClr val="dk1"/>
                          </a:solidFill>
                          <a:effectLst/>
                          <a:latin typeface="+mn-lt"/>
                          <a:ea typeface="+mn-ea"/>
                          <a:cs typeface="+mn-cs"/>
                        </a:rPr>
                        <a:t>Sur la France</a:t>
                      </a:r>
                      <a:r>
                        <a:rPr lang="fr-FR" sz="1200" b="1" u="sng" kern="1200" baseline="0" dirty="0">
                          <a:solidFill>
                            <a:schemeClr val="dk1"/>
                          </a:solidFill>
                          <a:effectLst/>
                          <a:latin typeface="+mn-lt"/>
                          <a:ea typeface="+mn-ea"/>
                          <a:cs typeface="+mn-cs"/>
                        </a:rPr>
                        <a:t> : </a:t>
                      </a:r>
                      <a:r>
                        <a:rPr lang="fr-FR" sz="1200" kern="1200" dirty="0">
                          <a:solidFill>
                            <a:schemeClr val="dk1"/>
                          </a:solidFill>
                          <a:effectLst/>
                          <a:latin typeface="+mn-lt"/>
                          <a:ea typeface="+mn-ea"/>
                          <a:cs typeface="+mn-cs"/>
                        </a:rPr>
                        <a:t>Question n’étant pas le pendant à l’échelle française de la question sur les mobilités transnationales abordée plus haut. Les mobilités abordées s’inscrivent à différentes échelles de temps et d’espaces qui ne sont pas celles des mobilités transnationales : il s’agit d’appréhender ici les mobilités inscrites dans l’horizon familier des individus, caractéristiques de leurs modes d’habiter un territoire. Elles sont à aborder en lien avec les inégalités socio-économiques mais aussi les complémentarités entre espaces qui caractérisent la France aujourd’hui</a:t>
                      </a:r>
                      <a:endParaRPr lang="fr-FR" sz="1200" b="1" u="sng" kern="1200" dirty="0">
                        <a:solidFill>
                          <a:schemeClr val="dk1"/>
                        </a:solidFill>
                        <a:effectLst/>
                        <a:latin typeface="+mn-lt"/>
                        <a:ea typeface="+mn-ea"/>
                        <a:cs typeface="+mn-cs"/>
                      </a:endParaRPr>
                    </a:p>
                  </a:txBody>
                  <a:tcPr marL="91438" marR="91438" marT="45689" marB="45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Limiter l’étude aux seuls flux migratoires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Négliger l’interrogation sur la représentation de l’autre et du monde qui est intimement liée au travail sur les migrations.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txBody>
                  <a:tcPr marL="91438" marR="91438" marT="45689" marB="45689"/>
                </a:tc>
                <a:extLst>
                  <a:ext uri="{0D108BD9-81ED-4DB2-BD59-A6C34878D82A}">
                    <a16:rowId xmlns:a16="http://schemas.microsoft.com/office/drawing/2014/main" val="222841124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5">
            <a:extLst>
              <a:ext uri="{FF2B5EF4-FFF2-40B4-BE49-F238E27FC236}">
                <a16:creationId xmlns:a16="http://schemas.microsoft.com/office/drawing/2014/main" id="{06DE4C3A-A53C-4980-BB44-132CF872DB3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A4EFA01-31AC-42FC-AB3B-53EF17F57E18}" type="slidenum">
              <a:rPr lang="fr-FR" altLang="fr-FR" sz="1400"/>
              <a:pPr>
                <a:spcBef>
                  <a:spcPct val="0"/>
                </a:spcBef>
                <a:buFontTx/>
                <a:buNone/>
              </a:pPr>
              <a:t>7</a:t>
            </a:fld>
            <a:endParaRPr lang="fr-FR" altLang="fr-FR" sz="1400"/>
          </a:p>
        </p:txBody>
      </p:sp>
      <p:sp>
        <p:nvSpPr>
          <p:cNvPr id="19459" name="Text Box 7">
            <a:extLst>
              <a:ext uri="{FF2B5EF4-FFF2-40B4-BE49-F238E27FC236}">
                <a16:creationId xmlns:a16="http://schemas.microsoft.com/office/drawing/2014/main" id="{B07AE112-5B00-4C02-8BA0-52AB056E9C4D}"/>
              </a:ext>
            </a:extLst>
          </p:cNvPr>
          <p:cNvSpPr txBox="1">
            <a:spLocks noChangeArrowheads="1"/>
          </p:cNvSpPr>
          <p:nvPr/>
        </p:nvSpPr>
        <p:spPr bwMode="auto">
          <a:xfrm>
            <a:off x="4511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400"/>
              <a:t>Titre de la présentation</a:t>
            </a:r>
          </a:p>
        </p:txBody>
      </p:sp>
      <p:sp>
        <p:nvSpPr>
          <p:cNvPr id="19460" name="Espace réservé du texte 5">
            <a:extLst>
              <a:ext uri="{FF2B5EF4-FFF2-40B4-BE49-F238E27FC236}">
                <a16:creationId xmlns:a16="http://schemas.microsoft.com/office/drawing/2014/main" id="{E248F6E1-D003-4DAB-A5C3-01EE6F3C7C9A}"/>
              </a:ext>
            </a:extLst>
          </p:cNvPr>
          <p:cNvSpPr>
            <a:spLocks/>
          </p:cNvSpPr>
          <p:nvPr/>
        </p:nvSpPr>
        <p:spPr bwMode="auto">
          <a:xfrm>
            <a:off x="2351089" y="1341439"/>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E96667"/>
              </a:buClr>
              <a:buFontTx/>
              <a:buNone/>
            </a:pPr>
            <a:endParaRPr lang="fr-FR" altLang="fr-FR" sz="1800">
              <a:solidFill>
                <a:srgbClr val="005E8B"/>
              </a:solidFill>
            </a:endParaRPr>
          </a:p>
        </p:txBody>
      </p:sp>
      <p:graphicFrame>
        <p:nvGraphicFramePr>
          <p:cNvPr id="4" name="Tableau 3">
            <a:extLst>
              <a:ext uri="{FF2B5EF4-FFF2-40B4-BE49-F238E27FC236}">
                <a16:creationId xmlns:a16="http://schemas.microsoft.com/office/drawing/2014/main" id="{29A135B2-D878-4733-A8AA-10B58991043E}"/>
              </a:ext>
            </a:extLst>
          </p:cNvPr>
          <p:cNvGraphicFramePr>
            <a:graphicFrameLocks noGrp="1"/>
          </p:cNvGraphicFramePr>
          <p:nvPr/>
        </p:nvGraphicFramePr>
        <p:xfrm>
          <a:off x="1847850" y="3200400"/>
          <a:ext cx="8674100" cy="3575050"/>
        </p:xfrm>
        <a:graphic>
          <a:graphicData uri="http://schemas.openxmlformats.org/drawingml/2006/table">
            <a:tbl>
              <a:tblPr firstRow="1" bandRow="1">
                <a:tableStyleId>{5C22544A-7EE6-4342-B048-85BDC9FD1C3A}</a:tableStyleId>
              </a:tblPr>
              <a:tblGrid>
                <a:gridCol w="4337050">
                  <a:extLst>
                    <a:ext uri="{9D8B030D-6E8A-4147-A177-3AD203B41FA5}">
                      <a16:colId xmlns:a16="http://schemas.microsoft.com/office/drawing/2014/main" val="1488327265"/>
                    </a:ext>
                  </a:extLst>
                </a:gridCol>
                <a:gridCol w="4337050">
                  <a:extLst>
                    <a:ext uri="{9D8B030D-6E8A-4147-A177-3AD203B41FA5}">
                      <a16:colId xmlns:a16="http://schemas.microsoft.com/office/drawing/2014/main" val="1123638065"/>
                    </a:ext>
                  </a:extLst>
                </a:gridCol>
              </a:tblGrid>
              <a:tr h="374302">
                <a:tc>
                  <a:txBody>
                    <a:bodyPr/>
                    <a:lstStyle/>
                    <a:p>
                      <a:r>
                        <a:rPr lang="fr-FR" sz="1800" dirty="0"/>
                        <a:t>Principaux enjeux</a:t>
                      </a:r>
                    </a:p>
                  </a:txBody>
                  <a:tcPr marL="91438" marR="91438" marT="45725" marB="45725"/>
                </a:tc>
                <a:tc>
                  <a:txBody>
                    <a:bodyPr/>
                    <a:lstStyle/>
                    <a:p>
                      <a:r>
                        <a:rPr lang="fr-FR" sz="1800" dirty="0"/>
                        <a:t>Points de vigilance</a:t>
                      </a:r>
                    </a:p>
                  </a:txBody>
                  <a:tcPr marL="91438" marR="91438" marT="45725" marB="45725"/>
                </a:tc>
                <a:extLst>
                  <a:ext uri="{0D108BD9-81ED-4DB2-BD59-A6C34878D82A}">
                    <a16:rowId xmlns:a16="http://schemas.microsoft.com/office/drawing/2014/main" val="1239169496"/>
                  </a:ext>
                </a:extLst>
              </a:tr>
              <a:tr h="3200748">
                <a:tc>
                  <a:txBody>
                    <a:bodyPr/>
                    <a:lstStyle/>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Afrique australe se caractérisant dans son peuplement par un contraste très marqué Est (avec de faibles densités sauf l’Angola) /Ouest (avec des densités plus fortes), Les dynamiques démographiques en cours sont également très contrastées. </a:t>
                      </a:r>
                    </a:p>
                    <a:p>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Questionnement sur les défis des usages des milieux à avoir au regard :</a:t>
                      </a:r>
                    </a:p>
                    <a:p>
                      <a:r>
                        <a:rPr lang="fr-FR" sz="1200" kern="1200" dirty="0">
                          <a:solidFill>
                            <a:schemeClr val="dk1"/>
                          </a:solidFill>
                          <a:effectLst/>
                          <a:latin typeface="+mn-lt"/>
                          <a:ea typeface="+mn-ea"/>
                          <a:cs typeface="+mn-cs"/>
                        </a:rPr>
                        <a:t>-de la réalité de l’Afrique australe comme « l’Afrique des mines », </a:t>
                      </a:r>
                    </a:p>
                    <a:p>
                      <a:r>
                        <a:rPr lang="fr-FR" sz="1200" kern="1200" dirty="0">
                          <a:solidFill>
                            <a:schemeClr val="dk1"/>
                          </a:solidFill>
                          <a:effectLst/>
                          <a:latin typeface="+mn-lt"/>
                          <a:ea typeface="+mn-ea"/>
                          <a:cs typeface="+mn-cs"/>
                        </a:rPr>
                        <a:t>-des modifications environnementales liées au changement climatique</a:t>
                      </a:r>
                    </a:p>
                    <a:p>
                      <a:r>
                        <a:rPr lang="fr-FR" sz="1200" kern="1200" dirty="0">
                          <a:solidFill>
                            <a:schemeClr val="dk1"/>
                          </a:solidFill>
                          <a:effectLst/>
                          <a:latin typeface="+mn-lt"/>
                          <a:ea typeface="+mn-ea"/>
                          <a:cs typeface="+mn-cs"/>
                        </a:rPr>
                        <a:t>-de l’enjeu de l’approvisionnement énergétique pour des populations en croissance : plans aujourd’hui pour développer de nouvelles centrales à charbon, mais à quel coût environnemental ? </a:t>
                      </a:r>
                    </a:p>
                    <a:p>
                      <a:r>
                        <a:rPr lang="fr-FR" sz="1200" kern="1200" dirty="0">
                          <a:solidFill>
                            <a:schemeClr val="dk1"/>
                          </a:solidFill>
                          <a:effectLst/>
                          <a:latin typeface="+mn-lt"/>
                          <a:ea typeface="+mn-ea"/>
                          <a:cs typeface="+mn-cs"/>
                        </a:rPr>
                        <a:t>-de l’existence de milieux protégés avec différents parcs « naturels »</a:t>
                      </a:r>
                      <a:r>
                        <a:rPr lang="fr-FR" sz="1200" kern="1200" baseline="0" dirty="0">
                          <a:solidFill>
                            <a:schemeClr val="dk1"/>
                          </a:solidFill>
                          <a:effectLst/>
                          <a:latin typeface="+mn-lt"/>
                          <a:ea typeface="+mn-ea"/>
                          <a:cs typeface="+mn-cs"/>
                        </a:rPr>
                        <a:t> (approche critique)</a:t>
                      </a:r>
                      <a:endParaRPr lang="fr-FR" sz="1200" kern="1200" dirty="0">
                        <a:solidFill>
                          <a:schemeClr val="dk1"/>
                        </a:solidFill>
                        <a:effectLst/>
                        <a:latin typeface="+mn-lt"/>
                        <a:ea typeface="+mn-ea"/>
                        <a:cs typeface="+mn-cs"/>
                      </a:endParaRPr>
                    </a:p>
                  </a:txBody>
                  <a:tcPr marL="91438" marR="91438"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Questionnement à avoir sur la délimitation de l’Afrique australe. Acceptation étroite Namibie, Botswana, Lesotho, Swaziland et Afrique du Sud, acception plus large y intégrant l’Angola, la Zambie, le Zimbabwe, le Mozambique et le Malawi. Intérêt à avoir une approche assez large, moins par l’unité physique, de peuplement ou de développement qui se dégage de l’ensemble que par les interactions existant entre les territoires de la zone.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sym typeface="Symbol" panose="05050102010706020507" pitchFamily="18" charset="2"/>
                        </a:rPr>
                        <a:t></a:t>
                      </a:r>
                      <a:r>
                        <a:rPr lang="fr-FR" sz="1200" kern="1200" dirty="0">
                          <a:solidFill>
                            <a:schemeClr val="dk1"/>
                          </a:solidFill>
                          <a:effectLst/>
                          <a:latin typeface="+mn-lt"/>
                          <a:ea typeface="+mn-ea"/>
                          <a:cs typeface="+mn-cs"/>
                        </a:rPr>
                        <a:t>Eviter de faire une étude géographie régionale « classique ». Etude à articuler autour des trois axes de travail proposés (ce qui ne veut pas dire qu’il s’agisse du plan du cours), de telle manière à réinvestir les notions travaillées durant l’année sur tes trois thèmes précédents.</a:t>
                      </a:r>
                      <a:endParaRPr lang="fr-FR" sz="1200" dirty="0"/>
                    </a:p>
                  </a:txBody>
                  <a:tcPr marL="91438" marR="91438" marT="45725" marB="45725"/>
                </a:tc>
                <a:extLst>
                  <a:ext uri="{0D108BD9-81ED-4DB2-BD59-A6C34878D82A}">
                    <a16:rowId xmlns:a16="http://schemas.microsoft.com/office/drawing/2014/main" val="2228411244"/>
                  </a:ext>
                </a:extLst>
              </a:tr>
            </a:tbl>
          </a:graphicData>
        </a:graphic>
      </p:graphicFrame>
      <p:pic>
        <p:nvPicPr>
          <p:cNvPr id="19472" name="Image 1">
            <a:extLst>
              <a:ext uri="{FF2B5EF4-FFF2-40B4-BE49-F238E27FC236}">
                <a16:creationId xmlns:a16="http://schemas.microsoft.com/office/drawing/2014/main" id="{52A60B36-8ABA-426D-9996-8EA6F533D5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290514"/>
            <a:ext cx="7283450"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Espace réservé du numéro de diapositive 5">
            <a:extLst>
              <a:ext uri="{FF2B5EF4-FFF2-40B4-BE49-F238E27FC236}">
                <a16:creationId xmlns:a16="http://schemas.microsoft.com/office/drawing/2014/main" id="{454E3C73-1363-4A5F-8EC6-F4C2C16CA08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D369A09E-503A-41DC-BEE5-463D07C8957B}" type="slidenum">
              <a:rPr lang="fr-FR" altLang="fr-FR" sz="1400">
                <a:solidFill>
                  <a:srgbClr val="000000"/>
                </a:solidFill>
              </a:rPr>
              <a:pPr fontAlgn="base">
                <a:spcBef>
                  <a:spcPct val="0"/>
                </a:spcBef>
                <a:spcAft>
                  <a:spcPct val="0"/>
                </a:spcAft>
                <a:buNone/>
              </a:pPr>
              <a:t>8</a:t>
            </a:fld>
            <a:endParaRPr lang="fr-FR" altLang="fr-FR" sz="1400">
              <a:solidFill>
                <a:srgbClr val="000000"/>
              </a:solidFill>
            </a:endParaRPr>
          </a:p>
        </p:txBody>
      </p:sp>
      <p:sp>
        <p:nvSpPr>
          <p:cNvPr id="12291" name="ZoneTexte 1">
            <a:extLst>
              <a:ext uri="{FF2B5EF4-FFF2-40B4-BE49-F238E27FC236}">
                <a16:creationId xmlns:a16="http://schemas.microsoft.com/office/drawing/2014/main" id="{4757220D-C90E-4FE1-BF2E-6FC9BD9EE234}"/>
              </a:ext>
            </a:extLst>
          </p:cNvPr>
          <p:cNvSpPr txBox="1">
            <a:spLocks noChangeArrowheads="1"/>
          </p:cNvSpPr>
          <p:nvPr/>
        </p:nvSpPr>
        <p:spPr bwMode="auto">
          <a:xfrm>
            <a:off x="6888163" y="5516563"/>
            <a:ext cx="3529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fr-FR" altLang="fr-FR" sz="1800">
                <a:solidFill>
                  <a:srgbClr val="000000"/>
                </a:solidFill>
              </a:rPr>
              <a:t>Travail inspiré de la production de l’académie de Limoges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1148</Words>
  <Application>Microsoft Office PowerPoint</Application>
  <PresentationFormat>Grand écran</PresentationFormat>
  <Paragraphs>64</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8</vt:i4>
      </vt:variant>
    </vt:vector>
  </HeadingPairs>
  <TitlesOfParts>
    <vt:vector size="15" baseType="lpstr">
      <vt:lpstr>Arial</vt:lpstr>
      <vt:lpstr>Arial Black</vt:lpstr>
      <vt:lpstr>Calibri</vt:lpstr>
      <vt:lpstr>Calibri Light</vt:lpstr>
      <vt:lpstr>Symbol</vt:lpstr>
      <vt:lpstr>Thème Office</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Lydia COMBEAUD</dc:creator>
  <cp:lastModifiedBy>Lydia COMBEAUD</cp:lastModifiedBy>
  <cp:revision>1</cp:revision>
  <dcterms:created xsi:type="dcterms:W3CDTF">2019-07-08T13:29:47Z</dcterms:created>
  <dcterms:modified xsi:type="dcterms:W3CDTF">2019-07-08T13:32:55Z</dcterms:modified>
</cp:coreProperties>
</file>