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083800" cy="7556500"/>
  <p:notesSz cx="100838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3" autoAdjust="0"/>
    <p:restoredTop sz="94660"/>
  </p:normalViewPr>
  <p:slideViewPr>
    <p:cSldViewPr>
      <p:cViewPr varScale="1">
        <p:scale>
          <a:sx n="88" d="100"/>
          <a:sy n="88" d="100"/>
        </p:scale>
        <p:origin x="39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170" y="82550"/>
            <a:ext cx="9395459" cy="1026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64000" y="3406140"/>
            <a:ext cx="5743575" cy="1837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tif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ress.lacaixa.es/socialprojects/avanzada_results.html?buscar=build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309880"/>
            <a:ext cx="8916035" cy="2240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3505" marR="99060" algn="ctr">
              <a:lnSpc>
                <a:spcPts val="3590"/>
              </a:lnSpc>
              <a:spcBef>
                <a:spcPts val="425"/>
              </a:spcBef>
            </a:pPr>
            <a:r>
              <a:rPr sz="3200" b="1" i="0" spc="-5" dirty="0">
                <a:solidFill>
                  <a:srgbClr val="6F2F9F"/>
                </a:solidFill>
                <a:latin typeface="Arial"/>
                <a:cs typeface="Arial"/>
              </a:rPr>
              <a:t>Inspection pédagogique régionale</a:t>
            </a:r>
            <a:r>
              <a:rPr sz="3200" b="1" i="0" spc="-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b="1" i="0" spc="-5" dirty="0">
                <a:solidFill>
                  <a:srgbClr val="6F2F9F"/>
                </a:solidFill>
                <a:latin typeface="Arial"/>
                <a:cs typeface="Arial"/>
              </a:rPr>
              <a:t>d’Histoire-  Géographie/Académie </a:t>
            </a:r>
            <a:r>
              <a:rPr sz="3200" b="1" i="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3200" b="1" i="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b="1" i="0" spc="-5" dirty="0">
                <a:solidFill>
                  <a:srgbClr val="6F2F9F"/>
                </a:solidFill>
                <a:latin typeface="Arial"/>
                <a:cs typeface="Arial"/>
              </a:rPr>
              <a:t>POITIERS</a:t>
            </a: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ts val="5010"/>
              </a:lnSpc>
              <a:spcBef>
                <a:spcPts val="275"/>
              </a:spcBef>
            </a:pPr>
            <a:r>
              <a:rPr sz="3200" b="1" i="0" spc="-5" dirty="0">
                <a:solidFill>
                  <a:srgbClr val="6F2F9F"/>
                </a:solidFill>
                <a:latin typeface="Arial"/>
                <a:cs typeface="Arial"/>
              </a:rPr>
              <a:t>Groupe d’appui/Production </a:t>
            </a:r>
            <a:r>
              <a:rPr sz="3200" b="1" i="0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3200" b="1" i="0" spc="-5" dirty="0">
                <a:solidFill>
                  <a:srgbClr val="6F2F9F"/>
                </a:solidFill>
                <a:latin typeface="Arial"/>
                <a:cs typeface="Arial"/>
              </a:rPr>
              <a:t>ressources  Nouveaux programmes</a:t>
            </a:r>
            <a:r>
              <a:rPr sz="3200" b="1" i="0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b="1" i="0" spc="-5" dirty="0">
                <a:solidFill>
                  <a:srgbClr val="6F2F9F"/>
                </a:solidFill>
                <a:latin typeface="Arial"/>
                <a:cs typeface="Arial"/>
              </a:rPr>
              <a:t>d’Histoire-Géographie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83730" y="3959859"/>
            <a:ext cx="2519679" cy="3167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2780" y="6278879"/>
            <a:ext cx="3135630" cy="81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5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Réalisation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sz="1800" spc="-10" dirty="0">
                <a:latin typeface="Arial"/>
                <a:cs typeface="Arial"/>
              </a:rPr>
              <a:t>Denis DUCOURET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sz="1800" spc="-25" dirty="0">
                <a:latin typeface="Arial"/>
                <a:cs typeface="Arial"/>
              </a:rPr>
              <a:t>Lycée </a:t>
            </a:r>
            <a:r>
              <a:rPr sz="1800" spc="-5" dirty="0">
                <a:latin typeface="Arial"/>
                <a:cs typeface="Arial"/>
              </a:rPr>
              <a:t>Jean Monnet,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COGNAC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0100" y="1416050"/>
            <a:ext cx="7059930" cy="4505977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233679" algn="ctr">
              <a:lnSpc>
                <a:spcPts val="4920"/>
              </a:lnSpc>
              <a:spcBef>
                <a:spcPts val="560"/>
              </a:spcBef>
              <a:tabLst>
                <a:tab pos="5074285" algn="l"/>
              </a:tabLst>
            </a:pPr>
            <a:r>
              <a:rPr sz="6600" i="0" spc="-5" dirty="0">
                <a:latin typeface="Arial"/>
                <a:cs typeface="Arial"/>
              </a:rPr>
              <a:t>Dubaï, </a:t>
            </a:r>
            <a:r>
              <a:rPr sz="6600" i="0" spc="-5" dirty="0" err="1">
                <a:latin typeface="Arial"/>
                <a:cs typeface="Arial"/>
              </a:rPr>
              <a:t>une</a:t>
            </a:r>
            <a:br>
              <a:rPr lang="fr-FR" sz="6600" i="0" spc="-5" dirty="0">
                <a:latin typeface="Arial"/>
                <a:cs typeface="Arial"/>
              </a:rPr>
            </a:br>
            <a:br>
              <a:rPr lang="fr-FR" sz="6600" i="0" spc="-5" dirty="0">
                <a:latin typeface="Arial"/>
                <a:cs typeface="Arial"/>
              </a:rPr>
            </a:br>
            <a:r>
              <a:rPr sz="6600" i="0" spc="-5" dirty="0">
                <a:latin typeface="Arial"/>
                <a:cs typeface="Arial"/>
              </a:rPr>
              <a:t> métropole au  </a:t>
            </a:r>
            <a:br>
              <a:rPr lang="fr-FR" sz="6600" i="0" spc="-5" dirty="0">
                <a:latin typeface="Arial"/>
                <a:cs typeface="Arial"/>
              </a:rPr>
            </a:br>
            <a:br>
              <a:rPr lang="fr-FR" sz="6600" i="0" spc="-5" dirty="0">
                <a:latin typeface="Arial"/>
                <a:cs typeface="Arial"/>
              </a:rPr>
            </a:br>
            <a:r>
              <a:rPr sz="6600" i="0" spc="-5" dirty="0" err="1">
                <a:latin typeface="Arial"/>
                <a:cs typeface="Arial"/>
              </a:rPr>
              <a:t>d</a:t>
            </a:r>
            <a:r>
              <a:rPr sz="6600" i="0" spc="-10" dirty="0" err="1">
                <a:latin typeface="Arial"/>
                <a:cs typeface="Arial"/>
              </a:rPr>
              <a:t>é</a:t>
            </a:r>
            <a:r>
              <a:rPr sz="6600" i="0" dirty="0" err="1">
                <a:latin typeface="Arial"/>
                <a:cs typeface="Arial"/>
              </a:rPr>
              <a:t>v</a:t>
            </a:r>
            <a:r>
              <a:rPr sz="6600" i="0" spc="-5" dirty="0" err="1">
                <a:latin typeface="Arial"/>
                <a:cs typeface="Arial"/>
              </a:rPr>
              <a:t>e</a:t>
            </a:r>
            <a:r>
              <a:rPr sz="6600" i="0" spc="5" dirty="0" err="1">
                <a:latin typeface="Arial"/>
                <a:cs typeface="Arial"/>
              </a:rPr>
              <a:t>l</a:t>
            </a:r>
            <a:r>
              <a:rPr sz="6600" i="0" spc="-10" dirty="0" err="1">
                <a:latin typeface="Arial"/>
                <a:cs typeface="Arial"/>
              </a:rPr>
              <a:t>o</a:t>
            </a:r>
            <a:r>
              <a:rPr sz="6600" i="0" spc="-5" dirty="0" err="1">
                <a:latin typeface="Arial"/>
                <a:cs typeface="Arial"/>
              </a:rPr>
              <a:t>ppemen</a:t>
            </a:r>
            <a:r>
              <a:rPr sz="6600" i="0" dirty="0" err="1">
                <a:latin typeface="Arial"/>
                <a:cs typeface="Arial"/>
              </a:rPr>
              <a:t>t</a:t>
            </a:r>
            <a:r>
              <a:rPr sz="6600" i="0" spc="-5" dirty="0">
                <a:latin typeface="Arial"/>
                <a:cs typeface="Arial"/>
              </a:rPr>
              <a:t> </a:t>
            </a:r>
            <a:br>
              <a:rPr lang="fr-FR" sz="6600" i="0" spc="-5" dirty="0">
                <a:latin typeface="Arial"/>
                <a:cs typeface="Arial"/>
              </a:rPr>
            </a:br>
            <a:br>
              <a:rPr lang="fr-FR" sz="6600" i="0" spc="-5" dirty="0">
                <a:latin typeface="Arial"/>
                <a:cs typeface="Arial"/>
              </a:rPr>
            </a:br>
            <a:r>
              <a:rPr sz="6600" i="0" spc="5" dirty="0" err="1">
                <a:latin typeface="Arial"/>
                <a:cs typeface="Arial"/>
              </a:rPr>
              <a:t>t</a:t>
            </a:r>
            <a:r>
              <a:rPr sz="6600" i="0" spc="-5" dirty="0" err="1">
                <a:latin typeface="Arial"/>
                <a:cs typeface="Arial"/>
              </a:rPr>
              <a:t>rè</a:t>
            </a:r>
            <a:r>
              <a:rPr lang="fr-FR" sz="6600" i="0" spc="-5" dirty="0"/>
              <a:t>s </a:t>
            </a:r>
            <a:r>
              <a:rPr sz="6600" i="0" dirty="0" err="1">
                <a:latin typeface="Arial"/>
                <a:cs typeface="Arial"/>
              </a:rPr>
              <a:t>r</a:t>
            </a:r>
            <a:r>
              <a:rPr sz="6600" i="0" spc="-5" dirty="0" err="1">
                <a:latin typeface="Arial"/>
                <a:cs typeface="Arial"/>
              </a:rPr>
              <a:t>é</a:t>
            </a:r>
            <a:r>
              <a:rPr sz="6600" i="0" dirty="0" err="1">
                <a:latin typeface="Arial"/>
                <a:cs typeface="Arial"/>
              </a:rPr>
              <a:t>c</a:t>
            </a:r>
            <a:r>
              <a:rPr sz="6600" i="0" spc="-5" dirty="0" err="1">
                <a:latin typeface="Arial"/>
                <a:cs typeface="Arial"/>
              </a:rPr>
              <a:t>ent</a:t>
            </a:r>
            <a:endParaRPr sz="6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630" y="242569"/>
            <a:ext cx="8627745" cy="13449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indent="-1270" algn="ctr">
              <a:lnSpc>
                <a:spcPct val="94300"/>
              </a:lnSpc>
              <a:spcBef>
                <a:spcPts val="305"/>
              </a:spcBef>
              <a:tabLst>
                <a:tab pos="4658995" algn="l"/>
                <a:tab pos="6311900" algn="l"/>
              </a:tabLst>
            </a:pPr>
            <a:r>
              <a:rPr sz="3000" b="1" spc="-5" dirty="0">
                <a:latin typeface="Arial"/>
                <a:cs typeface="Arial"/>
              </a:rPr>
              <a:t>Problématique </a:t>
            </a:r>
            <a:r>
              <a:rPr sz="3000" b="1" dirty="0">
                <a:latin typeface="Arial"/>
                <a:cs typeface="Arial"/>
              </a:rPr>
              <a:t>: </a:t>
            </a:r>
            <a:r>
              <a:rPr sz="3000" b="1" spc="-5" dirty="0">
                <a:latin typeface="Arial"/>
                <a:cs typeface="Arial"/>
              </a:rPr>
              <a:t>Pourquoi peut-on dire </a:t>
            </a:r>
            <a:r>
              <a:rPr sz="3000" b="1" dirty="0">
                <a:latin typeface="Arial"/>
                <a:cs typeface="Arial"/>
              </a:rPr>
              <a:t>de </a:t>
            </a:r>
            <a:r>
              <a:rPr sz="3000" b="1" spc="-5" dirty="0">
                <a:latin typeface="Arial"/>
                <a:cs typeface="Arial"/>
              </a:rPr>
              <a:t>la  </a:t>
            </a:r>
            <a:r>
              <a:rPr sz="3000" b="1" i="1" spc="-5" dirty="0">
                <a:latin typeface="Arial"/>
                <a:cs typeface="Arial"/>
              </a:rPr>
              <a:t>métropole </a:t>
            </a:r>
            <a:r>
              <a:rPr sz="3000" b="1" i="1" dirty="0">
                <a:latin typeface="Arial"/>
                <a:cs typeface="Arial"/>
              </a:rPr>
              <a:t>de </a:t>
            </a:r>
            <a:r>
              <a:rPr sz="3000" b="1" i="1" spc="-5" dirty="0">
                <a:latin typeface="Arial"/>
                <a:cs typeface="Arial"/>
              </a:rPr>
              <a:t>Dubaï</a:t>
            </a:r>
            <a:r>
              <a:rPr sz="3000" b="1" i="1" dirty="0">
                <a:latin typeface="Arial"/>
                <a:cs typeface="Arial"/>
              </a:rPr>
              <a:t> </a:t>
            </a:r>
            <a:r>
              <a:rPr sz="3000" b="1" i="1" spc="-10" dirty="0">
                <a:latin typeface="Arial"/>
                <a:cs typeface="Arial"/>
              </a:rPr>
              <a:t>qu'elle</a:t>
            </a:r>
            <a:r>
              <a:rPr sz="3000" b="1" i="1" spc="5" dirty="0">
                <a:latin typeface="Arial"/>
                <a:cs typeface="Arial"/>
              </a:rPr>
              <a:t> </a:t>
            </a:r>
            <a:r>
              <a:rPr sz="3000" b="1" i="1" spc="-10" dirty="0">
                <a:latin typeface="Arial"/>
                <a:cs typeface="Arial"/>
              </a:rPr>
              <a:t>reflète	</a:t>
            </a:r>
            <a:r>
              <a:rPr sz="3000" b="1" i="1" spc="-5" dirty="0">
                <a:latin typeface="Arial"/>
                <a:cs typeface="Arial"/>
              </a:rPr>
              <a:t>les</a:t>
            </a:r>
            <a:r>
              <a:rPr sz="3000" b="1" i="1" spc="-100" dirty="0">
                <a:latin typeface="Arial"/>
                <a:cs typeface="Arial"/>
              </a:rPr>
              <a:t> </a:t>
            </a:r>
            <a:r>
              <a:rPr sz="3000" b="1" i="1" spc="-5" dirty="0">
                <a:latin typeface="Arial"/>
                <a:cs typeface="Arial"/>
              </a:rPr>
              <a:t>mobilités  internationales</a:t>
            </a:r>
            <a:r>
              <a:rPr sz="3000" b="1" i="1" spc="10" dirty="0">
                <a:latin typeface="Arial"/>
                <a:cs typeface="Arial"/>
              </a:rPr>
              <a:t> </a:t>
            </a:r>
            <a:r>
              <a:rPr sz="3000" b="1" i="1" spc="-10" dirty="0">
                <a:latin typeface="Arial"/>
                <a:cs typeface="Arial"/>
              </a:rPr>
              <a:t>actuelles	</a:t>
            </a:r>
            <a:r>
              <a:rPr sz="3000" b="1" i="1" dirty="0">
                <a:latin typeface="Arial"/>
                <a:cs typeface="Arial"/>
              </a:rPr>
              <a:t>?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7939" y="1767839"/>
            <a:ext cx="7484109" cy="4989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5219" y="6767830"/>
            <a:ext cx="818832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85420" marR="5080" indent="-172720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latin typeface="Arial"/>
                <a:cs typeface="Arial"/>
              </a:rPr>
              <a:t>Comme </a:t>
            </a:r>
            <a:r>
              <a:rPr sz="1800" spc="-10" dirty="0">
                <a:latin typeface="Arial"/>
                <a:cs typeface="Arial"/>
              </a:rPr>
              <a:t>dans </a:t>
            </a:r>
            <a:r>
              <a:rPr sz="1800" spc="-5" dirty="0">
                <a:latin typeface="Arial"/>
                <a:cs typeface="Arial"/>
              </a:rPr>
              <a:t>les </a:t>
            </a:r>
            <a:r>
              <a:rPr sz="1800" spc="-10" dirty="0">
                <a:latin typeface="Arial"/>
                <a:cs typeface="Arial"/>
              </a:rPr>
              <a:t>grandes métropoles touristiques occidentales, </a:t>
            </a:r>
            <a:r>
              <a:rPr sz="1800" spc="-5" dirty="0">
                <a:latin typeface="Arial"/>
                <a:cs typeface="Arial"/>
              </a:rPr>
              <a:t>il est possible de  visiter </a:t>
            </a:r>
            <a:r>
              <a:rPr sz="1800" spc="-10" dirty="0">
                <a:latin typeface="Arial"/>
                <a:cs typeface="Arial"/>
              </a:rPr>
              <a:t>Dubaï </a:t>
            </a:r>
            <a:r>
              <a:rPr sz="1800" dirty="0">
                <a:latin typeface="Arial"/>
                <a:cs typeface="Arial"/>
              </a:rPr>
              <a:t>à </a:t>
            </a:r>
            <a:r>
              <a:rPr sz="1800" spc="-10" dirty="0">
                <a:latin typeface="Arial"/>
                <a:cs typeface="Arial"/>
              </a:rPr>
              <a:t>l'aide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bus </a:t>
            </a:r>
            <a:r>
              <a:rPr sz="1800" spc="-5" dirty="0">
                <a:latin typeface="Arial"/>
                <a:cs typeface="Arial"/>
              </a:rPr>
              <a:t>empruntant un circuit touristique </a:t>
            </a:r>
            <a:r>
              <a:rPr sz="1800" dirty="0">
                <a:latin typeface="Arial"/>
                <a:cs typeface="Arial"/>
              </a:rPr>
              <a:t>à </a:t>
            </a:r>
            <a:r>
              <a:rPr sz="1800" spc="-5" dirty="0">
                <a:latin typeface="Arial"/>
                <a:cs typeface="Arial"/>
              </a:rPr>
              <a:t>travers la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ville.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860FF7-92F2-485D-B3B6-C0E700D6C07D}"/>
              </a:ext>
            </a:extLst>
          </p:cNvPr>
          <p:cNvSpPr txBox="1"/>
          <p:nvPr/>
        </p:nvSpPr>
        <p:spPr>
          <a:xfrm rot="19503772">
            <a:off x="1316733" y="3578600"/>
            <a:ext cx="7875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https://www.wotif.com</a:t>
            </a:r>
            <a:endParaRPr lang="fr-FR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550" y="304800"/>
            <a:ext cx="8890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A. </a:t>
            </a:r>
            <a:r>
              <a:rPr sz="3200" b="1" spc="-5" dirty="0">
                <a:latin typeface="Arial"/>
                <a:cs typeface="Arial"/>
              </a:rPr>
              <a:t>Dubaï, reflet des migrations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internationales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8290" y="935989"/>
            <a:ext cx="9359900" cy="72009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305435" marR="402590">
              <a:lnSpc>
                <a:spcPts val="1789"/>
              </a:lnSpc>
              <a:spcBef>
                <a:spcPts val="915"/>
              </a:spcBef>
            </a:pPr>
            <a:r>
              <a:rPr sz="1600" dirty="0">
                <a:latin typeface="Arial"/>
                <a:cs typeface="Arial"/>
              </a:rPr>
              <a:t>En </a:t>
            </a:r>
            <a:r>
              <a:rPr sz="1600" spc="-5" dirty="0">
                <a:latin typeface="Arial"/>
                <a:cs typeface="Arial"/>
              </a:rPr>
              <a:t>raison des documents </a:t>
            </a:r>
            <a:r>
              <a:rPr sz="1600" spc="-10" dirty="0">
                <a:latin typeface="Arial"/>
                <a:cs typeface="Arial"/>
              </a:rPr>
              <a:t>proposés </a:t>
            </a:r>
            <a:r>
              <a:rPr sz="1600" spc="-5" dirty="0">
                <a:latin typeface="Arial"/>
                <a:cs typeface="Arial"/>
              </a:rPr>
              <a:t>(4 textes parfois accompagnés d'illustrations et </a:t>
            </a:r>
            <a:r>
              <a:rPr sz="1600" dirty="0">
                <a:latin typeface="Arial"/>
                <a:cs typeface="Arial"/>
              </a:rPr>
              <a:t>1 </a:t>
            </a:r>
            <a:r>
              <a:rPr sz="1600" spc="-10" dirty="0">
                <a:latin typeface="Arial"/>
                <a:cs typeface="Arial"/>
              </a:rPr>
              <a:t>graphique)  </a:t>
            </a:r>
            <a:r>
              <a:rPr sz="1600" spc="-5" dirty="0">
                <a:latin typeface="Arial"/>
                <a:cs typeface="Arial"/>
              </a:rPr>
              <a:t>pour cette 1ère partie, l'exercice peut-être proposé </a:t>
            </a:r>
            <a:r>
              <a:rPr sz="1600" dirty="0">
                <a:latin typeface="Arial"/>
                <a:cs typeface="Arial"/>
              </a:rPr>
              <a:t>à </a:t>
            </a:r>
            <a:r>
              <a:rPr sz="1600" spc="-5" dirty="0">
                <a:latin typeface="Arial"/>
                <a:cs typeface="Arial"/>
              </a:rPr>
              <a:t>l'élève du binôme étant </a:t>
            </a:r>
            <a:r>
              <a:rPr sz="1600" dirty="0">
                <a:latin typeface="Arial"/>
                <a:cs typeface="Arial"/>
              </a:rPr>
              <a:t>le </a:t>
            </a:r>
            <a:r>
              <a:rPr sz="1600" spc="-5" dirty="0">
                <a:latin typeface="Arial"/>
                <a:cs typeface="Arial"/>
              </a:rPr>
              <a:t>plus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900" y="1871979"/>
            <a:ext cx="9575800" cy="1268730"/>
          </a:xfrm>
          <a:custGeom>
            <a:avLst/>
            <a:gdLst/>
            <a:ahLst/>
            <a:cxnLst/>
            <a:rect l="l" t="t" r="r" b="b"/>
            <a:pathLst>
              <a:path w="9575800" h="1268730">
                <a:moveTo>
                  <a:pt x="0" y="0"/>
                </a:moveTo>
                <a:lnTo>
                  <a:pt x="9575800" y="0"/>
                </a:lnTo>
                <a:lnTo>
                  <a:pt x="9575800" y="1268730"/>
                </a:lnTo>
                <a:lnTo>
                  <a:pt x="0" y="126873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900" y="3140710"/>
            <a:ext cx="9575800" cy="4236720"/>
          </a:xfrm>
          <a:custGeom>
            <a:avLst/>
            <a:gdLst/>
            <a:ahLst/>
            <a:cxnLst/>
            <a:rect l="l" t="t" r="r" b="b"/>
            <a:pathLst>
              <a:path w="9575800" h="4236720">
                <a:moveTo>
                  <a:pt x="0" y="0"/>
                </a:moveTo>
                <a:lnTo>
                  <a:pt x="9575800" y="0"/>
                </a:lnTo>
                <a:lnTo>
                  <a:pt x="9575800" y="4236720"/>
                </a:lnTo>
                <a:lnTo>
                  <a:pt x="0" y="423672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3370" y="1883409"/>
            <a:ext cx="9413240" cy="4947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785">
              <a:lnSpc>
                <a:spcPct val="93400"/>
              </a:lnSpc>
              <a:spcBef>
                <a:spcPts val="240"/>
              </a:spcBef>
            </a:pPr>
            <a:r>
              <a:rPr sz="1800" spc="-5" dirty="0">
                <a:latin typeface="Arial"/>
                <a:cs typeface="Arial"/>
              </a:rPr>
              <a:t>En </a:t>
            </a:r>
            <a:r>
              <a:rPr sz="1800" spc="-10" dirty="0">
                <a:latin typeface="Arial"/>
                <a:cs typeface="Arial"/>
              </a:rPr>
              <a:t>fonction des élèves, </a:t>
            </a:r>
            <a:r>
              <a:rPr sz="1800" spc="-5" dirty="0">
                <a:latin typeface="Arial"/>
                <a:cs typeface="Arial"/>
              </a:rPr>
              <a:t>le </a:t>
            </a:r>
            <a:r>
              <a:rPr sz="1800" spc="-10" dirty="0">
                <a:latin typeface="Arial"/>
                <a:cs typeface="Arial"/>
              </a:rPr>
              <a:t>questionnement peut-être </a:t>
            </a:r>
            <a:r>
              <a:rPr sz="1800" spc="-5" dirty="0">
                <a:latin typeface="Arial"/>
                <a:cs typeface="Arial"/>
              </a:rPr>
              <a:t>plus ou </a:t>
            </a:r>
            <a:r>
              <a:rPr sz="1800" spc="-10" dirty="0">
                <a:latin typeface="Arial"/>
                <a:cs typeface="Arial"/>
              </a:rPr>
              <a:t>moins guidé. </a:t>
            </a:r>
            <a:r>
              <a:rPr sz="1800" spc="-5" dirty="0">
                <a:latin typeface="Arial"/>
                <a:cs typeface="Arial"/>
              </a:rPr>
              <a:t>Si </a:t>
            </a:r>
            <a:r>
              <a:rPr sz="1800" spc="-10" dirty="0">
                <a:latin typeface="Arial"/>
                <a:cs typeface="Arial"/>
              </a:rPr>
              <a:t>l'étude </a:t>
            </a:r>
            <a:r>
              <a:rPr sz="1800" spc="-5" dirty="0">
                <a:latin typeface="Arial"/>
                <a:cs typeface="Arial"/>
              </a:rPr>
              <a:t>de cas  est menée en </a:t>
            </a:r>
            <a:r>
              <a:rPr sz="1800" spc="-10" dirty="0">
                <a:latin typeface="Arial"/>
                <a:cs typeface="Arial"/>
              </a:rPr>
              <a:t>début d'année, </a:t>
            </a:r>
            <a:r>
              <a:rPr sz="1800" dirty="0">
                <a:latin typeface="Arial"/>
                <a:cs typeface="Arial"/>
              </a:rPr>
              <a:t>2 </a:t>
            </a:r>
            <a:r>
              <a:rPr sz="1800" spc="-10" dirty="0">
                <a:latin typeface="Arial"/>
                <a:cs typeface="Arial"/>
              </a:rPr>
              <a:t>propositions </a:t>
            </a:r>
            <a:r>
              <a:rPr sz="1800" dirty="0">
                <a:latin typeface="Arial"/>
                <a:cs typeface="Arial"/>
              </a:rPr>
              <a:t>(A </a:t>
            </a:r>
            <a:r>
              <a:rPr sz="1800" spc="-10" dirty="0">
                <a:latin typeface="Arial"/>
                <a:cs typeface="Arial"/>
              </a:rPr>
              <a:t>et </a:t>
            </a:r>
            <a:r>
              <a:rPr sz="1800" spc="-5" dirty="0">
                <a:latin typeface="Arial"/>
                <a:cs typeface="Arial"/>
              </a:rPr>
              <a:t>B) de </a:t>
            </a:r>
            <a:r>
              <a:rPr sz="1800" spc="-10" dirty="0">
                <a:latin typeface="Arial"/>
                <a:cs typeface="Arial"/>
              </a:rPr>
              <a:t>questionnement </a:t>
            </a:r>
            <a:r>
              <a:rPr sz="1800" spc="-5" dirty="0">
                <a:latin typeface="Arial"/>
                <a:cs typeface="Arial"/>
              </a:rPr>
              <a:t>sont </a:t>
            </a:r>
            <a:r>
              <a:rPr sz="1800" spc="-10" dirty="0">
                <a:latin typeface="Arial"/>
                <a:cs typeface="Arial"/>
              </a:rPr>
              <a:t>envisageables.  </a:t>
            </a:r>
            <a:r>
              <a:rPr sz="1800" spc="-15" dirty="0">
                <a:latin typeface="Arial"/>
                <a:cs typeface="Arial"/>
              </a:rPr>
              <a:t>Avec </a:t>
            </a:r>
            <a:r>
              <a:rPr sz="1800" spc="-5" dirty="0">
                <a:latin typeface="Arial"/>
                <a:cs typeface="Arial"/>
              </a:rPr>
              <a:t>une </a:t>
            </a:r>
            <a:r>
              <a:rPr sz="1800" spc="-10" dirty="0">
                <a:latin typeface="Arial"/>
                <a:cs typeface="Arial"/>
              </a:rPr>
              <a:t>connaissance </a:t>
            </a:r>
            <a:r>
              <a:rPr sz="1800" spc="-5" dirty="0">
                <a:latin typeface="Arial"/>
                <a:cs typeface="Arial"/>
              </a:rPr>
              <a:t>accrue </a:t>
            </a:r>
            <a:r>
              <a:rPr sz="1800" spc="-10" dirty="0">
                <a:latin typeface="Arial"/>
                <a:cs typeface="Arial"/>
              </a:rPr>
              <a:t>des </a:t>
            </a:r>
            <a:r>
              <a:rPr sz="1800" spc="-5" dirty="0">
                <a:latin typeface="Arial"/>
                <a:cs typeface="Arial"/>
              </a:rPr>
              <a:t>élèves, </a:t>
            </a:r>
            <a:r>
              <a:rPr sz="1800" spc="-10" dirty="0">
                <a:latin typeface="Arial"/>
                <a:cs typeface="Arial"/>
              </a:rPr>
              <a:t>une </a:t>
            </a:r>
            <a:r>
              <a:rPr sz="1800" spc="-5" dirty="0">
                <a:latin typeface="Arial"/>
                <a:cs typeface="Arial"/>
              </a:rPr>
              <a:t>proposition (C) </a:t>
            </a:r>
            <a:r>
              <a:rPr sz="1800" spc="-10" dirty="0">
                <a:latin typeface="Arial"/>
                <a:cs typeface="Arial"/>
              </a:rPr>
              <a:t>plus complexe peut-être  proposée.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855"/>
              </a:lnSpc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Proposition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603885">
              <a:lnSpc>
                <a:spcPts val="1780"/>
              </a:lnSpc>
              <a:spcBef>
                <a:spcPts val="110"/>
              </a:spcBef>
            </a:pPr>
            <a:r>
              <a:rPr sz="1600" i="1" spc="-5" dirty="0">
                <a:latin typeface="Arial"/>
                <a:cs typeface="Arial"/>
              </a:rPr>
              <a:t>1. </a:t>
            </a:r>
            <a:r>
              <a:rPr sz="1600" i="1" spc="-10" dirty="0">
                <a:latin typeface="Arial"/>
                <a:cs typeface="Arial"/>
              </a:rPr>
              <a:t>Montrez </a:t>
            </a:r>
            <a:r>
              <a:rPr sz="1600" i="1" spc="-5" dirty="0">
                <a:latin typeface="Arial"/>
                <a:cs typeface="Arial"/>
              </a:rPr>
              <a:t>et expliquez </a:t>
            </a:r>
            <a:r>
              <a:rPr sz="1600" i="1" spc="-10" dirty="0">
                <a:latin typeface="Arial"/>
                <a:cs typeface="Arial"/>
              </a:rPr>
              <a:t>comment </a:t>
            </a:r>
            <a:r>
              <a:rPr sz="1600" i="1" dirty="0">
                <a:latin typeface="Arial"/>
                <a:cs typeface="Arial"/>
              </a:rPr>
              <a:t>la </a:t>
            </a:r>
            <a:r>
              <a:rPr sz="1600" i="1" spc="-5" dirty="0">
                <a:latin typeface="Arial"/>
                <a:cs typeface="Arial"/>
              </a:rPr>
              <a:t>population de Dubaï a-t-elle évolué depuis 2005. (docs </a:t>
            </a:r>
            <a:r>
              <a:rPr sz="1600" i="1" dirty="0">
                <a:latin typeface="Arial"/>
                <a:cs typeface="Arial"/>
              </a:rPr>
              <a:t>1 </a:t>
            </a:r>
            <a:r>
              <a:rPr sz="1600" i="1" spc="-5" dirty="0">
                <a:latin typeface="Arial"/>
                <a:cs typeface="Arial"/>
              </a:rPr>
              <a:t>et 4)  2.Justifiez l'affirmation suivante </a:t>
            </a:r>
            <a:r>
              <a:rPr sz="1600" i="1" dirty="0">
                <a:latin typeface="Arial"/>
                <a:cs typeface="Arial"/>
              </a:rPr>
              <a:t>: « </a:t>
            </a:r>
            <a:r>
              <a:rPr sz="1600" i="1" spc="-5" dirty="0">
                <a:latin typeface="Arial"/>
                <a:cs typeface="Arial"/>
              </a:rPr>
              <a:t>Dubaï est une </a:t>
            </a:r>
            <a:r>
              <a:rPr sz="1600" i="1" dirty="0">
                <a:latin typeface="Arial"/>
                <a:cs typeface="Arial"/>
              </a:rPr>
              <a:t>ville </a:t>
            </a:r>
            <a:r>
              <a:rPr sz="1600" i="1" spc="-5" dirty="0">
                <a:latin typeface="Arial"/>
                <a:cs typeface="Arial"/>
              </a:rPr>
              <a:t>cosmopolite ». </a:t>
            </a:r>
            <a:r>
              <a:rPr sz="1600" i="1" spc="-10" dirty="0">
                <a:latin typeface="Arial"/>
                <a:cs typeface="Arial"/>
              </a:rPr>
              <a:t>(docs </a:t>
            </a:r>
            <a:r>
              <a:rPr sz="1600" i="1" dirty="0">
                <a:latin typeface="Arial"/>
                <a:cs typeface="Arial"/>
              </a:rPr>
              <a:t>3 </a:t>
            </a:r>
            <a:r>
              <a:rPr sz="1600" i="1" spc="-5" dirty="0">
                <a:latin typeface="Arial"/>
                <a:cs typeface="Arial"/>
              </a:rPr>
              <a:t>et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4)</a:t>
            </a:r>
            <a:endParaRPr sz="1600">
              <a:latin typeface="Arial"/>
              <a:cs typeface="Arial"/>
            </a:endParaRPr>
          </a:p>
          <a:p>
            <a:pPr marL="238125" indent="-225425">
              <a:lnSpc>
                <a:spcPts val="1670"/>
              </a:lnSpc>
              <a:buAutoNum type="arabicPeriod" startAt="3"/>
              <a:tabLst>
                <a:tab pos="238760" algn="l"/>
              </a:tabLst>
            </a:pPr>
            <a:r>
              <a:rPr sz="1600" i="1" spc="-10" dirty="0">
                <a:latin typeface="Arial"/>
                <a:cs typeface="Arial"/>
              </a:rPr>
              <a:t>D'où </a:t>
            </a:r>
            <a:r>
              <a:rPr sz="1600" i="1" dirty="0">
                <a:latin typeface="Arial"/>
                <a:cs typeface="Arial"/>
              </a:rPr>
              <a:t>sont </a:t>
            </a:r>
            <a:r>
              <a:rPr sz="1600" i="1" spc="-5" dirty="0">
                <a:latin typeface="Arial"/>
                <a:cs typeface="Arial"/>
              </a:rPr>
              <a:t>originaires principalement les migrants et </a:t>
            </a:r>
            <a:r>
              <a:rPr sz="1600" i="1" spc="-10" dirty="0">
                <a:latin typeface="Arial"/>
                <a:cs typeface="Arial"/>
              </a:rPr>
              <a:t>pourquoi </a:t>
            </a:r>
            <a:r>
              <a:rPr sz="1600" i="1" spc="-5" dirty="0">
                <a:latin typeface="Arial"/>
                <a:cs typeface="Arial"/>
              </a:rPr>
              <a:t>viennent-ils s'y installer </a:t>
            </a:r>
            <a:r>
              <a:rPr sz="1600" i="1" dirty="0">
                <a:latin typeface="Arial"/>
                <a:cs typeface="Arial"/>
              </a:rPr>
              <a:t>? </a:t>
            </a:r>
            <a:r>
              <a:rPr sz="1600" i="1" spc="-5" dirty="0">
                <a:latin typeface="Arial"/>
                <a:cs typeface="Arial"/>
              </a:rPr>
              <a:t>(docs </a:t>
            </a:r>
            <a:r>
              <a:rPr sz="1600" i="1" dirty="0">
                <a:latin typeface="Arial"/>
                <a:cs typeface="Arial"/>
              </a:rPr>
              <a:t>2 </a:t>
            </a:r>
            <a:r>
              <a:rPr sz="1600" i="1" spc="-5" dirty="0">
                <a:latin typeface="Arial"/>
                <a:cs typeface="Arial"/>
              </a:rPr>
              <a:t>et</a:t>
            </a:r>
            <a:r>
              <a:rPr sz="1600" i="1" spc="4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5)</a:t>
            </a:r>
            <a:endParaRPr sz="1600">
              <a:latin typeface="Arial"/>
              <a:cs typeface="Arial"/>
            </a:endParaRPr>
          </a:p>
          <a:p>
            <a:pPr marL="238125" indent="-225425">
              <a:lnSpc>
                <a:spcPts val="1845"/>
              </a:lnSpc>
              <a:buAutoNum type="arabicPeriod" startAt="3"/>
              <a:tabLst>
                <a:tab pos="238760" algn="l"/>
              </a:tabLst>
            </a:pPr>
            <a:r>
              <a:rPr sz="1600" i="1" spc="-5" dirty="0">
                <a:latin typeface="Arial"/>
                <a:cs typeface="Arial"/>
              </a:rPr>
              <a:t>Identifiez l'autre </a:t>
            </a:r>
            <a:r>
              <a:rPr sz="1600" i="1" spc="-10" dirty="0">
                <a:latin typeface="Arial"/>
                <a:cs typeface="Arial"/>
              </a:rPr>
              <a:t>forme </a:t>
            </a:r>
            <a:r>
              <a:rPr sz="1600" i="1" spc="-5" dirty="0">
                <a:latin typeface="Arial"/>
                <a:cs typeface="Arial"/>
              </a:rPr>
              <a:t>de migration évoquée par </a:t>
            </a:r>
            <a:r>
              <a:rPr sz="1600" i="1" dirty="0">
                <a:latin typeface="Arial"/>
                <a:cs typeface="Arial"/>
              </a:rPr>
              <a:t>le </a:t>
            </a:r>
            <a:r>
              <a:rPr sz="1600" i="1" spc="-10" dirty="0">
                <a:latin typeface="Arial"/>
                <a:cs typeface="Arial"/>
              </a:rPr>
              <a:t>document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3.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Proposition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238125" indent="-225425">
              <a:lnSpc>
                <a:spcPts val="1780"/>
              </a:lnSpc>
              <a:buAutoNum type="arabicPeriod"/>
              <a:tabLst>
                <a:tab pos="238760" algn="l"/>
              </a:tabLst>
            </a:pPr>
            <a:r>
              <a:rPr sz="1600" i="1" spc="-10" dirty="0">
                <a:latin typeface="Arial"/>
                <a:cs typeface="Arial"/>
              </a:rPr>
              <a:t>Montrez </a:t>
            </a:r>
            <a:r>
              <a:rPr sz="1600" i="1" spc="-5" dirty="0">
                <a:latin typeface="Arial"/>
                <a:cs typeface="Arial"/>
              </a:rPr>
              <a:t>et justifiez l'évolution de </a:t>
            </a:r>
            <a:r>
              <a:rPr sz="1600" i="1" dirty="0">
                <a:latin typeface="Arial"/>
                <a:cs typeface="Arial"/>
              </a:rPr>
              <a:t>la </a:t>
            </a:r>
            <a:r>
              <a:rPr sz="1600" i="1" spc="-5" dirty="0">
                <a:latin typeface="Arial"/>
                <a:cs typeface="Arial"/>
              </a:rPr>
              <a:t>population de Dubaï depuis</a:t>
            </a:r>
            <a:r>
              <a:rPr sz="1600" i="1" spc="-1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2005.</a:t>
            </a:r>
            <a:endParaRPr sz="1600">
              <a:latin typeface="Arial"/>
              <a:cs typeface="Arial"/>
            </a:endParaRPr>
          </a:p>
          <a:p>
            <a:pPr marL="238125" indent="-225425">
              <a:lnSpc>
                <a:spcPts val="1780"/>
              </a:lnSpc>
              <a:buAutoNum type="arabicPeriod"/>
              <a:tabLst>
                <a:tab pos="238760" algn="l"/>
              </a:tabLst>
            </a:pPr>
            <a:r>
              <a:rPr sz="1600" i="1" spc="-5" dirty="0">
                <a:latin typeface="Arial"/>
                <a:cs typeface="Arial"/>
              </a:rPr>
              <a:t>Relevez les conséquences de cette évolution </a:t>
            </a:r>
            <a:r>
              <a:rPr sz="1600" i="1" dirty="0">
                <a:latin typeface="Arial"/>
                <a:cs typeface="Arial"/>
              </a:rPr>
              <a:t>sur le </a:t>
            </a:r>
            <a:r>
              <a:rPr sz="1600" i="1" spc="-5" dirty="0">
                <a:latin typeface="Arial"/>
                <a:cs typeface="Arial"/>
              </a:rPr>
              <a:t>profil de </a:t>
            </a:r>
            <a:r>
              <a:rPr sz="1600" i="1" dirty="0">
                <a:latin typeface="Arial"/>
                <a:cs typeface="Arial"/>
              </a:rPr>
              <a:t>la </a:t>
            </a:r>
            <a:r>
              <a:rPr sz="1600" i="1" spc="-5" dirty="0">
                <a:latin typeface="Arial"/>
                <a:cs typeface="Arial"/>
              </a:rPr>
              <a:t>population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dubaïote.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80"/>
              </a:lnSpc>
              <a:spcBef>
                <a:spcPts val="110"/>
              </a:spcBef>
            </a:pPr>
            <a:r>
              <a:rPr sz="1600" i="1" spc="-5" dirty="0">
                <a:latin typeface="Arial"/>
                <a:cs typeface="Arial"/>
              </a:rPr>
              <a:t>2. Identifiez d'où viennent principalement les migrants installés </a:t>
            </a:r>
            <a:r>
              <a:rPr sz="1600" i="1" dirty="0">
                <a:latin typeface="Arial"/>
                <a:cs typeface="Arial"/>
              </a:rPr>
              <a:t>à </a:t>
            </a:r>
            <a:r>
              <a:rPr sz="1600" i="1" spc="-10" dirty="0">
                <a:latin typeface="Arial"/>
                <a:cs typeface="Arial"/>
              </a:rPr>
              <a:t>Dubaï </a:t>
            </a:r>
            <a:r>
              <a:rPr sz="1600" i="1" spc="-5" dirty="0">
                <a:latin typeface="Arial"/>
                <a:cs typeface="Arial"/>
              </a:rPr>
              <a:t>et expliquez </a:t>
            </a:r>
            <a:r>
              <a:rPr sz="1600" i="1" spc="-10" dirty="0">
                <a:latin typeface="Arial"/>
                <a:cs typeface="Arial"/>
              </a:rPr>
              <a:t>comment </a:t>
            </a:r>
            <a:r>
              <a:rPr sz="1600" i="1" spc="-5" dirty="0">
                <a:latin typeface="Arial"/>
                <a:cs typeface="Arial"/>
              </a:rPr>
              <a:t>leurs  </a:t>
            </a:r>
            <a:r>
              <a:rPr sz="1600" i="1" spc="-10" dirty="0">
                <a:latin typeface="Arial"/>
                <a:cs typeface="Arial"/>
              </a:rPr>
              <a:t>migrations </a:t>
            </a:r>
            <a:r>
              <a:rPr sz="1600" i="1" dirty="0">
                <a:latin typeface="Arial"/>
                <a:cs typeface="Arial"/>
              </a:rPr>
              <a:t>se</a:t>
            </a:r>
            <a:r>
              <a:rPr sz="1600" i="1" spc="-5" dirty="0">
                <a:latin typeface="Arial"/>
                <a:cs typeface="Arial"/>
              </a:rPr>
              <a:t> justifient.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855"/>
              </a:lnSpc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Proposition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92400"/>
              </a:lnSpc>
              <a:spcBef>
                <a:spcPts val="85"/>
              </a:spcBef>
            </a:pPr>
            <a:r>
              <a:rPr sz="1600" i="1" dirty="0">
                <a:latin typeface="Arial"/>
                <a:cs typeface="Arial"/>
              </a:rPr>
              <a:t>À </a:t>
            </a:r>
            <a:r>
              <a:rPr sz="1600" i="1" spc="-5" dirty="0">
                <a:latin typeface="Arial"/>
                <a:cs typeface="Arial"/>
              </a:rPr>
              <a:t>l'aide des différents </a:t>
            </a:r>
            <a:r>
              <a:rPr sz="1600" i="1" spc="-10" dirty="0">
                <a:latin typeface="Arial"/>
                <a:cs typeface="Arial"/>
              </a:rPr>
              <a:t>documents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la </a:t>
            </a:r>
            <a:r>
              <a:rPr sz="1600" i="1" spc="-5" dirty="0">
                <a:latin typeface="Arial"/>
                <a:cs typeface="Arial"/>
              </a:rPr>
              <a:t>1ère partie, </a:t>
            </a:r>
            <a:r>
              <a:rPr sz="1600" i="1" spc="-10" dirty="0">
                <a:latin typeface="Arial"/>
                <a:cs typeface="Arial"/>
              </a:rPr>
              <a:t>montrez </a:t>
            </a:r>
            <a:r>
              <a:rPr sz="1600" i="1" spc="-5" dirty="0">
                <a:latin typeface="Arial"/>
                <a:cs typeface="Arial"/>
              </a:rPr>
              <a:t>et expliquez dans un 1er temps </a:t>
            </a:r>
            <a:r>
              <a:rPr sz="1600" i="1" spc="-10" dirty="0">
                <a:latin typeface="Arial"/>
                <a:cs typeface="Arial"/>
              </a:rPr>
              <a:t>comment </a:t>
            </a:r>
            <a:r>
              <a:rPr sz="1600" i="1" dirty="0">
                <a:latin typeface="Arial"/>
                <a:cs typeface="Arial"/>
              </a:rPr>
              <a:t>la  </a:t>
            </a:r>
            <a:r>
              <a:rPr sz="1600" i="1" spc="-5" dirty="0">
                <a:latin typeface="Arial"/>
                <a:cs typeface="Arial"/>
              </a:rPr>
              <a:t>population de Dubaï </a:t>
            </a:r>
            <a:r>
              <a:rPr sz="1600" i="1" dirty="0">
                <a:latin typeface="Arial"/>
                <a:cs typeface="Arial"/>
              </a:rPr>
              <a:t>a </a:t>
            </a:r>
            <a:r>
              <a:rPr sz="1600" i="1" spc="-5" dirty="0">
                <a:latin typeface="Arial"/>
                <a:cs typeface="Arial"/>
              </a:rPr>
              <a:t>évolué et </a:t>
            </a:r>
            <a:r>
              <a:rPr sz="1600" i="1" dirty="0">
                <a:latin typeface="Arial"/>
                <a:cs typeface="Arial"/>
              </a:rPr>
              <a:t>se </a:t>
            </a:r>
            <a:r>
              <a:rPr sz="1600" i="1" spc="-5" dirty="0">
                <a:latin typeface="Arial"/>
                <a:cs typeface="Arial"/>
              </a:rPr>
              <a:t>caractérise depuis 2005. Puis, dans un second </a:t>
            </a:r>
            <a:r>
              <a:rPr sz="1600" i="1" spc="-10" dirty="0">
                <a:latin typeface="Arial"/>
                <a:cs typeface="Arial"/>
              </a:rPr>
              <a:t>temps, </a:t>
            </a:r>
            <a:r>
              <a:rPr sz="1600" i="1" spc="-5" dirty="0">
                <a:latin typeface="Arial"/>
                <a:cs typeface="Arial"/>
              </a:rPr>
              <a:t>identifiez les  origines et les motivations des migrants installés </a:t>
            </a:r>
            <a:r>
              <a:rPr sz="1600" i="1" dirty="0">
                <a:latin typeface="Arial"/>
                <a:cs typeface="Arial"/>
              </a:rPr>
              <a:t>à </a:t>
            </a:r>
            <a:r>
              <a:rPr sz="1600" i="1" spc="-5" dirty="0">
                <a:latin typeface="Arial"/>
                <a:cs typeface="Arial"/>
              </a:rPr>
              <a:t>Dubaï ainsi que leurs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difficultés.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909" y="792480"/>
            <a:ext cx="9495790" cy="5634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290" y="288290"/>
            <a:ext cx="9575800" cy="604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430530"/>
            <a:ext cx="9582150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6850"/>
            <a:ext cx="9677400" cy="619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8CC18A-DB62-4853-B4E8-9EEAB386B269}"/>
              </a:ext>
            </a:extLst>
          </p:cNvPr>
          <p:cNvSpPr txBox="1"/>
          <p:nvPr/>
        </p:nvSpPr>
        <p:spPr>
          <a:xfrm>
            <a:off x="4432300" y="6521450"/>
            <a:ext cx="312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http://vizitbaby.wordpress.com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970" y="431800"/>
            <a:ext cx="9594850" cy="446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7B4B8C-9E42-45EF-B108-276B77741246}"/>
              </a:ext>
            </a:extLst>
          </p:cNvPr>
          <p:cNvSpPr txBox="1"/>
          <p:nvPr/>
        </p:nvSpPr>
        <p:spPr>
          <a:xfrm>
            <a:off x="6949325" y="431800"/>
            <a:ext cx="284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www.casserdesbriques.com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50" y="242569"/>
            <a:ext cx="9453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Arial"/>
                <a:cs typeface="Arial"/>
              </a:rPr>
              <a:t>B. </a:t>
            </a:r>
            <a:r>
              <a:rPr sz="2800" b="1" spc="-5" dirty="0">
                <a:latin typeface="Arial"/>
                <a:cs typeface="Arial"/>
              </a:rPr>
              <a:t>Dubaï, </a:t>
            </a:r>
            <a:r>
              <a:rPr sz="2800" b="1" spc="-10" dirty="0">
                <a:latin typeface="Arial"/>
                <a:cs typeface="Arial"/>
              </a:rPr>
              <a:t>nouvelle </a:t>
            </a:r>
            <a:r>
              <a:rPr sz="2800" b="1" spc="-5" dirty="0">
                <a:latin typeface="Arial"/>
                <a:cs typeface="Arial"/>
              </a:rPr>
              <a:t>destination touristique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internationale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8290" y="792480"/>
            <a:ext cx="9359900" cy="8636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305435" marR="413384">
              <a:lnSpc>
                <a:spcPts val="1789"/>
              </a:lnSpc>
              <a:spcBef>
                <a:spcPts val="1065"/>
              </a:spcBef>
            </a:pPr>
            <a:r>
              <a:rPr sz="1600" dirty="0">
                <a:latin typeface="Arial"/>
                <a:cs typeface="Arial"/>
              </a:rPr>
              <a:t>En </a:t>
            </a:r>
            <a:r>
              <a:rPr sz="1600" spc="-5" dirty="0">
                <a:latin typeface="Arial"/>
                <a:cs typeface="Arial"/>
              </a:rPr>
              <a:t>raison des documents </a:t>
            </a:r>
            <a:r>
              <a:rPr sz="1600" spc="-10" dirty="0">
                <a:latin typeface="Arial"/>
                <a:cs typeface="Arial"/>
              </a:rPr>
              <a:t>proposés </a:t>
            </a:r>
            <a:r>
              <a:rPr sz="1600" spc="-5" dirty="0">
                <a:latin typeface="Arial"/>
                <a:cs typeface="Arial"/>
              </a:rPr>
              <a:t>(2 textes parfois accompagnés d'illustrations, </a:t>
            </a:r>
            <a:r>
              <a:rPr sz="1600" dirty="0">
                <a:latin typeface="Arial"/>
                <a:cs typeface="Arial"/>
              </a:rPr>
              <a:t>1 </a:t>
            </a:r>
            <a:r>
              <a:rPr sz="1600" spc="-5" dirty="0">
                <a:latin typeface="Arial"/>
                <a:cs typeface="Arial"/>
              </a:rPr>
              <a:t>graphique, </a:t>
            </a:r>
            <a:r>
              <a:rPr sz="1600" dirty="0">
                <a:latin typeface="Arial"/>
                <a:cs typeface="Arial"/>
              </a:rPr>
              <a:t>1  </a:t>
            </a:r>
            <a:r>
              <a:rPr sz="1600" spc="-5" dirty="0">
                <a:latin typeface="Arial"/>
                <a:cs typeface="Arial"/>
              </a:rPr>
              <a:t>carte et </a:t>
            </a:r>
            <a:r>
              <a:rPr sz="1600" dirty="0">
                <a:latin typeface="Arial"/>
                <a:cs typeface="Arial"/>
              </a:rPr>
              <a:t>1 </a:t>
            </a:r>
            <a:r>
              <a:rPr sz="1600" spc="-5" dirty="0">
                <a:latin typeface="Arial"/>
                <a:cs typeface="Arial"/>
              </a:rPr>
              <a:t>photographie) pour cette 2ère partie, l'exercice peut-être </a:t>
            </a:r>
            <a:r>
              <a:rPr sz="1600" spc="-10" dirty="0">
                <a:latin typeface="Arial"/>
                <a:cs typeface="Arial"/>
              </a:rPr>
              <a:t>proposé </a:t>
            </a:r>
            <a:r>
              <a:rPr sz="1600" dirty="0">
                <a:latin typeface="Arial"/>
                <a:cs typeface="Arial"/>
              </a:rPr>
              <a:t>à </a:t>
            </a:r>
            <a:r>
              <a:rPr sz="1600" spc="-5" dirty="0">
                <a:latin typeface="Arial"/>
                <a:cs typeface="Arial"/>
              </a:rPr>
              <a:t>l'élève du binôme  étant </a:t>
            </a:r>
            <a:r>
              <a:rPr sz="1600" dirty="0">
                <a:latin typeface="Arial"/>
                <a:cs typeface="Arial"/>
              </a:rPr>
              <a:t>le </a:t>
            </a:r>
            <a:r>
              <a:rPr sz="1600" spc="-5" dirty="0">
                <a:latin typeface="Arial"/>
                <a:cs typeface="Arial"/>
              </a:rPr>
              <a:t>plus fragile.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900" y="1799589"/>
            <a:ext cx="9575800" cy="1057910"/>
          </a:xfrm>
          <a:custGeom>
            <a:avLst/>
            <a:gdLst/>
            <a:ahLst/>
            <a:cxnLst/>
            <a:rect l="l" t="t" r="r" b="b"/>
            <a:pathLst>
              <a:path w="9575800" h="1057910">
                <a:moveTo>
                  <a:pt x="0" y="0"/>
                </a:moveTo>
                <a:lnTo>
                  <a:pt x="9575800" y="0"/>
                </a:lnTo>
                <a:lnTo>
                  <a:pt x="9575800" y="1057910"/>
                </a:lnTo>
                <a:lnTo>
                  <a:pt x="0" y="105791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900" y="2857500"/>
            <a:ext cx="9575800" cy="4406900"/>
          </a:xfrm>
          <a:custGeom>
            <a:avLst/>
            <a:gdLst/>
            <a:ahLst/>
            <a:cxnLst/>
            <a:rect l="l" t="t" r="r" b="b"/>
            <a:pathLst>
              <a:path w="9575800" h="4406900">
                <a:moveTo>
                  <a:pt x="0" y="0"/>
                </a:moveTo>
                <a:lnTo>
                  <a:pt x="9575800" y="0"/>
                </a:lnTo>
                <a:lnTo>
                  <a:pt x="9575800" y="4406900"/>
                </a:lnTo>
                <a:lnTo>
                  <a:pt x="0" y="44069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3370" y="1811020"/>
            <a:ext cx="9413875" cy="54152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113664">
              <a:lnSpc>
                <a:spcPts val="2020"/>
              </a:lnSpc>
              <a:spcBef>
                <a:spcPts val="280"/>
              </a:spcBef>
            </a:pPr>
            <a:r>
              <a:rPr sz="1800" spc="-5" dirty="0">
                <a:latin typeface="Arial"/>
                <a:cs typeface="Arial"/>
              </a:rPr>
              <a:t>Comme </a:t>
            </a:r>
            <a:r>
              <a:rPr sz="1800" spc="-10" dirty="0">
                <a:latin typeface="Arial"/>
                <a:cs typeface="Arial"/>
              </a:rPr>
              <a:t>pour </a:t>
            </a:r>
            <a:r>
              <a:rPr sz="1800" spc="-5" dirty="0">
                <a:latin typeface="Arial"/>
                <a:cs typeface="Arial"/>
              </a:rPr>
              <a:t>la 1ère partie, </a:t>
            </a:r>
            <a:r>
              <a:rPr sz="1800" spc="-10" dirty="0">
                <a:latin typeface="Arial"/>
                <a:cs typeface="Arial"/>
              </a:rPr>
              <a:t>en fonction des élèves, </a:t>
            </a:r>
            <a:r>
              <a:rPr sz="1800" spc="-5" dirty="0">
                <a:latin typeface="Arial"/>
                <a:cs typeface="Arial"/>
              </a:rPr>
              <a:t>le </a:t>
            </a:r>
            <a:r>
              <a:rPr sz="1800" spc="-10" dirty="0">
                <a:latin typeface="Arial"/>
                <a:cs typeface="Arial"/>
              </a:rPr>
              <a:t>questionnement peut-être plus </a:t>
            </a:r>
            <a:r>
              <a:rPr sz="1800" spc="-5" dirty="0">
                <a:latin typeface="Arial"/>
                <a:cs typeface="Arial"/>
              </a:rPr>
              <a:t>ou  moins </a:t>
            </a:r>
            <a:r>
              <a:rPr sz="1800" spc="-10" dirty="0">
                <a:latin typeface="Arial"/>
                <a:cs typeface="Arial"/>
              </a:rPr>
              <a:t>guidé. </a:t>
            </a:r>
            <a:r>
              <a:rPr sz="1800" dirty="0">
                <a:latin typeface="Arial"/>
                <a:cs typeface="Arial"/>
              </a:rPr>
              <a:t>2 </a:t>
            </a:r>
            <a:r>
              <a:rPr sz="1800" spc="-10" dirty="0">
                <a:latin typeface="Arial"/>
                <a:cs typeface="Arial"/>
              </a:rPr>
              <a:t>ou </a:t>
            </a:r>
            <a:r>
              <a:rPr sz="1800" dirty="0">
                <a:latin typeface="Arial"/>
                <a:cs typeface="Arial"/>
              </a:rPr>
              <a:t>3 </a:t>
            </a:r>
            <a:r>
              <a:rPr sz="1800" spc="-10" dirty="0">
                <a:latin typeface="Arial"/>
                <a:cs typeface="Arial"/>
              </a:rPr>
              <a:t>propositions </a:t>
            </a:r>
            <a:r>
              <a:rPr sz="1800" dirty="0">
                <a:latin typeface="Arial"/>
                <a:cs typeface="Arial"/>
              </a:rPr>
              <a:t>(A, B </a:t>
            </a:r>
            <a:r>
              <a:rPr sz="1800" spc="-5" dirty="0">
                <a:latin typeface="Arial"/>
                <a:cs typeface="Arial"/>
              </a:rPr>
              <a:t>et C) </a:t>
            </a:r>
            <a:r>
              <a:rPr sz="1800" spc="-10" dirty="0">
                <a:latin typeface="Arial"/>
                <a:cs typeface="Arial"/>
              </a:rPr>
              <a:t>de questionnement </a:t>
            </a:r>
            <a:r>
              <a:rPr sz="1800" spc="-5" dirty="0">
                <a:latin typeface="Arial"/>
                <a:cs typeface="Arial"/>
              </a:rPr>
              <a:t>sont </a:t>
            </a:r>
            <a:r>
              <a:rPr sz="1800" spc="-10" dirty="0">
                <a:latin typeface="Arial"/>
                <a:cs typeface="Arial"/>
              </a:rPr>
              <a:t>envisageables </a:t>
            </a:r>
            <a:r>
              <a:rPr sz="1800" spc="-5" dirty="0">
                <a:latin typeface="Arial"/>
                <a:cs typeface="Arial"/>
              </a:rPr>
              <a:t>selon le  moment </a:t>
            </a:r>
            <a:r>
              <a:rPr sz="1800" spc="-10" dirty="0">
                <a:latin typeface="Arial"/>
                <a:cs typeface="Arial"/>
              </a:rPr>
              <a:t>de l'année </a:t>
            </a:r>
            <a:r>
              <a:rPr sz="1800" spc="-5" dirty="0">
                <a:latin typeface="Arial"/>
                <a:cs typeface="Arial"/>
              </a:rPr>
              <a:t>où l'étude de cas est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abordée.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1855"/>
              </a:lnSpc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Proposition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70"/>
              </a:lnSpc>
              <a:spcBef>
                <a:spcPts val="120"/>
              </a:spcBef>
              <a:buAutoNum type="arabicPeriod"/>
              <a:tabLst>
                <a:tab pos="245110" algn="l"/>
              </a:tabLst>
            </a:pPr>
            <a:r>
              <a:rPr sz="1600" i="1" spc="-10" dirty="0">
                <a:latin typeface="Arial"/>
                <a:cs typeface="Arial"/>
              </a:rPr>
              <a:t>Montrez </a:t>
            </a:r>
            <a:r>
              <a:rPr sz="1600" i="1" spc="-5" dirty="0">
                <a:latin typeface="Arial"/>
                <a:cs typeface="Arial"/>
              </a:rPr>
              <a:t>que </a:t>
            </a:r>
            <a:r>
              <a:rPr sz="1600" i="1" dirty="0">
                <a:latin typeface="Arial"/>
                <a:cs typeface="Arial"/>
              </a:rPr>
              <a:t>le </a:t>
            </a:r>
            <a:r>
              <a:rPr sz="1600" i="1" spc="-5" dirty="0">
                <a:latin typeface="Arial"/>
                <a:cs typeface="Arial"/>
              </a:rPr>
              <a:t>tourisme est une activité </a:t>
            </a:r>
            <a:r>
              <a:rPr sz="1600" i="1" spc="-10" dirty="0">
                <a:latin typeface="Arial"/>
                <a:cs typeface="Arial"/>
              </a:rPr>
              <a:t>économique majeure </a:t>
            </a:r>
            <a:r>
              <a:rPr sz="1600" i="1" spc="-5" dirty="0">
                <a:latin typeface="Arial"/>
                <a:cs typeface="Arial"/>
              </a:rPr>
              <a:t>qui s'est considérablement développée  </a:t>
            </a:r>
            <a:r>
              <a:rPr sz="1600" i="1" dirty="0">
                <a:latin typeface="Arial"/>
                <a:cs typeface="Arial"/>
              </a:rPr>
              <a:t>à </a:t>
            </a:r>
            <a:r>
              <a:rPr sz="1600" i="1" spc="-5" dirty="0">
                <a:latin typeface="Arial"/>
                <a:cs typeface="Arial"/>
              </a:rPr>
              <a:t>Dubaï. (docs </a:t>
            </a:r>
            <a:r>
              <a:rPr sz="1600" i="1" dirty="0">
                <a:latin typeface="Arial"/>
                <a:cs typeface="Arial"/>
              </a:rPr>
              <a:t>8 </a:t>
            </a:r>
            <a:r>
              <a:rPr sz="1600" i="1" spc="-5" dirty="0">
                <a:latin typeface="Arial"/>
                <a:cs typeface="Arial"/>
              </a:rPr>
              <a:t>et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9)</a:t>
            </a:r>
            <a:endParaRPr sz="1600">
              <a:latin typeface="Arial"/>
              <a:cs typeface="Arial"/>
            </a:endParaRPr>
          </a:p>
          <a:p>
            <a:pPr marL="238125" indent="-225425">
              <a:lnSpc>
                <a:spcPts val="1675"/>
              </a:lnSpc>
              <a:buAutoNum type="arabicPeriod"/>
              <a:tabLst>
                <a:tab pos="238760" algn="l"/>
              </a:tabLst>
            </a:pPr>
            <a:r>
              <a:rPr sz="1600" i="1" spc="-5" dirty="0">
                <a:latin typeface="Arial"/>
                <a:cs typeface="Arial"/>
              </a:rPr>
              <a:t>Identifiez d'où </a:t>
            </a:r>
            <a:r>
              <a:rPr sz="1600" i="1" dirty="0">
                <a:latin typeface="Arial"/>
                <a:cs typeface="Arial"/>
              </a:rPr>
              <a:t>sont </a:t>
            </a:r>
            <a:r>
              <a:rPr sz="1600" i="1" spc="-5" dirty="0">
                <a:latin typeface="Arial"/>
                <a:cs typeface="Arial"/>
              </a:rPr>
              <a:t>principalement originaires les touristes qui viennent </a:t>
            </a:r>
            <a:r>
              <a:rPr sz="1600" i="1" dirty="0">
                <a:latin typeface="Arial"/>
                <a:cs typeface="Arial"/>
              </a:rPr>
              <a:t>à </a:t>
            </a:r>
            <a:r>
              <a:rPr sz="1600" i="1" spc="-5" dirty="0">
                <a:latin typeface="Arial"/>
                <a:cs typeface="Arial"/>
              </a:rPr>
              <a:t>Dubaï. (doc</a:t>
            </a:r>
            <a:r>
              <a:rPr sz="1600" i="1" spc="-7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10)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70"/>
              </a:lnSpc>
              <a:spcBef>
                <a:spcPts val="114"/>
              </a:spcBef>
              <a:buAutoNum type="arabicPeriod"/>
              <a:tabLst>
                <a:tab pos="251460" algn="l"/>
              </a:tabLst>
            </a:pPr>
            <a:r>
              <a:rPr sz="1600" i="1" spc="-5" dirty="0">
                <a:latin typeface="Arial"/>
                <a:cs typeface="Arial"/>
              </a:rPr>
              <a:t>Relevez les moyens qui contribuent </a:t>
            </a:r>
            <a:r>
              <a:rPr sz="1600" i="1" dirty="0">
                <a:latin typeface="Arial"/>
                <a:cs typeface="Arial"/>
              </a:rPr>
              <a:t>à </a:t>
            </a:r>
            <a:r>
              <a:rPr sz="1600" i="1" spc="-5" dirty="0">
                <a:latin typeface="Arial"/>
                <a:cs typeface="Arial"/>
              </a:rPr>
              <a:t>renforcer </a:t>
            </a:r>
            <a:r>
              <a:rPr sz="1600" i="1" dirty="0">
                <a:latin typeface="Arial"/>
                <a:cs typeface="Arial"/>
              </a:rPr>
              <a:t>la </a:t>
            </a:r>
            <a:r>
              <a:rPr sz="1600" i="1" spc="-5" dirty="0">
                <a:latin typeface="Arial"/>
                <a:cs typeface="Arial"/>
              </a:rPr>
              <a:t>place de </a:t>
            </a:r>
            <a:r>
              <a:rPr sz="1600" i="1" spc="-10" dirty="0">
                <a:latin typeface="Arial"/>
                <a:cs typeface="Arial"/>
              </a:rPr>
              <a:t>Dubaï </a:t>
            </a:r>
            <a:r>
              <a:rPr sz="1600" i="1" dirty="0">
                <a:latin typeface="Arial"/>
                <a:cs typeface="Arial"/>
              </a:rPr>
              <a:t>sur la scène </a:t>
            </a:r>
            <a:r>
              <a:rPr sz="1600" i="1" spc="-5" dirty="0">
                <a:latin typeface="Arial"/>
                <a:cs typeface="Arial"/>
              </a:rPr>
              <a:t>touristique </a:t>
            </a:r>
            <a:r>
              <a:rPr sz="1600" i="1" spc="-10" dirty="0">
                <a:latin typeface="Arial"/>
                <a:cs typeface="Arial"/>
              </a:rPr>
              <a:t>mondiale.  </a:t>
            </a:r>
            <a:r>
              <a:rPr sz="1600" i="1" spc="-5" dirty="0">
                <a:latin typeface="Arial"/>
                <a:cs typeface="Arial"/>
              </a:rPr>
              <a:t>(docs 6, 7, </a:t>
            </a:r>
            <a:r>
              <a:rPr sz="1600" i="1" dirty="0">
                <a:latin typeface="Arial"/>
                <a:cs typeface="Arial"/>
              </a:rPr>
              <a:t>9 </a:t>
            </a:r>
            <a:r>
              <a:rPr sz="1600" i="1" spc="-5" dirty="0">
                <a:latin typeface="Arial"/>
                <a:cs typeface="Arial"/>
              </a:rPr>
              <a:t>et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10)</a:t>
            </a:r>
            <a:endParaRPr sz="1600">
              <a:latin typeface="Arial"/>
              <a:cs typeface="Arial"/>
            </a:endParaRPr>
          </a:p>
          <a:p>
            <a:pPr marL="12700" marR="5715">
              <a:lnSpc>
                <a:spcPts val="1780"/>
              </a:lnSpc>
              <a:buAutoNum type="arabicPeriod"/>
              <a:tabLst>
                <a:tab pos="289560" algn="l"/>
                <a:tab pos="3345179" algn="l"/>
              </a:tabLst>
            </a:pPr>
            <a:r>
              <a:rPr sz="1600" i="1" spc="-5" dirty="0">
                <a:latin typeface="Arial"/>
                <a:cs typeface="Arial"/>
              </a:rPr>
              <a:t>Justifiez  l'affirmation</a:t>
            </a:r>
            <a:r>
              <a:rPr sz="1600" i="1" spc="34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suivante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:	« </a:t>
            </a:r>
            <a:r>
              <a:rPr sz="1600" i="1" spc="-5" dirty="0">
                <a:latin typeface="Arial"/>
                <a:cs typeface="Arial"/>
              </a:rPr>
              <a:t>Le </a:t>
            </a:r>
            <a:r>
              <a:rPr sz="1600" i="1" spc="-10" dirty="0">
                <a:latin typeface="Arial"/>
                <a:cs typeface="Arial"/>
              </a:rPr>
              <a:t>développement économique </a:t>
            </a:r>
            <a:r>
              <a:rPr sz="1600" i="1" spc="-5" dirty="0">
                <a:latin typeface="Arial"/>
                <a:cs typeface="Arial"/>
              </a:rPr>
              <a:t>et touristique de Dubaï </a:t>
            </a:r>
            <a:r>
              <a:rPr sz="1600" i="1" dirty="0">
                <a:latin typeface="Arial"/>
                <a:cs typeface="Arial"/>
              </a:rPr>
              <a:t>a </a:t>
            </a:r>
            <a:r>
              <a:rPr sz="1600" i="1" spc="-10" dirty="0">
                <a:latin typeface="Arial"/>
                <a:cs typeface="Arial"/>
              </a:rPr>
              <a:t>des  </a:t>
            </a:r>
            <a:r>
              <a:rPr sz="1600" i="1" spc="-5" dirty="0">
                <a:latin typeface="Arial"/>
                <a:cs typeface="Arial"/>
              </a:rPr>
              <a:t>conséquences spatiales. </a:t>
            </a:r>
            <a:r>
              <a:rPr sz="1600" i="1" dirty="0">
                <a:latin typeface="Arial"/>
                <a:cs typeface="Arial"/>
              </a:rPr>
              <a:t>» </a:t>
            </a:r>
            <a:r>
              <a:rPr sz="1600" i="1" spc="-5" dirty="0">
                <a:latin typeface="Arial"/>
                <a:cs typeface="Arial"/>
              </a:rPr>
              <a:t>(docs </a:t>
            </a:r>
            <a:r>
              <a:rPr sz="1600" i="1" dirty="0">
                <a:latin typeface="Arial"/>
                <a:cs typeface="Arial"/>
              </a:rPr>
              <a:t>6 </a:t>
            </a:r>
            <a:r>
              <a:rPr sz="1600" i="1" spc="-5" dirty="0">
                <a:latin typeface="Arial"/>
                <a:cs typeface="Arial"/>
              </a:rPr>
              <a:t>et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9)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855"/>
              </a:lnSpc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Proposition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80"/>
              </a:lnSpc>
              <a:spcBef>
                <a:spcPts val="110"/>
              </a:spcBef>
              <a:buAutoNum type="arabicPeriod"/>
              <a:tabLst>
                <a:tab pos="245110" algn="l"/>
              </a:tabLst>
            </a:pPr>
            <a:r>
              <a:rPr sz="1600" i="1" spc="-10" dirty="0">
                <a:latin typeface="Arial"/>
                <a:cs typeface="Arial"/>
              </a:rPr>
              <a:t>Montrez </a:t>
            </a:r>
            <a:r>
              <a:rPr sz="1600" i="1" spc="-5" dirty="0">
                <a:latin typeface="Arial"/>
                <a:cs typeface="Arial"/>
              </a:rPr>
              <a:t>que </a:t>
            </a:r>
            <a:r>
              <a:rPr sz="1600" i="1" dirty="0">
                <a:latin typeface="Arial"/>
                <a:cs typeface="Arial"/>
              </a:rPr>
              <a:t>le </a:t>
            </a:r>
            <a:r>
              <a:rPr sz="1600" i="1" spc="-5" dirty="0">
                <a:latin typeface="Arial"/>
                <a:cs typeface="Arial"/>
              </a:rPr>
              <a:t>tourisme est une activité </a:t>
            </a:r>
            <a:r>
              <a:rPr sz="1600" i="1" spc="-10" dirty="0">
                <a:latin typeface="Arial"/>
                <a:cs typeface="Arial"/>
              </a:rPr>
              <a:t>économique majeure </a:t>
            </a:r>
            <a:r>
              <a:rPr sz="1600" i="1" spc="-5" dirty="0">
                <a:latin typeface="Arial"/>
                <a:cs typeface="Arial"/>
              </a:rPr>
              <a:t>qui s'est considérablement développée  </a:t>
            </a:r>
            <a:r>
              <a:rPr sz="1600" i="1" dirty="0">
                <a:latin typeface="Arial"/>
                <a:cs typeface="Arial"/>
              </a:rPr>
              <a:t>à </a:t>
            </a:r>
            <a:r>
              <a:rPr sz="1600" i="1" spc="-5" dirty="0">
                <a:latin typeface="Arial"/>
                <a:cs typeface="Arial"/>
              </a:rPr>
              <a:t>Dubaï et qui attire des touristes du </a:t>
            </a:r>
            <a:r>
              <a:rPr sz="1600" i="1" spc="-10" dirty="0">
                <a:latin typeface="Arial"/>
                <a:cs typeface="Arial"/>
              </a:rPr>
              <a:t>monde</a:t>
            </a:r>
            <a:r>
              <a:rPr sz="1600" i="1" spc="-15" dirty="0">
                <a:latin typeface="Arial"/>
                <a:cs typeface="Arial"/>
              </a:rPr>
              <a:t> entier.</a:t>
            </a:r>
            <a:endParaRPr sz="1600">
              <a:latin typeface="Arial"/>
              <a:cs typeface="Arial"/>
            </a:endParaRPr>
          </a:p>
          <a:p>
            <a:pPr marL="238125" indent="-225425">
              <a:lnSpc>
                <a:spcPts val="1670"/>
              </a:lnSpc>
              <a:buAutoNum type="arabicPeriod"/>
              <a:tabLst>
                <a:tab pos="238760" algn="l"/>
              </a:tabLst>
            </a:pPr>
            <a:r>
              <a:rPr sz="1600" i="1" spc="-5" dirty="0">
                <a:latin typeface="Arial"/>
                <a:cs typeface="Arial"/>
              </a:rPr>
              <a:t>Identifiez les différents </a:t>
            </a:r>
            <a:r>
              <a:rPr sz="1600" i="1" spc="-10" dirty="0">
                <a:latin typeface="Arial"/>
                <a:cs typeface="Arial"/>
              </a:rPr>
              <a:t>moyens </a:t>
            </a:r>
            <a:r>
              <a:rPr sz="1600" i="1" spc="-5" dirty="0">
                <a:latin typeface="Arial"/>
                <a:cs typeface="Arial"/>
              </a:rPr>
              <a:t>qui contribuent </a:t>
            </a:r>
            <a:r>
              <a:rPr sz="1600" i="1" dirty="0">
                <a:latin typeface="Arial"/>
                <a:cs typeface="Arial"/>
              </a:rPr>
              <a:t>à </a:t>
            </a:r>
            <a:r>
              <a:rPr sz="1600" i="1" spc="-5" dirty="0">
                <a:latin typeface="Arial"/>
                <a:cs typeface="Arial"/>
              </a:rPr>
              <a:t>renforcer </a:t>
            </a:r>
            <a:r>
              <a:rPr sz="1600" i="1" dirty="0">
                <a:latin typeface="Arial"/>
                <a:cs typeface="Arial"/>
              </a:rPr>
              <a:t>sa </a:t>
            </a:r>
            <a:r>
              <a:rPr sz="1600" i="1" spc="-5" dirty="0">
                <a:latin typeface="Arial"/>
                <a:cs typeface="Arial"/>
              </a:rPr>
              <a:t>place </a:t>
            </a:r>
            <a:r>
              <a:rPr sz="1600" i="1" dirty="0">
                <a:latin typeface="Arial"/>
                <a:cs typeface="Arial"/>
              </a:rPr>
              <a:t>sur la scène </a:t>
            </a:r>
            <a:r>
              <a:rPr sz="1600" i="1" spc="-5" dirty="0">
                <a:latin typeface="Arial"/>
                <a:cs typeface="Arial"/>
              </a:rPr>
              <a:t>touristique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mondiale.</a:t>
            </a:r>
            <a:endParaRPr sz="1600">
              <a:latin typeface="Arial"/>
              <a:cs typeface="Arial"/>
            </a:endParaRPr>
          </a:p>
          <a:p>
            <a:pPr marL="238125" indent="-225425">
              <a:lnSpc>
                <a:spcPts val="1845"/>
              </a:lnSpc>
              <a:buAutoNum type="arabicPeriod"/>
              <a:tabLst>
                <a:tab pos="238760" algn="l"/>
              </a:tabLst>
            </a:pPr>
            <a:r>
              <a:rPr sz="1600" i="1" spc="-10" dirty="0">
                <a:latin typeface="Arial"/>
                <a:cs typeface="Arial"/>
              </a:rPr>
              <a:t>Mettez </a:t>
            </a:r>
            <a:r>
              <a:rPr sz="1600" i="1" spc="-5" dirty="0">
                <a:latin typeface="Arial"/>
                <a:cs typeface="Arial"/>
              </a:rPr>
              <a:t>en avant les conséquences spatiales du </a:t>
            </a:r>
            <a:r>
              <a:rPr sz="1600" i="1" spc="-10" dirty="0">
                <a:latin typeface="Arial"/>
                <a:cs typeface="Arial"/>
              </a:rPr>
              <a:t>développement </a:t>
            </a:r>
            <a:r>
              <a:rPr sz="1600" i="1" spc="-5" dirty="0">
                <a:latin typeface="Arial"/>
                <a:cs typeface="Arial"/>
              </a:rPr>
              <a:t>économique et touristique de</a:t>
            </a:r>
            <a:r>
              <a:rPr sz="1600" i="1" spc="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Dubaï.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855"/>
              </a:lnSpc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Proposition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715" algn="just">
              <a:lnSpc>
                <a:spcPct val="92400"/>
              </a:lnSpc>
              <a:spcBef>
                <a:spcPts val="80"/>
              </a:spcBef>
            </a:pPr>
            <a:r>
              <a:rPr sz="1600" i="1" dirty="0">
                <a:latin typeface="Arial"/>
                <a:cs typeface="Arial"/>
              </a:rPr>
              <a:t>À </a:t>
            </a:r>
            <a:r>
              <a:rPr sz="1600" i="1" spc="-5" dirty="0">
                <a:latin typeface="Arial"/>
                <a:cs typeface="Arial"/>
              </a:rPr>
              <a:t>l'aide des différents </a:t>
            </a:r>
            <a:r>
              <a:rPr sz="1600" i="1" spc="-10" dirty="0">
                <a:latin typeface="Arial"/>
                <a:cs typeface="Arial"/>
              </a:rPr>
              <a:t>documents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la </a:t>
            </a:r>
            <a:r>
              <a:rPr sz="1600" i="1" spc="-10" dirty="0">
                <a:latin typeface="Arial"/>
                <a:cs typeface="Arial"/>
              </a:rPr>
              <a:t>2ère </a:t>
            </a:r>
            <a:r>
              <a:rPr sz="1600" i="1" spc="-5" dirty="0">
                <a:latin typeface="Arial"/>
                <a:cs typeface="Arial"/>
              </a:rPr>
              <a:t>partie, </a:t>
            </a:r>
            <a:r>
              <a:rPr sz="1600" i="1" spc="-10" dirty="0">
                <a:latin typeface="Arial"/>
                <a:cs typeface="Arial"/>
              </a:rPr>
              <a:t>montrez </a:t>
            </a:r>
            <a:r>
              <a:rPr sz="1600" i="1" spc="-5" dirty="0">
                <a:latin typeface="Arial"/>
                <a:cs typeface="Arial"/>
              </a:rPr>
              <a:t>tout d'abord </a:t>
            </a:r>
            <a:r>
              <a:rPr sz="1600" i="1" dirty="0">
                <a:latin typeface="Arial"/>
                <a:cs typeface="Arial"/>
              </a:rPr>
              <a:t>ce </a:t>
            </a:r>
            <a:r>
              <a:rPr sz="1600" i="1" spc="-5" dirty="0">
                <a:latin typeface="Arial"/>
                <a:cs typeface="Arial"/>
              </a:rPr>
              <a:t>qui fait de Dubaï une place  touristique mondiale de </a:t>
            </a:r>
            <a:r>
              <a:rPr sz="1600" i="1" spc="-10" dirty="0">
                <a:latin typeface="Arial"/>
                <a:cs typeface="Arial"/>
              </a:rPr>
              <a:t>premier </a:t>
            </a:r>
            <a:r>
              <a:rPr sz="1600" i="1" spc="-5" dirty="0">
                <a:latin typeface="Arial"/>
                <a:cs typeface="Arial"/>
              </a:rPr>
              <a:t>plan et </a:t>
            </a:r>
            <a:r>
              <a:rPr sz="1600" i="1" spc="-10" dirty="0">
                <a:latin typeface="Arial"/>
                <a:cs typeface="Arial"/>
              </a:rPr>
              <a:t>comment </a:t>
            </a:r>
            <a:r>
              <a:rPr sz="1600" i="1" spc="-5" dirty="0">
                <a:latin typeface="Arial"/>
                <a:cs typeface="Arial"/>
              </a:rPr>
              <a:t>elle est parvenue </a:t>
            </a:r>
            <a:r>
              <a:rPr sz="1600" i="1" dirty="0">
                <a:latin typeface="Arial"/>
                <a:cs typeface="Arial"/>
              </a:rPr>
              <a:t>à </a:t>
            </a:r>
            <a:r>
              <a:rPr sz="1600" i="1" spc="-5" dirty="0">
                <a:latin typeface="Arial"/>
                <a:cs typeface="Arial"/>
              </a:rPr>
              <a:t>s'imposer au niveau international.  Puis, dans un second temps, identifiez les conséquences d'un tel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dynamisme.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290" y="288290"/>
            <a:ext cx="9503410" cy="5759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289" y="273050"/>
            <a:ext cx="4930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0460" algn="l"/>
              </a:tabLst>
            </a:pPr>
            <a:r>
              <a:rPr sz="4000" i="0" spc="-10" dirty="0">
                <a:latin typeface="Arial"/>
                <a:cs typeface="Arial"/>
              </a:rPr>
              <a:t>C</a:t>
            </a:r>
            <a:r>
              <a:rPr sz="4000" i="0" spc="-5" dirty="0">
                <a:latin typeface="Arial"/>
                <a:cs typeface="Arial"/>
              </a:rPr>
              <a:t>la</a:t>
            </a:r>
            <a:r>
              <a:rPr sz="4000" i="0" dirty="0">
                <a:latin typeface="Arial"/>
                <a:cs typeface="Arial"/>
              </a:rPr>
              <a:t>sse </a:t>
            </a:r>
            <a:r>
              <a:rPr sz="4000" i="0" spc="-5" dirty="0">
                <a:latin typeface="Arial"/>
                <a:cs typeface="Arial"/>
              </a:rPr>
              <a:t>d</a:t>
            </a:r>
            <a:r>
              <a:rPr sz="4000" i="0" dirty="0">
                <a:latin typeface="Arial"/>
                <a:cs typeface="Arial"/>
              </a:rPr>
              <a:t>e	</a:t>
            </a:r>
            <a:r>
              <a:rPr sz="4000" i="0" spc="-10" dirty="0">
                <a:latin typeface="Arial"/>
                <a:cs typeface="Arial"/>
              </a:rPr>
              <a:t>S</a:t>
            </a:r>
            <a:r>
              <a:rPr sz="4000" i="0" dirty="0">
                <a:latin typeface="Arial"/>
                <a:cs typeface="Arial"/>
              </a:rPr>
              <a:t>E</a:t>
            </a:r>
            <a:r>
              <a:rPr sz="4000" i="0" spc="-10" dirty="0">
                <a:latin typeface="Arial"/>
                <a:cs typeface="Arial"/>
              </a:rPr>
              <a:t>C</a:t>
            </a:r>
            <a:r>
              <a:rPr sz="4000" i="0" spc="-15" dirty="0">
                <a:latin typeface="Arial"/>
                <a:cs typeface="Arial"/>
              </a:rPr>
              <a:t>O</a:t>
            </a:r>
            <a:r>
              <a:rPr sz="4000" i="0" spc="-10" dirty="0">
                <a:latin typeface="Arial"/>
                <a:cs typeface="Arial"/>
              </a:rPr>
              <a:t>ND</a:t>
            </a:r>
            <a:r>
              <a:rPr sz="4000" i="0" dirty="0">
                <a:latin typeface="Arial"/>
                <a:cs typeface="Arial"/>
              </a:rPr>
              <a:t>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1450" y="821690"/>
            <a:ext cx="7449184" cy="183642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334770">
              <a:lnSpc>
                <a:spcPct val="100000"/>
              </a:lnSpc>
              <a:spcBef>
                <a:spcPts val="1250"/>
              </a:spcBef>
            </a:pPr>
            <a:r>
              <a:rPr sz="3000" b="1" spc="-5" dirty="0">
                <a:latin typeface="Arial"/>
                <a:cs typeface="Arial"/>
              </a:rPr>
              <a:t>Programme </a:t>
            </a:r>
            <a:r>
              <a:rPr sz="3000" b="1" dirty="0">
                <a:latin typeface="Arial"/>
                <a:cs typeface="Arial"/>
              </a:rPr>
              <a:t>de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Géographie</a:t>
            </a:r>
            <a:endParaRPr sz="3000" dirty="0">
              <a:latin typeface="Arial"/>
              <a:cs typeface="Arial"/>
            </a:endParaRPr>
          </a:p>
          <a:p>
            <a:pPr marL="12700" marR="5080" algn="ctr">
              <a:lnSpc>
                <a:spcPts val="4760"/>
              </a:lnSpc>
              <a:spcBef>
                <a:spcPts val="340"/>
              </a:spcBef>
            </a:pPr>
            <a:r>
              <a:rPr sz="3000" i="1" dirty="0">
                <a:latin typeface="Arial"/>
                <a:cs typeface="Arial"/>
              </a:rPr>
              <a:t>« </a:t>
            </a:r>
            <a:r>
              <a:rPr sz="3000" i="1" spc="-5" dirty="0">
                <a:latin typeface="Arial"/>
                <a:cs typeface="Arial"/>
              </a:rPr>
              <a:t>Environnement, développement, </a:t>
            </a:r>
            <a:r>
              <a:rPr sz="3000" i="1" dirty="0">
                <a:latin typeface="Arial"/>
                <a:cs typeface="Arial"/>
              </a:rPr>
              <a:t>mobilité</a:t>
            </a:r>
            <a:r>
              <a:rPr sz="3000" i="1" spc="-11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:  </a:t>
            </a:r>
            <a:r>
              <a:rPr sz="3000" i="1" spc="-5" dirty="0">
                <a:latin typeface="Arial"/>
                <a:cs typeface="Arial"/>
              </a:rPr>
              <a:t>les défis d'un monde en transition</a:t>
            </a:r>
            <a:r>
              <a:rPr sz="3000" i="1" spc="-6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»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0229" y="2879089"/>
            <a:ext cx="6656070" cy="387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4670" y="6764019"/>
            <a:ext cx="6659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Travailleurs </a:t>
            </a:r>
            <a:r>
              <a:rPr sz="1800" spc="-5" dirty="0">
                <a:latin typeface="Arial"/>
                <a:cs typeface="Arial"/>
              </a:rPr>
              <a:t>immigrés </a:t>
            </a:r>
            <a:r>
              <a:rPr sz="1800" dirty="0">
                <a:latin typeface="Arial"/>
                <a:cs typeface="Arial"/>
              </a:rPr>
              <a:t>sur </a:t>
            </a:r>
            <a:r>
              <a:rPr sz="1800" spc="-5" dirty="0">
                <a:latin typeface="Arial"/>
                <a:cs typeface="Arial"/>
              </a:rPr>
              <a:t>un </a:t>
            </a:r>
            <a:r>
              <a:rPr sz="1800" spc="-10" dirty="0">
                <a:latin typeface="Arial"/>
                <a:cs typeface="Arial"/>
              </a:rPr>
              <a:t>chantier de Dubaï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(www.lapresse.ca)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580" y="359409"/>
            <a:ext cx="8928100" cy="6840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279F15-1137-4623-A465-5D1FD9AF51DD}"/>
              </a:ext>
            </a:extLst>
          </p:cNvPr>
          <p:cNvSpPr txBox="1"/>
          <p:nvPr/>
        </p:nvSpPr>
        <p:spPr>
          <a:xfrm>
            <a:off x="4813300" y="4006850"/>
            <a:ext cx="5453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https://simpleflying.com/is-dubai-world-city-airport-really-needed/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359409"/>
            <a:ext cx="9503410" cy="6551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800" y="212090"/>
            <a:ext cx="9436100" cy="4467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10" y="749300"/>
            <a:ext cx="9602081" cy="4721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5530" y="593090"/>
            <a:ext cx="2923540" cy="10858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724535" marR="5080" indent="-712470">
              <a:lnSpc>
                <a:spcPts val="4029"/>
              </a:lnSpc>
              <a:spcBef>
                <a:spcPts val="475"/>
              </a:spcBef>
            </a:pPr>
            <a:r>
              <a:rPr sz="3600" i="0" spc="-5" dirty="0">
                <a:latin typeface="Arial"/>
                <a:cs typeface="Arial"/>
              </a:rPr>
              <a:t>Réalisation</a:t>
            </a:r>
            <a:r>
              <a:rPr sz="3600" i="0" spc="-70" dirty="0">
                <a:latin typeface="Arial"/>
                <a:cs typeface="Arial"/>
              </a:rPr>
              <a:t> </a:t>
            </a:r>
            <a:r>
              <a:rPr sz="3600" i="0" dirty="0">
                <a:latin typeface="Arial"/>
                <a:cs typeface="Arial"/>
              </a:rPr>
              <a:t>du  </a:t>
            </a:r>
            <a:r>
              <a:rPr sz="3600" i="0" spc="-5" dirty="0">
                <a:latin typeface="Arial"/>
                <a:cs typeface="Arial"/>
              </a:rPr>
              <a:t>croquis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590" y="2393950"/>
            <a:ext cx="4361815" cy="337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Arial"/>
                <a:cs typeface="Arial"/>
              </a:rPr>
              <a:t>Rappel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méthodologique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50800" algn="ctr">
              <a:lnSpc>
                <a:spcPts val="3010"/>
              </a:lnSpc>
            </a:pPr>
            <a:r>
              <a:rPr sz="2600" dirty="0">
                <a:latin typeface="Arial"/>
                <a:cs typeface="Arial"/>
              </a:rPr>
              <a:t>Le </a:t>
            </a:r>
            <a:r>
              <a:rPr sz="2600" spc="-5" dirty="0">
                <a:latin typeface="Arial"/>
                <a:cs typeface="Arial"/>
              </a:rPr>
              <a:t>croquis doit </a:t>
            </a:r>
            <a:r>
              <a:rPr sz="2600" dirty="0">
                <a:latin typeface="Arial"/>
                <a:cs typeface="Arial"/>
              </a:rPr>
              <a:t>comporter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05"/>
              </a:lnSpc>
              <a:buChar char="-"/>
              <a:tabLst>
                <a:tab pos="213995" algn="l"/>
              </a:tabLst>
            </a:pPr>
            <a:r>
              <a:rPr sz="2600" dirty="0">
                <a:latin typeface="Arial"/>
                <a:cs typeface="Arial"/>
              </a:rPr>
              <a:t>un</a:t>
            </a:r>
            <a:r>
              <a:rPr sz="2600" spc="-5" dirty="0">
                <a:latin typeface="Arial"/>
                <a:cs typeface="Arial"/>
              </a:rPr>
              <a:t> titre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05"/>
              </a:lnSpc>
              <a:buChar char="-"/>
              <a:tabLst>
                <a:tab pos="213995" algn="l"/>
              </a:tabLst>
            </a:pPr>
            <a:r>
              <a:rPr sz="2600" dirty="0">
                <a:latin typeface="Arial"/>
                <a:cs typeface="Arial"/>
              </a:rPr>
              <a:t>une légende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organisée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2910"/>
              </a:lnSpc>
              <a:spcBef>
                <a:spcPts val="160"/>
              </a:spcBef>
              <a:buChar char="-"/>
              <a:tabLst>
                <a:tab pos="213995" algn="l"/>
              </a:tabLst>
            </a:pPr>
            <a:r>
              <a:rPr sz="2600" dirty="0">
                <a:latin typeface="Arial"/>
                <a:cs typeface="Arial"/>
              </a:rPr>
              <a:t>des </a:t>
            </a:r>
            <a:r>
              <a:rPr sz="2600" spc="-5" dirty="0">
                <a:latin typeface="Arial"/>
                <a:cs typeface="Arial"/>
              </a:rPr>
              <a:t>figurés </a:t>
            </a:r>
            <a:r>
              <a:rPr sz="2600" dirty="0">
                <a:latin typeface="Arial"/>
                <a:cs typeface="Arial"/>
              </a:rPr>
              <a:t>qui respectent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le  </a:t>
            </a:r>
            <a:r>
              <a:rPr sz="2600" dirty="0">
                <a:latin typeface="Arial"/>
                <a:cs typeface="Arial"/>
              </a:rPr>
              <a:t>langage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cartographique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buChar char="-"/>
              <a:tabLst>
                <a:tab pos="213995" algn="l"/>
              </a:tabLst>
            </a:pPr>
            <a:r>
              <a:rPr sz="2600" dirty="0">
                <a:latin typeface="Arial"/>
                <a:cs typeface="Arial"/>
              </a:rPr>
              <a:t>quelques </a:t>
            </a:r>
            <a:r>
              <a:rPr sz="2600" spc="-5" dirty="0">
                <a:latin typeface="Arial"/>
                <a:cs typeface="Arial"/>
              </a:rPr>
              <a:t>repères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3015"/>
              </a:lnSpc>
            </a:pPr>
            <a:r>
              <a:rPr sz="2600" dirty="0">
                <a:latin typeface="Arial"/>
                <a:cs typeface="Arial"/>
              </a:rPr>
              <a:t>géographiques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9950" y="215900"/>
            <a:ext cx="5111750" cy="705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290" y="360679"/>
            <a:ext cx="9503410" cy="511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759" y="153669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TITRE</a:t>
            </a:r>
            <a:r>
              <a:rPr sz="1800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269" y="5415279"/>
            <a:ext cx="1104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Légende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629" y="234950"/>
            <a:ext cx="45840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Arial"/>
                <a:cs typeface="Arial"/>
              </a:rPr>
              <a:t>Possibilité </a:t>
            </a:r>
            <a:r>
              <a:rPr sz="2600" b="1" dirty="0">
                <a:latin typeface="Arial"/>
                <a:cs typeface="Arial"/>
              </a:rPr>
              <a:t>de coup de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pouce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4310" y="693419"/>
          <a:ext cx="9610089" cy="675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26110" marR="621030" indent="102870">
                        <a:lnSpc>
                          <a:spcPts val="202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Pour aider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des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élèves qui auraient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du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mal à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sélectionner les informations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à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cartographier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et les figurés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à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utiliser,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tableau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suivant pourrait être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proposé.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05">
                <a:tc gridSpan="4">
                  <a:txBody>
                    <a:bodyPr/>
                    <a:lstStyle/>
                    <a:p>
                      <a:pPr marL="1982470" marR="382270" indent="-1892300">
                        <a:lnSpc>
                          <a:spcPts val="1440"/>
                        </a:lnSpc>
                        <a:spcBef>
                          <a:spcPts val="635"/>
                        </a:spcBef>
                        <a:tabLst>
                          <a:tab pos="1945005" algn="l"/>
                          <a:tab pos="3562985" algn="l"/>
                          <a:tab pos="3996054" algn="l"/>
                          <a:tab pos="5438775" algn="l"/>
                          <a:tab pos="5628005" algn="l"/>
                          <a:tab pos="7638415" algn="l"/>
                        </a:tabLst>
                      </a:pPr>
                      <a:r>
                        <a:rPr sz="1300" i="1" spc="-5" dirty="0">
                          <a:latin typeface="Arial"/>
                          <a:cs typeface="Arial"/>
                        </a:rPr>
                        <a:t>Idées</a:t>
                      </a:r>
                      <a:r>
                        <a:rPr sz="13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10" dirty="0">
                          <a:latin typeface="Arial"/>
                          <a:cs typeface="Arial"/>
                        </a:rPr>
                        <a:t>principales	Informations</a:t>
                      </a:r>
                      <a:r>
                        <a:rPr sz="13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à	</a:t>
                      </a:r>
                      <a:r>
                        <a:rPr sz="1300" i="1" spc="-25" dirty="0">
                          <a:latin typeface="Arial"/>
                          <a:cs typeface="Arial"/>
                        </a:rPr>
                        <a:t>Type </a:t>
                      </a:r>
                      <a:r>
                        <a:rPr sz="1300" i="1" spc="-5" dirty="0">
                          <a:latin typeface="Arial"/>
                          <a:cs typeface="Arial"/>
                        </a:rPr>
                        <a:t>de figuré</a:t>
                      </a:r>
                      <a:r>
                        <a:rPr sz="13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5" dirty="0">
                          <a:latin typeface="Arial"/>
                          <a:cs typeface="Arial"/>
                        </a:rPr>
                        <a:t>plus	Hiérarchie</a:t>
                      </a:r>
                      <a:r>
                        <a:rPr sz="13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10" dirty="0">
                          <a:latin typeface="Arial"/>
                          <a:cs typeface="Arial"/>
                        </a:rPr>
                        <a:t>envisagée</a:t>
                      </a:r>
                      <a:r>
                        <a:rPr sz="13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dirty="0">
                          <a:latin typeface="Arial"/>
                          <a:cs typeface="Arial"/>
                        </a:rPr>
                        <a:t>?	</a:t>
                      </a:r>
                      <a:r>
                        <a:rPr sz="1300" i="1" spc="-5" dirty="0">
                          <a:latin typeface="Arial"/>
                          <a:cs typeface="Arial"/>
                        </a:rPr>
                        <a:t>Figuré définitif</a:t>
                      </a:r>
                      <a:r>
                        <a:rPr sz="13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i="1" spc="-5" dirty="0">
                          <a:latin typeface="Arial"/>
                          <a:cs typeface="Arial"/>
                        </a:rPr>
                        <a:t>adopté  cartographier		approprié		(si oui</a:t>
                      </a:r>
                      <a:r>
                        <a:rPr sz="1300" i="1" spc="-10" dirty="0">
                          <a:latin typeface="Arial"/>
                          <a:cs typeface="Arial"/>
                        </a:rPr>
                        <a:t> comment?)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015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7985" marR="229870" indent="-153670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différentes  migrations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3175" indent="-92075">
                        <a:lnSpc>
                          <a:spcPts val="1390"/>
                        </a:lnSpc>
                        <a:spcBef>
                          <a:spcPts val="250"/>
                        </a:spcBef>
                        <a:buChar char="-"/>
                        <a:tabLst>
                          <a:tab pos="2543810" algn="l"/>
                          <a:tab pos="441261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ponctuel	Oui /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7625" indent="-93345">
                        <a:lnSpc>
                          <a:spcPts val="1345"/>
                        </a:lnSpc>
                        <a:buChar char="-"/>
                        <a:tabLst>
                          <a:tab pos="258826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linéaire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1275" indent="-92075">
                        <a:lnSpc>
                          <a:spcPts val="1395"/>
                        </a:lnSpc>
                        <a:buChar char="-"/>
                        <a:tabLst>
                          <a:tab pos="258191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8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3175" indent="-92075">
                        <a:lnSpc>
                          <a:spcPts val="1395"/>
                        </a:lnSpc>
                        <a:spcBef>
                          <a:spcPts val="240"/>
                        </a:spcBef>
                        <a:buChar char="-"/>
                        <a:tabLst>
                          <a:tab pos="2543810" algn="l"/>
                          <a:tab pos="441261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ponctuel	Oui /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7625" indent="-93345">
                        <a:lnSpc>
                          <a:spcPts val="1345"/>
                        </a:lnSpc>
                        <a:buChar char="-"/>
                        <a:tabLst>
                          <a:tab pos="258826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linéaire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1275" indent="-92075">
                        <a:lnSpc>
                          <a:spcPts val="1390"/>
                        </a:lnSpc>
                        <a:buChar char="-"/>
                        <a:tabLst>
                          <a:tab pos="258191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74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CC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3175" indent="-92075">
                        <a:lnSpc>
                          <a:spcPts val="1390"/>
                        </a:lnSpc>
                        <a:spcBef>
                          <a:spcPts val="250"/>
                        </a:spcBef>
                        <a:buChar char="-"/>
                        <a:tabLst>
                          <a:tab pos="2543810" algn="l"/>
                          <a:tab pos="441261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ponctuel	Oui /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7625" indent="-93345">
                        <a:lnSpc>
                          <a:spcPts val="1345"/>
                        </a:lnSpc>
                        <a:buChar char="-"/>
                        <a:tabLst>
                          <a:tab pos="258826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linéaire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1275" indent="-92075">
                        <a:lnSpc>
                          <a:spcPts val="1395"/>
                        </a:lnSpc>
                        <a:buChar char="-"/>
                        <a:tabLst>
                          <a:tab pos="258191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50">
                <a:tc gridSpan="4">
                  <a:txBody>
                    <a:bodyPr/>
                    <a:lstStyle/>
                    <a:p>
                      <a:pPr marL="4100195" indent="-92075">
                        <a:lnSpc>
                          <a:spcPts val="1395"/>
                        </a:lnSpc>
                        <a:spcBef>
                          <a:spcPts val="250"/>
                        </a:spcBef>
                        <a:buChar char="-"/>
                        <a:tabLst>
                          <a:tab pos="4100829" algn="l"/>
                          <a:tab pos="596963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ponctuel	Oui /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44645" marR="915669" indent="-93345">
                        <a:lnSpc>
                          <a:spcPts val="1345"/>
                        </a:lnSpc>
                        <a:buChar char="-"/>
                        <a:tabLst>
                          <a:tab pos="4145279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linéaire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38295" marR="915035" indent="-92075">
                        <a:lnSpc>
                          <a:spcPts val="1390"/>
                        </a:lnSpc>
                        <a:buChar char="-"/>
                        <a:tabLst>
                          <a:tab pos="4138929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7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6535">
                        <a:lnSpc>
                          <a:spcPts val="122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facteurs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3175" indent="-92075">
                        <a:lnSpc>
                          <a:spcPts val="1390"/>
                        </a:lnSpc>
                        <a:spcBef>
                          <a:spcPts val="250"/>
                        </a:spcBef>
                        <a:buChar char="-"/>
                        <a:tabLst>
                          <a:tab pos="2543810" algn="l"/>
                          <a:tab pos="441261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ponctuel	Oui /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7625" indent="-93345">
                        <a:lnSpc>
                          <a:spcPts val="1340"/>
                        </a:lnSpc>
                        <a:buChar char="-"/>
                        <a:tabLst>
                          <a:tab pos="258826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linéaire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1275" indent="-92075">
                        <a:lnSpc>
                          <a:spcPts val="1390"/>
                        </a:lnSpc>
                        <a:buChar char="-"/>
                        <a:tabLst>
                          <a:tab pos="258191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650">
                <a:tc gridSpan="4">
                  <a:txBody>
                    <a:bodyPr/>
                    <a:lstStyle/>
                    <a:p>
                      <a:pPr marL="354330">
                        <a:lnSpc>
                          <a:spcPts val="1395"/>
                        </a:lnSpc>
                        <a:spcBef>
                          <a:spcPts val="250"/>
                        </a:spcBef>
                        <a:tabLst>
                          <a:tab pos="4007485" algn="l"/>
                          <a:tab pos="5969635" algn="l"/>
                        </a:tabLst>
                      </a:pPr>
                      <a:r>
                        <a:rPr sz="1800" b="1" spc="-7" baseline="9259" dirty="0">
                          <a:latin typeface="Arial"/>
                          <a:cs typeface="Arial"/>
                        </a:rPr>
                        <a:t>l'attractivité	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ponctuel	Oui /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44645" marR="915669" indent="-93345">
                        <a:lnSpc>
                          <a:spcPts val="1345"/>
                        </a:lnSpc>
                        <a:buChar char="-"/>
                        <a:tabLst>
                          <a:tab pos="4145279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linéaire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38295" marR="915035" indent="-92075">
                        <a:lnSpc>
                          <a:spcPts val="1390"/>
                        </a:lnSpc>
                        <a:buChar char="-"/>
                        <a:tabLst>
                          <a:tab pos="4138929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7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3175" indent="-92075">
                        <a:lnSpc>
                          <a:spcPts val="1390"/>
                        </a:lnSpc>
                        <a:spcBef>
                          <a:spcPts val="250"/>
                        </a:spcBef>
                        <a:buChar char="-"/>
                        <a:tabLst>
                          <a:tab pos="2543810" algn="l"/>
                          <a:tab pos="441261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ponctuel	Oui /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7625" indent="-93345">
                        <a:lnSpc>
                          <a:spcPts val="1340"/>
                        </a:lnSpc>
                        <a:buChar char="-"/>
                        <a:tabLst>
                          <a:tab pos="258826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linéaire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1275" indent="-92075">
                        <a:lnSpc>
                          <a:spcPts val="1390"/>
                        </a:lnSpc>
                        <a:buChar char="-"/>
                        <a:tabLst>
                          <a:tab pos="258191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8650">
                <a:tc gridSpan="4">
                  <a:txBody>
                    <a:bodyPr/>
                    <a:lstStyle/>
                    <a:p>
                      <a:pPr marL="4100195" indent="-92075">
                        <a:lnSpc>
                          <a:spcPts val="1395"/>
                        </a:lnSpc>
                        <a:spcBef>
                          <a:spcPts val="250"/>
                        </a:spcBef>
                        <a:buChar char="-"/>
                        <a:tabLst>
                          <a:tab pos="4100829" algn="l"/>
                          <a:tab pos="596963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ponctuel	Oui /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144645" marR="915669" indent="-93345">
                        <a:lnSpc>
                          <a:spcPts val="1395"/>
                        </a:lnSpc>
                        <a:buChar char="-"/>
                        <a:tabLst>
                          <a:tab pos="4145279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linéaire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04558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conséquences	</a:t>
                      </a:r>
                      <a:r>
                        <a:rPr sz="1800" baseline="4629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15" baseline="46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aseline="4629" dirty="0">
                          <a:latin typeface="Arial"/>
                          <a:cs typeface="Arial"/>
                        </a:rPr>
                        <a:t>surface</a:t>
                      </a:r>
                      <a:endParaRPr sz="1800" baseline="4629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6745">
                <a:tc gridSpan="2">
                  <a:txBody>
                    <a:bodyPr/>
                    <a:lstStyle/>
                    <a:p>
                      <a:pPr marL="438150">
                        <a:lnSpc>
                          <a:spcPts val="919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urbaines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3175" indent="-92075">
                        <a:lnSpc>
                          <a:spcPts val="1390"/>
                        </a:lnSpc>
                        <a:spcBef>
                          <a:spcPts val="250"/>
                        </a:spcBef>
                        <a:buChar char="-"/>
                        <a:tabLst>
                          <a:tab pos="2543810" algn="l"/>
                          <a:tab pos="441261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ponctuel	Oui /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7625" indent="-93345">
                        <a:lnSpc>
                          <a:spcPts val="1340"/>
                        </a:lnSpc>
                        <a:buChar char="-"/>
                        <a:tabLst>
                          <a:tab pos="258826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linéaire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81275" indent="-92075">
                        <a:lnSpc>
                          <a:spcPts val="1390"/>
                        </a:lnSpc>
                        <a:buChar char="-"/>
                        <a:tabLst>
                          <a:tab pos="258191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800" y="504190"/>
            <a:ext cx="9432290" cy="5326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2000" y="1673860"/>
            <a:ext cx="706120" cy="1344930"/>
          </a:xfrm>
          <a:custGeom>
            <a:avLst/>
            <a:gdLst/>
            <a:ahLst/>
            <a:cxnLst/>
            <a:rect l="l" t="t" r="r" b="b"/>
            <a:pathLst>
              <a:path w="706120" h="1344930">
                <a:moveTo>
                  <a:pt x="193039" y="982979"/>
                </a:moveTo>
                <a:lnTo>
                  <a:pt x="421639" y="1344929"/>
                </a:lnTo>
                <a:lnTo>
                  <a:pt x="706120" y="1052829"/>
                </a:lnTo>
                <a:lnTo>
                  <a:pt x="509270" y="1026160"/>
                </a:lnTo>
                <a:lnTo>
                  <a:pt x="510478" y="1009650"/>
                </a:lnTo>
                <a:lnTo>
                  <a:pt x="389889" y="1009650"/>
                </a:lnTo>
                <a:lnTo>
                  <a:pt x="193039" y="982979"/>
                </a:lnTo>
                <a:close/>
              </a:path>
              <a:path w="706120" h="1344930">
                <a:moveTo>
                  <a:pt x="49529" y="0"/>
                </a:moveTo>
                <a:lnTo>
                  <a:pt x="0" y="139700"/>
                </a:lnTo>
                <a:lnTo>
                  <a:pt x="31750" y="160019"/>
                </a:lnTo>
                <a:lnTo>
                  <a:pt x="62229" y="181610"/>
                </a:lnTo>
                <a:lnTo>
                  <a:pt x="148589" y="257810"/>
                </a:lnTo>
                <a:lnTo>
                  <a:pt x="175260" y="287019"/>
                </a:lnTo>
                <a:lnTo>
                  <a:pt x="200660" y="317500"/>
                </a:lnTo>
                <a:lnTo>
                  <a:pt x="224789" y="350519"/>
                </a:lnTo>
                <a:lnTo>
                  <a:pt x="246379" y="384810"/>
                </a:lnTo>
                <a:lnTo>
                  <a:pt x="267970" y="420369"/>
                </a:lnTo>
                <a:lnTo>
                  <a:pt x="287020" y="457200"/>
                </a:lnTo>
                <a:lnTo>
                  <a:pt x="306070" y="495300"/>
                </a:lnTo>
                <a:lnTo>
                  <a:pt x="322579" y="533400"/>
                </a:lnTo>
                <a:lnTo>
                  <a:pt x="336550" y="574039"/>
                </a:lnTo>
                <a:lnTo>
                  <a:pt x="350520" y="615950"/>
                </a:lnTo>
                <a:lnTo>
                  <a:pt x="361950" y="657860"/>
                </a:lnTo>
                <a:lnTo>
                  <a:pt x="370839" y="699769"/>
                </a:lnTo>
                <a:lnTo>
                  <a:pt x="379729" y="744219"/>
                </a:lnTo>
                <a:lnTo>
                  <a:pt x="386079" y="787400"/>
                </a:lnTo>
                <a:lnTo>
                  <a:pt x="389889" y="831850"/>
                </a:lnTo>
                <a:lnTo>
                  <a:pt x="392429" y="876300"/>
                </a:lnTo>
                <a:lnTo>
                  <a:pt x="393700" y="920750"/>
                </a:lnTo>
                <a:lnTo>
                  <a:pt x="392429" y="965200"/>
                </a:lnTo>
                <a:lnTo>
                  <a:pt x="389889" y="1009650"/>
                </a:lnTo>
                <a:lnTo>
                  <a:pt x="510478" y="1009650"/>
                </a:lnTo>
                <a:lnTo>
                  <a:pt x="513079" y="974089"/>
                </a:lnTo>
                <a:lnTo>
                  <a:pt x="514350" y="920750"/>
                </a:lnTo>
                <a:lnTo>
                  <a:pt x="513079" y="868679"/>
                </a:lnTo>
                <a:lnTo>
                  <a:pt x="510539" y="816610"/>
                </a:lnTo>
                <a:lnTo>
                  <a:pt x="497839" y="712469"/>
                </a:lnTo>
                <a:lnTo>
                  <a:pt x="487679" y="661669"/>
                </a:lnTo>
                <a:lnTo>
                  <a:pt x="476250" y="610869"/>
                </a:lnTo>
                <a:lnTo>
                  <a:pt x="462279" y="561339"/>
                </a:lnTo>
                <a:lnTo>
                  <a:pt x="447039" y="513079"/>
                </a:lnTo>
                <a:lnTo>
                  <a:pt x="429260" y="464819"/>
                </a:lnTo>
                <a:lnTo>
                  <a:pt x="410210" y="419100"/>
                </a:lnTo>
                <a:lnTo>
                  <a:pt x="388620" y="373379"/>
                </a:lnTo>
                <a:lnTo>
                  <a:pt x="365760" y="330200"/>
                </a:lnTo>
                <a:lnTo>
                  <a:pt x="340360" y="288289"/>
                </a:lnTo>
                <a:lnTo>
                  <a:pt x="313689" y="248919"/>
                </a:lnTo>
                <a:lnTo>
                  <a:pt x="285750" y="209550"/>
                </a:lnTo>
                <a:lnTo>
                  <a:pt x="255270" y="173989"/>
                </a:lnTo>
                <a:lnTo>
                  <a:pt x="224789" y="139700"/>
                </a:lnTo>
                <a:lnTo>
                  <a:pt x="191770" y="106679"/>
                </a:lnTo>
                <a:lnTo>
                  <a:pt x="158750" y="76200"/>
                </a:lnTo>
                <a:lnTo>
                  <a:pt x="123189" y="49529"/>
                </a:lnTo>
                <a:lnTo>
                  <a:pt x="87629" y="24129"/>
                </a:lnTo>
                <a:lnTo>
                  <a:pt x="49529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2000" y="1673860"/>
            <a:ext cx="706120" cy="1344930"/>
          </a:xfrm>
          <a:custGeom>
            <a:avLst/>
            <a:gdLst/>
            <a:ahLst/>
            <a:cxnLst/>
            <a:rect l="l" t="t" r="r" b="b"/>
            <a:pathLst>
              <a:path w="706120" h="1344930">
                <a:moveTo>
                  <a:pt x="389889" y="1009650"/>
                </a:moveTo>
                <a:lnTo>
                  <a:pt x="392429" y="965200"/>
                </a:lnTo>
                <a:lnTo>
                  <a:pt x="393700" y="920750"/>
                </a:lnTo>
                <a:lnTo>
                  <a:pt x="392429" y="876300"/>
                </a:lnTo>
                <a:lnTo>
                  <a:pt x="389889" y="831850"/>
                </a:lnTo>
                <a:lnTo>
                  <a:pt x="386079" y="787400"/>
                </a:lnTo>
                <a:lnTo>
                  <a:pt x="379729" y="744219"/>
                </a:lnTo>
                <a:lnTo>
                  <a:pt x="370839" y="699769"/>
                </a:lnTo>
                <a:lnTo>
                  <a:pt x="361950" y="657860"/>
                </a:lnTo>
                <a:lnTo>
                  <a:pt x="350520" y="615950"/>
                </a:lnTo>
                <a:lnTo>
                  <a:pt x="336550" y="574039"/>
                </a:lnTo>
                <a:lnTo>
                  <a:pt x="322579" y="533400"/>
                </a:lnTo>
                <a:lnTo>
                  <a:pt x="306070" y="495300"/>
                </a:lnTo>
                <a:lnTo>
                  <a:pt x="287020" y="457200"/>
                </a:lnTo>
                <a:lnTo>
                  <a:pt x="267970" y="420369"/>
                </a:lnTo>
                <a:lnTo>
                  <a:pt x="246379" y="384810"/>
                </a:lnTo>
                <a:lnTo>
                  <a:pt x="224789" y="350519"/>
                </a:lnTo>
                <a:lnTo>
                  <a:pt x="200660" y="317500"/>
                </a:lnTo>
                <a:lnTo>
                  <a:pt x="175260" y="287019"/>
                </a:lnTo>
                <a:lnTo>
                  <a:pt x="148589" y="257810"/>
                </a:lnTo>
                <a:lnTo>
                  <a:pt x="120650" y="231139"/>
                </a:lnTo>
                <a:lnTo>
                  <a:pt x="92710" y="204469"/>
                </a:lnTo>
                <a:lnTo>
                  <a:pt x="62229" y="181610"/>
                </a:lnTo>
                <a:lnTo>
                  <a:pt x="31750" y="160019"/>
                </a:lnTo>
                <a:lnTo>
                  <a:pt x="0" y="139700"/>
                </a:lnTo>
                <a:lnTo>
                  <a:pt x="49529" y="0"/>
                </a:lnTo>
                <a:lnTo>
                  <a:pt x="87629" y="24129"/>
                </a:lnTo>
                <a:lnTo>
                  <a:pt x="123189" y="49529"/>
                </a:lnTo>
                <a:lnTo>
                  <a:pt x="158750" y="76200"/>
                </a:lnTo>
                <a:lnTo>
                  <a:pt x="191770" y="106679"/>
                </a:lnTo>
                <a:lnTo>
                  <a:pt x="224789" y="139700"/>
                </a:lnTo>
                <a:lnTo>
                  <a:pt x="255270" y="173989"/>
                </a:lnTo>
                <a:lnTo>
                  <a:pt x="285750" y="209550"/>
                </a:lnTo>
                <a:lnTo>
                  <a:pt x="313689" y="248919"/>
                </a:lnTo>
                <a:lnTo>
                  <a:pt x="340360" y="288289"/>
                </a:lnTo>
                <a:lnTo>
                  <a:pt x="365760" y="330200"/>
                </a:lnTo>
                <a:lnTo>
                  <a:pt x="388620" y="373379"/>
                </a:lnTo>
                <a:lnTo>
                  <a:pt x="410210" y="419100"/>
                </a:lnTo>
                <a:lnTo>
                  <a:pt x="429260" y="464819"/>
                </a:lnTo>
                <a:lnTo>
                  <a:pt x="447039" y="513079"/>
                </a:lnTo>
                <a:lnTo>
                  <a:pt x="462279" y="561339"/>
                </a:lnTo>
                <a:lnTo>
                  <a:pt x="476250" y="610869"/>
                </a:lnTo>
                <a:lnTo>
                  <a:pt x="487679" y="661669"/>
                </a:lnTo>
                <a:lnTo>
                  <a:pt x="497839" y="712469"/>
                </a:lnTo>
                <a:lnTo>
                  <a:pt x="504189" y="764539"/>
                </a:lnTo>
                <a:lnTo>
                  <a:pt x="510539" y="816610"/>
                </a:lnTo>
                <a:lnTo>
                  <a:pt x="513079" y="868679"/>
                </a:lnTo>
                <a:lnTo>
                  <a:pt x="514350" y="920750"/>
                </a:lnTo>
                <a:lnTo>
                  <a:pt x="513079" y="974089"/>
                </a:lnTo>
                <a:lnTo>
                  <a:pt x="509270" y="1026160"/>
                </a:lnTo>
                <a:lnTo>
                  <a:pt x="706120" y="1052829"/>
                </a:lnTo>
                <a:lnTo>
                  <a:pt x="421639" y="1344929"/>
                </a:lnTo>
                <a:lnTo>
                  <a:pt x="193039" y="982979"/>
                </a:lnTo>
                <a:lnTo>
                  <a:pt x="389889" y="100965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" y="1456689"/>
            <a:ext cx="516890" cy="1686560"/>
          </a:xfrm>
          <a:custGeom>
            <a:avLst/>
            <a:gdLst/>
            <a:ahLst/>
            <a:cxnLst/>
            <a:rect l="l" t="t" r="r" b="b"/>
            <a:pathLst>
              <a:path w="516890" h="1686560">
                <a:moveTo>
                  <a:pt x="215900" y="0"/>
                </a:moveTo>
                <a:lnTo>
                  <a:pt x="175259" y="54610"/>
                </a:lnTo>
                <a:lnTo>
                  <a:pt x="137159" y="115570"/>
                </a:lnTo>
                <a:lnTo>
                  <a:pt x="119379" y="149860"/>
                </a:lnTo>
                <a:lnTo>
                  <a:pt x="87629" y="219710"/>
                </a:lnTo>
                <a:lnTo>
                  <a:pt x="73659" y="256539"/>
                </a:lnTo>
                <a:lnTo>
                  <a:pt x="60959" y="295910"/>
                </a:lnTo>
                <a:lnTo>
                  <a:pt x="49529" y="335280"/>
                </a:lnTo>
                <a:lnTo>
                  <a:pt x="38100" y="375920"/>
                </a:lnTo>
                <a:lnTo>
                  <a:pt x="29209" y="416560"/>
                </a:lnTo>
                <a:lnTo>
                  <a:pt x="20319" y="458470"/>
                </a:lnTo>
                <a:lnTo>
                  <a:pt x="13969" y="500380"/>
                </a:lnTo>
                <a:lnTo>
                  <a:pt x="8889" y="543560"/>
                </a:lnTo>
                <a:lnTo>
                  <a:pt x="3809" y="588010"/>
                </a:lnTo>
                <a:lnTo>
                  <a:pt x="1269" y="631189"/>
                </a:lnTo>
                <a:lnTo>
                  <a:pt x="0" y="675639"/>
                </a:lnTo>
                <a:lnTo>
                  <a:pt x="0" y="720089"/>
                </a:lnTo>
                <a:lnTo>
                  <a:pt x="1269" y="764539"/>
                </a:lnTo>
                <a:lnTo>
                  <a:pt x="3809" y="807720"/>
                </a:lnTo>
                <a:lnTo>
                  <a:pt x="7619" y="852170"/>
                </a:lnTo>
                <a:lnTo>
                  <a:pt x="12700" y="895350"/>
                </a:lnTo>
                <a:lnTo>
                  <a:pt x="19050" y="937260"/>
                </a:lnTo>
                <a:lnTo>
                  <a:pt x="26669" y="979170"/>
                </a:lnTo>
                <a:lnTo>
                  <a:pt x="35559" y="1021080"/>
                </a:lnTo>
                <a:lnTo>
                  <a:pt x="45719" y="1061720"/>
                </a:lnTo>
                <a:lnTo>
                  <a:pt x="57150" y="1101089"/>
                </a:lnTo>
                <a:lnTo>
                  <a:pt x="71119" y="1140460"/>
                </a:lnTo>
                <a:lnTo>
                  <a:pt x="99059" y="1214120"/>
                </a:lnTo>
                <a:lnTo>
                  <a:pt x="115569" y="1249680"/>
                </a:lnTo>
                <a:lnTo>
                  <a:pt x="151129" y="1314450"/>
                </a:lnTo>
                <a:lnTo>
                  <a:pt x="190500" y="1374139"/>
                </a:lnTo>
                <a:lnTo>
                  <a:pt x="232409" y="1426210"/>
                </a:lnTo>
                <a:lnTo>
                  <a:pt x="278129" y="1470660"/>
                </a:lnTo>
                <a:lnTo>
                  <a:pt x="302259" y="1489710"/>
                </a:lnTo>
                <a:lnTo>
                  <a:pt x="247650" y="1686560"/>
                </a:lnTo>
                <a:lnTo>
                  <a:pt x="516889" y="1518920"/>
                </a:lnTo>
                <a:lnTo>
                  <a:pt x="460489" y="1266189"/>
                </a:lnTo>
                <a:lnTo>
                  <a:pt x="363219" y="1266189"/>
                </a:lnTo>
                <a:lnTo>
                  <a:pt x="345439" y="1252220"/>
                </a:lnTo>
                <a:lnTo>
                  <a:pt x="328929" y="1236980"/>
                </a:lnTo>
                <a:lnTo>
                  <a:pt x="313689" y="1220470"/>
                </a:lnTo>
                <a:lnTo>
                  <a:pt x="297179" y="1201420"/>
                </a:lnTo>
                <a:lnTo>
                  <a:pt x="283209" y="1182370"/>
                </a:lnTo>
                <a:lnTo>
                  <a:pt x="267969" y="1162050"/>
                </a:lnTo>
                <a:lnTo>
                  <a:pt x="255269" y="1140460"/>
                </a:lnTo>
                <a:lnTo>
                  <a:pt x="241300" y="1117600"/>
                </a:lnTo>
                <a:lnTo>
                  <a:pt x="229869" y="1093470"/>
                </a:lnTo>
                <a:lnTo>
                  <a:pt x="207009" y="1042670"/>
                </a:lnTo>
                <a:lnTo>
                  <a:pt x="187959" y="988060"/>
                </a:lnTo>
                <a:lnTo>
                  <a:pt x="172719" y="930910"/>
                </a:lnTo>
                <a:lnTo>
                  <a:pt x="166369" y="900430"/>
                </a:lnTo>
                <a:lnTo>
                  <a:pt x="160019" y="871220"/>
                </a:lnTo>
                <a:lnTo>
                  <a:pt x="152400" y="808989"/>
                </a:lnTo>
                <a:lnTo>
                  <a:pt x="147319" y="746760"/>
                </a:lnTo>
                <a:lnTo>
                  <a:pt x="146050" y="715010"/>
                </a:lnTo>
                <a:lnTo>
                  <a:pt x="147319" y="683260"/>
                </a:lnTo>
                <a:lnTo>
                  <a:pt x="147319" y="652780"/>
                </a:lnTo>
                <a:lnTo>
                  <a:pt x="152400" y="589280"/>
                </a:lnTo>
                <a:lnTo>
                  <a:pt x="161289" y="528320"/>
                </a:lnTo>
                <a:lnTo>
                  <a:pt x="173989" y="468630"/>
                </a:lnTo>
                <a:lnTo>
                  <a:pt x="190500" y="411480"/>
                </a:lnTo>
                <a:lnTo>
                  <a:pt x="209550" y="358139"/>
                </a:lnTo>
                <a:lnTo>
                  <a:pt x="232409" y="307339"/>
                </a:lnTo>
                <a:lnTo>
                  <a:pt x="257809" y="260350"/>
                </a:lnTo>
                <a:lnTo>
                  <a:pt x="285750" y="219710"/>
                </a:lnTo>
                <a:lnTo>
                  <a:pt x="300989" y="200660"/>
                </a:lnTo>
                <a:lnTo>
                  <a:pt x="215900" y="0"/>
                </a:lnTo>
                <a:close/>
              </a:path>
              <a:path w="516890" h="1686560">
                <a:moveTo>
                  <a:pt x="416559" y="1069339"/>
                </a:moveTo>
                <a:lnTo>
                  <a:pt x="363219" y="1266189"/>
                </a:lnTo>
                <a:lnTo>
                  <a:pt x="460489" y="1266189"/>
                </a:lnTo>
                <a:lnTo>
                  <a:pt x="416559" y="1069339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" y="1456689"/>
            <a:ext cx="516890" cy="1686560"/>
          </a:xfrm>
          <a:custGeom>
            <a:avLst/>
            <a:gdLst/>
            <a:ahLst/>
            <a:cxnLst/>
            <a:rect l="l" t="t" r="r" b="b"/>
            <a:pathLst>
              <a:path w="516890" h="1686560">
                <a:moveTo>
                  <a:pt x="363219" y="1266189"/>
                </a:moveTo>
                <a:lnTo>
                  <a:pt x="328929" y="1236980"/>
                </a:lnTo>
                <a:lnTo>
                  <a:pt x="297179" y="1201420"/>
                </a:lnTo>
                <a:lnTo>
                  <a:pt x="283209" y="1182370"/>
                </a:lnTo>
                <a:lnTo>
                  <a:pt x="267969" y="1162050"/>
                </a:lnTo>
                <a:lnTo>
                  <a:pt x="255269" y="1140460"/>
                </a:lnTo>
                <a:lnTo>
                  <a:pt x="241300" y="1117600"/>
                </a:lnTo>
                <a:lnTo>
                  <a:pt x="229869" y="1093470"/>
                </a:lnTo>
                <a:lnTo>
                  <a:pt x="207009" y="1042670"/>
                </a:lnTo>
                <a:lnTo>
                  <a:pt x="187959" y="988060"/>
                </a:lnTo>
                <a:lnTo>
                  <a:pt x="172719" y="930910"/>
                </a:lnTo>
                <a:lnTo>
                  <a:pt x="166369" y="900430"/>
                </a:lnTo>
                <a:lnTo>
                  <a:pt x="160019" y="871220"/>
                </a:lnTo>
                <a:lnTo>
                  <a:pt x="152400" y="808989"/>
                </a:lnTo>
                <a:lnTo>
                  <a:pt x="147319" y="746760"/>
                </a:lnTo>
                <a:lnTo>
                  <a:pt x="146050" y="715010"/>
                </a:lnTo>
                <a:lnTo>
                  <a:pt x="147319" y="683260"/>
                </a:lnTo>
                <a:lnTo>
                  <a:pt x="147319" y="652780"/>
                </a:lnTo>
                <a:lnTo>
                  <a:pt x="149859" y="621030"/>
                </a:lnTo>
                <a:lnTo>
                  <a:pt x="152400" y="589280"/>
                </a:lnTo>
                <a:lnTo>
                  <a:pt x="156209" y="558800"/>
                </a:lnTo>
                <a:lnTo>
                  <a:pt x="167639" y="497839"/>
                </a:lnTo>
                <a:lnTo>
                  <a:pt x="181609" y="439420"/>
                </a:lnTo>
                <a:lnTo>
                  <a:pt x="199389" y="384810"/>
                </a:lnTo>
                <a:lnTo>
                  <a:pt x="220979" y="332739"/>
                </a:lnTo>
                <a:lnTo>
                  <a:pt x="245109" y="283210"/>
                </a:lnTo>
                <a:lnTo>
                  <a:pt x="271779" y="240030"/>
                </a:lnTo>
                <a:lnTo>
                  <a:pt x="285750" y="219710"/>
                </a:lnTo>
                <a:lnTo>
                  <a:pt x="300989" y="200660"/>
                </a:lnTo>
                <a:lnTo>
                  <a:pt x="215900" y="0"/>
                </a:lnTo>
                <a:lnTo>
                  <a:pt x="195579" y="26670"/>
                </a:lnTo>
                <a:lnTo>
                  <a:pt x="154939" y="85089"/>
                </a:lnTo>
                <a:lnTo>
                  <a:pt x="119379" y="149860"/>
                </a:lnTo>
                <a:lnTo>
                  <a:pt x="87629" y="219710"/>
                </a:lnTo>
                <a:lnTo>
                  <a:pt x="73659" y="256539"/>
                </a:lnTo>
                <a:lnTo>
                  <a:pt x="60959" y="295910"/>
                </a:lnTo>
                <a:lnTo>
                  <a:pt x="49529" y="335280"/>
                </a:lnTo>
                <a:lnTo>
                  <a:pt x="38100" y="375920"/>
                </a:lnTo>
                <a:lnTo>
                  <a:pt x="29209" y="416560"/>
                </a:lnTo>
                <a:lnTo>
                  <a:pt x="20319" y="458470"/>
                </a:lnTo>
                <a:lnTo>
                  <a:pt x="13969" y="500380"/>
                </a:lnTo>
                <a:lnTo>
                  <a:pt x="8889" y="543560"/>
                </a:lnTo>
                <a:lnTo>
                  <a:pt x="3809" y="588010"/>
                </a:lnTo>
                <a:lnTo>
                  <a:pt x="1269" y="631189"/>
                </a:lnTo>
                <a:lnTo>
                  <a:pt x="0" y="675639"/>
                </a:lnTo>
                <a:lnTo>
                  <a:pt x="0" y="720089"/>
                </a:lnTo>
                <a:lnTo>
                  <a:pt x="1269" y="764539"/>
                </a:lnTo>
                <a:lnTo>
                  <a:pt x="3809" y="807720"/>
                </a:lnTo>
                <a:lnTo>
                  <a:pt x="7619" y="852170"/>
                </a:lnTo>
                <a:lnTo>
                  <a:pt x="12700" y="895350"/>
                </a:lnTo>
                <a:lnTo>
                  <a:pt x="19050" y="937260"/>
                </a:lnTo>
                <a:lnTo>
                  <a:pt x="26669" y="979170"/>
                </a:lnTo>
                <a:lnTo>
                  <a:pt x="35559" y="1021080"/>
                </a:lnTo>
                <a:lnTo>
                  <a:pt x="45719" y="1061720"/>
                </a:lnTo>
                <a:lnTo>
                  <a:pt x="57150" y="1101089"/>
                </a:lnTo>
                <a:lnTo>
                  <a:pt x="71119" y="1140460"/>
                </a:lnTo>
                <a:lnTo>
                  <a:pt x="85089" y="1177289"/>
                </a:lnTo>
                <a:lnTo>
                  <a:pt x="99059" y="1214120"/>
                </a:lnTo>
                <a:lnTo>
                  <a:pt x="115569" y="1249680"/>
                </a:lnTo>
                <a:lnTo>
                  <a:pt x="151129" y="1314450"/>
                </a:lnTo>
                <a:lnTo>
                  <a:pt x="190500" y="1374139"/>
                </a:lnTo>
                <a:lnTo>
                  <a:pt x="232409" y="1426210"/>
                </a:lnTo>
                <a:lnTo>
                  <a:pt x="278129" y="1470660"/>
                </a:lnTo>
                <a:lnTo>
                  <a:pt x="302259" y="1489710"/>
                </a:lnTo>
                <a:lnTo>
                  <a:pt x="247650" y="1686560"/>
                </a:lnTo>
                <a:lnTo>
                  <a:pt x="516889" y="1518920"/>
                </a:lnTo>
                <a:lnTo>
                  <a:pt x="416559" y="1069339"/>
                </a:lnTo>
                <a:lnTo>
                  <a:pt x="363219" y="126618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3689" y="308356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88290" y="0"/>
                </a:moveTo>
                <a:lnTo>
                  <a:pt x="0" y="0"/>
                </a:lnTo>
                <a:lnTo>
                  <a:pt x="0" y="288289"/>
                </a:lnTo>
                <a:lnTo>
                  <a:pt x="288290" y="288289"/>
                </a:lnTo>
                <a:lnTo>
                  <a:pt x="288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3689" y="308356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779" y="288289"/>
                </a:moveTo>
                <a:lnTo>
                  <a:pt x="0" y="288289"/>
                </a:lnTo>
                <a:lnTo>
                  <a:pt x="0" y="0"/>
                </a:lnTo>
                <a:lnTo>
                  <a:pt x="288290" y="0"/>
                </a:lnTo>
                <a:lnTo>
                  <a:pt x="288290" y="288289"/>
                </a:lnTo>
                <a:lnTo>
                  <a:pt x="144779" y="28828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8380" y="1516380"/>
            <a:ext cx="516890" cy="1686560"/>
          </a:xfrm>
          <a:custGeom>
            <a:avLst/>
            <a:gdLst/>
            <a:ahLst/>
            <a:cxnLst/>
            <a:rect l="l" t="t" r="r" b="b"/>
            <a:pathLst>
              <a:path w="516890" h="1686560">
                <a:moveTo>
                  <a:pt x="215900" y="0"/>
                </a:moveTo>
                <a:lnTo>
                  <a:pt x="175259" y="54610"/>
                </a:lnTo>
                <a:lnTo>
                  <a:pt x="137159" y="116840"/>
                </a:lnTo>
                <a:lnTo>
                  <a:pt x="102869" y="184150"/>
                </a:lnTo>
                <a:lnTo>
                  <a:pt x="87629" y="219710"/>
                </a:lnTo>
                <a:lnTo>
                  <a:pt x="73659" y="256540"/>
                </a:lnTo>
                <a:lnTo>
                  <a:pt x="60959" y="295910"/>
                </a:lnTo>
                <a:lnTo>
                  <a:pt x="49529" y="335280"/>
                </a:lnTo>
                <a:lnTo>
                  <a:pt x="38100" y="375920"/>
                </a:lnTo>
                <a:lnTo>
                  <a:pt x="29209" y="416560"/>
                </a:lnTo>
                <a:lnTo>
                  <a:pt x="20319" y="458470"/>
                </a:lnTo>
                <a:lnTo>
                  <a:pt x="13969" y="501650"/>
                </a:lnTo>
                <a:lnTo>
                  <a:pt x="3809" y="588010"/>
                </a:lnTo>
                <a:lnTo>
                  <a:pt x="1269" y="631190"/>
                </a:lnTo>
                <a:lnTo>
                  <a:pt x="0" y="675640"/>
                </a:lnTo>
                <a:lnTo>
                  <a:pt x="0" y="720090"/>
                </a:lnTo>
                <a:lnTo>
                  <a:pt x="1269" y="764540"/>
                </a:lnTo>
                <a:lnTo>
                  <a:pt x="3809" y="807720"/>
                </a:lnTo>
                <a:lnTo>
                  <a:pt x="7619" y="852170"/>
                </a:lnTo>
                <a:lnTo>
                  <a:pt x="12700" y="895350"/>
                </a:lnTo>
                <a:lnTo>
                  <a:pt x="19050" y="937260"/>
                </a:lnTo>
                <a:lnTo>
                  <a:pt x="26669" y="980440"/>
                </a:lnTo>
                <a:lnTo>
                  <a:pt x="35559" y="1021080"/>
                </a:lnTo>
                <a:lnTo>
                  <a:pt x="45719" y="1061720"/>
                </a:lnTo>
                <a:lnTo>
                  <a:pt x="57150" y="1101090"/>
                </a:lnTo>
                <a:lnTo>
                  <a:pt x="71119" y="1140460"/>
                </a:lnTo>
                <a:lnTo>
                  <a:pt x="99059" y="1214120"/>
                </a:lnTo>
                <a:lnTo>
                  <a:pt x="115569" y="1249680"/>
                </a:lnTo>
                <a:lnTo>
                  <a:pt x="151129" y="1314450"/>
                </a:lnTo>
                <a:lnTo>
                  <a:pt x="190500" y="1374140"/>
                </a:lnTo>
                <a:lnTo>
                  <a:pt x="232409" y="1426210"/>
                </a:lnTo>
                <a:lnTo>
                  <a:pt x="278129" y="1470660"/>
                </a:lnTo>
                <a:lnTo>
                  <a:pt x="302259" y="1489710"/>
                </a:lnTo>
                <a:lnTo>
                  <a:pt x="247650" y="1686560"/>
                </a:lnTo>
                <a:lnTo>
                  <a:pt x="516889" y="1518920"/>
                </a:lnTo>
                <a:lnTo>
                  <a:pt x="460489" y="1266190"/>
                </a:lnTo>
                <a:lnTo>
                  <a:pt x="363219" y="1266190"/>
                </a:lnTo>
                <a:lnTo>
                  <a:pt x="345439" y="1252220"/>
                </a:lnTo>
                <a:lnTo>
                  <a:pt x="328929" y="1236980"/>
                </a:lnTo>
                <a:lnTo>
                  <a:pt x="313689" y="1220470"/>
                </a:lnTo>
                <a:lnTo>
                  <a:pt x="297179" y="1201420"/>
                </a:lnTo>
                <a:lnTo>
                  <a:pt x="283209" y="1182370"/>
                </a:lnTo>
                <a:lnTo>
                  <a:pt x="267969" y="1162050"/>
                </a:lnTo>
                <a:lnTo>
                  <a:pt x="255269" y="1140460"/>
                </a:lnTo>
                <a:lnTo>
                  <a:pt x="241300" y="1117600"/>
                </a:lnTo>
                <a:lnTo>
                  <a:pt x="229869" y="1093470"/>
                </a:lnTo>
                <a:lnTo>
                  <a:pt x="207009" y="1042670"/>
                </a:lnTo>
                <a:lnTo>
                  <a:pt x="187959" y="988060"/>
                </a:lnTo>
                <a:lnTo>
                  <a:pt x="172719" y="930910"/>
                </a:lnTo>
                <a:lnTo>
                  <a:pt x="166369" y="900430"/>
                </a:lnTo>
                <a:lnTo>
                  <a:pt x="160019" y="871220"/>
                </a:lnTo>
                <a:lnTo>
                  <a:pt x="152400" y="808990"/>
                </a:lnTo>
                <a:lnTo>
                  <a:pt x="147319" y="746760"/>
                </a:lnTo>
                <a:lnTo>
                  <a:pt x="146050" y="715010"/>
                </a:lnTo>
                <a:lnTo>
                  <a:pt x="147319" y="684530"/>
                </a:lnTo>
                <a:lnTo>
                  <a:pt x="147319" y="652780"/>
                </a:lnTo>
                <a:lnTo>
                  <a:pt x="152400" y="589280"/>
                </a:lnTo>
                <a:lnTo>
                  <a:pt x="156209" y="558800"/>
                </a:lnTo>
                <a:lnTo>
                  <a:pt x="161289" y="528320"/>
                </a:lnTo>
                <a:lnTo>
                  <a:pt x="167639" y="499110"/>
                </a:lnTo>
                <a:lnTo>
                  <a:pt x="173989" y="468630"/>
                </a:lnTo>
                <a:lnTo>
                  <a:pt x="190500" y="411480"/>
                </a:lnTo>
                <a:lnTo>
                  <a:pt x="209550" y="358140"/>
                </a:lnTo>
                <a:lnTo>
                  <a:pt x="232409" y="307340"/>
                </a:lnTo>
                <a:lnTo>
                  <a:pt x="257809" y="260350"/>
                </a:lnTo>
                <a:lnTo>
                  <a:pt x="285750" y="219710"/>
                </a:lnTo>
                <a:lnTo>
                  <a:pt x="300989" y="200660"/>
                </a:lnTo>
                <a:lnTo>
                  <a:pt x="215900" y="0"/>
                </a:lnTo>
                <a:close/>
              </a:path>
              <a:path w="516890" h="1686560">
                <a:moveTo>
                  <a:pt x="416559" y="1069340"/>
                </a:moveTo>
                <a:lnTo>
                  <a:pt x="363219" y="1266190"/>
                </a:lnTo>
                <a:lnTo>
                  <a:pt x="460489" y="1266190"/>
                </a:lnTo>
                <a:lnTo>
                  <a:pt x="416559" y="106934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8380" y="1516380"/>
            <a:ext cx="516890" cy="1686560"/>
          </a:xfrm>
          <a:custGeom>
            <a:avLst/>
            <a:gdLst/>
            <a:ahLst/>
            <a:cxnLst/>
            <a:rect l="l" t="t" r="r" b="b"/>
            <a:pathLst>
              <a:path w="516890" h="1686560">
                <a:moveTo>
                  <a:pt x="363219" y="1266190"/>
                </a:moveTo>
                <a:lnTo>
                  <a:pt x="328929" y="1236980"/>
                </a:lnTo>
                <a:lnTo>
                  <a:pt x="297179" y="1201420"/>
                </a:lnTo>
                <a:lnTo>
                  <a:pt x="283209" y="1182370"/>
                </a:lnTo>
                <a:lnTo>
                  <a:pt x="267969" y="1162050"/>
                </a:lnTo>
                <a:lnTo>
                  <a:pt x="255269" y="1140460"/>
                </a:lnTo>
                <a:lnTo>
                  <a:pt x="241300" y="1117600"/>
                </a:lnTo>
                <a:lnTo>
                  <a:pt x="229869" y="1093470"/>
                </a:lnTo>
                <a:lnTo>
                  <a:pt x="207009" y="1042670"/>
                </a:lnTo>
                <a:lnTo>
                  <a:pt x="187959" y="988060"/>
                </a:lnTo>
                <a:lnTo>
                  <a:pt x="172719" y="930910"/>
                </a:lnTo>
                <a:lnTo>
                  <a:pt x="166369" y="900430"/>
                </a:lnTo>
                <a:lnTo>
                  <a:pt x="160019" y="871220"/>
                </a:lnTo>
                <a:lnTo>
                  <a:pt x="152400" y="808990"/>
                </a:lnTo>
                <a:lnTo>
                  <a:pt x="147319" y="746760"/>
                </a:lnTo>
                <a:lnTo>
                  <a:pt x="146050" y="715010"/>
                </a:lnTo>
                <a:lnTo>
                  <a:pt x="147319" y="684530"/>
                </a:lnTo>
                <a:lnTo>
                  <a:pt x="147319" y="652780"/>
                </a:lnTo>
                <a:lnTo>
                  <a:pt x="149859" y="621030"/>
                </a:lnTo>
                <a:lnTo>
                  <a:pt x="152400" y="589280"/>
                </a:lnTo>
                <a:lnTo>
                  <a:pt x="156209" y="558800"/>
                </a:lnTo>
                <a:lnTo>
                  <a:pt x="161289" y="528320"/>
                </a:lnTo>
                <a:lnTo>
                  <a:pt x="167639" y="499110"/>
                </a:lnTo>
                <a:lnTo>
                  <a:pt x="173989" y="468630"/>
                </a:lnTo>
                <a:lnTo>
                  <a:pt x="190500" y="411480"/>
                </a:lnTo>
                <a:lnTo>
                  <a:pt x="209550" y="358140"/>
                </a:lnTo>
                <a:lnTo>
                  <a:pt x="232409" y="307340"/>
                </a:lnTo>
                <a:lnTo>
                  <a:pt x="257809" y="260350"/>
                </a:lnTo>
                <a:lnTo>
                  <a:pt x="271779" y="240030"/>
                </a:lnTo>
                <a:lnTo>
                  <a:pt x="285750" y="219710"/>
                </a:lnTo>
                <a:lnTo>
                  <a:pt x="300989" y="200660"/>
                </a:lnTo>
                <a:lnTo>
                  <a:pt x="215900" y="0"/>
                </a:lnTo>
                <a:lnTo>
                  <a:pt x="195579" y="26670"/>
                </a:lnTo>
                <a:lnTo>
                  <a:pt x="154939" y="85090"/>
                </a:lnTo>
                <a:lnTo>
                  <a:pt x="119379" y="149860"/>
                </a:lnTo>
                <a:lnTo>
                  <a:pt x="87629" y="219710"/>
                </a:lnTo>
                <a:lnTo>
                  <a:pt x="73659" y="256540"/>
                </a:lnTo>
                <a:lnTo>
                  <a:pt x="60959" y="295910"/>
                </a:lnTo>
                <a:lnTo>
                  <a:pt x="49529" y="335280"/>
                </a:lnTo>
                <a:lnTo>
                  <a:pt x="38100" y="375920"/>
                </a:lnTo>
                <a:lnTo>
                  <a:pt x="29209" y="416560"/>
                </a:lnTo>
                <a:lnTo>
                  <a:pt x="20319" y="458470"/>
                </a:lnTo>
                <a:lnTo>
                  <a:pt x="13969" y="501650"/>
                </a:lnTo>
                <a:lnTo>
                  <a:pt x="8889" y="544830"/>
                </a:lnTo>
                <a:lnTo>
                  <a:pt x="3809" y="588010"/>
                </a:lnTo>
                <a:lnTo>
                  <a:pt x="1269" y="631190"/>
                </a:lnTo>
                <a:lnTo>
                  <a:pt x="0" y="675640"/>
                </a:lnTo>
                <a:lnTo>
                  <a:pt x="0" y="720090"/>
                </a:lnTo>
                <a:lnTo>
                  <a:pt x="1269" y="764540"/>
                </a:lnTo>
                <a:lnTo>
                  <a:pt x="3809" y="807720"/>
                </a:lnTo>
                <a:lnTo>
                  <a:pt x="7619" y="852170"/>
                </a:lnTo>
                <a:lnTo>
                  <a:pt x="12700" y="895350"/>
                </a:lnTo>
                <a:lnTo>
                  <a:pt x="19050" y="937260"/>
                </a:lnTo>
                <a:lnTo>
                  <a:pt x="26669" y="980440"/>
                </a:lnTo>
                <a:lnTo>
                  <a:pt x="35559" y="1021080"/>
                </a:lnTo>
                <a:lnTo>
                  <a:pt x="45719" y="1061720"/>
                </a:lnTo>
                <a:lnTo>
                  <a:pt x="57150" y="1101090"/>
                </a:lnTo>
                <a:lnTo>
                  <a:pt x="71119" y="1140460"/>
                </a:lnTo>
                <a:lnTo>
                  <a:pt x="85089" y="1177290"/>
                </a:lnTo>
                <a:lnTo>
                  <a:pt x="99059" y="1214120"/>
                </a:lnTo>
                <a:lnTo>
                  <a:pt x="115569" y="1249680"/>
                </a:lnTo>
                <a:lnTo>
                  <a:pt x="151129" y="1314450"/>
                </a:lnTo>
                <a:lnTo>
                  <a:pt x="190500" y="1374140"/>
                </a:lnTo>
                <a:lnTo>
                  <a:pt x="232409" y="1426210"/>
                </a:lnTo>
                <a:lnTo>
                  <a:pt x="278129" y="1470660"/>
                </a:lnTo>
                <a:lnTo>
                  <a:pt x="302259" y="1489710"/>
                </a:lnTo>
                <a:lnTo>
                  <a:pt x="247650" y="1686560"/>
                </a:lnTo>
                <a:lnTo>
                  <a:pt x="516889" y="1518920"/>
                </a:lnTo>
                <a:lnTo>
                  <a:pt x="416559" y="1069340"/>
                </a:lnTo>
                <a:lnTo>
                  <a:pt x="363219" y="126619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68030" y="2561589"/>
            <a:ext cx="1064259" cy="1541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03259" y="648969"/>
            <a:ext cx="1341120" cy="2024380"/>
          </a:xfrm>
          <a:custGeom>
            <a:avLst/>
            <a:gdLst/>
            <a:ahLst/>
            <a:cxnLst/>
            <a:rect l="l" t="t" r="r" b="b"/>
            <a:pathLst>
              <a:path w="1341120" h="2024380">
                <a:moveTo>
                  <a:pt x="1154430" y="0"/>
                </a:moveTo>
                <a:lnTo>
                  <a:pt x="1107440" y="0"/>
                </a:lnTo>
                <a:lnTo>
                  <a:pt x="1060450" y="2539"/>
                </a:lnTo>
                <a:lnTo>
                  <a:pt x="1013460" y="8889"/>
                </a:lnTo>
                <a:lnTo>
                  <a:pt x="966470" y="19050"/>
                </a:lnTo>
                <a:lnTo>
                  <a:pt x="920750" y="31750"/>
                </a:lnTo>
                <a:lnTo>
                  <a:pt x="875030" y="48259"/>
                </a:lnTo>
                <a:lnTo>
                  <a:pt x="829310" y="67309"/>
                </a:lnTo>
                <a:lnTo>
                  <a:pt x="784860" y="90170"/>
                </a:lnTo>
                <a:lnTo>
                  <a:pt x="741680" y="115570"/>
                </a:lnTo>
                <a:lnTo>
                  <a:pt x="699770" y="143509"/>
                </a:lnTo>
                <a:lnTo>
                  <a:pt x="657860" y="175259"/>
                </a:lnTo>
                <a:lnTo>
                  <a:pt x="617220" y="209550"/>
                </a:lnTo>
                <a:lnTo>
                  <a:pt x="579120" y="246379"/>
                </a:lnTo>
                <a:lnTo>
                  <a:pt x="541020" y="285750"/>
                </a:lnTo>
                <a:lnTo>
                  <a:pt x="505460" y="328929"/>
                </a:lnTo>
                <a:lnTo>
                  <a:pt x="471170" y="373379"/>
                </a:lnTo>
                <a:lnTo>
                  <a:pt x="438150" y="420369"/>
                </a:lnTo>
                <a:lnTo>
                  <a:pt x="406400" y="469900"/>
                </a:lnTo>
                <a:lnTo>
                  <a:pt x="378460" y="520700"/>
                </a:lnTo>
                <a:lnTo>
                  <a:pt x="350520" y="574039"/>
                </a:lnTo>
                <a:lnTo>
                  <a:pt x="325120" y="629919"/>
                </a:lnTo>
                <a:lnTo>
                  <a:pt x="302260" y="687069"/>
                </a:lnTo>
                <a:lnTo>
                  <a:pt x="280670" y="745489"/>
                </a:lnTo>
                <a:lnTo>
                  <a:pt x="261620" y="805179"/>
                </a:lnTo>
                <a:lnTo>
                  <a:pt x="245110" y="866139"/>
                </a:lnTo>
                <a:lnTo>
                  <a:pt x="231140" y="928369"/>
                </a:lnTo>
                <a:lnTo>
                  <a:pt x="218440" y="991869"/>
                </a:lnTo>
                <a:lnTo>
                  <a:pt x="209550" y="1055369"/>
                </a:lnTo>
                <a:lnTo>
                  <a:pt x="201930" y="1120139"/>
                </a:lnTo>
                <a:lnTo>
                  <a:pt x="195580" y="1184909"/>
                </a:lnTo>
                <a:lnTo>
                  <a:pt x="193040" y="1249679"/>
                </a:lnTo>
                <a:lnTo>
                  <a:pt x="193040" y="1315719"/>
                </a:lnTo>
                <a:lnTo>
                  <a:pt x="194310" y="1380489"/>
                </a:lnTo>
                <a:lnTo>
                  <a:pt x="199390" y="1445259"/>
                </a:lnTo>
                <a:lnTo>
                  <a:pt x="205740" y="1510029"/>
                </a:lnTo>
                <a:lnTo>
                  <a:pt x="214630" y="1574800"/>
                </a:lnTo>
                <a:lnTo>
                  <a:pt x="226060" y="1638300"/>
                </a:lnTo>
                <a:lnTo>
                  <a:pt x="0" y="1723389"/>
                </a:lnTo>
                <a:lnTo>
                  <a:pt x="382270" y="2024379"/>
                </a:lnTo>
                <a:lnTo>
                  <a:pt x="563941" y="1582419"/>
                </a:lnTo>
                <a:lnTo>
                  <a:pt x="373380" y="1582419"/>
                </a:lnTo>
                <a:lnTo>
                  <a:pt x="363220" y="1529079"/>
                </a:lnTo>
                <a:lnTo>
                  <a:pt x="355600" y="1475739"/>
                </a:lnTo>
                <a:lnTo>
                  <a:pt x="350520" y="1421129"/>
                </a:lnTo>
                <a:lnTo>
                  <a:pt x="346710" y="1366519"/>
                </a:lnTo>
                <a:lnTo>
                  <a:pt x="345528" y="1315719"/>
                </a:lnTo>
                <a:lnTo>
                  <a:pt x="345440" y="1257300"/>
                </a:lnTo>
                <a:lnTo>
                  <a:pt x="347980" y="1202689"/>
                </a:lnTo>
                <a:lnTo>
                  <a:pt x="353060" y="1148079"/>
                </a:lnTo>
                <a:lnTo>
                  <a:pt x="359410" y="1094739"/>
                </a:lnTo>
                <a:lnTo>
                  <a:pt x="367030" y="1041400"/>
                </a:lnTo>
                <a:lnTo>
                  <a:pt x="377190" y="988059"/>
                </a:lnTo>
                <a:lnTo>
                  <a:pt x="389890" y="935989"/>
                </a:lnTo>
                <a:lnTo>
                  <a:pt x="403860" y="885189"/>
                </a:lnTo>
                <a:lnTo>
                  <a:pt x="419100" y="834389"/>
                </a:lnTo>
                <a:lnTo>
                  <a:pt x="436880" y="786129"/>
                </a:lnTo>
                <a:lnTo>
                  <a:pt x="457200" y="737869"/>
                </a:lnTo>
                <a:lnTo>
                  <a:pt x="477520" y="692150"/>
                </a:lnTo>
                <a:lnTo>
                  <a:pt x="500380" y="647700"/>
                </a:lnTo>
                <a:lnTo>
                  <a:pt x="524510" y="604519"/>
                </a:lnTo>
                <a:lnTo>
                  <a:pt x="551180" y="562609"/>
                </a:lnTo>
                <a:lnTo>
                  <a:pt x="577850" y="523239"/>
                </a:lnTo>
                <a:lnTo>
                  <a:pt x="607060" y="486409"/>
                </a:lnTo>
                <a:lnTo>
                  <a:pt x="637540" y="450850"/>
                </a:lnTo>
                <a:lnTo>
                  <a:pt x="668020" y="417829"/>
                </a:lnTo>
                <a:lnTo>
                  <a:pt x="701040" y="386079"/>
                </a:lnTo>
                <a:lnTo>
                  <a:pt x="734060" y="358139"/>
                </a:lnTo>
                <a:lnTo>
                  <a:pt x="769620" y="331470"/>
                </a:lnTo>
                <a:lnTo>
                  <a:pt x="805180" y="307339"/>
                </a:lnTo>
                <a:lnTo>
                  <a:pt x="840740" y="285750"/>
                </a:lnTo>
                <a:lnTo>
                  <a:pt x="877570" y="266700"/>
                </a:lnTo>
                <a:lnTo>
                  <a:pt x="915670" y="251459"/>
                </a:lnTo>
                <a:lnTo>
                  <a:pt x="953770" y="237489"/>
                </a:lnTo>
                <a:lnTo>
                  <a:pt x="993140" y="227329"/>
                </a:lnTo>
                <a:lnTo>
                  <a:pt x="1032510" y="218439"/>
                </a:lnTo>
                <a:lnTo>
                  <a:pt x="1071880" y="213359"/>
                </a:lnTo>
                <a:lnTo>
                  <a:pt x="1111250" y="210820"/>
                </a:lnTo>
                <a:lnTo>
                  <a:pt x="1311486" y="210820"/>
                </a:lnTo>
                <a:lnTo>
                  <a:pt x="1341120" y="33020"/>
                </a:lnTo>
                <a:lnTo>
                  <a:pt x="1295400" y="19050"/>
                </a:lnTo>
                <a:lnTo>
                  <a:pt x="1248410" y="10159"/>
                </a:lnTo>
                <a:lnTo>
                  <a:pt x="1201420" y="2539"/>
                </a:lnTo>
                <a:lnTo>
                  <a:pt x="1154430" y="0"/>
                </a:lnTo>
                <a:close/>
              </a:path>
              <a:path w="1341120" h="2024380">
                <a:moveTo>
                  <a:pt x="599440" y="1496059"/>
                </a:moveTo>
                <a:lnTo>
                  <a:pt x="373380" y="1582419"/>
                </a:lnTo>
                <a:lnTo>
                  <a:pt x="563941" y="1582419"/>
                </a:lnTo>
                <a:lnTo>
                  <a:pt x="599440" y="1496059"/>
                </a:lnTo>
                <a:close/>
              </a:path>
              <a:path w="1341120" h="2024380">
                <a:moveTo>
                  <a:pt x="1311486" y="210820"/>
                </a:moveTo>
                <a:lnTo>
                  <a:pt x="1150620" y="210820"/>
                </a:lnTo>
                <a:lnTo>
                  <a:pt x="1189990" y="213359"/>
                </a:lnTo>
                <a:lnTo>
                  <a:pt x="1229360" y="219709"/>
                </a:lnTo>
                <a:lnTo>
                  <a:pt x="1267460" y="227329"/>
                </a:lnTo>
                <a:lnTo>
                  <a:pt x="1306830" y="238759"/>
                </a:lnTo>
                <a:lnTo>
                  <a:pt x="1311486" y="21082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3259" y="648969"/>
            <a:ext cx="1341120" cy="2024380"/>
          </a:xfrm>
          <a:custGeom>
            <a:avLst/>
            <a:gdLst/>
            <a:ahLst/>
            <a:cxnLst/>
            <a:rect l="l" t="t" r="r" b="b"/>
            <a:pathLst>
              <a:path w="1341120" h="2024380">
                <a:moveTo>
                  <a:pt x="373380" y="1582419"/>
                </a:moveTo>
                <a:lnTo>
                  <a:pt x="363220" y="1529079"/>
                </a:lnTo>
                <a:lnTo>
                  <a:pt x="355600" y="1475739"/>
                </a:lnTo>
                <a:lnTo>
                  <a:pt x="350520" y="1421129"/>
                </a:lnTo>
                <a:lnTo>
                  <a:pt x="346710" y="1366519"/>
                </a:lnTo>
                <a:lnTo>
                  <a:pt x="345440" y="1311909"/>
                </a:lnTo>
                <a:lnTo>
                  <a:pt x="345440" y="1257300"/>
                </a:lnTo>
                <a:lnTo>
                  <a:pt x="347980" y="1202689"/>
                </a:lnTo>
                <a:lnTo>
                  <a:pt x="353060" y="1148079"/>
                </a:lnTo>
                <a:lnTo>
                  <a:pt x="359410" y="1094739"/>
                </a:lnTo>
                <a:lnTo>
                  <a:pt x="367030" y="1041400"/>
                </a:lnTo>
                <a:lnTo>
                  <a:pt x="377190" y="988059"/>
                </a:lnTo>
                <a:lnTo>
                  <a:pt x="389890" y="935989"/>
                </a:lnTo>
                <a:lnTo>
                  <a:pt x="403860" y="885189"/>
                </a:lnTo>
                <a:lnTo>
                  <a:pt x="419100" y="834389"/>
                </a:lnTo>
                <a:lnTo>
                  <a:pt x="436880" y="786129"/>
                </a:lnTo>
                <a:lnTo>
                  <a:pt x="457200" y="737869"/>
                </a:lnTo>
                <a:lnTo>
                  <a:pt x="477520" y="692150"/>
                </a:lnTo>
                <a:lnTo>
                  <a:pt x="500380" y="647700"/>
                </a:lnTo>
                <a:lnTo>
                  <a:pt x="524510" y="604519"/>
                </a:lnTo>
                <a:lnTo>
                  <a:pt x="551180" y="562609"/>
                </a:lnTo>
                <a:lnTo>
                  <a:pt x="577850" y="523239"/>
                </a:lnTo>
                <a:lnTo>
                  <a:pt x="607060" y="486409"/>
                </a:lnTo>
                <a:lnTo>
                  <a:pt x="637540" y="450850"/>
                </a:lnTo>
                <a:lnTo>
                  <a:pt x="668020" y="417829"/>
                </a:lnTo>
                <a:lnTo>
                  <a:pt x="701040" y="386079"/>
                </a:lnTo>
                <a:lnTo>
                  <a:pt x="734060" y="358139"/>
                </a:lnTo>
                <a:lnTo>
                  <a:pt x="769620" y="331470"/>
                </a:lnTo>
                <a:lnTo>
                  <a:pt x="805180" y="307339"/>
                </a:lnTo>
                <a:lnTo>
                  <a:pt x="840740" y="285750"/>
                </a:lnTo>
                <a:lnTo>
                  <a:pt x="877570" y="266700"/>
                </a:lnTo>
                <a:lnTo>
                  <a:pt x="915670" y="251459"/>
                </a:lnTo>
                <a:lnTo>
                  <a:pt x="953770" y="237489"/>
                </a:lnTo>
                <a:lnTo>
                  <a:pt x="993140" y="227329"/>
                </a:lnTo>
                <a:lnTo>
                  <a:pt x="1032510" y="218439"/>
                </a:lnTo>
                <a:lnTo>
                  <a:pt x="1071880" y="213359"/>
                </a:lnTo>
                <a:lnTo>
                  <a:pt x="1111250" y="210820"/>
                </a:lnTo>
                <a:lnTo>
                  <a:pt x="1150620" y="210820"/>
                </a:lnTo>
                <a:lnTo>
                  <a:pt x="1189990" y="213359"/>
                </a:lnTo>
                <a:lnTo>
                  <a:pt x="1229360" y="219709"/>
                </a:lnTo>
                <a:lnTo>
                  <a:pt x="1267460" y="227329"/>
                </a:lnTo>
                <a:lnTo>
                  <a:pt x="1306830" y="238759"/>
                </a:lnTo>
                <a:lnTo>
                  <a:pt x="1341120" y="33020"/>
                </a:lnTo>
                <a:lnTo>
                  <a:pt x="1295400" y="19050"/>
                </a:lnTo>
                <a:lnTo>
                  <a:pt x="1248410" y="10159"/>
                </a:lnTo>
                <a:lnTo>
                  <a:pt x="1201420" y="2539"/>
                </a:lnTo>
                <a:lnTo>
                  <a:pt x="1154430" y="0"/>
                </a:lnTo>
                <a:lnTo>
                  <a:pt x="1107440" y="0"/>
                </a:lnTo>
                <a:lnTo>
                  <a:pt x="1060450" y="2539"/>
                </a:lnTo>
                <a:lnTo>
                  <a:pt x="1013460" y="8889"/>
                </a:lnTo>
                <a:lnTo>
                  <a:pt x="966470" y="19050"/>
                </a:lnTo>
                <a:lnTo>
                  <a:pt x="920750" y="31750"/>
                </a:lnTo>
                <a:lnTo>
                  <a:pt x="875030" y="48259"/>
                </a:lnTo>
                <a:lnTo>
                  <a:pt x="829310" y="67309"/>
                </a:lnTo>
                <a:lnTo>
                  <a:pt x="784860" y="90170"/>
                </a:lnTo>
                <a:lnTo>
                  <a:pt x="741680" y="115570"/>
                </a:lnTo>
                <a:lnTo>
                  <a:pt x="699770" y="143509"/>
                </a:lnTo>
                <a:lnTo>
                  <a:pt x="657860" y="175259"/>
                </a:lnTo>
                <a:lnTo>
                  <a:pt x="617220" y="209550"/>
                </a:lnTo>
                <a:lnTo>
                  <a:pt x="579120" y="246379"/>
                </a:lnTo>
                <a:lnTo>
                  <a:pt x="541020" y="285750"/>
                </a:lnTo>
                <a:lnTo>
                  <a:pt x="505460" y="328929"/>
                </a:lnTo>
                <a:lnTo>
                  <a:pt x="471170" y="373379"/>
                </a:lnTo>
                <a:lnTo>
                  <a:pt x="438150" y="420369"/>
                </a:lnTo>
                <a:lnTo>
                  <a:pt x="406400" y="469900"/>
                </a:lnTo>
                <a:lnTo>
                  <a:pt x="378460" y="520700"/>
                </a:lnTo>
                <a:lnTo>
                  <a:pt x="350520" y="574039"/>
                </a:lnTo>
                <a:lnTo>
                  <a:pt x="325120" y="629919"/>
                </a:lnTo>
                <a:lnTo>
                  <a:pt x="302260" y="687069"/>
                </a:lnTo>
                <a:lnTo>
                  <a:pt x="280670" y="745489"/>
                </a:lnTo>
                <a:lnTo>
                  <a:pt x="261620" y="805179"/>
                </a:lnTo>
                <a:lnTo>
                  <a:pt x="245110" y="866139"/>
                </a:lnTo>
                <a:lnTo>
                  <a:pt x="231140" y="928369"/>
                </a:lnTo>
                <a:lnTo>
                  <a:pt x="218440" y="991869"/>
                </a:lnTo>
                <a:lnTo>
                  <a:pt x="209550" y="1055369"/>
                </a:lnTo>
                <a:lnTo>
                  <a:pt x="201930" y="1120139"/>
                </a:lnTo>
                <a:lnTo>
                  <a:pt x="195580" y="1184909"/>
                </a:lnTo>
                <a:lnTo>
                  <a:pt x="193040" y="1249679"/>
                </a:lnTo>
                <a:lnTo>
                  <a:pt x="193040" y="1315719"/>
                </a:lnTo>
                <a:lnTo>
                  <a:pt x="194310" y="1380489"/>
                </a:lnTo>
                <a:lnTo>
                  <a:pt x="199390" y="1445259"/>
                </a:lnTo>
                <a:lnTo>
                  <a:pt x="205740" y="1510029"/>
                </a:lnTo>
                <a:lnTo>
                  <a:pt x="214630" y="1574800"/>
                </a:lnTo>
                <a:lnTo>
                  <a:pt x="226060" y="1638300"/>
                </a:lnTo>
                <a:lnTo>
                  <a:pt x="0" y="1723389"/>
                </a:lnTo>
                <a:lnTo>
                  <a:pt x="382270" y="2024379"/>
                </a:lnTo>
                <a:lnTo>
                  <a:pt x="599440" y="1496059"/>
                </a:lnTo>
                <a:lnTo>
                  <a:pt x="373380" y="158241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90990" y="2193289"/>
            <a:ext cx="457200" cy="1597660"/>
          </a:xfrm>
          <a:custGeom>
            <a:avLst/>
            <a:gdLst/>
            <a:ahLst/>
            <a:cxnLst/>
            <a:rect l="l" t="t" r="r" b="b"/>
            <a:pathLst>
              <a:path w="457200" h="1597660">
                <a:moveTo>
                  <a:pt x="88900" y="980439"/>
                </a:moveTo>
                <a:lnTo>
                  <a:pt x="0" y="1430020"/>
                </a:lnTo>
                <a:lnTo>
                  <a:pt x="237489" y="1597660"/>
                </a:lnTo>
                <a:lnTo>
                  <a:pt x="190500" y="1400810"/>
                </a:lnTo>
                <a:lnTo>
                  <a:pt x="210819" y="1381760"/>
                </a:lnTo>
                <a:lnTo>
                  <a:pt x="251459" y="1337310"/>
                </a:lnTo>
                <a:lnTo>
                  <a:pt x="288289" y="1285239"/>
                </a:lnTo>
                <a:lnTo>
                  <a:pt x="322579" y="1226820"/>
                </a:lnTo>
                <a:lnTo>
                  <a:pt x="347296" y="1177289"/>
                </a:lnTo>
                <a:lnTo>
                  <a:pt x="135889" y="1177289"/>
                </a:lnTo>
                <a:lnTo>
                  <a:pt x="88900" y="980439"/>
                </a:lnTo>
                <a:close/>
              </a:path>
              <a:path w="457200" h="1597660">
                <a:moveTo>
                  <a:pt x="321309" y="0"/>
                </a:moveTo>
                <a:lnTo>
                  <a:pt x="229869" y="175260"/>
                </a:lnTo>
                <a:lnTo>
                  <a:pt x="252729" y="220980"/>
                </a:lnTo>
                <a:lnTo>
                  <a:pt x="262889" y="246380"/>
                </a:lnTo>
                <a:lnTo>
                  <a:pt x="271779" y="271780"/>
                </a:lnTo>
                <a:lnTo>
                  <a:pt x="281939" y="298450"/>
                </a:lnTo>
                <a:lnTo>
                  <a:pt x="297179" y="354330"/>
                </a:lnTo>
                <a:lnTo>
                  <a:pt x="303529" y="383539"/>
                </a:lnTo>
                <a:lnTo>
                  <a:pt x="308609" y="412750"/>
                </a:lnTo>
                <a:lnTo>
                  <a:pt x="313689" y="443230"/>
                </a:lnTo>
                <a:lnTo>
                  <a:pt x="318769" y="472439"/>
                </a:lnTo>
                <a:lnTo>
                  <a:pt x="321309" y="504189"/>
                </a:lnTo>
                <a:lnTo>
                  <a:pt x="323850" y="534670"/>
                </a:lnTo>
                <a:lnTo>
                  <a:pt x="326389" y="566420"/>
                </a:lnTo>
                <a:lnTo>
                  <a:pt x="327659" y="596900"/>
                </a:lnTo>
                <a:lnTo>
                  <a:pt x="327659" y="628650"/>
                </a:lnTo>
                <a:lnTo>
                  <a:pt x="325119" y="692150"/>
                </a:lnTo>
                <a:lnTo>
                  <a:pt x="314959" y="783589"/>
                </a:lnTo>
                <a:lnTo>
                  <a:pt x="297179" y="872489"/>
                </a:lnTo>
                <a:lnTo>
                  <a:pt x="281939" y="928370"/>
                </a:lnTo>
                <a:lnTo>
                  <a:pt x="264159" y="980439"/>
                </a:lnTo>
                <a:lnTo>
                  <a:pt x="242569" y="1029970"/>
                </a:lnTo>
                <a:lnTo>
                  <a:pt x="219709" y="1073150"/>
                </a:lnTo>
                <a:lnTo>
                  <a:pt x="193039" y="1113789"/>
                </a:lnTo>
                <a:lnTo>
                  <a:pt x="180339" y="1131570"/>
                </a:lnTo>
                <a:lnTo>
                  <a:pt x="166369" y="1148080"/>
                </a:lnTo>
                <a:lnTo>
                  <a:pt x="151129" y="1163320"/>
                </a:lnTo>
                <a:lnTo>
                  <a:pt x="135889" y="1177289"/>
                </a:lnTo>
                <a:lnTo>
                  <a:pt x="347296" y="1177289"/>
                </a:lnTo>
                <a:lnTo>
                  <a:pt x="382269" y="1090930"/>
                </a:lnTo>
                <a:lnTo>
                  <a:pt x="405129" y="1014730"/>
                </a:lnTo>
                <a:lnTo>
                  <a:pt x="415289" y="975360"/>
                </a:lnTo>
                <a:lnTo>
                  <a:pt x="433069" y="894080"/>
                </a:lnTo>
                <a:lnTo>
                  <a:pt x="439419" y="852170"/>
                </a:lnTo>
                <a:lnTo>
                  <a:pt x="445769" y="808989"/>
                </a:lnTo>
                <a:lnTo>
                  <a:pt x="453389" y="722630"/>
                </a:lnTo>
                <a:lnTo>
                  <a:pt x="455929" y="678180"/>
                </a:lnTo>
                <a:lnTo>
                  <a:pt x="457200" y="635000"/>
                </a:lnTo>
                <a:lnTo>
                  <a:pt x="457200" y="590550"/>
                </a:lnTo>
                <a:lnTo>
                  <a:pt x="455929" y="546100"/>
                </a:lnTo>
                <a:lnTo>
                  <a:pt x="453389" y="502920"/>
                </a:lnTo>
                <a:lnTo>
                  <a:pt x="449579" y="459739"/>
                </a:lnTo>
                <a:lnTo>
                  <a:pt x="439419" y="373380"/>
                </a:lnTo>
                <a:lnTo>
                  <a:pt x="431800" y="331470"/>
                </a:lnTo>
                <a:lnTo>
                  <a:pt x="424179" y="290830"/>
                </a:lnTo>
                <a:lnTo>
                  <a:pt x="414019" y="250189"/>
                </a:lnTo>
                <a:lnTo>
                  <a:pt x="403859" y="210820"/>
                </a:lnTo>
                <a:lnTo>
                  <a:pt x="392429" y="172720"/>
                </a:lnTo>
                <a:lnTo>
                  <a:pt x="379729" y="134620"/>
                </a:lnTo>
                <a:lnTo>
                  <a:pt x="353059" y="64770"/>
                </a:lnTo>
                <a:lnTo>
                  <a:pt x="337819" y="31750"/>
                </a:lnTo>
                <a:lnTo>
                  <a:pt x="321309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90990" y="2193289"/>
            <a:ext cx="457200" cy="1597660"/>
          </a:xfrm>
          <a:custGeom>
            <a:avLst/>
            <a:gdLst/>
            <a:ahLst/>
            <a:cxnLst/>
            <a:rect l="l" t="t" r="r" b="b"/>
            <a:pathLst>
              <a:path w="457200" h="1597660">
                <a:moveTo>
                  <a:pt x="135889" y="1177289"/>
                </a:moveTo>
                <a:lnTo>
                  <a:pt x="151129" y="1163320"/>
                </a:lnTo>
                <a:lnTo>
                  <a:pt x="166369" y="1148080"/>
                </a:lnTo>
                <a:lnTo>
                  <a:pt x="180339" y="1131570"/>
                </a:lnTo>
                <a:lnTo>
                  <a:pt x="193039" y="1113789"/>
                </a:lnTo>
                <a:lnTo>
                  <a:pt x="207009" y="1094739"/>
                </a:lnTo>
                <a:lnTo>
                  <a:pt x="219709" y="1073150"/>
                </a:lnTo>
                <a:lnTo>
                  <a:pt x="231139" y="1051560"/>
                </a:lnTo>
                <a:lnTo>
                  <a:pt x="242569" y="1029970"/>
                </a:lnTo>
                <a:lnTo>
                  <a:pt x="264159" y="980439"/>
                </a:lnTo>
                <a:lnTo>
                  <a:pt x="281939" y="928370"/>
                </a:lnTo>
                <a:lnTo>
                  <a:pt x="297179" y="872489"/>
                </a:lnTo>
                <a:lnTo>
                  <a:pt x="309879" y="814070"/>
                </a:lnTo>
                <a:lnTo>
                  <a:pt x="318769" y="753110"/>
                </a:lnTo>
                <a:lnTo>
                  <a:pt x="322579" y="722630"/>
                </a:lnTo>
                <a:lnTo>
                  <a:pt x="325119" y="692150"/>
                </a:lnTo>
                <a:lnTo>
                  <a:pt x="326389" y="660400"/>
                </a:lnTo>
                <a:lnTo>
                  <a:pt x="327659" y="628650"/>
                </a:lnTo>
                <a:lnTo>
                  <a:pt x="327659" y="596900"/>
                </a:lnTo>
                <a:lnTo>
                  <a:pt x="326389" y="566420"/>
                </a:lnTo>
                <a:lnTo>
                  <a:pt x="323850" y="534670"/>
                </a:lnTo>
                <a:lnTo>
                  <a:pt x="321309" y="504189"/>
                </a:lnTo>
                <a:lnTo>
                  <a:pt x="318769" y="472439"/>
                </a:lnTo>
                <a:lnTo>
                  <a:pt x="313689" y="443230"/>
                </a:lnTo>
                <a:lnTo>
                  <a:pt x="308609" y="412750"/>
                </a:lnTo>
                <a:lnTo>
                  <a:pt x="303529" y="383539"/>
                </a:lnTo>
                <a:lnTo>
                  <a:pt x="297179" y="354330"/>
                </a:lnTo>
                <a:lnTo>
                  <a:pt x="289559" y="326389"/>
                </a:lnTo>
                <a:lnTo>
                  <a:pt x="281939" y="298450"/>
                </a:lnTo>
                <a:lnTo>
                  <a:pt x="271779" y="271780"/>
                </a:lnTo>
                <a:lnTo>
                  <a:pt x="262889" y="246380"/>
                </a:lnTo>
                <a:lnTo>
                  <a:pt x="252729" y="220980"/>
                </a:lnTo>
                <a:lnTo>
                  <a:pt x="241300" y="198120"/>
                </a:lnTo>
                <a:lnTo>
                  <a:pt x="229869" y="175260"/>
                </a:lnTo>
                <a:lnTo>
                  <a:pt x="321309" y="0"/>
                </a:lnTo>
                <a:lnTo>
                  <a:pt x="353059" y="64770"/>
                </a:lnTo>
                <a:lnTo>
                  <a:pt x="379729" y="134620"/>
                </a:lnTo>
                <a:lnTo>
                  <a:pt x="392429" y="172720"/>
                </a:lnTo>
                <a:lnTo>
                  <a:pt x="403859" y="210820"/>
                </a:lnTo>
                <a:lnTo>
                  <a:pt x="414019" y="250189"/>
                </a:lnTo>
                <a:lnTo>
                  <a:pt x="424179" y="290830"/>
                </a:lnTo>
                <a:lnTo>
                  <a:pt x="431800" y="331470"/>
                </a:lnTo>
                <a:lnTo>
                  <a:pt x="439419" y="373380"/>
                </a:lnTo>
                <a:lnTo>
                  <a:pt x="444500" y="416560"/>
                </a:lnTo>
                <a:lnTo>
                  <a:pt x="449579" y="459739"/>
                </a:lnTo>
                <a:lnTo>
                  <a:pt x="453389" y="502920"/>
                </a:lnTo>
                <a:lnTo>
                  <a:pt x="455929" y="546100"/>
                </a:lnTo>
                <a:lnTo>
                  <a:pt x="457200" y="590550"/>
                </a:lnTo>
                <a:lnTo>
                  <a:pt x="457200" y="635000"/>
                </a:lnTo>
                <a:lnTo>
                  <a:pt x="455929" y="678180"/>
                </a:lnTo>
                <a:lnTo>
                  <a:pt x="453389" y="722630"/>
                </a:lnTo>
                <a:lnTo>
                  <a:pt x="449579" y="765810"/>
                </a:lnTo>
                <a:lnTo>
                  <a:pt x="445769" y="808989"/>
                </a:lnTo>
                <a:lnTo>
                  <a:pt x="439419" y="852170"/>
                </a:lnTo>
                <a:lnTo>
                  <a:pt x="433069" y="894080"/>
                </a:lnTo>
                <a:lnTo>
                  <a:pt x="424179" y="934720"/>
                </a:lnTo>
                <a:lnTo>
                  <a:pt x="415289" y="975360"/>
                </a:lnTo>
                <a:lnTo>
                  <a:pt x="405129" y="1014730"/>
                </a:lnTo>
                <a:lnTo>
                  <a:pt x="393700" y="1052830"/>
                </a:lnTo>
                <a:lnTo>
                  <a:pt x="382269" y="1090930"/>
                </a:lnTo>
                <a:lnTo>
                  <a:pt x="368300" y="1126489"/>
                </a:lnTo>
                <a:lnTo>
                  <a:pt x="354329" y="1162050"/>
                </a:lnTo>
                <a:lnTo>
                  <a:pt x="322579" y="1226820"/>
                </a:lnTo>
                <a:lnTo>
                  <a:pt x="288289" y="1285239"/>
                </a:lnTo>
                <a:lnTo>
                  <a:pt x="251459" y="1337310"/>
                </a:lnTo>
                <a:lnTo>
                  <a:pt x="210819" y="1381760"/>
                </a:lnTo>
                <a:lnTo>
                  <a:pt x="190500" y="1400810"/>
                </a:lnTo>
                <a:lnTo>
                  <a:pt x="237489" y="1597660"/>
                </a:lnTo>
                <a:lnTo>
                  <a:pt x="0" y="1430020"/>
                </a:lnTo>
                <a:lnTo>
                  <a:pt x="88900" y="980439"/>
                </a:lnTo>
                <a:lnTo>
                  <a:pt x="135889" y="117728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39809" y="3384550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90" h="287020">
                <a:moveTo>
                  <a:pt x="288290" y="0"/>
                </a:moveTo>
                <a:lnTo>
                  <a:pt x="0" y="0"/>
                </a:lnTo>
                <a:lnTo>
                  <a:pt x="0" y="287020"/>
                </a:lnTo>
                <a:lnTo>
                  <a:pt x="288290" y="287020"/>
                </a:lnTo>
                <a:lnTo>
                  <a:pt x="288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39809" y="3384550"/>
            <a:ext cx="288290" cy="287020"/>
          </a:xfrm>
          <a:custGeom>
            <a:avLst/>
            <a:gdLst/>
            <a:ahLst/>
            <a:cxnLst/>
            <a:rect l="l" t="t" r="r" b="b"/>
            <a:pathLst>
              <a:path w="288290" h="287020">
                <a:moveTo>
                  <a:pt x="144780" y="287020"/>
                </a:moveTo>
                <a:lnTo>
                  <a:pt x="0" y="287020"/>
                </a:lnTo>
                <a:lnTo>
                  <a:pt x="0" y="0"/>
                </a:lnTo>
                <a:lnTo>
                  <a:pt x="288290" y="0"/>
                </a:lnTo>
                <a:lnTo>
                  <a:pt x="288290" y="287020"/>
                </a:lnTo>
                <a:lnTo>
                  <a:pt x="144780" y="28702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2569" y="935989"/>
            <a:ext cx="1440180" cy="1295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5759" y="1438910"/>
            <a:ext cx="1224280" cy="1008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2890" y="647700"/>
            <a:ext cx="1929130" cy="1440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15409" y="1134110"/>
            <a:ext cx="405130" cy="1394460"/>
          </a:xfrm>
          <a:custGeom>
            <a:avLst/>
            <a:gdLst/>
            <a:ahLst/>
            <a:cxnLst/>
            <a:rect l="l" t="t" r="r" b="b"/>
            <a:pathLst>
              <a:path w="405129" h="1394460">
                <a:moveTo>
                  <a:pt x="369569" y="0"/>
                </a:moveTo>
                <a:lnTo>
                  <a:pt x="322579" y="33019"/>
                </a:lnTo>
                <a:lnTo>
                  <a:pt x="278129" y="74929"/>
                </a:lnTo>
                <a:lnTo>
                  <a:pt x="236219" y="123189"/>
                </a:lnTo>
                <a:lnTo>
                  <a:pt x="198119" y="179069"/>
                </a:lnTo>
                <a:lnTo>
                  <a:pt x="147319" y="271779"/>
                </a:lnTo>
                <a:lnTo>
                  <a:pt x="119379" y="341629"/>
                </a:lnTo>
                <a:lnTo>
                  <a:pt x="105410" y="378460"/>
                </a:lnTo>
                <a:lnTo>
                  <a:pt x="93979" y="415289"/>
                </a:lnTo>
                <a:lnTo>
                  <a:pt x="83819" y="453389"/>
                </a:lnTo>
                <a:lnTo>
                  <a:pt x="74929" y="492760"/>
                </a:lnTo>
                <a:lnTo>
                  <a:pt x="66039" y="533400"/>
                </a:lnTo>
                <a:lnTo>
                  <a:pt x="59689" y="572769"/>
                </a:lnTo>
                <a:lnTo>
                  <a:pt x="53339" y="614679"/>
                </a:lnTo>
                <a:lnTo>
                  <a:pt x="49529" y="655319"/>
                </a:lnTo>
                <a:lnTo>
                  <a:pt x="44450" y="739139"/>
                </a:lnTo>
                <a:lnTo>
                  <a:pt x="44450" y="781050"/>
                </a:lnTo>
                <a:lnTo>
                  <a:pt x="45719" y="822960"/>
                </a:lnTo>
                <a:lnTo>
                  <a:pt x="50800" y="906779"/>
                </a:lnTo>
                <a:lnTo>
                  <a:pt x="55879" y="948689"/>
                </a:lnTo>
                <a:lnTo>
                  <a:pt x="62229" y="989329"/>
                </a:lnTo>
                <a:lnTo>
                  <a:pt x="68579" y="1028700"/>
                </a:lnTo>
                <a:lnTo>
                  <a:pt x="77469" y="1069339"/>
                </a:lnTo>
                <a:lnTo>
                  <a:pt x="97789" y="1145539"/>
                </a:lnTo>
                <a:lnTo>
                  <a:pt x="110489" y="1182369"/>
                </a:lnTo>
                <a:lnTo>
                  <a:pt x="0" y="1285239"/>
                </a:lnTo>
                <a:lnTo>
                  <a:pt x="241300" y="1394460"/>
                </a:lnTo>
                <a:lnTo>
                  <a:pt x="291351" y="1099819"/>
                </a:lnTo>
                <a:lnTo>
                  <a:pt x="198119" y="1099819"/>
                </a:lnTo>
                <a:lnTo>
                  <a:pt x="189229" y="1070610"/>
                </a:lnTo>
                <a:lnTo>
                  <a:pt x="180339" y="1040129"/>
                </a:lnTo>
                <a:lnTo>
                  <a:pt x="172719" y="1009650"/>
                </a:lnTo>
                <a:lnTo>
                  <a:pt x="165100" y="977900"/>
                </a:lnTo>
                <a:lnTo>
                  <a:pt x="160019" y="944879"/>
                </a:lnTo>
                <a:lnTo>
                  <a:pt x="154939" y="913129"/>
                </a:lnTo>
                <a:lnTo>
                  <a:pt x="151129" y="880110"/>
                </a:lnTo>
                <a:lnTo>
                  <a:pt x="148589" y="847089"/>
                </a:lnTo>
                <a:lnTo>
                  <a:pt x="147319" y="812800"/>
                </a:lnTo>
                <a:lnTo>
                  <a:pt x="146098" y="781050"/>
                </a:lnTo>
                <a:lnTo>
                  <a:pt x="147319" y="712469"/>
                </a:lnTo>
                <a:lnTo>
                  <a:pt x="157479" y="613410"/>
                </a:lnTo>
                <a:lnTo>
                  <a:pt x="170179" y="549910"/>
                </a:lnTo>
                <a:lnTo>
                  <a:pt x="185419" y="487679"/>
                </a:lnTo>
                <a:lnTo>
                  <a:pt x="205739" y="429260"/>
                </a:lnTo>
                <a:lnTo>
                  <a:pt x="215900" y="400050"/>
                </a:lnTo>
                <a:lnTo>
                  <a:pt x="241300" y="346710"/>
                </a:lnTo>
                <a:lnTo>
                  <a:pt x="269239" y="298450"/>
                </a:lnTo>
                <a:lnTo>
                  <a:pt x="299719" y="254000"/>
                </a:lnTo>
                <a:lnTo>
                  <a:pt x="332739" y="215900"/>
                </a:lnTo>
                <a:lnTo>
                  <a:pt x="368300" y="182879"/>
                </a:lnTo>
                <a:lnTo>
                  <a:pt x="387350" y="168910"/>
                </a:lnTo>
                <a:lnTo>
                  <a:pt x="405129" y="154939"/>
                </a:lnTo>
                <a:lnTo>
                  <a:pt x="369569" y="0"/>
                </a:lnTo>
                <a:close/>
              </a:path>
              <a:path w="405129" h="1394460">
                <a:moveTo>
                  <a:pt x="308610" y="998219"/>
                </a:moveTo>
                <a:lnTo>
                  <a:pt x="198119" y="1099819"/>
                </a:lnTo>
                <a:lnTo>
                  <a:pt x="291351" y="1099819"/>
                </a:lnTo>
                <a:lnTo>
                  <a:pt x="308610" y="998219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5409" y="1134110"/>
            <a:ext cx="405130" cy="1394460"/>
          </a:xfrm>
          <a:custGeom>
            <a:avLst/>
            <a:gdLst/>
            <a:ahLst/>
            <a:cxnLst/>
            <a:rect l="l" t="t" r="r" b="b"/>
            <a:pathLst>
              <a:path w="405129" h="1394460">
                <a:moveTo>
                  <a:pt x="198119" y="1099819"/>
                </a:moveTo>
                <a:lnTo>
                  <a:pt x="180339" y="1040129"/>
                </a:lnTo>
                <a:lnTo>
                  <a:pt x="165100" y="977900"/>
                </a:lnTo>
                <a:lnTo>
                  <a:pt x="160019" y="944879"/>
                </a:lnTo>
                <a:lnTo>
                  <a:pt x="154939" y="913129"/>
                </a:lnTo>
                <a:lnTo>
                  <a:pt x="151129" y="880110"/>
                </a:lnTo>
                <a:lnTo>
                  <a:pt x="148589" y="847089"/>
                </a:lnTo>
                <a:lnTo>
                  <a:pt x="147319" y="812800"/>
                </a:lnTo>
                <a:lnTo>
                  <a:pt x="146050" y="779779"/>
                </a:lnTo>
                <a:lnTo>
                  <a:pt x="146050" y="746760"/>
                </a:lnTo>
                <a:lnTo>
                  <a:pt x="147319" y="712469"/>
                </a:lnTo>
                <a:lnTo>
                  <a:pt x="149860" y="679450"/>
                </a:lnTo>
                <a:lnTo>
                  <a:pt x="153669" y="646429"/>
                </a:lnTo>
                <a:lnTo>
                  <a:pt x="157479" y="613410"/>
                </a:lnTo>
                <a:lnTo>
                  <a:pt x="163829" y="581660"/>
                </a:lnTo>
                <a:lnTo>
                  <a:pt x="170179" y="549910"/>
                </a:lnTo>
                <a:lnTo>
                  <a:pt x="177800" y="518160"/>
                </a:lnTo>
                <a:lnTo>
                  <a:pt x="185419" y="487679"/>
                </a:lnTo>
                <a:lnTo>
                  <a:pt x="195579" y="457200"/>
                </a:lnTo>
                <a:lnTo>
                  <a:pt x="205739" y="429260"/>
                </a:lnTo>
                <a:lnTo>
                  <a:pt x="215900" y="400050"/>
                </a:lnTo>
                <a:lnTo>
                  <a:pt x="241300" y="346710"/>
                </a:lnTo>
                <a:lnTo>
                  <a:pt x="269239" y="298450"/>
                </a:lnTo>
                <a:lnTo>
                  <a:pt x="299719" y="254000"/>
                </a:lnTo>
                <a:lnTo>
                  <a:pt x="332739" y="215900"/>
                </a:lnTo>
                <a:lnTo>
                  <a:pt x="368300" y="182879"/>
                </a:lnTo>
                <a:lnTo>
                  <a:pt x="387350" y="168910"/>
                </a:lnTo>
                <a:lnTo>
                  <a:pt x="405129" y="154939"/>
                </a:lnTo>
                <a:lnTo>
                  <a:pt x="369569" y="0"/>
                </a:lnTo>
                <a:lnTo>
                  <a:pt x="346710" y="15239"/>
                </a:lnTo>
                <a:lnTo>
                  <a:pt x="322579" y="33019"/>
                </a:lnTo>
                <a:lnTo>
                  <a:pt x="278129" y="74929"/>
                </a:lnTo>
                <a:lnTo>
                  <a:pt x="236219" y="123189"/>
                </a:lnTo>
                <a:lnTo>
                  <a:pt x="198119" y="179069"/>
                </a:lnTo>
                <a:lnTo>
                  <a:pt x="163829" y="240029"/>
                </a:lnTo>
                <a:lnTo>
                  <a:pt x="147319" y="271779"/>
                </a:lnTo>
                <a:lnTo>
                  <a:pt x="132079" y="306069"/>
                </a:lnTo>
                <a:lnTo>
                  <a:pt x="119379" y="341629"/>
                </a:lnTo>
                <a:lnTo>
                  <a:pt x="105410" y="378460"/>
                </a:lnTo>
                <a:lnTo>
                  <a:pt x="93979" y="415289"/>
                </a:lnTo>
                <a:lnTo>
                  <a:pt x="83819" y="453389"/>
                </a:lnTo>
                <a:lnTo>
                  <a:pt x="74929" y="492760"/>
                </a:lnTo>
                <a:lnTo>
                  <a:pt x="66039" y="533400"/>
                </a:lnTo>
                <a:lnTo>
                  <a:pt x="59689" y="572769"/>
                </a:lnTo>
                <a:lnTo>
                  <a:pt x="53339" y="614679"/>
                </a:lnTo>
                <a:lnTo>
                  <a:pt x="49529" y="655319"/>
                </a:lnTo>
                <a:lnTo>
                  <a:pt x="46989" y="697229"/>
                </a:lnTo>
                <a:lnTo>
                  <a:pt x="44450" y="739139"/>
                </a:lnTo>
                <a:lnTo>
                  <a:pt x="44450" y="781050"/>
                </a:lnTo>
                <a:lnTo>
                  <a:pt x="45719" y="822960"/>
                </a:lnTo>
                <a:lnTo>
                  <a:pt x="48260" y="864869"/>
                </a:lnTo>
                <a:lnTo>
                  <a:pt x="50800" y="906779"/>
                </a:lnTo>
                <a:lnTo>
                  <a:pt x="55879" y="948689"/>
                </a:lnTo>
                <a:lnTo>
                  <a:pt x="62229" y="989329"/>
                </a:lnTo>
                <a:lnTo>
                  <a:pt x="68579" y="1028700"/>
                </a:lnTo>
                <a:lnTo>
                  <a:pt x="77469" y="1069339"/>
                </a:lnTo>
                <a:lnTo>
                  <a:pt x="87629" y="1107439"/>
                </a:lnTo>
                <a:lnTo>
                  <a:pt x="97789" y="1145539"/>
                </a:lnTo>
                <a:lnTo>
                  <a:pt x="110489" y="1182369"/>
                </a:lnTo>
                <a:lnTo>
                  <a:pt x="0" y="1285239"/>
                </a:lnTo>
                <a:lnTo>
                  <a:pt x="241300" y="1394460"/>
                </a:lnTo>
                <a:lnTo>
                  <a:pt x="308610" y="998219"/>
                </a:lnTo>
                <a:lnTo>
                  <a:pt x="198119" y="109981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67419" y="2807970"/>
            <a:ext cx="289560" cy="288290"/>
          </a:xfrm>
          <a:custGeom>
            <a:avLst/>
            <a:gdLst/>
            <a:ahLst/>
            <a:cxnLst/>
            <a:rect l="l" t="t" r="r" b="b"/>
            <a:pathLst>
              <a:path w="289559" h="288289">
                <a:moveTo>
                  <a:pt x="144779" y="0"/>
                </a:moveTo>
                <a:lnTo>
                  <a:pt x="0" y="288289"/>
                </a:lnTo>
                <a:lnTo>
                  <a:pt x="289559" y="288289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67419" y="2807970"/>
            <a:ext cx="289560" cy="288290"/>
          </a:xfrm>
          <a:custGeom>
            <a:avLst/>
            <a:gdLst/>
            <a:ahLst/>
            <a:cxnLst/>
            <a:rect l="l" t="t" r="r" b="b"/>
            <a:pathLst>
              <a:path w="289559" h="288289">
                <a:moveTo>
                  <a:pt x="144779" y="0"/>
                </a:moveTo>
                <a:lnTo>
                  <a:pt x="289559" y="288289"/>
                </a:lnTo>
                <a:lnTo>
                  <a:pt x="0" y="288289"/>
                </a:lnTo>
                <a:lnTo>
                  <a:pt x="144779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68690" y="28079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3509" y="0"/>
                </a:moveTo>
                <a:lnTo>
                  <a:pt x="0" y="288289"/>
                </a:lnTo>
                <a:lnTo>
                  <a:pt x="288289" y="288289"/>
                </a:lnTo>
                <a:lnTo>
                  <a:pt x="14350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8690" y="28079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3509" y="0"/>
                </a:moveTo>
                <a:lnTo>
                  <a:pt x="288289" y="288289"/>
                </a:lnTo>
                <a:lnTo>
                  <a:pt x="0" y="288289"/>
                </a:lnTo>
                <a:lnTo>
                  <a:pt x="143509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79950" y="136778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510" y="0"/>
                </a:moveTo>
                <a:lnTo>
                  <a:pt x="0" y="288289"/>
                </a:lnTo>
                <a:lnTo>
                  <a:pt x="288289" y="288289"/>
                </a:lnTo>
                <a:lnTo>
                  <a:pt x="14351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9950" y="136778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510" y="0"/>
                </a:moveTo>
                <a:lnTo>
                  <a:pt x="288289" y="288289"/>
                </a:lnTo>
                <a:lnTo>
                  <a:pt x="0" y="288289"/>
                </a:lnTo>
                <a:lnTo>
                  <a:pt x="14351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52340" y="251967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510" y="0"/>
                </a:moveTo>
                <a:lnTo>
                  <a:pt x="0" y="288290"/>
                </a:lnTo>
                <a:lnTo>
                  <a:pt x="288289" y="288290"/>
                </a:lnTo>
                <a:lnTo>
                  <a:pt x="14351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2340" y="251967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510" y="0"/>
                </a:moveTo>
                <a:lnTo>
                  <a:pt x="288289" y="288290"/>
                </a:lnTo>
                <a:lnTo>
                  <a:pt x="0" y="288290"/>
                </a:lnTo>
                <a:lnTo>
                  <a:pt x="14351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56529" y="288036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510" y="0"/>
                </a:moveTo>
                <a:lnTo>
                  <a:pt x="0" y="288289"/>
                </a:lnTo>
                <a:lnTo>
                  <a:pt x="288290" y="288289"/>
                </a:lnTo>
                <a:lnTo>
                  <a:pt x="14351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6529" y="288036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3510" y="0"/>
                </a:moveTo>
                <a:lnTo>
                  <a:pt x="288290" y="288289"/>
                </a:lnTo>
                <a:lnTo>
                  <a:pt x="0" y="288289"/>
                </a:lnTo>
                <a:lnTo>
                  <a:pt x="14351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59610" y="3384550"/>
            <a:ext cx="6408420" cy="1329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71570" y="32397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779" y="0"/>
                </a:moveTo>
                <a:lnTo>
                  <a:pt x="0" y="288289"/>
                </a:lnTo>
                <a:lnTo>
                  <a:pt x="288289" y="288289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71570" y="32397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779" y="0"/>
                </a:moveTo>
                <a:lnTo>
                  <a:pt x="288289" y="288289"/>
                </a:lnTo>
                <a:lnTo>
                  <a:pt x="0" y="288289"/>
                </a:lnTo>
                <a:lnTo>
                  <a:pt x="144779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42439" y="4189729"/>
            <a:ext cx="2138680" cy="922019"/>
          </a:xfrm>
          <a:custGeom>
            <a:avLst/>
            <a:gdLst/>
            <a:ahLst/>
            <a:cxnLst/>
            <a:rect l="l" t="t" r="r" b="b"/>
            <a:pathLst>
              <a:path w="2138679" h="922020">
                <a:moveTo>
                  <a:pt x="49530" y="808990"/>
                </a:moveTo>
                <a:lnTo>
                  <a:pt x="0" y="905510"/>
                </a:lnTo>
                <a:lnTo>
                  <a:pt x="73660" y="911860"/>
                </a:lnTo>
                <a:lnTo>
                  <a:pt x="147320" y="916940"/>
                </a:lnTo>
                <a:lnTo>
                  <a:pt x="222250" y="920750"/>
                </a:lnTo>
                <a:lnTo>
                  <a:pt x="297180" y="922020"/>
                </a:lnTo>
                <a:lnTo>
                  <a:pt x="372110" y="922020"/>
                </a:lnTo>
                <a:lnTo>
                  <a:pt x="521970" y="916940"/>
                </a:lnTo>
                <a:lnTo>
                  <a:pt x="595630" y="911860"/>
                </a:lnTo>
                <a:lnTo>
                  <a:pt x="741680" y="896620"/>
                </a:lnTo>
                <a:lnTo>
                  <a:pt x="882650" y="873760"/>
                </a:lnTo>
                <a:lnTo>
                  <a:pt x="1018540" y="845820"/>
                </a:lnTo>
                <a:lnTo>
                  <a:pt x="1096917" y="824230"/>
                </a:lnTo>
                <a:lnTo>
                  <a:pt x="302260" y="824230"/>
                </a:lnTo>
                <a:lnTo>
                  <a:pt x="238760" y="822960"/>
                </a:lnTo>
                <a:lnTo>
                  <a:pt x="111760" y="815340"/>
                </a:lnTo>
                <a:lnTo>
                  <a:pt x="49530" y="808990"/>
                </a:lnTo>
                <a:close/>
              </a:path>
              <a:path w="2138679" h="922020">
                <a:moveTo>
                  <a:pt x="1778928" y="215900"/>
                </a:moveTo>
                <a:lnTo>
                  <a:pt x="1557020" y="215900"/>
                </a:lnTo>
                <a:lnTo>
                  <a:pt x="1562100" y="243840"/>
                </a:lnTo>
                <a:lnTo>
                  <a:pt x="1564639" y="271780"/>
                </a:lnTo>
                <a:lnTo>
                  <a:pt x="1558289" y="328930"/>
                </a:lnTo>
                <a:lnTo>
                  <a:pt x="1539239" y="384810"/>
                </a:lnTo>
                <a:lnTo>
                  <a:pt x="1507490" y="439420"/>
                </a:lnTo>
                <a:lnTo>
                  <a:pt x="1463040" y="492760"/>
                </a:lnTo>
                <a:lnTo>
                  <a:pt x="1405890" y="543560"/>
                </a:lnTo>
                <a:lnTo>
                  <a:pt x="1374140" y="567690"/>
                </a:lnTo>
                <a:lnTo>
                  <a:pt x="1338580" y="590550"/>
                </a:lnTo>
                <a:lnTo>
                  <a:pt x="1300480" y="613410"/>
                </a:lnTo>
                <a:lnTo>
                  <a:pt x="1259840" y="636270"/>
                </a:lnTo>
                <a:lnTo>
                  <a:pt x="1216660" y="656590"/>
                </a:lnTo>
                <a:lnTo>
                  <a:pt x="1172210" y="676910"/>
                </a:lnTo>
                <a:lnTo>
                  <a:pt x="1074420" y="712470"/>
                </a:lnTo>
                <a:lnTo>
                  <a:pt x="1022350" y="728980"/>
                </a:lnTo>
                <a:lnTo>
                  <a:pt x="914400" y="759460"/>
                </a:lnTo>
                <a:lnTo>
                  <a:pt x="798830" y="782320"/>
                </a:lnTo>
                <a:lnTo>
                  <a:pt x="739140" y="792480"/>
                </a:lnTo>
                <a:lnTo>
                  <a:pt x="679450" y="801370"/>
                </a:lnTo>
                <a:lnTo>
                  <a:pt x="617220" y="808990"/>
                </a:lnTo>
                <a:lnTo>
                  <a:pt x="492760" y="819150"/>
                </a:lnTo>
                <a:lnTo>
                  <a:pt x="365760" y="824230"/>
                </a:lnTo>
                <a:lnTo>
                  <a:pt x="1096917" y="824230"/>
                </a:lnTo>
                <a:lnTo>
                  <a:pt x="1146810" y="810260"/>
                </a:lnTo>
                <a:lnTo>
                  <a:pt x="1207770" y="791210"/>
                </a:lnTo>
                <a:lnTo>
                  <a:pt x="1266190" y="770890"/>
                </a:lnTo>
                <a:lnTo>
                  <a:pt x="1376680" y="725170"/>
                </a:lnTo>
                <a:lnTo>
                  <a:pt x="1427480" y="699770"/>
                </a:lnTo>
                <a:lnTo>
                  <a:pt x="1474470" y="674370"/>
                </a:lnTo>
                <a:lnTo>
                  <a:pt x="1518920" y="647700"/>
                </a:lnTo>
                <a:lnTo>
                  <a:pt x="1560830" y="619760"/>
                </a:lnTo>
                <a:lnTo>
                  <a:pt x="1598930" y="591820"/>
                </a:lnTo>
                <a:lnTo>
                  <a:pt x="1634489" y="561340"/>
                </a:lnTo>
                <a:lnTo>
                  <a:pt x="1666239" y="530860"/>
                </a:lnTo>
                <a:lnTo>
                  <a:pt x="1694180" y="500380"/>
                </a:lnTo>
                <a:lnTo>
                  <a:pt x="1718310" y="468630"/>
                </a:lnTo>
                <a:lnTo>
                  <a:pt x="1756410" y="403860"/>
                </a:lnTo>
                <a:lnTo>
                  <a:pt x="1778000" y="337820"/>
                </a:lnTo>
                <a:lnTo>
                  <a:pt x="1785620" y="271780"/>
                </a:lnTo>
                <a:lnTo>
                  <a:pt x="1783080" y="237490"/>
                </a:lnTo>
                <a:lnTo>
                  <a:pt x="1778928" y="215900"/>
                </a:lnTo>
                <a:close/>
              </a:path>
              <a:path w="2138679" h="922020">
                <a:moveTo>
                  <a:pt x="1616710" y="0"/>
                </a:moveTo>
                <a:lnTo>
                  <a:pt x="1195070" y="232410"/>
                </a:lnTo>
                <a:lnTo>
                  <a:pt x="1557020" y="215900"/>
                </a:lnTo>
                <a:lnTo>
                  <a:pt x="1778928" y="215900"/>
                </a:lnTo>
                <a:lnTo>
                  <a:pt x="1776730" y="204470"/>
                </a:lnTo>
                <a:lnTo>
                  <a:pt x="2138680" y="187960"/>
                </a:lnTo>
                <a:lnTo>
                  <a:pt x="1616710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42439" y="4189729"/>
            <a:ext cx="2138680" cy="922019"/>
          </a:xfrm>
          <a:custGeom>
            <a:avLst/>
            <a:gdLst/>
            <a:ahLst/>
            <a:cxnLst/>
            <a:rect l="l" t="t" r="r" b="b"/>
            <a:pathLst>
              <a:path w="2138679" h="922020">
                <a:moveTo>
                  <a:pt x="1557020" y="215900"/>
                </a:moveTo>
                <a:lnTo>
                  <a:pt x="1562100" y="243840"/>
                </a:lnTo>
                <a:lnTo>
                  <a:pt x="1564639" y="271780"/>
                </a:lnTo>
                <a:lnTo>
                  <a:pt x="1563370" y="299720"/>
                </a:lnTo>
                <a:lnTo>
                  <a:pt x="1550670" y="356870"/>
                </a:lnTo>
                <a:lnTo>
                  <a:pt x="1525270" y="412750"/>
                </a:lnTo>
                <a:lnTo>
                  <a:pt x="1487170" y="466090"/>
                </a:lnTo>
                <a:lnTo>
                  <a:pt x="1436370" y="518160"/>
                </a:lnTo>
                <a:lnTo>
                  <a:pt x="1405890" y="543560"/>
                </a:lnTo>
                <a:lnTo>
                  <a:pt x="1374140" y="567690"/>
                </a:lnTo>
                <a:lnTo>
                  <a:pt x="1338580" y="590550"/>
                </a:lnTo>
                <a:lnTo>
                  <a:pt x="1300480" y="613410"/>
                </a:lnTo>
                <a:lnTo>
                  <a:pt x="1259840" y="636270"/>
                </a:lnTo>
                <a:lnTo>
                  <a:pt x="1216660" y="656590"/>
                </a:lnTo>
                <a:lnTo>
                  <a:pt x="1172210" y="676910"/>
                </a:lnTo>
                <a:lnTo>
                  <a:pt x="1123950" y="694690"/>
                </a:lnTo>
                <a:lnTo>
                  <a:pt x="1074420" y="712470"/>
                </a:lnTo>
                <a:lnTo>
                  <a:pt x="1022350" y="728980"/>
                </a:lnTo>
                <a:lnTo>
                  <a:pt x="969010" y="744220"/>
                </a:lnTo>
                <a:lnTo>
                  <a:pt x="914400" y="759460"/>
                </a:lnTo>
                <a:lnTo>
                  <a:pt x="857250" y="770890"/>
                </a:lnTo>
                <a:lnTo>
                  <a:pt x="798830" y="782320"/>
                </a:lnTo>
                <a:lnTo>
                  <a:pt x="739140" y="792480"/>
                </a:lnTo>
                <a:lnTo>
                  <a:pt x="679450" y="801370"/>
                </a:lnTo>
                <a:lnTo>
                  <a:pt x="617220" y="808990"/>
                </a:lnTo>
                <a:lnTo>
                  <a:pt x="554990" y="814070"/>
                </a:lnTo>
                <a:lnTo>
                  <a:pt x="492760" y="819150"/>
                </a:lnTo>
                <a:lnTo>
                  <a:pt x="429260" y="821690"/>
                </a:lnTo>
                <a:lnTo>
                  <a:pt x="365760" y="824230"/>
                </a:lnTo>
                <a:lnTo>
                  <a:pt x="302260" y="824230"/>
                </a:lnTo>
                <a:lnTo>
                  <a:pt x="238760" y="822960"/>
                </a:lnTo>
                <a:lnTo>
                  <a:pt x="175260" y="819150"/>
                </a:lnTo>
                <a:lnTo>
                  <a:pt x="111760" y="815340"/>
                </a:lnTo>
                <a:lnTo>
                  <a:pt x="49530" y="808990"/>
                </a:lnTo>
                <a:lnTo>
                  <a:pt x="0" y="905510"/>
                </a:lnTo>
                <a:lnTo>
                  <a:pt x="73660" y="911860"/>
                </a:lnTo>
                <a:lnTo>
                  <a:pt x="147320" y="916940"/>
                </a:lnTo>
                <a:lnTo>
                  <a:pt x="222250" y="920750"/>
                </a:lnTo>
                <a:lnTo>
                  <a:pt x="297180" y="922020"/>
                </a:lnTo>
                <a:lnTo>
                  <a:pt x="372110" y="922020"/>
                </a:lnTo>
                <a:lnTo>
                  <a:pt x="447040" y="919480"/>
                </a:lnTo>
                <a:lnTo>
                  <a:pt x="521970" y="916940"/>
                </a:lnTo>
                <a:lnTo>
                  <a:pt x="595630" y="911860"/>
                </a:lnTo>
                <a:lnTo>
                  <a:pt x="669290" y="904240"/>
                </a:lnTo>
                <a:lnTo>
                  <a:pt x="741680" y="896620"/>
                </a:lnTo>
                <a:lnTo>
                  <a:pt x="812800" y="885190"/>
                </a:lnTo>
                <a:lnTo>
                  <a:pt x="882650" y="873760"/>
                </a:lnTo>
                <a:lnTo>
                  <a:pt x="951230" y="859790"/>
                </a:lnTo>
                <a:lnTo>
                  <a:pt x="1018540" y="845820"/>
                </a:lnTo>
                <a:lnTo>
                  <a:pt x="1083310" y="828040"/>
                </a:lnTo>
                <a:lnTo>
                  <a:pt x="1146810" y="810260"/>
                </a:lnTo>
                <a:lnTo>
                  <a:pt x="1207770" y="791210"/>
                </a:lnTo>
                <a:lnTo>
                  <a:pt x="1266190" y="770890"/>
                </a:lnTo>
                <a:lnTo>
                  <a:pt x="1322070" y="748030"/>
                </a:lnTo>
                <a:lnTo>
                  <a:pt x="1376680" y="725170"/>
                </a:lnTo>
                <a:lnTo>
                  <a:pt x="1427480" y="699770"/>
                </a:lnTo>
                <a:lnTo>
                  <a:pt x="1474470" y="674370"/>
                </a:lnTo>
                <a:lnTo>
                  <a:pt x="1518920" y="647700"/>
                </a:lnTo>
                <a:lnTo>
                  <a:pt x="1560830" y="619760"/>
                </a:lnTo>
                <a:lnTo>
                  <a:pt x="1598930" y="591820"/>
                </a:lnTo>
                <a:lnTo>
                  <a:pt x="1634489" y="561340"/>
                </a:lnTo>
                <a:lnTo>
                  <a:pt x="1666239" y="530860"/>
                </a:lnTo>
                <a:lnTo>
                  <a:pt x="1694180" y="500380"/>
                </a:lnTo>
                <a:lnTo>
                  <a:pt x="1718310" y="468630"/>
                </a:lnTo>
                <a:lnTo>
                  <a:pt x="1756410" y="403860"/>
                </a:lnTo>
                <a:lnTo>
                  <a:pt x="1778000" y="337820"/>
                </a:lnTo>
                <a:lnTo>
                  <a:pt x="1785620" y="271780"/>
                </a:lnTo>
                <a:lnTo>
                  <a:pt x="1783080" y="237490"/>
                </a:lnTo>
                <a:lnTo>
                  <a:pt x="1776730" y="204470"/>
                </a:lnTo>
                <a:lnTo>
                  <a:pt x="2138680" y="187960"/>
                </a:lnTo>
                <a:lnTo>
                  <a:pt x="1616710" y="0"/>
                </a:lnTo>
                <a:lnTo>
                  <a:pt x="1195070" y="232410"/>
                </a:lnTo>
                <a:lnTo>
                  <a:pt x="1557020" y="21590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71979" y="3299459"/>
            <a:ext cx="480059" cy="444500"/>
          </a:xfrm>
          <a:custGeom>
            <a:avLst/>
            <a:gdLst/>
            <a:ahLst/>
            <a:cxnLst/>
            <a:rect l="l" t="t" r="r" b="b"/>
            <a:pathLst>
              <a:path w="480060" h="444500">
                <a:moveTo>
                  <a:pt x="480059" y="170179"/>
                </a:moveTo>
                <a:lnTo>
                  <a:pt x="0" y="170179"/>
                </a:lnTo>
                <a:lnTo>
                  <a:pt x="148589" y="275589"/>
                </a:lnTo>
                <a:lnTo>
                  <a:pt x="92709" y="444500"/>
                </a:lnTo>
                <a:lnTo>
                  <a:pt x="240030" y="341629"/>
                </a:lnTo>
                <a:lnTo>
                  <a:pt x="352047" y="341629"/>
                </a:lnTo>
                <a:lnTo>
                  <a:pt x="330200" y="275589"/>
                </a:lnTo>
                <a:lnTo>
                  <a:pt x="480059" y="170179"/>
                </a:lnTo>
                <a:close/>
              </a:path>
              <a:path w="480060" h="444500">
                <a:moveTo>
                  <a:pt x="352047" y="341629"/>
                </a:moveTo>
                <a:lnTo>
                  <a:pt x="240030" y="341629"/>
                </a:lnTo>
                <a:lnTo>
                  <a:pt x="386080" y="444500"/>
                </a:lnTo>
                <a:lnTo>
                  <a:pt x="352047" y="341629"/>
                </a:lnTo>
                <a:close/>
              </a:path>
              <a:path w="480060" h="444500">
                <a:moveTo>
                  <a:pt x="240030" y="0"/>
                </a:moveTo>
                <a:lnTo>
                  <a:pt x="184150" y="170179"/>
                </a:lnTo>
                <a:lnTo>
                  <a:pt x="295909" y="170179"/>
                </a:lnTo>
                <a:lnTo>
                  <a:pt x="240030" y="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71979" y="3299459"/>
            <a:ext cx="480059" cy="444500"/>
          </a:xfrm>
          <a:custGeom>
            <a:avLst/>
            <a:gdLst/>
            <a:ahLst/>
            <a:cxnLst/>
            <a:rect l="l" t="t" r="r" b="b"/>
            <a:pathLst>
              <a:path w="480060" h="444500">
                <a:moveTo>
                  <a:pt x="240030" y="0"/>
                </a:moveTo>
                <a:lnTo>
                  <a:pt x="184150" y="170179"/>
                </a:lnTo>
                <a:lnTo>
                  <a:pt x="0" y="170179"/>
                </a:lnTo>
                <a:lnTo>
                  <a:pt x="148589" y="275589"/>
                </a:lnTo>
                <a:lnTo>
                  <a:pt x="92709" y="444500"/>
                </a:lnTo>
                <a:lnTo>
                  <a:pt x="240030" y="341629"/>
                </a:lnTo>
                <a:lnTo>
                  <a:pt x="386080" y="444500"/>
                </a:lnTo>
                <a:lnTo>
                  <a:pt x="330200" y="275589"/>
                </a:lnTo>
                <a:lnTo>
                  <a:pt x="480059" y="170179"/>
                </a:lnTo>
                <a:lnTo>
                  <a:pt x="295909" y="170179"/>
                </a:lnTo>
                <a:lnTo>
                  <a:pt x="24003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002030" y="303530"/>
            <a:ext cx="8208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TITRE :</a:t>
            </a:r>
            <a:r>
              <a:rPr sz="1800" i="0" dirty="0">
                <a:latin typeface="Arial"/>
                <a:cs typeface="Arial"/>
              </a:rPr>
              <a:t> </a:t>
            </a:r>
            <a:r>
              <a:rPr sz="1800" b="1" i="0" spc="-5" dirty="0">
                <a:latin typeface="Arial"/>
                <a:cs typeface="Arial"/>
              </a:rPr>
              <a:t>Dubaï, une </a:t>
            </a:r>
            <a:r>
              <a:rPr sz="1800" b="1" i="0" spc="-10" dirty="0">
                <a:latin typeface="Arial"/>
                <a:cs typeface="Arial"/>
              </a:rPr>
              <a:t>ville </a:t>
            </a:r>
            <a:r>
              <a:rPr sz="1800" b="1" i="0" spc="-5" dirty="0">
                <a:latin typeface="Arial"/>
                <a:cs typeface="Arial"/>
              </a:rPr>
              <a:t>symbolique des </a:t>
            </a:r>
            <a:r>
              <a:rPr sz="1800" b="1" i="0" spc="-10" dirty="0">
                <a:latin typeface="Arial"/>
                <a:cs typeface="Arial"/>
              </a:rPr>
              <a:t>nouvelles </a:t>
            </a:r>
            <a:r>
              <a:rPr sz="1800" b="1" i="0" spc="-5" dirty="0">
                <a:latin typeface="Arial"/>
                <a:cs typeface="Arial"/>
              </a:rPr>
              <a:t>mobilités</a:t>
            </a:r>
            <a:r>
              <a:rPr sz="1800" b="1" i="0" spc="25" dirty="0">
                <a:latin typeface="Arial"/>
                <a:cs typeface="Arial"/>
              </a:rPr>
              <a:t> </a:t>
            </a:r>
            <a:r>
              <a:rPr sz="1800" b="1" i="0" spc="-5" dirty="0">
                <a:latin typeface="Arial"/>
                <a:cs typeface="Arial"/>
              </a:rPr>
              <a:t>internationales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1659" y="5825490"/>
            <a:ext cx="344106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b="1" dirty="0">
                <a:latin typeface="Arial"/>
                <a:cs typeface="Arial"/>
              </a:rPr>
              <a:t>I. </a:t>
            </a:r>
            <a:r>
              <a:rPr sz="1400" b="1" spc="-5" dirty="0">
                <a:latin typeface="Arial"/>
                <a:cs typeface="Arial"/>
              </a:rPr>
              <a:t>Dubaï, </a:t>
            </a:r>
            <a:r>
              <a:rPr sz="1400" b="1" spc="-10" dirty="0">
                <a:latin typeface="Arial"/>
                <a:cs typeface="Arial"/>
              </a:rPr>
              <a:t>une </a:t>
            </a:r>
            <a:r>
              <a:rPr sz="1400" b="1" dirty="0">
                <a:latin typeface="Arial"/>
                <a:cs typeface="Arial"/>
              </a:rPr>
              <a:t>ville </a:t>
            </a:r>
            <a:r>
              <a:rPr sz="1400" b="1" spc="-5" dirty="0">
                <a:latin typeface="Arial"/>
                <a:cs typeface="Arial"/>
              </a:rPr>
              <a:t>qui capte les </a:t>
            </a:r>
            <a:r>
              <a:rPr sz="1400" b="1" dirty="0">
                <a:latin typeface="Arial"/>
                <a:cs typeface="Arial"/>
              </a:rPr>
              <a:t>flux  </a:t>
            </a:r>
            <a:r>
              <a:rPr sz="1400" b="1" spc="-5" dirty="0">
                <a:latin typeface="Arial"/>
                <a:cs typeface="Arial"/>
              </a:rPr>
              <a:t>migratoires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internationaux.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31239" y="6430009"/>
            <a:ext cx="229298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 indent="-109855">
              <a:lnSpc>
                <a:spcPts val="1625"/>
              </a:lnSpc>
              <a:spcBef>
                <a:spcPts val="100"/>
              </a:spcBef>
              <a:buChar char="-"/>
              <a:tabLst>
                <a:tab pos="123189" algn="l"/>
              </a:tabLst>
            </a:pPr>
            <a:r>
              <a:rPr sz="1400" spc="-5" dirty="0">
                <a:latin typeface="Arial"/>
                <a:cs typeface="Arial"/>
              </a:rPr>
              <a:t>migrations de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travail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ts val="1570"/>
              </a:lnSpc>
              <a:buChar char="-"/>
              <a:tabLst>
                <a:tab pos="123189" algn="l"/>
              </a:tabLst>
            </a:pPr>
            <a:r>
              <a:rPr sz="1400" spc="-5" dirty="0">
                <a:latin typeface="Arial"/>
                <a:cs typeface="Arial"/>
              </a:rPr>
              <a:t>migrations liées aux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études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ts val="1625"/>
              </a:lnSpc>
              <a:buChar char="-"/>
              <a:tabLst>
                <a:tab pos="123189" algn="l"/>
              </a:tabLst>
            </a:pPr>
            <a:r>
              <a:rPr sz="1400" spc="-5" dirty="0">
                <a:latin typeface="Arial"/>
                <a:cs typeface="Arial"/>
              </a:rPr>
              <a:t>mobilités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touristiques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80840" y="5825490"/>
            <a:ext cx="5441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II. </a:t>
            </a:r>
            <a:r>
              <a:rPr sz="1400" b="1" spc="-5" dirty="0">
                <a:latin typeface="Arial"/>
                <a:cs typeface="Arial"/>
              </a:rPr>
              <a:t>Facteurs et conséquences urbaines de l'attractivité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dubaïote.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31690" y="6026150"/>
            <a:ext cx="4429125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 indent="-108585">
              <a:lnSpc>
                <a:spcPts val="1625"/>
              </a:lnSpc>
              <a:spcBef>
                <a:spcPts val="100"/>
              </a:spcBef>
              <a:buChar char="-"/>
              <a:tabLst>
                <a:tab pos="121920" algn="l"/>
              </a:tabLst>
            </a:pPr>
            <a:r>
              <a:rPr sz="1400" spc="-5" dirty="0">
                <a:latin typeface="Arial"/>
                <a:cs typeface="Arial"/>
              </a:rPr>
              <a:t>quartier historique (fonction résidentielle et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touristique)</a:t>
            </a:r>
            <a:endParaRPr sz="1400">
              <a:latin typeface="Arial"/>
              <a:cs typeface="Arial"/>
            </a:endParaRPr>
          </a:p>
          <a:p>
            <a:pPr marL="121285" indent="-108585">
              <a:lnSpc>
                <a:spcPts val="1570"/>
              </a:lnSpc>
              <a:buChar char="-"/>
              <a:tabLst>
                <a:tab pos="121920" algn="l"/>
              </a:tabLst>
            </a:pPr>
            <a:r>
              <a:rPr sz="1400" spc="-5" dirty="0">
                <a:latin typeface="Arial"/>
                <a:cs typeface="Arial"/>
              </a:rPr>
              <a:t>aéroports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internationaux</a:t>
            </a:r>
            <a:endParaRPr sz="1400">
              <a:latin typeface="Arial"/>
              <a:cs typeface="Arial"/>
            </a:endParaRPr>
          </a:p>
          <a:p>
            <a:pPr marL="121285" indent="-108585">
              <a:lnSpc>
                <a:spcPts val="1575"/>
              </a:lnSpc>
              <a:buChar char="-"/>
              <a:tabLst>
                <a:tab pos="121920" algn="l"/>
              </a:tabLst>
            </a:pPr>
            <a:r>
              <a:rPr sz="1400" spc="-5" dirty="0">
                <a:latin typeface="Arial"/>
                <a:cs typeface="Arial"/>
              </a:rPr>
              <a:t>principaux </a:t>
            </a:r>
            <a:r>
              <a:rPr sz="1400" dirty="0">
                <a:latin typeface="Arial"/>
                <a:cs typeface="Arial"/>
              </a:rPr>
              <a:t>sites</a:t>
            </a:r>
            <a:r>
              <a:rPr sz="1400" spc="-5" dirty="0">
                <a:latin typeface="Arial"/>
                <a:cs typeface="Arial"/>
              </a:rPr>
              <a:t> touristiques</a:t>
            </a:r>
            <a:endParaRPr sz="1400">
              <a:latin typeface="Arial"/>
              <a:cs typeface="Arial"/>
            </a:endParaRPr>
          </a:p>
          <a:p>
            <a:pPr marL="121285" indent="-108585">
              <a:lnSpc>
                <a:spcPts val="1575"/>
              </a:lnSpc>
              <a:buChar char="-"/>
              <a:tabLst>
                <a:tab pos="121920" algn="l"/>
              </a:tabLst>
            </a:pPr>
            <a:r>
              <a:rPr sz="1400" dirty="0">
                <a:latin typeface="Arial"/>
                <a:cs typeface="Arial"/>
              </a:rPr>
              <a:t>îles </a:t>
            </a:r>
            <a:r>
              <a:rPr sz="1400" spc="-5" dirty="0">
                <a:latin typeface="Arial"/>
                <a:cs typeface="Arial"/>
              </a:rPr>
              <a:t>artificielles (à vocation résidentielle et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touristique)</a:t>
            </a:r>
            <a:endParaRPr sz="1400">
              <a:latin typeface="Arial"/>
              <a:cs typeface="Arial"/>
            </a:endParaRPr>
          </a:p>
          <a:p>
            <a:pPr marL="121285" indent="-108585">
              <a:lnSpc>
                <a:spcPts val="1570"/>
              </a:lnSpc>
              <a:buChar char="-"/>
              <a:tabLst>
                <a:tab pos="121920" algn="l"/>
              </a:tabLst>
            </a:pPr>
            <a:r>
              <a:rPr sz="1400" dirty="0">
                <a:latin typeface="Arial"/>
                <a:cs typeface="Arial"/>
              </a:rPr>
              <a:t>site </a:t>
            </a:r>
            <a:r>
              <a:rPr sz="1400" spc="-5" dirty="0">
                <a:latin typeface="Arial"/>
                <a:cs typeface="Arial"/>
              </a:rPr>
              <a:t>de l'Exposition Universelle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  <a:p>
            <a:pPr marL="121285" indent="-108585">
              <a:lnSpc>
                <a:spcPts val="1625"/>
              </a:lnSpc>
              <a:buChar char="-"/>
              <a:tabLst>
                <a:tab pos="121920" algn="l"/>
              </a:tabLst>
            </a:pPr>
            <a:r>
              <a:rPr sz="1400" spc="-5" dirty="0">
                <a:latin typeface="Arial"/>
                <a:cs typeface="Arial"/>
              </a:rPr>
              <a:t>extension urbaine </a:t>
            </a:r>
            <a:r>
              <a:rPr sz="1400" spc="-10" dirty="0">
                <a:latin typeface="Arial"/>
                <a:cs typeface="Arial"/>
              </a:rPr>
              <a:t>vers </a:t>
            </a:r>
            <a:r>
              <a:rPr sz="1400" spc="-5" dirty="0">
                <a:latin typeface="Arial"/>
                <a:cs typeface="Arial"/>
              </a:rPr>
              <a:t>le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désert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91659" y="6263640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144779" y="0"/>
                </a:moveTo>
                <a:lnTo>
                  <a:pt x="0" y="0"/>
                </a:lnTo>
                <a:lnTo>
                  <a:pt x="0" y="144780"/>
                </a:lnTo>
                <a:lnTo>
                  <a:pt x="144779" y="144780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91659" y="6263640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2389" y="144780"/>
                </a:moveTo>
                <a:lnTo>
                  <a:pt x="0" y="144780"/>
                </a:lnTo>
                <a:lnTo>
                  <a:pt x="0" y="0"/>
                </a:lnTo>
                <a:lnTo>
                  <a:pt x="144779" y="0"/>
                </a:lnTo>
                <a:lnTo>
                  <a:pt x="144779" y="144780"/>
                </a:lnTo>
                <a:lnTo>
                  <a:pt x="72389" y="14478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15530" y="32397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779" y="0"/>
                </a:moveTo>
                <a:lnTo>
                  <a:pt x="0" y="288289"/>
                </a:lnTo>
                <a:lnTo>
                  <a:pt x="288290" y="288289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15530" y="323977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779" y="0"/>
                </a:moveTo>
                <a:lnTo>
                  <a:pt x="288290" y="288289"/>
                </a:lnTo>
                <a:lnTo>
                  <a:pt x="0" y="288289"/>
                </a:lnTo>
                <a:lnTo>
                  <a:pt x="144779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91659" y="6408420"/>
            <a:ext cx="144779" cy="215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91659" y="6695440"/>
            <a:ext cx="217169" cy="288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19904" y="6047104"/>
            <a:ext cx="288290" cy="1460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20540" y="6047740"/>
            <a:ext cx="287020" cy="144780"/>
          </a:xfrm>
          <a:custGeom>
            <a:avLst/>
            <a:gdLst/>
            <a:ahLst/>
            <a:cxnLst/>
            <a:rect l="l" t="t" r="r" b="b"/>
            <a:pathLst>
              <a:path w="287020" h="144779">
                <a:moveTo>
                  <a:pt x="143510" y="144780"/>
                </a:moveTo>
                <a:lnTo>
                  <a:pt x="0" y="144780"/>
                </a:lnTo>
                <a:lnTo>
                  <a:pt x="0" y="0"/>
                </a:lnTo>
                <a:lnTo>
                  <a:pt x="287020" y="0"/>
                </a:lnTo>
                <a:lnTo>
                  <a:pt x="287020" y="144780"/>
                </a:lnTo>
                <a:lnTo>
                  <a:pt x="143510" y="1447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46879" y="7056119"/>
            <a:ext cx="356870" cy="215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7700" y="6408420"/>
            <a:ext cx="360680" cy="215900"/>
          </a:xfrm>
          <a:custGeom>
            <a:avLst/>
            <a:gdLst/>
            <a:ahLst/>
            <a:cxnLst/>
            <a:rect l="l" t="t" r="r" b="b"/>
            <a:pathLst>
              <a:path w="360680" h="215900">
                <a:moveTo>
                  <a:pt x="270509" y="0"/>
                </a:moveTo>
                <a:lnTo>
                  <a:pt x="270509" y="53339"/>
                </a:lnTo>
                <a:lnTo>
                  <a:pt x="0" y="53339"/>
                </a:lnTo>
                <a:lnTo>
                  <a:pt x="0" y="161289"/>
                </a:lnTo>
                <a:lnTo>
                  <a:pt x="270509" y="161289"/>
                </a:lnTo>
                <a:lnTo>
                  <a:pt x="270509" y="215899"/>
                </a:lnTo>
                <a:lnTo>
                  <a:pt x="360680" y="107949"/>
                </a:lnTo>
                <a:lnTo>
                  <a:pt x="270509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7700" y="6408420"/>
            <a:ext cx="360680" cy="215900"/>
          </a:xfrm>
          <a:custGeom>
            <a:avLst/>
            <a:gdLst/>
            <a:ahLst/>
            <a:cxnLst/>
            <a:rect l="l" t="t" r="r" b="b"/>
            <a:pathLst>
              <a:path w="360680" h="215900">
                <a:moveTo>
                  <a:pt x="0" y="53339"/>
                </a:moveTo>
                <a:lnTo>
                  <a:pt x="270509" y="53339"/>
                </a:lnTo>
                <a:lnTo>
                  <a:pt x="270509" y="0"/>
                </a:lnTo>
                <a:lnTo>
                  <a:pt x="360680" y="107949"/>
                </a:lnTo>
                <a:lnTo>
                  <a:pt x="270509" y="215899"/>
                </a:lnTo>
                <a:lnTo>
                  <a:pt x="270509" y="161289"/>
                </a:lnTo>
                <a:lnTo>
                  <a:pt x="0" y="161289"/>
                </a:lnTo>
                <a:lnTo>
                  <a:pt x="0" y="5333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7700" y="6624319"/>
            <a:ext cx="360680" cy="215900"/>
          </a:xfrm>
          <a:custGeom>
            <a:avLst/>
            <a:gdLst/>
            <a:ahLst/>
            <a:cxnLst/>
            <a:rect l="l" t="t" r="r" b="b"/>
            <a:pathLst>
              <a:path w="360680" h="215900">
                <a:moveTo>
                  <a:pt x="270509" y="0"/>
                </a:moveTo>
                <a:lnTo>
                  <a:pt x="270509" y="53339"/>
                </a:lnTo>
                <a:lnTo>
                  <a:pt x="0" y="53339"/>
                </a:lnTo>
                <a:lnTo>
                  <a:pt x="0" y="161289"/>
                </a:lnTo>
                <a:lnTo>
                  <a:pt x="270509" y="161289"/>
                </a:lnTo>
                <a:lnTo>
                  <a:pt x="270509" y="215899"/>
                </a:lnTo>
                <a:lnTo>
                  <a:pt x="360680" y="107949"/>
                </a:lnTo>
                <a:lnTo>
                  <a:pt x="27050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7700" y="6624319"/>
            <a:ext cx="360680" cy="215900"/>
          </a:xfrm>
          <a:custGeom>
            <a:avLst/>
            <a:gdLst/>
            <a:ahLst/>
            <a:cxnLst/>
            <a:rect l="l" t="t" r="r" b="b"/>
            <a:pathLst>
              <a:path w="360680" h="215900">
                <a:moveTo>
                  <a:pt x="0" y="53339"/>
                </a:moveTo>
                <a:lnTo>
                  <a:pt x="270509" y="53339"/>
                </a:lnTo>
                <a:lnTo>
                  <a:pt x="270509" y="0"/>
                </a:lnTo>
                <a:lnTo>
                  <a:pt x="360680" y="107949"/>
                </a:lnTo>
                <a:lnTo>
                  <a:pt x="270509" y="215899"/>
                </a:lnTo>
                <a:lnTo>
                  <a:pt x="270509" y="161289"/>
                </a:lnTo>
                <a:lnTo>
                  <a:pt x="0" y="161289"/>
                </a:lnTo>
                <a:lnTo>
                  <a:pt x="0" y="5333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7700" y="6840219"/>
            <a:ext cx="360680" cy="215900"/>
          </a:xfrm>
          <a:custGeom>
            <a:avLst/>
            <a:gdLst/>
            <a:ahLst/>
            <a:cxnLst/>
            <a:rect l="l" t="t" r="r" b="b"/>
            <a:pathLst>
              <a:path w="360680" h="215900">
                <a:moveTo>
                  <a:pt x="270509" y="0"/>
                </a:moveTo>
                <a:lnTo>
                  <a:pt x="270509" y="53339"/>
                </a:lnTo>
                <a:lnTo>
                  <a:pt x="0" y="53339"/>
                </a:lnTo>
                <a:lnTo>
                  <a:pt x="0" y="161289"/>
                </a:lnTo>
                <a:lnTo>
                  <a:pt x="270509" y="161289"/>
                </a:lnTo>
                <a:lnTo>
                  <a:pt x="270509" y="215899"/>
                </a:lnTo>
                <a:lnTo>
                  <a:pt x="360680" y="107949"/>
                </a:lnTo>
                <a:lnTo>
                  <a:pt x="270509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7700" y="6840219"/>
            <a:ext cx="360680" cy="215900"/>
          </a:xfrm>
          <a:custGeom>
            <a:avLst/>
            <a:gdLst/>
            <a:ahLst/>
            <a:cxnLst/>
            <a:rect l="l" t="t" r="r" b="b"/>
            <a:pathLst>
              <a:path w="360680" h="215900">
                <a:moveTo>
                  <a:pt x="0" y="53339"/>
                </a:moveTo>
                <a:lnTo>
                  <a:pt x="270509" y="53339"/>
                </a:lnTo>
                <a:lnTo>
                  <a:pt x="270509" y="0"/>
                </a:lnTo>
                <a:lnTo>
                  <a:pt x="360680" y="107949"/>
                </a:lnTo>
                <a:lnTo>
                  <a:pt x="270509" y="215899"/>
                </a:lnTo>
                <a:lnTo>
                  <a:pt x="270509" y="161289"/>
                </a:lnTo>
                <a:lnTo>
                  <a:pt x="0" y="161289"/>
                </a:lnTo>
                <a:lnTo>
                  <a:pt x="0" y="5333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253229" y="1783079"/>
            <a:ext cx="1002665" cy="554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9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Palm  Jumeirah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31339" y="1162050"/>
            <a:ext cx="874394" cy="554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63830">
              <a:lnSpc>
                <a:spcPts val="2010"/>
              </a:lnSpc>
              <a:spcBef>
                <a:spcPts val="290"/>
              </a:spcBef>
            </a:pPr>
            <a:r>
              <a:rPr sz="1800" spc="-10" dirty="0">
                <a:latin typeface="Arial"/>
                <a:cs typeface="Arial"/>
              </a:rPr>
              <a:t>Palm  </a:t>
            </a:r>
            <a:r>
              <a:rPr sz="1800" spc="-5" dirty="0">
                <a:latin typeface="Arial"/>
                <a:cs typeface="Arial"/>
              </a:rPr>
              <a:t>Jebel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81040" y="1017270"/>
            <a:ext cx="1039494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indent="113030">
              <a:lnSpc>
                <a:spcPts val="2020"/>
              </a:lnSpc>
              <a:spcBef>
                <a:spcPts val="284"/>
              </a:spcBef>
            </a:pPr>
            <a:r>
              <a:rPr sz="1800" spc="-10" dirty="0">
                <a:latin typeface="Arial"/>
                <a:cs typeface="Arial"/>
              </a:rPr>
              <a:t>Les îles  du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monde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69129" y="657859"/>
            <a:ext cx="92392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indent="176530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solidFill>
                  <a:srgbClr val="3333FF"/>
                </a:solidFill>
                <a:latin typeface="Arial"/>
                <a:cs typeface="Arial"/>
              </a:rPr>
              <a:t>Golfe  Pers</a:t>
            </a:r>
            <a:r>
              <a:rPr sz="1800" spc="-15" dirty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spc="-15" dirty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29809" y="4991100"/>
            <a:ext cx="1590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Désert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d'Arabie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74050" y="3681729"/>
            <a:ext cx="1290320" cy="5562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77495" marR="5080" indent="-265430">
              <a:lnSpc>
                <a:spcPts val="2020"/>
              </a:lnSpc>
              <a:spcBef>
                <a:spcPts val="280"/>
              </a:spcBef>
            </a:pPr>
            <a:r>
              <a:rPr sz="1800" spc="-10" dirty="0">
                <a:latin typeface="Arial"/>
                <a:cs typeface="Arial"/>
              </a:rPr>
              <a:t>Dubaï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World  </a:t>
            </a:r>
            <a:r>
              <a:rPr sz="1800" spc="-10" dirty="0">
                <a:latin typeface="Arial"/>
                <a:cs typeface="Arial"/>
              </a:rPr>
              <a:t>Central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16280" y="3382009"/>
            <a:ext cx="1230630" cy="554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46050" marR="5080" indent="-133350">
              <a:lnSpc>
                <a:spcPts val="2010"/>
              </a:lnSpc>
              <a:spcBef>
                <a:spcPts val="290"/>
              </a:spcBef>
            </a:pPr>
            <a:r>
              <a:rPr sz="1800" spc="-10" dirty="0">
                <a:latin typeface="Arial"/>
                <a:cs typeface="Arial"/>
              </a:rPr>
              <a:t>Aéroport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Al-  </a:t>
            </a:r>
            <a:r>
              <a:rPr sz="1800" dirty="0">
                <a:latin typeface="Arial"/>
                <a:cs typeface="Arial"/>
              </a:rPr>
              <a:t>Maktoum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708900" y="666750"/>
            <a:ext cx="1047750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 indent="-109855">
              <a:lnSpc>
                <a:spcPts val="1630"/>
              </a:lnSpc>
              <a:spcBef>
                <a:spcPts val="100"/>
              </a:spcBef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006633"/>
                </a:solidFill>
                <a:latin typeface="Arial"/>
                <a:cs typeface="Arial"/>
              </a:rPr>
              <a:t>Indiens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ts val="1575"/>
              </a:lnSpc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006633"/>
                </a:solidFill>
                <a:latin typeface="Arial"/>
                <a:cs typeface="Arial"/>
              </a:rPr>
              <a:t>Pakistanais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ts val="1625"/>
              </a:lnSpc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006633"/>
                </a:solidFill>
                <a:latin typeface="Arial"/>
                <a:cs typeface="Arial"/>
              </a:rPr>
              <a:t>Philippins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29689" y="2159000"/>
            <a:ext cx="1124585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indent="-99695">
              <a:lnSpc>
                <a:spcPts val="1625"/>
              </a:lnSpc>
              <a:spcBef>
                <a:spcPts val="100"/>
              </a:spcBef>
              <a:buChar char="-"/>
              <a:tabLst>
                <a:tab pos="113030" algn="l"/>
              </a:tabLst>
            </a:pPr>
            <a:r>
              <a:rPr sz="1400" spc="-5" dirty="0">
                <a:solidFill>
                  <a:srgbClr val="FFCC00"/>
                </a:solidFill>
                <a:latin typeface="Arial"/>
                <a:cs typeface="Arial"/>
              </a:rPr>
              <a:t>Américains</a:t>
            </a:r>
            <a:endParaRPr sz="1400">
              <a:latin typeface="Arial"/>
              <a:cs typeface="Arial"/>
            </a:endParaRPr>
          </a:p>
          <a:p>
            <a:pPr marL="121285" indent="-108585">
              <a:lnSpc>
                <a:spcPts val="1625"/>
              </a:lnSpc>
              <a:buChar char="-"/>
              <a:tabLst>
                <a:tab pos="121920" algn="l"/>
              </a:tabLst>
            </a:pPr>
            <a:r>
              <a:rPr sz="1400" spc="-5" dirty="0">
                <a:solidFill>
                  <a:srgbClr val="FFCC00"/>
                </a:solidFill>
                <a:latin typeface="Arial"/>
                <a:cs typeface="Arial"/>
              </a:rPr>
              <a:t>Britanniques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644890" y="1489709"/>
            <a:ext cx="1047750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 indent="-109855">
              <a:lnSpc>
                <a:spcPts val="1630"/>
              </a:lnSpc>
              <a:spcBef>
                <a:spcPts val="100"/>
              </a:spcBef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FFCC00"/>
                </a:solidFill>
                <a:latin typeface="Arial"/>
                <a:cs typeface="Arial"/>
              </a:rPr>
              <a:t>Indiens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ts val="1575"/>
              </a:lnSpc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FFCC00"/>
                </a:solidFill>
                <a:latin typeface="Arial"/>
                <a:cs typeface="Arial"/>
              </a:rPr>
              <a:t>Pakistanais</a:t>
            </a:r>
            <a:endParaRPr sz="1400">
              <a:latin typeface="Arial"/>
              <a:cs typeface="Arial"/>
            </a:endParaRPr>
          </a:p>
          <a:p>
            <a:pPr marL="112395" indent="-99695">
              <a:lnSpc>
                <a:spcPts val="1625"/>
              </a:lnSpc>
              <a:buChar char="-"/>
              <a:tabLst>
                <a:tab pos="113030" algn="l"/>
              </a:tabLst>
            </a:pPr>
            <a:r>
              <a:rPr sz="1400" spc="-5" dirty="0">
                <a:solidFill>
                  <a:srgbClr val="FFCC00"/>
                </a:solidFill>
                <a:latin typeface="Arial"/>
                <a:cs typeface="Arial"/>
              </a:rPr>
              <a:t>Australiens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72869" y="4334509"/>
            <a:ext cx="1192530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 indent="-109855">
              <a:lnSpc>
                <a:spcPts val="1625"/>
              </a:lnSpc>
              <a:spcBef>
                <a:spcPts val="100"/>
              </a:spcBef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006633"/>
                </a:solidFill>
                <a:latin typeface="Arial"/>
                <a:cs typeface="Arial"/>
              </a:rPr>
              <a:t>Égyptiens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ts val="1575"/>
              </a:lnSpc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006633"/>
                </a:solidFill>
                <a:latin typeface="Arial"/>
                <a:cs typeface="Arial"/>
              </a:rPr>
              <a:t>Nigerians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ts val="1630"/>
              </a:lnSpc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006633"/>
                </a:solidFill>
                <a:latin typeface="Arial"/>
                <a:cs typeface="Arial"/>
              </a:rPr>
              <a:t>Camerounais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669539" y="2174240"/>
            <a:ext cx="1005840" cy="43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 indent="-108585">
              <a:lnSpc>
                <a:spcPts val="1630"/>
              </a:lnSpc>
              <a:spcBef>
                <a:spcPts val="100"/>
              </a:spcBef>
              <a:buChar char="-"/>
              <a:tabLst>
                <a:tab pos="121920" algn="l"/>
              </a:tabLst>
            </a:pPr>
            <a:r>
              <a:rPr sz="1400" spc="-5" dirty="0">
                <a:solidFill>
                  <a:srgbClr val="006633"/>
                </a:solidFill>
                <a:latin typeface="Arial"/>
                <a:cs typeface="Arial"/>
              </a:rPr>
              <a:t>Européens</a:t>
            </a:r>
            <a:endParaRPr sz="1400">
              <a:latin typeface="Arial"/>
              <a:cs typeface="Arial"/>
            </a:endParaRPr>
          </a:p>
          <a:p>
            <a:pPr marL="112395" indent="-99695">
              <a:lnSpc>
                <a:spcPts val="1630"/>
              </a:lnSpc>
              <a:buChar char="-"/>
              <a:tabLst>
                <a:tab pos="113030" algn="l"/>
              </a:tabLst>
            </a:pPr>
            <a:r>
              <a:rPr sz="1400" spc="-5" dirty="0">
                <a:solidFill>
                  <a:srgbClr val="006633"/>
                </a:solidFill>
                <a:latin typeface="Arial"/>
                <a:cs typeface="Arial"/>
              </a:rPr>
              <a:t>Américains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560819" y="1527810"/>
            <a:ext cx="661670" cy="1494790"/>
          </a:xfrm>
          <a:custGeom>
            <a:avLst/>
            <a:gdLst/>
            <a:ahLst/>
            <a:cxnLst/>
            <a:rect l="l" t="t" r="r" b="b"/>
            <a:pathLst>
              <a:path w="661670" h="1494789">
                <a:moveTo>
                  <a:pt x="633729" y="0"/>
                </a:moveTo>
                <a:lnTo>
                  <a:pt x="563879" y="21589"/>
                </a:lnTo>
                <a:lnTo>
                  <a:pt x="495300" y="52069"/>
                </a:lnTo>
                <a:lnTo>
                  <a:pt x="430529" y="90169"/>
                </a:lnTo>
                <a:lnTo>
                  <a:pt x="398779" y="111760"/>
                </a:lnTo>
                <a:lnTo>
                  <a:pt x="368300" y="135889"/>
                </a:lnTo>
                <a:lnTo>
                  <a:pt x="339089" y="162560"/>
                </a:lnTo>
                <a:lnTo>
                  <a:pt x="311150" y="189229"/>
                </a:lnTo>
                <a:lnTo>
                  <a:pt x="284479" y="219710"/>
                </a:lnTo>
                <a:lnTo>
                  <a:pt x="259079" y="250189"/>
                </a:lnTo>
                <a:lnTo>
                  <a:pt x="233679" y="283210"/>
                </a:lnTo>
                <a:lnTo>
                  <a:pt x="210820" y="317500"/>
                </a:lnTo>
                <a:lnTo>
                  <a:pt x="190500" y="353060"/>
                </a:lnTo>
                <a:lnTo>
                  <a:pt x="170179" y="389889"/>
                </a:lnTo>
                <a:lnTo>
                  <a:pt x="151129" y="427989"/>
                </a:lnTo>
                <a:lnTo>
                  <a:pt x="134620" y="467360"/>
                </a:lnTo>
                <a:lnTo>
                  <a:pt x="119379" y="506729"/>
                </a:lnTo>
                <a:lnTo>
                  <a:pt x="105409" y="548639"/>
                </a:lnTo>
                <a:lnTo>
                  <a:pt x="93979" y="590550"/>
                </a:lnTo>
                <a:lnTo>
                  <a:pt x="83820" y="632460"/>
                </a:lnTo>
                <a:lnTo>
                  <a:pt x="76200" y="675639"/>
                </a:lnTo>
                <a:lnTo>
                  <a:pt x="69850" y="718819"/>
                </a:lnTo>
                <a:lnTo>
                  <a:pt x="62229" y="807719"/>
                </a:lnTo>
                <a:lnTo>
                  <a:pt x="62229" y="850900"/>
                </a:lnTo>
                <a:lnTo>
                  <a:pt x="63500" y="895350"/>
                </a:lnTo>
                <a:lnTo>
                  <a:pt x="66039" y="939800"/>
                </a:lnTo>
                <a:lnTo>
                  <a:pt x="71120" y="984250"/>
                </a:lnTo>
                <a:lnTo>
                  <a:pt x="77470" y="1027429"/>
                </a:lnTo>
                <a:lnTo>
                  <a:pt x="86359" y="1070610"/>
                </a:lnTo>
                <a:lnTo>
                  <a:pt x="96520" y="1112519"/>
                </a:lnTo>
                <a:lnTo>
                  <a:pt x="107950" y="1154429"/>
                </a:lnTo>
                <a:lnTo>
                  <a:pt x="121920" y="1195069"/>
                </a:lnTo>
                <a:lnTo>
                  <a:pt x="137159" y="1235710"/>
                </a:lnTo>
                <a:lnTo>
                  <a:pt x="153670" y="1273810"/>
                </a:lnTo>
                <a:lnTo>
                  <a:pt x="0" y="1380489"/>
                </a:lnTo>
                <a:lnTo>
                  <a:pt x="339089" y="1494789"/>
                </a:lnTo>
                <a:lnTo>
                  <a:pt x="407838" y="1188719"/>
                </a:lnTo>
                <a:lnTo>
                  <a:pt x="278129" y="1188719"/>
                </a:lnTo>
                <a:lnTo>
                  <a:pt x="264159" y="1156969"/>
                </a:lnTo>
                <a:lnTo>
                  <a:pt x="241300" y="1093469"/>
                </a:lnTo>
                <a:lnTo>
                  <a:pt x="232409" y="1059179"/>
                </a:lnTo>
                <a:lnTo>
                  <a:pt x="223520" y="1026160"/>
                </a:lnTo>
                <a:lnTo>
                  <a:pt x="212089" y="956310"/>
                </a:lnTo>
                <a:lnTo>
                  <a:pt x="205739" y="886460"/>
                </a:lnTo>
                <a:lnTo>
                  <a:pt x="204470" y="850900"/>
                </a:lnTo>
                <a:lnTo>
                  <a:pt x="205739" y="815339"/>
                </a:lnTo>
                <a:lnTo>
                  <a:pt x="212089" y="745489"/>
                </a:lnTo>
                <a:lnTo>
                  <a:pt x="223520" y="675639"/>
                </a:lnTo>
                <a:lnTo>
                  <a:pt x="240029" y="608329"/>
                </a:lnTo>
                <a:lnTo>
                  <a:pt x="262889" y="543560"/>
                </a:lnTo>
                <a:lnTo>
                  <a:pt x="290829" y="482600"/>
                </a:lnTo>
                <a:lnTo>
                  <a:pt x="323850" y="424179"/>
                </a:lnTo>
                <a:lnTo>
                  <a:pt x="361950" y="370839"/>
                </a:lnTo>
                <a:lnTo>
                  <a:pt x="403859" y="322579"/>
                </a:lnTo>
                <a:lnTo>
                  <a:pt x="449579" y="279400"/>
                </a:lnTo>
                <a:lnTo>
                  <a:pt x="499109" y="242569"/>
                </a:lnTo>
                <a:lnTo>
                  <a:pt x="551179" y="212089"/>
                </a:lnTo>
                <a:lnTo>
                  <a:pt x="605789" y="187960"/>
                </a:lnTo>
                <a:lnTo>
                  <a:pt x="661670" y="170179"/>
                </a:lnTo>
                <a:lnTo>
                  <a:pt x="633729" y="0"/>
                </a:lnTo>
                <a:close/>
              </a:path>
              <a:path w="661670" h="1494789">
                <a:moveTo>
                  <a:pt x="431800" y="1082039"/>
                </a:moveTo>
                <a:lnTo>
                  <a:pt x="278129" y="1188719"/>
                </a:lnTo>
                <a:lnTo>
                  <a:pt x="407838" y="1188719"/>
                </a:lnTo>
                <a:lnTo>
                  <a:pt x="431800" y="1082039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60819" y="1527810"/>
            <a:ext cx="661670" cy="1494790"/>
          </a:xfrm>
          <a:custGeom>
            <a:avLst/>
            <a:gdLst/>
            <a:ahLst/>
            <a:cxnLst/>
            <a:rect l="l" t="t" r="r" b="b"/>
            <a:pathLst>
              <a:path w="661670" h="1494789">
                <a:moveTo>
                  <a:pt x="278129" y="1188719"/>
                </a:moveTo>
                <a:lnTo>
                  <a:pt x="264159" y="1156969"/>
                </a:lnTo>
                <a:lnTo>
                  <a:pt x="252729" y="1125219"/>
                </a:lnTo>
                <a:lnTo>
                  <a:pt x="241300" y="1093469"/>
                </a:lnTo>
                <a:lnTo>
                  <a:pt x="232409" y="1059179"/>
                </a:lnTo>
                <a:lnTo>
                  <a:pt x="223520" y="1026160"/>
                </a:lnTo>
                <a:lnTo>
                  <a:pt x="217170" y="990600"/>
                </a:lnTo>
                <a:lnTo>
                  <a:pt x="212089" y="956310"/>
                </a:lnTo>
                <a:lnTo>
                  <a:pt x="208279" y="922019"/>
                </a:lnTo>
                <a:lnTo>
                  <a:pt x="205739" y="886460"/>
                </a:lnTo>
                <a:lnTo>
                  <a:pt x="204470" y="850900"/>
                </a:lnTo>
                <a:lnTo>
                  <a:pt x="205739" y="815339"/>
                </a:lnTo>
                <a:lnTo>
                  <a:pt x="212089" y="745489"/>
                </a:lnTo>
                <a:lnTo>
                  <a:pt x="223520" y="675639"/>
                </a:lnTo>
                <a:lnTo>
                  <a:pt x="240029" y="608329"/>
                </a:lnTo>
                <a:lnTo>
                  <a:pt x="262889" y="543560"/>
                </a:lnTo>
                <a:lnTo>
                  <a:pt x="290829" y="482600"/>
                </a:lnTo>
                <a:lnTo>
                  <a:pt x="323850" y="424179"/>
                </a:lnTo>
                <a:lnTo>
                  <a:pt x="361950" y="370839"/>
                </a:lnTo>
                <a:lnTo>
                  <a:pt x="403859" y="322579"/>
                </a:lnTo>
                <a:lnTo>
                  <a:pt x="449579" y="279400"/>
                </a:lnTo>
                <a:lnTo>
                  <a:pt x="499109" y="242569"/>
                </a:lnTo>
                <a:lnTo>
                  <a:pt x="551179" y="212089"/>
                </a:lnTo>
                <a:lnTo>
                  <a:pt x="605789" y="187960"/>
                </a:lnTo>
                <a:lnTo>
                  <a:pt x="661670" y="170179"/>
                </a:lnTo>
                <a:lnTo>
                  <a:pt x="633729" y="0"/>
                </a:lnTo>
                <a:lnTo>
                  <a:pt x="563879" y="21589"/>
                </a:lnTo>
                <a:lnTo>
                  <a:pt x="495300" y="52069"/>
                </a:lnTo>
                <a:lnTo>
                  <a:pt x="430529" y="90169"/>
                </a:lnTo>
                <a:lnTo>
                  <a:pt x="398779" y="111760"/>
                </a:lnTo>
                <a:lnTo>
                  <a:pt x="368300" y="135889"/>
                </a:lnTo>
                <a:lnTo>
                  <a:pt x="339089" y="162560"/>
                </a:lnTo>
                <a:lnTo>
                  <a:pt x="311150" y="189229"/>
                </a:lnTo>
                <a:lnTo>
                  <a:pt x="284479" y="219710"/>
                </a:lnTo>
                <a:lnTo>
                  <a:pt x="259079" y="250189"/>
                </a:lnTo>
                <a:lnTo>
                  <a:pt x="233679" y="283210"/>
                </a:lnTo>
                <a:lnTo>
                  <a:pt x="210820" y="317500"/>
                </a:lnTo>
                <a:lnTo>
                  <a:pt x="190500" y="353060"/>
                </a:lnTo>
                <a:lnTo>
                  <a:pt x="170179" y="389889"/>
                </a:lnTo>
                <a:lnTo>
                  <a:pt x="151129" y="427989"/>
                </a:lnTo>
                <a:lnTo>
                  <a:pt x="134620" y="467360"/>
                </a:lnTo>
                <a:lnTo>
                  <a:pt x="119379" y="506729"/>
                </a:lnTo>
                <a:lnTo>
                  <a:pt x="105409" y="548639"/>
                </a:lnTo>
                <a:lnTo>
                  <a:pt x="93979" y="590550"/>
                </a:lnTo>
                <a:lnTo>
                  <a:pt x="83820" y="632460"/>
                </a:lnTo>
                <a:lnTo>
                  <a:pt x="76200" y="675639"/>
                </a:lnTo>
                <a:lnTo>
                  <a:pt x="69850" y="718819"/>
                </a:lnTo>
                <a:lnTo>
                  <a:pt x="66039" y="763269"/>
                </a:lnTo>
                <a:lnTo>
                  <a:pt x="62229" y="807719"/>
                </a:lnTo>
                <a:lnTo>
                  <a:pt x="62229" y="850900"/>
                </a:lnTo>
                <a:lnTo>
                  <a:pt x="63500" y="895350"/>
                </a:lnTo>
                <a:lnTo>
                  <a:pt x="66039" y="939800"/>
                </a:lnTo>
                <a:lnTo>
                  <a:pt x="71120" y="984250"/>
                </a:lnTo>
                <a:lnTo>
                  <a:pt x="77470" y="1027429"/>
                </a:lnTo>
                <a:lnTo>
                  <a:pt x="86359" y="1070610"/>
                </a:lnTo>
                <a:lnTo>
                  <a:pt x="96520" y="1112519"/>
                </a:lnTo>
                <a:lnTo>
                  <a:pt x="107950" y="1154429"/>
                </a:lnTo>
                <a:lnTo>
                  <a:pt x="121920" y="1195069"/>
                </a:lnTo>
                <a:lnTo>
                  <a:pt x="137159" y="1235710"/>
                </a:lnTo>
                <a:lnTo>
                  <a:pt x="153670" y="1273810"/>
                </a:lnTo>
                <a:lnTo>
                  <a:pt x="0" y="1380489"/>
                </a:lnTo>
                <a:lnTo>
                  <a:pt x="339089" y="1494789"/>
                </a:lnTo>
                <a:lnTo>
                  <a:pt x="431800" y="1082039"/>
                </a:lnTo>
                <a:lnTo>
                  <a:pt x="278129" y="118871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028950" y="1094740"/>
            <a:ext cx="995680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 indent="-109855">
              <a:lnSpc>
                <a:spcPts val="1625"/>
              </a:lnSpc>
              <a:spcBef>
                <a:spcPts val="100"/>
              </a:spcBef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3333FF"/>
                </a:solidFill>
                <a:latin typeface="Arial"/>
                <a:cs typeface="Arial"/>
              </a:rPr>
              <a:t>Européens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ts val="1625"/>
              </a:lnSpc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3333FF"/>
                </a:solidFill>
                <a:latin typeface="Arial"/>
                <a:cs typeface="Arial"/>
              </a:rPr>
              <a:t>Saoudiens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89750" y="1958340"/>
            <a:ext cx="729615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 indent="-109855">
              <a:lnSpc>
                <a:spcPts val="1630"/>
              </a:lnSpc>
              <a:spcBef>
                <a:spcPts val="100"/>
              </a:spcBef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3333FF"/>
                </a:solidFill>
                <a:latin typeface="Arial"/>
                <a:cs typeface="Arial"/>
              </a:rPr>
              <a:t>Indiens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ts val="1575"/>
              </a:lnSpc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3333FF"/>
                </a:solidFill>
                <a:latin typeface="Arial"/>
                <a:cs typeface="Arial"/>
              </a:rPr>
              <a:t>Chinoi</a:t>
            </a:r>
            <a:r>
              <a:rPr sz="1400" dirty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2555" indent="-109855">
              <a:lnSpc>
                <a:spcPts val="1625"/>
              </a:lnSpc>
              <a:buChar char="-"/>
              <a:tabLst>
                <a:tab pos="123189" algn="l"/>
              </a:tabLst>
            </a:pPr>
            <a:r>
              <a:rPr sz="1400" spc="-5" dirty="0">
                <a:solidFill>
                  <a:srgbClr val="3333FF"/>
                </a:solidFill>
                <a:latin typeface="Arial"/>
                <a:cs typeface="Arial"/>
              </a:rPr>
              <a:t>Rus</a:t>
            </a:r>
            <a:r>
              <a:rPr sz="1400" spc="5" dirty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3333FF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813800" y="2457450"/>
            <a:ext cx="72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DEIRA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151255" marR="5080" indent="-777240">
              <a:lnSpc>
                <a:spcPts val="3329"/>
              </a:lnSpc>
              <a:spcBef>
                <a:spcPts val="434"/>
              </a:spcBef>
            </a:pPr>
            <a:r>
              <a:rPr sz="3000" i="0" spc="-10" dirty="0">
                <a:latin typeface="Arial"/>
                <a:cs typeface="Arial"/>
              </a:rPr>
              <a:t>Quelques </a:t>
            </a:r>
            <a:r>
              <a:rPr sz="3000" i="0" spc="-5" dirty="0">
                <a:latin typeface="Arial"/>
                <a:cs typeface="Arial"/>
              </a:rPr>
              <a:t>rappels </a:t>
            </a:r>
            <a:r>
              <a:rPr sz="3000" i="0" dirty="0">
                <a:latin typeface="Arial"/>
                <a:cs typeface="Arial"/>
              </a:rPr>
              <a:t>sur </a:t>
            </a:r>
            <a:r>
              <a:rPr sz="3000" i="0" spc="-5" dirty="0">
                <a:latin typeface="Arial"/>
                <a:cs typeface="Arial"/>
              </a:rPr>
              <a:t>le programme d'histoire et de  </a:t>
            </a:r>
            <a:r>
              <a:rPr sz="3000" i="0" spc="-10" dirty="0">
                <a:latin typeface="Arial"/>
                <a:cs typeface="Arial"/>
              </a:rPr>
              <a:t>géographie </a:t>
            </a:r>
            <a:r>
              <a:rPr sz="3000" i="0" spc="-5" dirty="0">
                <a:latin typeface="Arial"/>
                <a:cs typeface="Arial"/>
              </a:rPr>
              <a:t>au lycée </a:t>
            </a:r>
            <a:r>
              <a:rPr sz="3000" i="0" dirty="0">
                <a:latin typeface="Arial"/>
                <a:cs typeface="Arial"/>
              </a:rPr>
              <a:t>: </a:t>
            </a:r>
            <a:r>
              <a:rPr sz="3000" i="0" spc="-10" dirty="0">
                <a:latin typeface="Arial"/>
                <a:cs typeface="Arial"/>
              </a:rPr>
              <a:t>(préambule </a:t>
            </a:r>
            <a:r>
              <a:rPr sz="3000" i="0" spc="-5" dirty="0">
                <a:latin typeface="Arial"/>
                <a:cs typeface="Arial"/>
              </a:rPr>
              <a:t>du</a:t>
            </a:r>
            <a:r>
              <a:rPr sz="3000" i="0" spc="-20" dirty="0">
                <a:latin typeface="Arial"/>
                <a:cs typeface="Arial"/>
              </a:rPr>
              <a:t> </a:t>
            </a:r>
            <a:r>
              <a:rPr sz="3000" i="0" spc="-5" dirty="0">
                <a:latin typeface="Arial"/>
                <a:cs typeface="Arial"/>
              </a:rPr>
              <a:t>BO)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61439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20" dirty="0">
                <a:latin typeface="Trebuchet MS"/>
                <a:cs typeface="Trebuchet MS"/>
              </a:rPr>
              <a:t>●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862829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20" dirty="0">
                <a:latin typeface="Trebuchet MS"/>
                <a:cs typeface="Trebuchet MS"/>
              </a:rPr>
              <a:t>●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" y="1096010"/>
            <a:ext cx="8976995" cy="595249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 disciplines pour comprendre et agir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115570">
              <a:lnSpc>
                <a:spcPts val="2750"/>
              </a:lnSpc>
              <a:spcBef>
                <a:spcPts val="1490"/>
              </a:spcBef>
              <a:buChar char="-"/>
              <a:tabLst>
                <a:tab pos="200660" algn="l"/>
              </a:tabLst>
            </a:pPr>
            <a:r>
              <a:rPr sz="2400" spc="-5" dirty="0">
                <a:latin typeface="Arial"/>
                <a:cs typeface="Arial"/>
              </a:rPr>
              <a:t>Histoire et </a:t>
            </a:r>
            <a:r>
              <a:rPr sz="2400" spc="-10" dirty="0">
                <a:latin typeface="Arial"/>
                <a:cs typeface="Arial"/>
              </a:rPr>
              <a:t>géographie aident </a:t>
            </a:r>
            <a:r>
              <a:rPr sz="2400" dirty="0">
                <a:latin typeface="Arial"/>
                <a:cs typeface="Arial"/>
              </a:rPr>
              <a:t>à </a:t>
            </a:r>
            <a:r>
              <a:rPr sz="2400" b="1" spc="-5" dirty="0">
                <a:latin typeface="Arial"/>
                <a:cs typeface="Arial"/>
              </a:rPr>
              <a:t>acquérir des </a:t>
            </a:r>
            <a:r>
              <a:rPr sz="2400" b="1" spc="-10" dirty="0">
                <a:latin typeface="Arial"/>
                <a:cs typeface="Arial"/>
              </a:rPr>
              <a:t>repères </a:t>
            </a:r>
            <a:r>
              <a:rPr sz="2400" spc="-5" dirty="0">
                <a:latin typeface="Arial"/>
                <a:cs typeface="Arial"/>
              </a:rPr>
              <a:t>temporels  et </a:t>
            </a:r>
            <a:r>
              <a:rPr sz="2400" b="1" spc="-10" dirty="0">
                <a:latin typeface="Arial"/>
                <a:cs typeface="Arial"/>
              </a:rPr>
              <a:t>spatiaux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12700" marR="332105">
              <a:lnSpc>
                <a:spcPts val="2750"/>
              </a:lnSpc>
              <a:spcBef>
                <a:spcPts val="1410"/>
              </a:spcBef>
              <a:buChar char="-"/>
              <a:tabLst>
                <a:tab pos="200660" algn="l"/>
                <a:tab pos="2211705" algn="l"/>
              </a:tabLst>
            </a:pPr>
            <a:r>
              <a:rPr sz="2400" spc="-10" dirty="0">
                <a:latin typeface="Arial"/>
                <a:cs typeface="Arial"/>
              </a:rPr>
              <a:t>Elles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donnent	</a:t>
            </a:r>
            <a:r>
              <a:rPr sz="2400" spc="-5" dirty="0">
                <a:latin typeface="Arial"/>
                <a:cs typeface="Arial"/>
              </a:rPr>
              <a:t>[aux élèves] les moyens </a:t>
            </a:r>
            <a:r>
              <a:rPr sz="2400" spc="-10" dirty="0">
                <a:latin typeface="Arial"/>
                <a:cs typeface="Arial"/>
              </a:rPr>
              <a:t>d'une </a:t>
            </a:r>
            <a:r>
              <a:rPr sz="2400" b="1" spc="-5" dirty="0">
                <a:latin typeface="Arial"/>
                <a:cs typeface="Arial"/>
              </a:rPr>
              <a:t>compréhension  éclairée du monde </a:t>
            </a:r>
            <a:r>
              <a:rPr sz="2400" spc="-10" dirty="0">
                <a:latin typeface="Arial"/>
                <a:cs typeface="Arial"/>
              </a:rPr>
              <a:t>d'hier </a:t>
            </a:r>
            <a:r>
              <a:rPr sz="2400" spc="-5" dirty="0">
                <a:latin typeface="Arial"/>
                <a:cs typeface="Arial"/>
              </a:rPr>
              <a:t>et </a:t>
            </a:r>
            <a:r>
              <a:rPr sz="2400" b="1" spc="-5" dirty="0">
                <a:latin typeface="Arial"/>
                <a:cs typeface="Arial"/>
              </a:rPr>
              <a:t>d'aujourd'hui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12700" marR="40640">
              <a:lnSpc>
                <a:spcPct val="94100"/>
              </a:lnSpc>
              <a:spcBef>
                <a:spcPts val="1380"/>
              </a:spcBef>
              <a:buChar char="-"/>
              <a:tabLst>
                <a:tab pos="200660" algn="l"/>
              </a:tabLst>
            </a:pPr>
            <a:r>
              <a:rPr sz="2400" spc="-10" dirty="0">
                <a:latin typeface="Arial"/>
                <a:cs typeface="Arial"/>
              </a:rPr>
              <a:t>Elles </a:t>
            </a:r>
            <a:r>
              <a:rPr sz="2400" spc="-5" dirty="0">
                <a:latin typeface="Arial"/>
                <a:cs typeface="Arial"/>
              </a:rPr>
              <a:t>incitent les élèves </a:t>
            </a:r>
            <a:r>
              <a:rPr sz="2400" dirty="0">
                <a:latin typeface="Arial"/>
                <a:cs typeface="Arial"/>
              </a:rPr>
              <a:t>à </a:t>
            </a:r>
            <a:r>
              <a:rPr sz="2400" b="1" spc="-5" dirty="0">
                <a:latin typeface="Arial"/>
                <a:cs typeface="Arial"/>
              </a:rPr>
              <a:t>s'instruire </a:t>
            </a:r>
            <a:r>
              <a:rPr sz="2400" b="1" dirty="0">
                <a:latin typeface="Arial"/>
                <a:cs typeface="Arial"/>
              </a:rPr>
              <a:t>de </a:t>
            </a:r>
            <a:r>
              <a:rPr sz="2400" b="1" spc="-5" dirty="0">
                <a:latin typeface="Arial"/>
                <a:cs typeface="Arial"/>
              </a:rPr>
              <a:t>manière rigoureuse </a:t>
            </a:r>
            <a:r>
              <a:rPr sz="2400" spc="-5" dirty="0">
                <a:latin typeface="Arial"/>
                <a:cs typeface="Arial"/>
              </a:rPr>
              <a:t>et,  en </a:t>
            </a:r>
            <a:r>
              <a:rPr sz="2400" spc="-10" dirty="0">
                <a:latin typeface="Arial"/>
                <a:cs typeface="Arial"/>
              </a:rPr>
              <a:t>développant </a:t>
            </a:r>
            <a:r>
              <a:rPr sz="2400" spc="-5" dirty="0">
                <a:latin typeface="Arial"/>
                <a:cs typeface="Arial"/>
              </a:rPr>
              <a:t>une réflexion approfondie qui </a:t>
            </a:r>
            <a:r>
              <a:rPr sz="2400" spc="-10" dirty="0">
                <a:latin typeface="Arial"/>
                <a:cs typeface="Arial"/>
              </a:rPr>
              <a:t>dépasse </a:t>
            </a:r>
            <a:r>
              <a:rPr sz="2400" spc="-5" dirty="0">
                <a:latin typeface="Arial"/>
                <a:cs typeface="Arial"/>
              </a:rPr>
              <a:t>les  évidences, les préparent </a:t>
            </a:r>
            <a:r>
              <a:rPr sz="2400" dirty="0">
                <a:latin typeface="Arial"/>
                <a:cs typeface="Arial"/>
              </a:rPr>
              <a:t>à </a:t>
            </a:r>
            <a:r>
              <a:rPr sz="2400" b="1" spc="-5" dirty="0">
                <a:latin typeface="Arial"/>
                <a:cs typeface="Arial"/>
              </a:rPr>
              <a:t>opérer </a:t>
            </a:r>
            <a:r>
              <a:rPr sz="2400" b="1" spc="-10" dirty="0">
                <a:latin typeface="Arial"/>
                <a:cs typeface="Arial"/>
              </a:rPr>
              <a:t>des </a:t>
            </a:r>
            <a:r>
              <a:rPr sz="2400" b="1" spc="-5" dirty="0">
                <a:latin typeface="Arial"/>
                <a:cs typeface="Arial"/>
              </a:rPr>
              <a:t>choix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raisonnés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Assurer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continuité des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apprentissages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4100"/>
              </a:lnSpc>
              <a:spcBef>
                <a:spcPts val="1370"/>
              </a:spcBef>
              <a:buChar char="-"/>
              <a:tabLst>
                <a:tab pos="200660" algn="l"/>
              </a:tabLst>
            </a:pPr>
            <a:r>
              <a:rPr sz="2400" dirty="0">
                <a:latin typeface="Arial"/>
                <a:cs typeface="Arial"/>
              </a:rPr>
              <a:t>Il </a:t>
            </a:r>
            <a:r>
              <a:rPr sz="2400" spc="-10" dirty="0">
                <a:latin typeface="Arial"/>
                <a:cs typeface="Arial"/>
              </a:rPr>
              <a:t>s'agit </a:t>
            </a:r>
            <a:r>
              <a:rPr sz="2400" spc="-5" dirty="0">
                <a:latin typeface="Arial"/>
                <a:cs typeface="Arial"/>
              </a:rPr>
              <a:t>de les [les connaissances et les compétences acquises  au </a:t>
            </a:r>
            <a:r>
              <a:rPr sz="2400" spc="-10" dirty="0">
                <a:latin typeface="Arial"/>
                <a:cs typeface="Arial"/>
              </a:rPr>
              <a:t>collège] </a:t>
            </a:r>
            <a:r>
              <a:rPr sz="2400" b="1" spc="-15" dirty="0">
                <a:latin typeface="Arial"/>
                <a:cs typeface="Arial"/>
              </a:rPr>
              <a:t>consolider</a:t>
            </a:r>
            <a:r>
              <a:rPr sz="2400" spc="-1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les </a:t>
            </a:r>
            <a:r>
              <a:rPr sz="2400" b="1" spc="-5" dirty="0">
                <a:latin typeface="Arial"/>
                <a:cs typeface="Arial"/>
              </a:rPr>
              <a:t>étoffer </a:t>
            </a:r>
            <a:r>
              <a:rPr sz="2400" spc="-5" dirty="0">
                <a:latin typeface="Arial"/>
                <a:cs typeface="Arial"/>
              </a:rPr>
              <a:t>et de les </a:t>
            </a:r>
            <a:r>
              <a:rPr sz="2400" b="1" spc="-5" dirty="0">
                <a:latin typeface="Arial"/>
                <a:cs typeface="Arial"/>
              </a:rPr>
              <a:t>approfondir </a:t>
            </a:r>
            <a:r>
              <a:rPr sz="2400" spc="-5" dirty="0">
                <a:latin typeface="Arial"/>
                <a:cs typeface="Arial"/>
              </a:rPr>
              <a:t>d'une  part en introduisant </a:t>
            </a:r>
            <a:r>
              <a:rPr sz="2400" spc="-10" dirty="0">
                <a:latin typeface="Arial"/>
                <a:cs typeface="Arial"/>
              </a:rPr>
              <a:t>des </a:t>
            </a:r>
            <a:r>
              <a:rPr sz="2400" spc="-5" dirty="0">
                <a:latin typeface="Arial"/>
                <a:cs typeface="Arial"/>
              </a:rPr>
              <a:t>objets </a:t>
            </a:r>
            <a:r>
              <a:rPr sz="2400" spc="-10" dirty="0">
                <a:latin typeface="Arial"/>
                <a:cs typeface="Arial"/>
              </a:rPr>
              <a:t>plus </a:t>
            </a:r>
            <a:r>
              <a:rPr sz="2400" spc="-5" dirty="0">
                <a:latin typeface="Arial"/>
                <a:cs typeface="Arial"/>
              </a:rPr>
              <a:t>complexes, et, d'autre part, en  renforçant les capacités de réflexion et d'analyse, la curiosité, le  </a:t>
            </a:r>
            <a:r>
              <a:rPr sz="2400" spc="-10" dirty="0">
                <a:latin typeface="Arial"/>
                <a:cs typeface="Arial"/>
              </a:rPr>
              <a:t>questionnement pour </a:t>
            </a:r>
            <a:r>
              <a:rPr sz="2400" b="1" spc="-10" dirty="0">
                <a:latin typeface="Arial"/>
                <a:cs typeface="Arial"/>
              </a:rPr>
              <a:t>développer </a:t>
            </a:r>
            <a:r>
              <a:rPr sz="2400" b="1" spc="-5" dirty="0">
                <a:latin typeface="Arial"/>
                <a:cs typeface="Arial"/>
              </a:rPr>
              <a:t>l'autonomie des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lycéens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600" y="342900"/>
            <a:ext cx="8601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latin typeface="Arial"/>
                <a:cs typeface="Arial"/>
              </a:rPr>
              <a:t>L'enseignement de la géographie </a:t>
            </a:r>
            <a:r>
              <a:rPr sz="3600" i="0" dirty="0">
                <a:latin typeface="Arial"/>
                <a:cs typeface="Arial"/>
              </a:rPr>
              <a:t>au</a:t>
            </a:r>
            <a:r>
              <a:rPr sz="3600" i="0" spc="-45" dirty="0">
                <a:latin typeface="Arial"/>
                <a:cs typeface="Arial"/>
              </a:rPr>
              <a:t> </a:t>
            </a:r>
            <a:r>
              <a:rPr sz="3600" i="0" spc="-5" dirty="0">
                <a:latin typeface="Arial"/>
                <a:cs typeface="Arial"/>
              </a:rPr>
              <a:t>lycée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150" y="106552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Trebuchet MS"/>
                <a:cs typeface="Trebuchet MS"/>
              </a:rPr>
              <a:t>●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00" y="821689"/>
            <a:ext cx="8715375" cy="472059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Finalités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 marR="579755">
              <a:lnSpc>
                <a:spcPts val="2450"/>
              </a:lnSpc>
              <a:spcBef>
                <a:spcPts val="1450"/>
              </a:spcBef>
              <a:buChar char="-"/>
              <a:tabLst>
                <a:tab pos="184150" algn="l"/>
              </a:tabLst>
            </a:pPr>
            <a:r>
              <a:rPr sz="2200" spc="-5" dirty="0">
                <a:latin typeface="Arial"/>
                <a:cs typeface="Arial"/>
              </a:rPr>
              <a:t>La géographie </a:t>
            </a:r>
            <a:r>
              <a:rPr sz="2200" spc="-10" dirty="0">
                <a:latin typeface="Arial"/>
                <a:cs typeface="Arial"/>
              </a:rPr>
              <a:t>vise </a:t>
            </a:r>
            <a:r>
              <a:rPr sz="2200" dirty="0">
                <a:latin typeface="Arial"/>
                <a:cs typeface="Arial"/>
              </a:rPr>
              <a:t>à </a:t>
            </a:r>
            <a:r>
              <a:rPr sz="2200" spc="-5" dirty="0">
                <a:latin typeface="Arial"/>
                <a:cs typeface="Arial"/>
              </a:rPr>
              <a:t>comprendre comment les individus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-5" dirty="0">
                <a:latin typeface="Arial"/>
                <a:cs typeface="Arial"/>
              </a:rPr>
              <a:t>les  sociétés organisent leur espace, s'y développent, le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transforment.</a:t>
            </a:r>
            <a:endParaRPr sz="2200">
              <a:latin typeface="Arial"/>
              <a:cs typeface="Arial"/>
            </a:endParaRPr>
          </a:p>
          <a:p>
            <a:pPr marL="12700" marR="58419">
              <a:lnSpc>
                <a:spcPts val="2440"/>
              </a:lnSpc>
              <a:spcBef>
                <a:spcPts val="1425"/>
              </a:spcBef>
              <a:buChar char="-"/>
              <a:tabLst>
                <a:tab pos="184150" algn="l"/>
              </a:tabLst>
            </a:pPr>
            <a:r>
              <a:rPr sz="2200" spc="-5" dirty="0">
                <a:latin typeface="Arial"/>
                <a:cs typeface="Arial"/>
              </a:rPr>
              <a:t>Pour rendre compte du fonctionnement des territoires, la géographie  s'appuie notamment sur des cartes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-5" dirty="0">
                <a:latin typeface="Arial"/>
                <a:cs typeface="Arial"/>
              </a:rPr>
              <a:t>vise </a:t>
            </a:r>
            <a:r>
              <a:rPr sz="2200" dirty="0">
                <a:latin typeface="Arial"/>
                <a:cs typeface="Arial"/>
              </a:rPr>
              <a:t>les </a:t>
            </a:r>
            <a:r>
              <a:rPr sz="2200" spc="-5" dirty="0">
                <a:latin typeface="Arial"/>
                <a:cs typeface="Arial"/>
              </a:rPr>
              <a:t>finalités suivantes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buChar char="*"/>
              <a:tabLst>
                <a:tab pos="199390" algn="l"/>
              </a:tabLst>
            </a:pPr>
            <a:r>
              <a:rPr sz="2200" spc="-5" dirty="0">
                <a:latin typeface="Arial"/>
                <a:cs typeface="Arial"/>
              </a:rPr>
              <a:t>mobiliser </a:t>
            </a:r>
            <a:r>
              <a:rPr sz="2200" spc="-10" dirty="0">
                <a:latin typeface="Arial"/>
                <a:cs typeface="Arial"/>
              </a:rPr>
              <a:t>[…] </a:t>
            </a:r>
            <a:r>
              <a:rPr sz="2200" spc="-5" dirty="0">
                <a:latin typeface="Arial"/>
                <a:cs typeface="Arial"/>
              </a:rPr>
              <a:t>les notions géographiques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  <a:buChar char="*"/>
              <a:tabLst>
                <a:tab pos="199390" algn="l"/>
              </a:tabLst>
            </a:pPr>
            <a:r>
              <a:rPr sz="2200" spc="-5" dirty="0">
                <a:latin typeface="Arial"/>
                <a:cs typeface="Arial"/>
              </a:rPr>
              <a:t>adopter une approche multiscalaire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93900"/>
              </a:lnSpc>
              <a:spcBef>
                <a:spcPts val="1460"/>
              </a:spcBef>
              <a:buChar char="*"/>
              <a:tabLst>
                <a:tab pos="199390" algn="l"/>
              </a:tabLst>
            </a:pPr>
            <a:r>
              <a:rPr sz="2200" spc="-5" dirty="0">
                <a:latin typeface="Arial"/>
                <a:cs typeface="Arial"/>
              </a:rPr>
              <a:t>développer l'analyse critique des documents </a:t>
            </a:r>
            <a:r>
              <a:rPr sz="2200" spc="-10" dirty="0">
                <a:latin typeface="Arial"/>
                <a:cs typeface="Arial"/>
              </a:rPr>
              <a:t>[…] </a:t>
            </a:r>
            <a:r>
              <a:rPr sz="2200" spc="-5" dirty="0">
                <a:latin typeface="Arial"/>
                <a:cs typeface="Arial"/>
              </a:rPr>
              <a:t>et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 réalisation de  croquis</a:t>
            </a:r>
            <a:r>
              <a:rPr sz="2200" spc="-5" dirty="0">
                <a:latin typeface="Arial"/>
                <a:cs typeface="Arial"/>
              </a:rPr>
              <a:t>. Le croquis </a:t>
            </a:r>
            <a:r>
              <a:rPr sz="2200" dirty="0">
                <a:latin typeface="Arial"/>
                <a:cs typeface="Arial"/>
              </a:rPr>
              <a:t>est </a:t>
            </a:r>
            <a:r>
              <a:rPr sz="2200" spc="-5" dirty="0">
                <a:latin typeface="Arial"/>
                <a:cs typeface="Arial"/>
              </a:rPr>
              <a:t>l'aboutissement d'un travail </a:t>
            </a:r>
            <a:r>
              <a:rPr sz="2200" dirty="0">
                <a:latin typeface="Arial"/>
                <a:cs typeface="Arial"/>
              </a:rPr>
              <a:t>de </a:t>
            </a:r>
            <a:r>
              <a:rPr sz="2200" spc="-5" dirty="0">
                <a:latin typeface="Arial"/>
                <a:cs typeface="Arial"/>
              </a:rPr>
              <a:t>description,  d'analyse </a:t>
            </a:r>
            <a:r>
              <a:rPr sz="2200" dirty="0">
                <a:latin typeface="Arial"/>
                <a:cs typeface="Arial"/>
              </a:rPr>
              <a:t>et de </a:t>
            </a:r>
            <a:r>
              <a:rPr sz="2200" spc="-5" dirty="0">
                <a:latin typeface="Arial"/>
                <a:cs typeface="Arial"/>
              </a:rPr>
              <a:t>synthèse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  <a:buChar char="*"/>
              <a:tabLst>
                <a:tab pos="199390" algn="l"/>
              </a:tabLst>
            </a:pPr>
            <a:r>
              <a:rPr sz="2200" spc="-5" dirty="0">
                <a:latin typeface="Arial"/>
                <a:cs typeface="Arial"/>
              </a:rPr>
              <a:t>assurer l'acquisition </a:t>
            </a:r>
            <a:r>
              <a:rPr sz="2200" dirty="0">
                <a:latin typeface="Arial"/>
                <a:cs typeface="Arial"/>
              </a:rPr>
              <a:t>de </a:t>
            </a:r>
            <a:r>
              <a:rPr sz="2200" spc="-5" dirty="0">
                <a:latin typeface="Arial"/>
                <a:cs typeface="Arial"/>
              </a:rPr>
              <a:t>repères spatiaux […].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409" y="5831840"/>
            <a:ext cx="9072880" cy="1224280"/>
          </a:xfrm>
          <a:custGeom>
            <a:avLst/>
            <a:gdLst/>
            <a:ahLst/>
            <a:cxnLst/>
            <a:rect l="l" t="t" r="r" b="b"/>
            <a:pathLst>
              <a:path w="9072880" h="1224279">
                <a:moveTo>
                  <a:pt x="9072880" y="0"/>
                </a:moveTo>
                <a:lnTo>
                  <a:pt x="0" y="0"/>
                </a:lnTo>
                <a:lnTo>
                  <a:pt x="0" y="1224280"/>
                </a:lnTo>
                <a:lnTo>
                  <a:pt x="9072880" y="1224280"/>
                </a:lnTo>
                <a:lnTo>
                  <a:pt x="907288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409" y="5831840"/>
            <a:ext cx="9072880" cy="1224280"/>
          </a:xfrm>
          <a:custGeom>
            <a:avLst/>
            <a:gdLst/>
            <a:ahLst/>
            <a:cxnLst/>
            <a:rect l="l" t="t" r="r" b="b"/>
            <a:pathLst>
              <a:path w="9072880" h="1224279">
                <a:moveTo>
                  <a:pt x="4536440" y="1224280"/>
                </a:moveTo>
                <a:lnTo>
                  <a:pt x="0" y="1224280"/>
                </a:lnTo>
                <a:lnTo>
                  <a:pt x="0" y="0"/>
                </a:lnTo>
                <a:lnTo>
                  <a:pt x="9072880" y="0"/>
                </a:lnTo>
                <a:lnTo>
                  <a:pt x="9072880" y="1224280"/>
                </a:lnTo>
                <a:lnTo>
                  <a:pt x="4536440" y="1224280"/>
                </a:lnTo>
                <a:close/>
              </a:path>
            </a:pathLst>
          </a:custGeom>
          <a:ln w="35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9750" y="5998209"/>
            <a:ext cx="1130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Trebuchet MS"/>
                <a:cs typeface="Trebuchet MS"/>
              </a:rPr>
              <a:t>●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600" y="5902959"/>
            <a:ext cx="8069580" cy="97916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R="5080">
              <a:lnSpc>
                <a:spcPct val="92200"/>
              </a:lnSpc>
              <a:spcBef>
                <a:spcPts val="305"/>
              </a:spcBef>
            </a:pPr>
            <a:r>
              <a:rPr sz="2200" i="1" spc="-5" dirty="0">
                <a:latin typeface="Arial"/>
                <a:cs typeface="Arial"/>
              </a:rPr>
              <a:t>Rappel du </a:t>
            </a:r>
            <a:r>
              <a:rPr sz="2200" i="1" spc="-10" dirty="0">
                <a:latin typeface="Arial"/>
                <a:cs typeface="Arial"/>
              </a:rPr>
              <a:t>programme </a:t>
            </a:r>
            <a:r>
              <a:rPr sz="2200" i="1" spc="-5" dirty="0">
                <a:latin typeface="Arial"/>
                <a:cs typeface="Arial"/>
              </a:rPr>
              <a:t>de géographie </a:t>
            </a:r>
            <a:r>
              <a:rPr sz="2200" i="1" dirty="0">
                <a:latin typeface="Arial"/>
                <a:cs typeface="Arial"/>
              </a:rPr>
              <a:t>de cycle 4 : </a:t>
            </a:r>
            <a:r>
              <a:rPr sz="2200" i="1" spc="-5" dirty="0">
                <a:latin typeface="Arial"/>
                <a:cs typeface="Arial"/>
              </a:rPr>
              <a:t>Certains sujets  d'étude peuvent déboucher </a:t>
            </a:r>
            <a:r>
              <a:rPr sz="2200" i="1" dirty="0">
                <a:latin typeface="Arial"/>
                <a:cs typeface="Arial"/>
              </a:rPr>
              <a:t>sur </a:t>
            </a:r>
            <a:r>
              <a:rPr sz="2200" i="1" spc="-5" dirty="0">
                <a:latin typeface="Arial"/>
                <a:cs typeface="Arial"/>
              </a:rPr>
              <a:t>la </a:t>
            </a: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réalisation de croquis</a:t>
            </a:r>
            <a:r>
              <a:rPr sz="2200" i="1" spc="-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et </a:t>
            </a:r>
            <a:r>
              <a:rPr sz="2200" i="1" spc="-5" dirty="0">
                <a:latin typeface="Arial"/>
                <a:cs typeface="Arial"/>
              </a:rPr>
              <a:t>de  schémas </a:t>
            </a: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qui initient les élèves </a:t>
            </a:r>
            <a:r>
              <a:rPr sz="22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 </a:t>
            </a: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langage</a:t>
            </a:r>
            <a:r>
              <a:rPr sz="2200" i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cartographique</a:t>
            </a:r>
            <a:r>
              <a:rPr sz="2200" i="1" spc="-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396240"/>
            <a:ext cx="90563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0" spc="-5" dirty="0">
                <a:latin typeface="Arial"/>
                <a:cs typeface="Arial"/>
              </a:rPr>
              <a:t>Thème </a:t>
            </a:r>
            <a:r>
              <a:rPr sz="3000" i="0" dirty="0">
                <a:latin typeface="Arial"/>
                <a:cs typeface="Arial"/>
              </a:rPr>
              <a:t>: </a:t>
            </a:r>
            <a:r>
              <a:rPr sz="3000" b="1" i="0" spc="-5" dirty="0">
                <a:latin typeface="Arial"/>
                <a:cs typeface="Arial"/>
              </a:rPr>
              <a:t>Des mobilités généralisées </a:t>
            </a:r>
            <a:r>
              <a:rPr sz="3000" i="0" spc="-5" dirty="0">
                <a:latin typeface="Arial"/>
                <a:cs typeface="Arial"/>
              </a:rPr>
              <a:t>(12-14</a:t>
            </a:r>
            <a:r>
              <a:rPr sz="3000" i="0" spc="-50" dirty="0">
                <a:latin typeface="Arial"/>
                <a:cs typeface="Arial"/>
              </a:rPr>
              <a:t> </a:t>
            </a:r>
            <a:r>
              <a:rPr sz="3000" i="0" spc="-10" dirty="0">
                <a:latin typeface="Arial"/>
                <a:cs typeface="Arial"/>
              </a:rPr>
              <a:t>heures)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900" y="1008380"/>
            <a:ext cx="2071370" cy="3733800"/>
          </a:xfrm>
          <a:custGeom>
            <a:avLst/>
            <a:gdLst/>
            <a:ahLst/>
            <a:cxnLst/>
            <a:rect l="l" t="t" r="r" b="b"/>
            <a:pathLst>
              <a:path w="2071370" h="3733800">
                <a:moveTo>
                  <a:pt x="0" y="0"/>
                </a:moveTo>
                <a:lnTo>
                  <a:pt x="2071370" y="0"/>
                </a:lnTo>
                <a:lnTo>
                  <a:pt x="2071370" y="3733800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70" y="1480820"/>
            <a:ext cx="1468120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789"/>
              </a:lnSpc>
              <a:spcBef>
                <a:spcPts val="265"/>
              </a:spcBef>
            </a:pPr>
            <a:r>
              <a:rPr sz="1600" dirty="0">
                <a:latin typeface="Arial"/>
                <a:cs typeface="Arial"/>
              </a:rPr>
              <a:t>-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migrations  internationales.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370" y="3978909"/>
            <a:ext cx="1402080" cy="7239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789"/>
              </a:lnSpc>
              <a:spcBef>
                <a:spcPts val="265"/>
              </a:spcBef>
            </a:pPr>
            <a:r>
              <a:rPr sz="1600" dirty="0">
                <a:latin typeface="Arial"/>
                <a:cs typeface="Arial"/>
              </a:rPr>
              <a:t>- </a:t>
            </a:r>
            <a:r>
              <a:rPr sz="1600" spc="-5" dirty="0">
                <a:latin typeface="Arial"/>
                <a:cs typeface="Arial"/>
              </a:rPr>
              <a:t>Les mobilités  touristiques 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ntern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ti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7270" y="1008380"/>
            <a:ext cx="7504430" cy="3733800"/>
          </a:xfrm>
          <a:custGeom>
            <a:avLst/>
            <a:gdLst/>
            <a:ahLst/>
            <a:cxnLst/>
            <a:rect l="l" t="t" r="r" b="b"/>
            <a:pathLst>
              <a:path w="7504430" h="3733800">
                <a:moveTo>
                  <a:pt x="0" y="0"/>
                </a:moveTo>
                <a:lnTo>
                  <a:pt x="7504430" y="0"/>
                </a:lnTo>
                <a:lnTo>
                  <a:pt x="7504430" y="3733800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3370" y="1026159"/>
            <a:ext cx="33896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2164" algn="l"/>
              </a:tabLst>
            </a:pPr>
            <a:r>
              <a:rPr sz="1600" b="1" spc="-10" dirty="0">
                <a:latin typeface="Arial"/>
                <a:cs typeface="Arial"/>
              </a:rPr>
              <a:t>Questions	Commentaire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470" y="1480820"/>
            <a:ext cx="7187565" cy="7239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latin typeface="Arial"/>
                <a:cs typeface="Arial"/>
              </a:rPr>
              <a:t>Le monde </a:t>
            </a:r>
            <a:r>
              <a:rPr sz="1600" dirty="0">
                <a:latin typeface="Arial"/>
                <a:cs typeface="Arial"/>
              </a:rPr>
              <a:t>est </a:t>
            </a:r>
            <a:r>
              <a:rPr sz="1600" spc="-5" dirty="0">
                <a:latin typeface="Arial"/>
                <a:cs typeface="Arial"/>
              </a:rPr>
              <a:t>profondément transformé par les mobilités. Celles-ci peuvent être  motivées par de nombreux facteurs (fuir un </a:t>
            </a:r>
            <a:r>
              <a:rPr sz="1600" spc="-20" dirty="0">
                <a:latin typeface="Arial"/>
                <a:cs typeface="Arial"/>
              </a:rPr>
              <a:t>danger, </a:t>
            </a:r>
            <a:r>
              <a:rPr sz="1600" spc="-5" dirty="0">
                <a:latin typeface="Arial"/>
                <a:cs typeface="Arial"/>
              </a:rPr>
              <a:t>vivre mieux, </a:t>
            </a:r>
            <a:r>
              <a:rPr sz="1600" spc="-10" dirty="0">
                <a:latin typeface="Arial"/>
                <a:cs typeface="Arial"/>
              </a:rPr>
              <a:t>travailler,  </a:t>
            </a:r>
            <a:r>
              <a:rPr sz="1600" spc="-15" dirty="0">
                <a:latin typeface="Arial"/>
                <a:cs typeface="Arial"/>
              </a:rPr>
              <a:t>étudier, s'enrichir,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visiter...).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3470" y="2388870"/>
            <a:ext cx="7281545" cy="14058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latin typeface="Arial"/>
                <a:cs typeface="Arial"/>
              </a:rPr>
              <a:t>Les flux migratoires internationaux représentent des enjeux très </a:t>
            </a:r>
            <a:r>
              <a:rPr sz="1600" spc="-10" dirty="0">
                <a:latin typeface="Arial"/>
                <a:cs typeface="Arial"/>
              </a:rPr>
              <a:t>différents  </a:t>
            </a:r>
            <a:r>
              <a:rPr sz="1600" spc="-5" dirty="0">
                <a:latin typeface="Arial"/>
                <a:cs typeface="Arial"/>
              </a:rPr>
              <a:t>(géographiques, économiques, sociaux ou encore politiques et géopolitiques),  tant pour les espaces de </a:t>
            </a:r>
            <a:r>
              <a:rPr sz="1600" spc="-10" dirty="0">
                <a:latin typeface="Arial"/>
                <a:cs typeface="Arial"/>
              </a:rPr>
              <a:t>départ </a:t>
            </a:r>
            <a:r>
              <a:rPr sz="1600" spc="-5" dirty="0">
                <a:latin typeface="Arial"/>
                <a:cs typeface="Arial"/>
              </a:rPr>
              <a:t>que pour les espaces d'arrivée. Ils </a:t>
            </a:r>
            <a:r>
              <a:rPr sz="1600" dirty="0">
                <a:latin typeface="Arial"/>
                <a:cs typeface="Arial"/>
              </a:rPr>
              <a:t>sont </a:t>
            </a:r>
            <a:r>
              <a:rPr sz="1600" spc="-10" dirty="0">
                <a:latin typeface="Arial"/>
                <a:cs typeface="Arial"/>
              </a:rPr>
              <a:t>marqués  </a:t>
            </a:r>
            <a:r>
              <a:rPr sz="1600" spc="-5" dirty="0">
                <a:latin typeface="Arial"/>
                <a:cs typeface="Arial"/>
              </a:rPr>
              <a:t>par une grande diversité d'acteurs et des mobilités aux finalités contrastées  (migrations de travail, </a:t>
            </a:r>
            <a:r>
              <a:rPr sz="1600" spc="-10" dirty="0">
                <a:latin typeface="Arial"/>
                <a:cs typeface="Arial"/>
              </a:rPr>
              <a:t>d'études, </a:t>
            </a:r>
            <a:r>
              <a:rPr sz="1600" spc="-5" dirty="0">
                <a:latin typeface="Arial"/>
                <a:cs typeface="Arial"/>
              </a:rPr>
              <a:t>migrations forcées, réfugiés...). </a:t>
            </a:r>
            <a:r>
              <a:rPr sz="1600" dirty="0">
                <a:latin typeface="Arial"/>
                <a:cs typeface="Arial"/>
              </a:rPr>
              <a:t>Ils </a:t>
            </a:r>
            <a:r>
              <a:rPr sz="1600" spc="-5" dirty="0">
                <a:latin typeface="Arial"/>
                <a:cs typeface="Arial"/>
              </a:rPr>
              <a:t>font l'objet de  politiques et de stratégies </a:t>
            </a:r>
            <a:r>
              <a:rPr sz="1600" spc="-10" dirty="0">
                <a:latin typeface="Arial"/>
                <a:cs typeface="Arial"/>
              </a:rPr>
              <a:t>différentes </a:t>
            </a:r>
            <a:r>
              <a:rPr sz="1600" spc="-5" dirty="0">
                <a:latin typeface="Arial"/>
                <a:cs typeface="Arial"/>
              </a:rPr>
              <a:t>selon les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contextes.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3470" y="3978909"/>
            <a:ext cx="7240270" cy="7239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latin typeface="Arial"/>
                <a:cs typeface="Arial"/>
              </a:rPr>
              <a:t>Avec </a:t>
            </a:r>
            <a:r>
              <a:rPr sz="1600" dirty="0">
                <a:latin typeface="Arial"/>
                <a:cs typeface="Arial"/>
              </a:rPr>
              <a:t>le </a:t>
            </a:r>
            <a:r>
              <a:rPr sz="1600" spc="-5" dirty="0">
                <a:latin typeface="Arial"/>
                <a:cs typeface="Arial"/>
              </a:rPr>
              <a:t>développement et l'évolution des modes de transports, les mobilités  touristiques internationales </a:t>
            </a:r>
            <a:r>
              <a:rPr sz="1600" dirty="0">
                <a:latin typeface="Arial"/>
                <a:cs typeface="Arial"/>
              </a:rPr>
              <a:t>sont </a:t>
            </a:r>
            <a:r>
              <a:rPr sz="1600" spc="-5" dirty="0">
                <a:latin typeface="Arial"/>
                <a:cs typeface="Arial"/>
              </a:rPr>
              <a:t>en plein essor et </a:t>
            </a:r>
            <a:r>
              <a:rPr sz="1600" dirty="0">
                <a:latin typeface="Arial"/>
                <a:cs typeface="Arial"/>
              </a:rPr>
              <a:t>se </a:t>
            </a:r>
            <a:r>
              <a:rPr sz="1600" spc="-10" dirty="0">
                <a:latin typeface="Arial"/>
                <a:cs typeface="Arial"/>
              </a:rPr>
              <a:t>diffusent </a:t>
            </a:r>
            <a:r>
              <a:rPr sz="1600" spc="-5" dirty="0">
                <a:latin typeface="Arial"/>
                <a:cs typeface="Arial"/>
              </a:rPr>
              <a:t>au-delà des </a:t>
            </a:r>
            <a:r>
              <a:rPr sz="1600" spc="-10" dirty="0">
                <a:latin typeface="Arial"/>
                <a:cs typeface="Arial"/>
              </a:rPr>
              <a:t>foyers  </a:t>
            </a:r>
            <a:r>
              <a:rPr sz="1600" spc="-5" dirty="0">
                <a:latin typeface="Arial"/>
                <a:cs typeface="Arial"/>
              </a:rPr>
              <a:t>touristiques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majeurs.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5900" y="4742179"/>
            <a:ext cx="9575800" cy="1725930"/>
          </a:xfrm>
          <a:custGeom>
            <a:avLst/>
            <a:gdLst/>
            <a:ahLst/>
            <a:cxnLst/>
            <a:rect l="l" t="t" r="r" b="b"/>
            <a:pathLst>
              <a:path w="9575800" h="1725929">
                <a:moveTo>
                  <a:pt x="0" y="0"/>
                </a:moveTo>
                <a:lnTo>
                  <a:pt x="9575800" y="0"/>
                </a:lnTo>
                <a:lnTo>
                  <a:pt x="9575800" y="1725930"/>
                </a:lnTo>
                <a:lnTo>
                  <a:pt x="0" y="172593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3370" y="5017770"/>
            <a:ext cx="5581015" cy="141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Études de cas possibles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35255" indent="-122555">
              <a:lnSpc>
                <a:spcPts val="1880"/>
              </a:lnSpc>
              <a:buChar char="-"/>
              <a:tabLst>
                <a:tab pos="135890" algn="l"/>
              </a:tabLst>
            </a:pPr>
            <a:r>
              <a:rPr sz="1600" spc="-5" dirty="0">
                <a:latin typeface="Arial"/>
                <a:cs typeface="Arial"/>
              </a:rPr>
              <a:t>La mer Méditerranée </a:t>
            </a:r>
            <a:r>
              <a:rPr sz="1600" dirty="0">
                <a:latin typeface="Arial"/>
                <a:cs typeface="Arial"/>
              </a:rPr>
              <a:t>: </a:t>
            </a:r>
            <a:r>
              <a:rPr sz="1600" spc="-5" dirty="0">
                <a:latin typeface="Arial"/>
                <a:cs typeface="Arial"/>
              </a:rPr>
              <a:t>un bassin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migratoire.</a:t>
            </a:r>
            <a:endParaRPr sz="1600">
              <a:latin typeface="Arial"/>
              <a:cs typeface="Arial"/>
            </a:endParaRPr>
          </a:p>
          <a:p>
            <a:pPr marL="135890" indent="-123189">
              <a:lnSpc>
                <a:spcPts val="1814"/>
              </a:lnSpc>
              <a:buFont typeface="Arial"/>
              <a:buChar char="-"/>
              <a:tabLst>
                <a:tab pos="135890" algn="l"/>
              </a:tabLst>
            </a:pPr>
            <a:r>
              <a:rPr sz="1600" b="1" spc="-10" dirty="0">
                <a:latin typeface="Arial"/>
                <a:cs typeface="Arial"/>
              </a:rPr>
              <a:t>Dubaï </a:t>
            </a:r>
            <a:r>
              <a:rPr sz="1600" b="1" dirty="0">
                <a:latin typeface="Arial"/>
                <a:cs typeface="Arial"/>
              </a:rPr>
              <a:t>: </a:t>
            </a:r>
            <a:r>
              <a:rPr sz="1600" b="1" spc="-5" dirty="0">
                <a:latin typeface="Arial"/>
                <a:cs typeface="Arial"/>
              </a:rPr>
              <a:t>un pôle touristique et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migratoire.</a:t>
            </a:r>
            <a:endParaRPr sz="1600">
              <a:latin typeface="Arial"/>
              <a:cs typeface="Arial"/>
            </a:endParaRPr>
          </a:p>
          <a:p>
            <a:pPr marL="135255" indent="-122555">
              <a:lnSpc>
                <a:spcPts val="1789"/>
              </a:lnSpc>
              <a:buChar char="-"/>
              <a:tabLst>
                <a:tab pos="135890" algn="l"/>
              </a:tabLst>
            </a:pPr>
            <a:r>
              <a:rPr sz="1600" spc="-5" dirty="0">
                <a:latin typeface="Arial"/>
                <a:cs typeface="Arial"/>
              </a:rPr>
              <a:t>Les mobilités d'études et de travail intra-européennes.</a:t>
            </a:r>
            <a:endParaRPr sz="1600">
              <a:latin typeface="Arial"/>
              <a:cs typeface="Arial"/>
            </a:endParaRPr>
          </a:p>
          <a:p>
            <a:pPr marL="135255" indent="-122555">
              <a:lnSpc>
                <a:spcPts val="1855"/>
              </a:lnSpc>
              <a:buChar char="-"/>
              <a:tabLst>
                <a:tab pos="135890" algn="l"/>
              </a:tabLst>
            </a:pPr>
            <a:r>
              <a:rPr sz="1600" spc="-5" dirty="0">
                <a:latin typeface="Arial"/>
                <a:cs typeface="Arial"/>
              </a:rPr>
              <a:t>Les États-Unis </a:t>
            </a:r>
            <a:r>
              <a:rPr sz="1600" dirty="0">
                <a:latin typeface="Arial"/>
                <a:cs typeface="Arial"/>
              </a:rPr>
              <a:t>: </a:t>
            </a:r>
            <a:r>
              <a:rPr sz="1600" spc="-5" dirty="0">
                <a:latin typeface="Arial"/>
                <a:cs typeface="Arial"/>
              </a:rPr>
              <a:t>pôle touristique majeur </a:t>
            </a:r>
            <a:r>
              <a:rPr sz="1600" dirty="0">
                <a:latin typeface="Arial"/>
                <a:cs typeface="Arial"/>
              </a:rPr>
              <a:t>à </a:t>
            </a:r>
            <a:r>
              <a:rPr sz="1600" spc="-5" dirty="0">
                <a:latin typeface="Arial"/>
                <a:cs typeface="Arial"/>
              </a:rPr>
              <a:t>l'échelle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mondiale.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33170" marR="5080" indent="-1220470">
              <a:lnSpc>
                <a:spcPts val="3800"/>
              </a:lnSpc>
              <a:spcBef>
                <a:spcPts val="459"/>
              </a:spcBef>
            </a:pPr>
            <a:r>
              <a:rPr spc="-10" dirty="0"/>
              <a:t>Rappel du programme de géographie </a:t>
            </a:r>
            <a:r>
              <a:rPr spc="-5" dirty="0"/>
              <a:t>du </a:t>
            </a:r>
            <a:r>
              <a:rPr dirty="0"/>
              <a:t>cycle 4  </a:t>
            </a:r>
            <a:r>
              <a:rPr i="1" spc="-10" dirty="0"/>
              <a:t>(notamment en en </a:t>
            </a:r>
            <a:r>
              <a:rPr i="1" spc="-5" dirty="0"/>
              <a:t>classe </a:t>
            </a:r>
            <a:r>
              <a:rPr i="1" spc="-10" dirty="0"/>
              <a:t>de 4ème)</a:t>
            </a:r>
          </a:p>
        </p:txBody>
      </p:sp>
      <p:sp>
        <p:nvSpPr>
          <p:cNvPr id="3" name="object 3"/>
          <p:cNvSpPr/>
          <p:nvPr/>
        </p:nvSpPr>
        <p:spPr>
          <a:xfrm>
            <a:off x="302259" y="1183639"/>
            <a:ext cx="3684270" cy="313690"/>
          </a:xfrm>
          <a:custGeom>
            <a:avLst/>
            <a:gdLst/>
            <a:ahLst/>
            <a:cxnLst/>
            <a:rect l="l" t="t" r="r" b="b"/>
            <a:pathLst>
              <a:path w="3684270" h="313690">
                <a:moveTo>
                  <a:pt x="0" y="0"/>
                </a:moveTo>
                <a:lnTo>
                  <a:pt x="3684269" y="0"/>
                </a:lnTo>
                <a:lnTo>
                  <a:pt x="3684269" y="313689"/>
                </a:lnTo>
                <a:lnTo>
                  <a:pt x="0" y="313689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86529" y="1183639"/>
            <a:ext cx="5948680" cy="313690"/>
          </a:xfrm>
          <a:custGeom>
            <a:avLst/>
            <a:gdLst/>
            <a:ahLst/>
            <a:cxnLst/>
            <a:rect l="l" t="t" r="r" b="b"/>
            <a:pathLst>
              <a:path w="5948680" h="313690">
                <a:moveTo>
                  <a:pt x="0" y="0"/>
                </a:moveTo>
                <a:lnTo>
                  <a:pt x="5948680" y="0"/>
                </a:lnTo>
                <a:lnTo>
                  <a:pt x="5948680" y="313689"/>
                </a:lnTo>
                <a:lnTo>
                  <a:pt x="0" y="313689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190" y="1203959"/>
            <a:ext cx="82918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9785" algn="l"/>
              </a:tabLst>
            </a:pPr>
            <a:r>
              <a:rPr sz="1500" b="1" spc="-5" dirty="0">
                <a:latin typeface="Arial"/>
                <a:cs typeface="Arial"/>
              </a:rPr>
              <a:t>Repères annuels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programmation	Démarches </a:t>
            </a:r>
            <a:r>
              <a:rPr sz="1500" b="1" dirty="0">
                <a:latin typeface="Arial"/>
                <a:cs typeface="Arial"/>
              </a:rPr>
              <a:t>et </a:t>
            </a:r>
            <a:r>
              <a:rPr sz="1500" b="1" spc="-5" dirty="0">
                <a:latin typeface="Arial"/>
                <a:cs typeface="Arial"/>
              </a:rPr>
              <a:t>contenus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d'enseignement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259" y="1497330"/>
            <a:ext cx="3684270" cy="1892300"/>
          </a:xfrm>
          <a:custGeom>
            <a:avLst/>
            <a:gdLst/>
            <a:ahLst/>
            <a:cxnLst/>
            <a:rect l="l" t="t" r="r" b="b"/>
            <a:pathLst>
              <a:path w="3684270" h="1892300">
                <a:moveTo>
                  <a:pt x="0" y="0"/>
                </a:moveTo>
                <a:lnTo>
                  <a:pt x="3684269" y="0"/>
                </a:lnTo>
                <a:lnTo>
                  <a:pt x="3684269" y="1892300"/>
                </a:lnTo>
                <a:lnTo>
                  <a:pt x="0" y="18923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8459" y="1518920"/>
            <a:ext cx="29635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Thème </a:t>
            </a:r>
            <a:r>
              <a:rPr sz="1400" b="1" dirty="0">
                <a:latin typeface="Arial"/>
                <a:cs typeface="Arial"/>
              </a:rPr>
              <a:t>1 </a:t>
            </a:r>
            <a:r>
              <a:rPr sz="1400" b="1" spc="-5" dirty="0">
                <a:latin typeface="Arial"/>
                <a:cs typeface="Arial"/>
              </a:rPr>
              <a:t>L'urbanisation du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monde.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459" y="1917700"/>
            <a:ext cx="3406775" cy="4394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52729">
              <a:lnSpc>
                <a:spcPts val="1580"/>
              </a:lnSpc>
              <a:spcBef>
                <a:spcPts val="235"/>
              </a:spcBef>
            </a:pPr>
            <a:r>
              <a:rPr sz="1400" i="1" spc="-5" dirty="0">
                <a:latin typeface="Arial"/>
                <a:cs typeface="Arial"/>
              </a:rPr>
              <a:t>Espaces et paysages de l'urbanisation:  géographie des </a:t>
            </a:r>
            <a:r>
              <a:rPr sz="1400" i="1" dirty="0">
                <a:latin typeface="Arial"/>
                <a:cs typeface="Arial"/>
              </a:rPr>
              <a:t>centres </a:t>
            </a:r>
            <a:r>
              <a:rPr sz="1400" i="1" spc="-5" dirty="0">
                <a:latin typeface="Arial"/>
                <a:cs typeface="Arial"/>
              </a:rPr>
              <a:t>et des périphéries.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459" y="2514600"/>
            <a:ext cx="3309620" cy="4368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201930">
              <a:lnSpc>
                <a:spcPts val="1560"/>
              </a:lnSpc>
              <a:spcBef>
                <a:spcPts val="250"/>
              </a:spcBef>
            </a:pPr>
            <a:r>
              <a:rPr sz="1400" i="1" spc="-5" dirty="0">
                <a:latin typeface="Arial"/>
                <a:cs typeface="Arial"/>
              </a:rPr>
              <a:t>Des villes inégalement connectées </a:t>
            </a:r>
            <a:r>
              <a:rPr sz="1400" i="1" spc="-10" dirty="0">
                <a:latin typeface="Arial"/>
                <a:cs typeface="Arial"/>
              </a:rPr>
              <a:t>aux  </a:t>
            </a:r>
            <a:r>
              <a:rPr sz="1400" i="1" spc="-5" dirty="0">
                <a:latin typeface="Arial"/>
                <a:cs typeface="Arial"/>
              </a:rPr>
              <a:t>réseaux de la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mondialisation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86529" y="1497330"/>
            <a:ext cx="5948680" cy="1892300"/>
          </a:xfrm>
          <a:custGeom>
            <a:avLst/>
            <a:gdLst/>
            <a:ahLst/>
            <a:cxnLst/>
            <a:rect l="l" t="t" r="r" b="b"/>
            <a:pathLst>
              <a:path w="5948680" h="1892300">
                <a:moveTo>
                  <a:pt x="0" y="0"/>
                </a:moveTo>
                <a:lnTo>
                  <a:pt x="5948680" y="0"/>
                </a:lnTo>
                <a:lnTo>
                  <a:pt x="5948680" y="1892300"/>
                </a:lnTo>
                <a:lnTo>
                  <a:pt x="0" y="18923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64000" y="1513840"/>
            <a:ext cx="5760085" cy="10375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3600"/>
              </a:lnSpc>
              <a:spcBef>
                <a:spcPts val="204"/>
              </a:spcBef>
            </a:pPr>
            <a:r>
              <a:rPr sz="1400" dirty="0">
                <a:latin typeface="Arial"/>
                <a:cs typeface="Arial"/>
              </a:rPr>
              <a:t>[…] On insiste </a:t>
            </a:r>
            <a:r>
              <a:rPr sz="1400" spc="-5" dirty="0">
                <a:latin typeface="Arial"/>
                <a:cs typeface="Arial"/>
              </a:rPr>
              <a:t>ensuite </a:t>
            </a:r>
            <a:r>
              <a:rPr sz="1400" dirty="0">
                <a:latin typeface="Arial"/>
                <a:cs typeface="Arial"/>
              </a:rPr>
              <a:t>sur </a:t>
            </a:r>
            <a:r>
              <a:rPr sz="1400" spc="-5" dirty="0">
                <a:latin typeface="Arial"/>
                <a:cs typeface="Arial"/>
              </a:rPr>
              <a:t>la connexion des villes aux grands réseaux de  la mondialisation et aux différences que </a:t>
            </a:r>
            <a:r>
              <a:rPr sz="1400" dirty="0">
                <a:latin typeface="Arial"/>
                <a:cs typeface="Arial"/>
              </a:rPr>
              <a:t>cela crée entre </a:t>
            </a:r>
            <a:r>
              <a:rPr sz="1400" spc="-5" dirty="0">
                <a:latin typeface="Arial"/>
                <a:cs typeface="Arial"/>
              </a:rPr>
              <a:t>villes  connectées et bien intégrées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une mondialisation qu'elles entraînent et  des villes plus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l'écart, </a:t>
            </a:r>
            <a:r>
              <a:rPr sz="1400" spc="-10" dirty="0">
                <a:latin typeface="Arial"/>
                <a:cs typeface="Arial"/>
              </a:rPr>
              <a:t>voire </a:t>
            </a:r>
            <a:r>
              <a:rPr sz="1400" spc="-5" dirty="0">
                <a:latin typeface="Arial"/>
                <a:cs typeface="Arial"/>
              </a:rPr>
              <a:t>confrontées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des phénomènes de </a:t>
            </a:r>
            <a:r>
              <a:rPr sz="1400" dirty="0">
                <a:latin typeface="Arial"/>
                <a:cs typeface="Arial"/>
              </a:rPr>
              <a:t>«  </a:t>
            </a:r>
            <a:r>
              <a:rPr sz="1400" spc="-5" dirty="0">
                <a:latin typeface="Arial"/>
                <a:cs typeface="Arial"/>
              </a:rPr>
              <a:t>rétrécissement </a:t>
            </a:r>
            <a:r>
              <a:rPr sz="1400" dirty="0">
                <a:latin typeface="Arial"/>
                <a:cs typeface="Arial"/>
              </a:rPr>
              <a:t>»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[…].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4000" y="2513329"/>
            <a:ext cx="5738495" cy="8382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3700"/>
              </a:lnSpc>
              <a:spcBef>
                <a:spcPts val="204"/>
              </a:spcBef>
            </a:pPr>
            <a:r>
              <a:rPr sz="1400" spc="-5" dirty="0">
                <a:latin typeface="Arial"/>
                <a:cs typeface="Arial"/>
              </a:rPr>
              <a:t>Deux études de </a:t>
            </a:r>
            <a:r>
              <a:rPr sz="1400" dirty="0">
                <a:latin typeface="Arial"/>
                <a:cs typeface="Arial"/>
              </a:rPr>
              <a:t>cas </a:t>
            </a:r>
            <a:r>
              <a:rPr sz="1400" spc="-5" dirty="0">
                <a:latin typeface="Arial"/>
                <a:cs typeface="Arial"/>
              </a:rPr>
              <a:t>de grandes villes, au choix du </a:t>
            </a:r>
            <a:r>
              <a:rPr sz="1400" spc="-10" dirty="0">
                <a:latin typeface="Arial"/>
                <a:cs typeface="Arial"/>
              </a:rPr>
              <a:t>professeur,  </a:t>
            </a:r>
            <a:r>
              <a:rPr sz="1400" spc="-5" dirty="0">
                <a:latin typeface="Arial"/>
                <a:cs typeface="Arial"/>
              </a:rPr>
              <a:t>permettent d'aborder concrètement les différents aspects du thème. </a:t>
            </a:r>
            <a:r>
              <a:rPr sz="1400" spc="-10" dirty="0">
                <a:latin typeface="Arial"/>
                <a:cs typeface="Arial"/>
              </a:rPr>
              <a:t>Ces  </a:t>
            </a:r>
            <a:r>
              <a:rPr sz="1400" spc="-5" dirty="0">
                <a:latin typeface="Arial"/>
                <a:cs typeface="Arial"/>
              </a:rPr>
              <a:t>études de </a:t>
            </a:r>
            <a:r>
              <a:rPr sz="1400" dirty="0">
                <a:latin typeface="Arial"/>
                <a:cs typeface="Arial"/>
              </a:rPr>
              <a:t>cas </a:t>
            </a:r>
            <a:r>
              <a:rPr sz="1400" spc="-5" dirty="0">
                <a:latin typeface="Arial"/>
                <a:cs typeface="Arial"/>
              </a:rPr>
              <a:t>contextualisées offrent </a:t>
            </a:r>
            <a:r>
              <a:rPr sz="1400" dirty="0">
                <a:latin typeface="Arial"/>
                <a:cs typeface="Arial"/>
              </a:rPr>
              <a:t>une </a:t>
            </a:r>
            <a:r>
              <a:rPr sz="1400" spc="-5" dirty="0">
                <a:latin typeface="Arial"/>
                <a:cs typeface="Arial"/>
              </a:rPr>
              <a:t>première approche de  l'espace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mondialisé.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259" y="3389629"/>
            <a:ext cx="3684270" cy="2491740"/>
          </a:xfrm>
          <a:custGeom>
            <a:avLst/>
            <a:gdLst/>
            <a:ahLst/>
            <a:cxnLst/>
            <a:rect l="l" t="t" r="r" b="b"/>
            <a:pathLst>
              <a:path w="3684270" h="2491740">
                <a:moveTo>
                  <a:pt x="0" y="0"/>
                </a:moveTo>
                <a:lnTo>
                  <a:pt x="3684269" y="0"/>
                </a:lnTo>
                <a:lnTo>
                  <a:pt x="3684269" y="2491740"/>
                </a:lnTo>
                <a:lnTo>
                  <a:pt x="0" y="2491740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8459" y="3409950"/>
            <a:ext cx="281559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b="1" spc="-5" dirty="0">
                <a:latin typeface="Arial"/>
                <a:cs typeface="Arial"/>
              </a:rPr>
              <a:t>Thème </a:t>
            </a:r>
            <a:r>
              <a:rPr sz="1400" b="1" dirty="0">
                <a:latin typeface="Arial"/>
                <a:cs typeface="Arial"/>
              </a:rPr>
              <a:t>2 </a:t>
            </a:r>
            <a:r>
              <a:rPr sz="1400" b="1" spc="-5" dirty="0">
                <a:latin typeface="Arial"/>
                <a:cs typeface="Arial"/>
              </a:rPr>
              <a:t>Les </a:t>
            </a:r>
            <a:r>
              <a:rPr sz="1400" b="1" dirty="0">
                <a:latin typeface="Arial"/>
                <a:cs typeface="Arial"/>
              </a:rPr>
              <a:t>mobilités </a:t>
            </a:r>
            <a:r>
              <a:rPr sz="1400" b="1" spc="-5" dirty="0">
                <a:latin typeface="Arial"/>
                <a:cs typeface="Arial"/>
              </a:rPr>
              <a:t>humaines  transnationales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0390" y="4014470"/>
            <a:ext cx="1876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Arial"/>
                <a:cs typeface="Arial"/>
              </a:rPr>
              <a:t>Un monde de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migrants.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390" y="4411979"/>
            <a:ext cx="2248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Arial"/>
                <a:cs typeface="Arial"/>
              </a:rPr>
              <a:t>Le tourisme et </a:t>
            </a:r>
            <a:r>
              <a:rPr sz="1400" i="1" dirty="0">
                <a:latin typeface="Arial"/>
                <a:cs typeface="Arial"/>
              </a:rPr>
              <a:t>ses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espaces.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86529" y="3389629"/>
            <a:ext cx="5948680" cy="2491740"/>
          </a:xfrm>
          <a:custGeom>
            <a:avLst/>
            <a:gdLst/>
            <a:ahLst/>
            <a:cxnLst/>
            <a:rect l="l" t="t" r="r" b="b"/>
            <a:pathLst>
              <a:path w="5948680" h="2491740">
                <a:moveTo>
                  <a:pt x="0" y="0"/>
                </a:moveTo>
                <a:lnTo>
                  <a:pt x="5948680" y="0"/>
                </a:lnTo>
                <a:lnTo>
                  <a:pt x="5948680" y="2491740"/>
                </a:lnTo>
                <a:lnTo>
                  <a:pt x="0" y="2491740"/>
                </a:lnTo>
                <a:lnTo>
                  <a:pt x="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205104">
              <a:lnSpc>
                <a:spcPct val="93700"/>
              </a:lnSpc>
              <a:spcBef>
                <a:spcPts val="204"/>
              </a:spcBef>
            </a:pPr>
            <a:r>
              <a:rPr spc="-5" dirty="0"/>
              <a:t>Les migrations transnationales, dont </a:t>
            </a:r>
            <a:r>
              <a:rPr dirty="0"/>
              <a:t>les </a:t>
            </a:r>
            <a:r>
              <a:rPr spc="-5" dirty="0"/>
              <a:t>motivations </a:t>
            </a:r>
            <a:r>
              <a:rPr spc="-10" dirty="0"/>
              <a:t>peuvent </a:t>
            </a:r>
            <a:r>
              <a:rPr dirty="0"/>
              <a:t>être  </a:t>
            </a:r>
            <a:r>
              <a:rPr spc="-5" dirty="0"/>
              <a:t>extrêmement </a:t>
            </a:r>
            <a:r>
              <a:rPr spc="-10" dirty="0"/>
              <a:t>variées </a:t>
            </a:r>
            <a:r>
              <a:rPr spc="5" dirty="0"/>
              <a:t>[...], </a:t>
            </a:r>
            <a:r>
              <a:rPr spc="-5" dirty="0"/>
              <a:t>sont souvent au </a:t>
            </a:r>
            <a:r>
              <a:rPr dirty="0"/>
              <a:t>centre de </a:t>
            </a:r>
            <a:r>
              <a:rPr spc="-5" dirty="0"/>
              <a:t>l'actualité et il </a:t>
            </a:r>
            <a:r>
              <a:rPr dirty="0"/>
              <a:t>est  </a:t>
            </a:r>
            <a:r>
              <a:rPr spc="-5" dirty="0"/>
              <a:t>important que les élèves comprennent que </a:t>
            </a:r>
            <a:r>
              <a:rPr dirty="0"/>
              <a:t>cette </a:t>
            </a:r>
            <a:r>
              <a:rPr spc="-5" dirty="0"/>
              <a:t>géographie des  migrations n'est pas centrée </a:t>
            </a:r>
            <a:r>
              <a:rPr dirty="0"/>
              <a:t>sur la </a:t>
            </a:r>
            <a:r>
              <a:rPr spc="-5" dirty="0"/>
              <a:t>seule Europe, ni marquée par les  seuls mouvements </a:t>
            </a:r>
            <a:r>
              <a:rPr dirty="0"/>
              <a:t>des « </a:t>
            </a:r>
            <a:r>
              <a:rPr spc="-5" dirty="0"/>
              <a:t>Suds </a:t>
            </a:r>
            <a:r>
              <a:rPr dirty="0"/>
              <a:t>» </a:t>
            </a:r>
            <a:r>
              <a:rPr spc="-5" dirty="0"/>
              <a:t>vers les </a:t>
            </a:r>
            <a:r>
              <a:rPr dirty="0"/>
              <a:t>« </a:t>
            </a:r>
            <a:r>
              <a:rPr spc="-5" dirty="0"/>
              <a:t>Nords », mais comporte  </a:t>
            </a:r>
            <a:r>
              <a:rPr dirty="0"/>
              <a:t>aussi </a:t>
            </a:r>
            <a:r>
              <a:rPr spc="-5" dirty="0"/>
              <a:t>des foyers de migrations intracontinentales</a:t>
            </a:r>
            <a:r>
              <a:rPr spc="50" dirty="0"/>
              <a:t> </a:t>
            </a:r>
            <a:r>
              <a:rPr spc="-5" dirty="0"/>
              <a:t>sud-sud.</a:t>
            </a:r>
          </a:p>
          <a:p>
            <a:pPr marL="12700" marR="5080">
              <a:lnSpc>
                <a:spcPts val="1570"/>
              </a:lnSpc>
              <a:spcBef>
                <a:spcPts val="35"/>
              </a:spcBef>
            </a:pPr>
            <a:r>
              <a:rPr spc="-5" dirty="0"/>
              <a:t>Quant au tourisme international, il </a:t>
            </a:r>
            <a:r>
              <a:rPr dirty="0"/>
              <a:t>constitue </a:t>
            </a:r>
            <a:r>
              <a:rPr spc="-5" dirty="0"/>
              <a:t>désormais </a:t>
            </a:r>
            <a:r>
              <a:rPr dirty="0"/>
              <a:t>le </a:t>
            </a:r>
            <a:r>
              <a:rPr spc="-10" dirty="0"/>
              <a:t>mouvement </a:t>
            </a:r>
            <a:r>
              <a:rPr spc="-5" dirty="0"/>
              <a:t>de  population le plus massif que le monde ait jamais connu </a:t>
            </a:r>
            <a:r>
              <a:rPr dirty="0"/>
              <a:t>; </a:t>
            </a:r>
            <a:r>
              <a:rPr spc="-5" dirty="0"/>
              <a:t>il </a:t>
            </a:r>
            <a:r>
              <a:rPr dirty="0"/>
              <a:t>est</a:t>
            </a:r>
            <a:r>
              <a:rPr spc="140" dirty="0"/>
              <a:t> </a:t>
            </a:r>
            <a:r>
              <a:rPr spc="-5" dirty="0"/>
              <a:t>porteur</a:t>
            </a:r>
          </a:p>
          <a:p>
            <a:pPr marL="12700">
              <a:lnSpc>
                <a:spcPts val="1545"/>
              </a:lnSpc>
            </a:pPr>
            <a:r>
              <a:rPr spc="-5" dirty="0"/>
              <a:t>d'effets économiques, sociaux et territoriaux très</a:t>
            </a:r>
            <a:r>
              <a:rPr spc="60" dirty="0"/>
              <a:t> </a:t>
            </a:r>
            <a:r>
              <a:rPr spc="-5" dirty="0"/>
              <a:t>importants.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64000" y="5204459"/>
            <a:ext cx="5170805" cy="63881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3700"/>
              </a:lnSpc>
              <a:spcBef>
                <a:spcPts val="204"/>
              </a:spcBef>
            </a:pPr>
            <a:r>
              <a:rPr sz="1400" spc="-5" dirty="0">
                <a:latin typeface="Arial"/>
                <a:cs typeface="Arial"/>
              </a:rPr>
              <a:t>Chaque sous-thème </a:t>
            </a:r>
            <a:r>
              <a:rPr sz="1400" dirty="0">
                <a:latin typeface="Arial"/>
                <a:cs typeface="Arial"/>
              </a:rPr>
              <a:t>est </a:t>
            </a:r>
            <a:r>
              <a:rPr sz="1400" spc="-5" dirty="0">
                <a:latin typeface="Arial"/>
                <a:cs typeface="Arial"/>
              </a:rPr>
              <a:t>abordé par une étude de </a:t>
            </a:r>
            <a:r>
              <a:rPr sz="1400" dirty="0">
                <a:latin typeface="Arial"/>
                <a:cs typeface="Arial"/>
              </a:rPr>
              <a:t>cas </a:t>
            </a:r>
            <a:r>
              <a:rPr sz="1400" spc="-5" dirty="0">
                <a:latin typeface="Arial"/>
                <a:cs typeface="Arial"/>
              </a:rPr>
              <a:t>locale ou  régionale, au choix du </a:t>
            </a:r>
            <a:r>
              <a:rPr sz="1400" spc="-10" dirty="0">
                <a:latin typeface="Arial"/>
                <a:cs typeface="Arial"/>
              </a:rPr>
              <a:t>professeur, </a:t>
            </a:r>
            <a:r>
              <a:rPr sz="1400" dirty="0">
                <a:latin typeface="Arial"/>
                <a:cs typeface="Arial"/>
              </a:rPr>
              <a:t>mise </a:t>
            </a:r>
            <a:r>
              <a:rPr sz="1400" spc="-5" dirty="0">
                <a:latin typeface="Arial"/>
                <a:cs typeface="Arial"/>
              </a:rPr>
              <a:t>en perspective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l'échelle  mondiale, </a:t>
            </a:r>
            <a:r>
              <a:rPr sz="1400" dirty="0">
                <a:latin typeface="Arial"/>
                <a:cs typeface="Arial"/>
              </a:rPr>
              <a:t>afin </a:t>
            </a:r>
            <a:r>
              <a:rPr sz="1400" spc="-5" dirty="0">
                <a:latin typeface="Arial"/>
                <a:cs typeface="Arial"/>
              </a:rPr>
              <a:t>de pouvoir monter en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généralité.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32250" y="2519679"/>
            <a:ext cx="5831840" cy="864869"/>
          </a:xfrm>
          <a:custGeom>
            <a:avLst/>
            <a:gdLst/>
            <a:ahLst/>
            <a:cxnLst/>
            <a:rect l="l" t="t" r="r" b="b"/>
            <a:pathLst>
              <a:path w="5831840" h="864870">
                <a:moveTo>
                  <a:pt x="2915920" y="864870"/>
                </a:moveTo>
                <a:lnTo>
                  <a:pt x="0" y="864870"/>
                </a:lnTo>
                <a:lnTo>
                  <a:pt x="0" y="0"/>
                </a:lnTo>
                <a:lnTo>
                  <a:pt x="5831840" y="0"/>
                </a:lnTo>
                <a:lnTo>
                  <a:pt x="5831840" y="864870"/>
                </a:lnTo>
                <a:lnTo>
                  <a:pt x="2915920" y="864870"/>
                </a:lnTo>
                <a:close/>
              </a:path>
            </a:pathLst>
          </a:custGeom>
          <a:ln w="1797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2250" y="5184140"/>
            <a:ext cx="5901690" cy="697230"/>
          </a:xfrm>
          <a:custGeom>
            <a:avLst/>
            <a:gdLst/>
            <a:ahLst/>
            <a:cxnLst/>
            <a:rect l="l" t="t" r="r" b="b"/>
            <a:pathLst>
              <a:path w="5901690" h="697229">
                <a:moveTo>
                  <a:pt x="2951479" y="697230"/>
                </a:moveTo>
                <a:lnTo>
                  <a:pt x="0" y="697230"/>
                </a:lnTo>
                <a:lnTo>
                  <a:pt x="0" y="0"/>
                </a:lnTo>
                <a:lnTo>
                  <a:pt x="5901690" y="0"/>
                </a:lnTo>
                <a:lnTo>
                  <a:pt x="5901690" y="697230"/>
                </a:lnTo>
                <a:lnTo>
                  <a:pt x="2951479" y="697230"/>
                </a:lnTo>
                <a:close/>
              </a:path>
            </a:pathLst>
          </a:custGeom>
          <a:ln w="1797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2359" y="3014979"/>
            <a:ext cx="398780" cy="2870200"/>
          </a:xfrm>
          <a:custGeom>
            <a:avLst/>
            <a:gdLst/>
            <a:ahLst/>
            <a:cxnLst/>
            <a:rect l="l" t="t" r="r" b="b"/>
            <a:pathLst>
              <a:path w="398779" h="2870200">
                <a:moveTo>
                  <a:pt x="398779" y="0"/>
                </a:moveTo>
                <a:lnTo>
                  <a:pt x="0" y="2870200"/>
                </a:lnTo>
              </a:path>
            </a:pathLst>
          </a:custGeom>
          <a:ln w="35941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38220" y="5855970"/>
            <a:ext cx="213360" cy="336550"/>
          </a:xfrm>
          <a:custGeom>
            <a:avLst/>
            <a:gdLst/>
            <a:ahLst/>
            <a:cxnLst/>
            <a:rect l="l" t="t" r="r" b="b"/>
            <a:pathLst>
              <a:path w="213360" h="336550">
                <a:moveTo>
                  <a:pt x="0" y="0"/>
                </a:moveTo>
                <a:lnTo>
                  <a:pt x="62229" y="336549"/>
                </a:lnTo>
                <a:lnTo>
                  <a:pt x="213359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9200" y="5472429"/>
            <a:ext cx="273050" cy="454659"/>
          </a:xfrm>
          <a:custGeom>
            <a:avLst/>
            <a:gdLst/>
            <a:ahLst/>
            <a:cxnLst/>
            <a:rect l="l" t="t" r="r" b="b"/>
            <a:pathLst>
              <a:path w="273050" h="454660">
                <a:moveTo>
                  <a:pt x="273050" y="0"/>
                </a:moveTo>
                <a:lnTo>
                  <a:pt x="0" y="454660"/>
                </a:lnTo>
              </a:path>
            </a:pathLst>
          </a:custGeom>
          <a:ln w="35941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0450" y="5858509"/>
            <a:ext cx="259079" cy="334010"/>
          </a:xfrm>
          <a:custGeom>
            <a:avLst/>
            <a:gdLst/>
            <a:ahLst/>
            <a:cxnLst/>
            <a:rect l="l" t="t" r="r" b="b"/>
            <a:pathLst>
              <a:path w="259079" h="334010">
                <a:moveTo>
                  <a:pt x="73660" y="0"/>
                </a:moveTo>
                <a:lnTo>
                  <a:pt x="0" y="334009"/>
                </a:lnTo>
                <a:lnTo>
                  <a:pt x="259079" y="111759"/>
                </a:lnTo>
                <a:lnTo>
                  <a:pt x="7366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76580" y="6192520"/>
            <a:ext cx="8999220" cy="863600"/>
          </a:xfrm>
          <a:prstGeom prst="rect">
            <a:avLst/>
          </a:prstGeom>
          <a:ln w="35940">
            <a:solidFill>
              <a:srgbClr val="FF3333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161290" marR="307340">
              <a:lnSpc>
                <a:spcPts val="2010"/>
              </a:lnSpc>
              <a:spcBef>
                <a:spcPts val="1500"/>
              </a:spcBef>
            </a:pPr>
            <a:r>
              <a:rPr sz="1800" spc="-5" dirty="0">
                <a:latin typeface="Arial"/>
                <a:cs typeface="Arial"/>
              </a:rPr>
              <a:t>La métropole de </a:t>
            </a:r>
            <a:r>
              <a:rPr sz="1800" spc="-10" dirty="0">
                <a:latin typeface="Arial"/>
                <a:cs typeface="Arial"/>
              </a:rPr>
              <a:t>Dubaï peut donc déjà </a:t>
            </a:r>
            <a:r>
              <a:rPr sz="1800" spc="-5" dirty="0">
                <a:latin typeface="Arial"/>
                <a:cs typeface="Arial"/>
              </a:rPr>
              <a:t>avoir été </a:t>
            </a:r>
            <a:r>
              <a:rPr sz="1800" spc="-10" dirty="0">
                <a:latin typeface="Arial"/>
                <a:cs typeface="Arial"/>
              </a:rPr>
              <a:t>envisagée </a:t>
            </a:r>
            <a:r>
              <a:rPr sz="1800" dirty="0">
                <a:latin typeface="Arial"/>
                <a:cs typeface="Arial"/>
              </a:rPr>
              <a:t>comme </a:t>
            </a:r>
            <a:r>
              <a:rPr sz="1800" spc="-5" dirty="0">
                <a:latin typeface="Arial"/>
                <a:cs typeface="Arial"/>
              </a:rPr>
              <a:t>sujet </a:t>
            </a:r>
            <a:r>
              <a:rPr sz="1800" spc="-10" dirty="0">
                <a:latin typeface="Arial"/>
                <a:cs typeface="Arial"/>
              </a:rPr>
              <a:t>d'une étude  </a:t>
            </a:r>
            <a:r>
              <a:rPr sz="1800" spc="-5" dirty="0">
                <a:latin typeface="Arial"/>
                <a:cs typeface="Arial"/>
              </a:rPr>
              <a:t>de cas soit avec la </a:t>
            </a:r>
            <a:r>
              <a:rPr sz="1800" dirty="0">
                <a:latin typeface="Arial"/>
                <a:cs typeface="Arial"/>
              </a:rPr>
              <a:t>même </a:t>
            </a:r>
            <a:r>
              <a:rPr sz="1800" spc="-5" dirty="0">
                <a:latin typeface="Arial"/>
                <a:cs typeface="Arial"/>
              </a:rPr>
              <a:t>approche, soit </a:t>
            </a:r>
            <a:r>
              <a:rPr sz="1800" spc="-10" dirty="0">
                <a:latin typeface="Arial"/>
                <a:cs typeface="Arial"/>
              </a:rPr>
              <a:t>avec un </a:t>
            </a:r>
            <a:r>
              <a:rPr sz="1800" spc="-5" dirty="0">
                <a:latin typeface="Arial"/>
                <a:cs typeface="Arial"/>
              </a:rPr>
              <a:t>autre </a:t>
            </a:r>
            <a:r>
              <a:rPr sz="1800" spc="-10" dirty="0">
                <a:latin typeface="Arial"/>
                <a:cs typeface="Arial"/>
              </a:rPr>
              <a:t>angle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d'analyse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269" y="298450"/>
            <a:ext cx="8545830" cy="120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5140"/>
              </a:lnSpc>
              <a:spcBef>
                <a:spcPts val="100"/>
              </a:spcBef>
            </a:pPr>
            <a:r>
              <a:rPr sz="4400" i="0" spc="-5" dirty="0">
                <a:latin typeface="Arial"/>
                <a:cs typeface="Arial"/>
              </a:rPr>
              <a:t>Étude de </a:t>
            </a:r>
            <a:r>
              <a:rPr sz="4400" i="0" dirty="0">
                <a:latin typeface="Arial"/>
                <a:cs typeface="Arial"/>
              </a:rPr>
              <a:t>cas</a:t>
            </a:r>
            <a:r>
              <a:rPr sz="4400" i="0" spc="-5" dirty="0">
                <a:latin typeface="Arial"/>
                <a:cs typeface="Arial"/>
              </a:rPr>
              <a:t> </a:t>
            </a:r>
            <a:r>
              <a:rPr sz="4400" i="0" dirty="0">
                <a:latin typeface="Arial"/>
                <a:cs typeface="Arial"/>
              </a:rPr>
              <a:t>:</a:t>
            </a:r>
            <a:endParaRPr sz="4400" dirty="0">
              <a:latin typeface="Arial"/>
              <a:cs typeface="Arial"/>
            </a:endParaRPr>
          </a:p>
          <a:p>
            <a:pPr algn="ctr">
              <a:lnSpc>
                <a:spcPts val="4180"/>
              </a:lnSpc>
            </a:pPr>
            <a:r>
              <a:rPr sz="3600" b="1" spc="-10" dirty="0">
                <a:latin typeface="Arial"/>
                <a:cs typeface="Arial"/>
              </a:rPr>
              <a:t>Dubaï, un pôle </a:t>
            </a:r>
            <a:r>
              <a:rPr sz="3600" b="1" spc="-5" dirty="0">
                <a:latin typeface="Arial"/>
                <a:cs typeface="Arial"/>
              </a:rPr>
              <a:t>touristique et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migratoire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9679" y="1770755"/>
            <a:ext cx="4806771" cy="5591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809" y="317500"/>
            <a:ext cx="8792845" cy="160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6420">
              <a:lnSpc>
                <a:spcPts val="5160"/>
              </a:lnSpc>
              <a:spcBef>
                <a:spcPts val="100"/>
              </a:spcBef>
              <a:tabLst>
                <a:tab pos="4226560" algn="l"/>
              </a:tabLst>
            </a:pPr>
            <a:r>
              <a:rPr sz="4400" dirty="0"/>
              <a:t>À</a:t>
            </a:r>
            <a:r>
              <a:rPr sz="4400" spc="-5" dirty="0"/>
              <a:t> propos	de</a:t>
            </a:r>
            <a:r>
              <a:rPr sz="4400" spc="-15" dirty="0"/>
              <a:t> </a:t>
            </a:r>
            <a:r>
              <a:rPr sz="4400" spc="-5" dirty="0"/>
              <a:t>Dubaï...</a:t>
            </a:r>
            <a:endParaRPr sz="4400"/>
          </a:p>
          <a:p>
            <a:pPr marL="12065" marR="5080" algn="ctr">
              <a:lnSpc>
                <a:spcPts val="3590"/>
              </a:lnSpc>
              <a:spcBef>
                <a:spcPts val="204"/>
              </a:spcBef>
            </a:pPr>
            <a:r>
              <a:rPr sz="3200" dirty="0"/>
              <a:t>&gt; </a:t>
            </a:r>
            <a:r>
              <a:rPr sz="3200" spc="-10" dirty="0"/>
              <a:t>utilisation </a:t>
            </a:r>
            <a:r>
              <a:rPr sz="3200" spc="-5" dirty="0"/>
              <a:t>d'un service de cartographie en </a:t>
            </a:r>
            <a:r>
              <a:rPr sz="3200" spc="-10" dirty="0"/>
              <a:t>ligne  </a:t>
            </a:r>
            <a:r>
              <a:rPr sz="3200" i="1" spc="-10" dirty="0"/>
              <a:t>pour localiser </a:t>
            </a:r>
            <a:r>
              <a:rPr sz="3200" i="1" spc="-5" dirty="0"/>
              <a:t>la </a:t>
            </a:r>
            <a:r>
              <a:rPr sz="3200" i="1" spc="-10" dirty="0"/>
              <a:t>métropole </a:t>
            </a:r>
            <a:r>
              <a:rPr sz="3200" i="1" spc="-5" dirty="0"/>
              <a:t>(ici </a:t>
            </a:r>
            <a:r>
              <a:rPr sz="3200" i="1" spc="-10" dirty="0"/>
              <a:t>Google</a:t>
            </a:r>
            <a:r>
              <a:rPr sz="3200" i="1" spc="10" dirty="0"/>
              <a:t> </a:t>
            </a:r>
            <a:r>
              <a:rPr sz="3200" i="1" spc="-5" dirty="0"/>
              <a:t>Maps)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88290" y="2160270"/>
            <a:ext cx="9503410" cy="511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390" y="240030"/>
            <a:ext cx="89065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0" dirty="0">
                <a:latin typeface="Arial"/>
                <a:cs typeface="Arial"/>
              </a:rPr>
              <a:t>Que </a:t>
            </a:r>
            <a:r>
              <a:rPr sz="4400" i="0" spc="-5" dirty="0">
                <a:latin typeface="Arial"/>
                <a:cs typeface="Arial"/>
              </a:rPr>
              <a:t>connaissez-vous de Dubaï</a:t>
            </a:r>
            <a:r>
              <a:rPr sz="4400" i="0" spc="-65" dirty="0">
                <a:latin typeface="Arial"/>
                <a:cs typeface="Arial"/>
              </a:rPr>
              <a:t> </a:t>
            </a:r>
            <a:r>
              <a:rPr sz="4400" i="0" spc="-5" dirty="0">
                <a:latin typeface="Arial"/>
                <a:cs typeface="Arial"/>
              </a:rPr>
              <a:t>???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3460" y="6574790"/>
            <a:ext cx="8237220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latin typeface="Arial"/>
                <a:cs typeface="Arial"/>
              </a:rPr>
              <a:t>(les élèves connaîtront sûrement </a:t>
            </a:r>
            <a:r>
              <a:rPr sz="1800" spc="-10" dirty="0">
                <a:latin typeface="Arial"/>
                <a:cs typeface="Arial"/>
              </a:rPr>
              <a:t>certains de </a:t>
            </a:r>
            <a:r>
              <a:rPr sz="1800" spc="-5" dirty="0">
                <a:latin typeface="Arial"/>
                <a:cs typeface="Arial"/>
              </a:rPr>
              <a:t>ces </a:t>
            </a:r>
            <a:r>
              <a:rPr sz="1800" spc="-10" dirty="0">
                <a:latin typeface="Arial"/>
                <a:cs typeface="Arial"/>
              </a:rPr>
              <a:t>lieux typiques de Dubaï, </a:t>
            </a:r>
            <a:r>
              <a:rPr sz="1800" spc="-5" dirty="0">
                <a:latin typeface="Arial"/>
                <a:cs typeface="Arial"/>
              </a:rPr>
              <a:t>comme  </a:t>
            </a:r>
            <a:r>
              <a:rPr sz="1800" spc="-10" dirty="0">
                <a:latin typeface="Arial"/>
                <a:cs typeface="Arial"/>
              </a:rPr>
              <a:t>Burj Dubaï, </a:t>
            </a:r>
            <a:r>
              <a:rPr sz="1800" spc="-5" dirty="0">
                <a:latin typeface="Arial"/>
                <a:cs typeface="Arial"/>
              </a:rPr>
              <a:t>Ski </a:t>
            </a:r>
            <a:r>
              <a:rPr sz="1800" spc="-10" dirty="0">
                <a:latin typeface="Arial"/>
                <a:cs typeface="Arial"/>
              </a:rPr>
              <a:t>Dubaï </a:t>
            </a:r>
            <a:r>
              <a:rPr sz="1800" spc="-5" dirty="0">
                <a:latin typeface="Arial"/>
                <a:cs typeface="Arial"/>
              </a:rPr>
              <a:t>ou les </a:t>
            </a:r>
            <a:r>
              <a:rPr sz="1800" spc="-10" dirty="0">
                <a:latin typeface="Arial"/>
                <a:cs typeface="Arial"/>
              </a:rPr>
              <a:t>îles en </a:t>
            </a:r>
            <a:r>
              <a:rPr sz="1800" spc="-5" dirty="0">
                <a:latin typeface="Arial"/>
                <a:cs typeface="Arial"/>
              </a:rPr>
              <a:t>forme de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palmier)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BE21D7-CED7-4C98-AE34-B7B5AE62D0A7}"/>
              </a:ext>
            </a:extLst>
          </p:cNvPr>
          <p:cNvSpPr txBox="1"/>
          <p:nvPr/>
        </p:nvSpPr>
        <p:spPr>
          <a:xfrm rot="19122072">
            <a:off x="503328" y="2916880"/>
            <a:ext cx="3610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chemeClr val="bg1"/>
                </a:solidFill>
                <a:hlinkClick r:id="rId2" tooltip="http://press.lacaixa.es/socialprojects/avanzada_results.html?buscar=buil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press.lacaixa.es</a:t>
            </a:r>
            <a:endParaRPr lang="fr-FR" sz="3600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1026" name="Picture 2" descr="https://upload.wikimedia.org/wikipedia/commons/thumb/8/87/Dubai-Ski-Dubai-11.JPG/220px-Dubai-Ski-Dubai-11.JPG">
            <a:extLst>
              <a:ext uri="{FF2B5EF4-FFF2-40B4-BE49-F238E27FC236}">
                <a16:creationId xmlns:a16="http://schemas.microsoft.com/office/drawing/2014/main" id="{D4DC55B8-CBC7-48F3-9136-E9AFD43C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58" y="1079500"/>
            <a:ext cx="3406141" cy="25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556D6C1-ED9F-4406-A460-C927B8533A90}"/>
              </a:ext>
            </a:extLst>
          </p:cNvPr>
          <p:cNvSpPr txBox="1"/>
          <p:nvPr/>
        </p:nvSpPr>
        <p:spPr>
          <a:xfrm>
            <a:off x="6718300" y="3287634"/>
            <a:ext cx="132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Wikipedia.fr</a:t>
            </a:r>
          </a:p>
        </p:txBody>
      </p:sp>
      <p:pic>
        <p:nvPicPr>
          <p:cNvPr id="1030" name="Picture 6" descr="Burj Khalifa.jpg">
            <a:extLst>
              <a:ext uri="{FF2B5EF4-FFF2-40B4-BE49-F238E27FC236}">
                <a16:creationId xmlns:a16="http://schemas.microsoft.com/office/drawing/2014/main" id="{6FBE3BC9-F1D7-4E51-BAB7-8942509C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9" y="1043940"/>
            <a:ext cx="2956465" cy="51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D5C84AF-0B86-4D10-A92A-BBAF7C3330C0}"/>
              </a:ext>
            </a:extLst>
          </p:cNvPr>
          <p:cNvSpPr txBox="1"/>
          <p:nvPr/>
        </p:nvSpPr>
        <p:spPr>
          <a:xfrm>
            <a:off x="2491691" y="1079500"/>
            <a:ext cx="132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Wikipedia.fr</a:t>
            </a:r>
          </a:p>
        </p:txBody>
      </p:sp>
      <p:pic>
        <p:nvPicPr>
          <p:cNvPr id="1032" name="Picture 8" descr="https://upload.wikimedia.org/wikipedia/commons/7/7c/Dubai_SPOT_1255.jpg">
            <a:extLst>
              <a:ext uri="{FF2B5EF4-FFF2-40B4-BE49-F238E27FC236}">
                <a16:creationId xmlns:a16="http://schemas.microsoft.com/office/drawing/2014/main" id="{D684ADAD-3FBB-40A5-B710-853D80913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777616"/>
            <a:ext cx="2554606" cy="25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B4BD00-944C-4BEA-AD4A-44F9E4070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451" y="6011759"/>
            <a:ext cx="1432684" cy="4938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1475</Words>
  <Application>Microsoft Office PowerPoint</Application>
  <PresentationFormat>Personnalisé</PresentationFormat>
  <Paragraphs>194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Office Theme</vt:lpstr>
      <vt:lpstr>Inspection pédagogique régionale d’Histoire-  Géographie/Académie de POITIERS Groupe d’appui/Production de ressources  Nouveaux programmes d’Histoire-Géographie</vt:lpstr>
      <vt:lpstr>Classe de SECONDE</vt:lpstr>
      <vt:lpstr>Quelques rappels sur le programme d'histoire et de  géographie au lycée : (préambule du BO)</vt:lpstr>
      <vt:lpstr>L'enseignement de la géographie au lycée</vt:lpstr>
      <vt:lpstr>Thème : Des mobilités généralisées (12-14 heures)</vt:lpstr>
      <vt:lpstr>Rappel du programme de géographie du cycle 4  (notamment en en classe de 4ème)</vt:lpstr>
      <vt:lpstr>Étude de cas : Dubaï, un pôle touristique et migratoire</vt:lpstr>
      <vt:lpstr>À propos de Dubaï... &gt; utilisation d'un service de cartographie en ligne  pour localiser la métropole (ici Google Maps)</vt:lpstr>
      <vt:lpstr>Que connaissez-vous de Dubaï ???</vt:lpstr>
      <vt:lpstr>Dubaï, une   métropole au    développement   très récent</vt:lpstr>
      <vt:lpstr>Problématique : Pourquoi peut-on dire de la  métropole de Dubaï qu'elle reflète les mobilités  internationales actuelles ?</vt:lpstr>
      <vt:lpstr>A. Dubaï, reflet des migrations internationales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B. Dubaï, nouvelle destination touristique internationale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Réalisation du  croquis</vt:lpstr>
      <vt:lpstr>Présentation PowerPoint</vt:lpstr>
      <vt:lpstr>Possibilité de coup de pouce</vt:lpstr>
      <vt:lpstr>TITRE : Dubaï, une ville symbolique des nouvelles mobilités internationales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 pédagogique régionale d’Histoire-  Géographie/Académie de POITIERS Groupe d’appui/Production de ressources  Nouveaux programmes d’Histoire-Géographie</dc:title>
  <dc:creator>Denis Ducouret</dc:creator>
  <cp:lastModifiedBy>Lydia COMBEAUD</cp:lastModifiedBy>
  <cp:revision>4</cp:revision>
  <dcterms:created xsi:type="dcterms:W3CDTF">2019-07-09T12:07:05Z</dcterms:created>
  <dcterms:modified xsi:type="dcterms:W3CDTF">2019-07-09T13:12:14Z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Impress</vt:lpwstr>
  </property>
  <property fmtid="{D5CDD505-2E9C-101B-9397-08002B2CF9AE}" pid="4" name="LastSaved">
    <vt:filetime>2019-07-09T00:00:00Z</vt:filetime>
  </property>
</Properties>
</file>