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6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2855" y="635063"/>
            <a:ext cx="8527689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9247" y="2816732"/>
            <a:ext cx="7977505" cy="1824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43045" y="6639721"/>
            <a:ext cx="25019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ire-geo.ac-amiens.fr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ed.f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kkel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74977" y="2765518"/>
            <a:ext cx="539178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200" spc="15" dirty="0">
                <a:solidFill>
                  <a:srgbClr val="FFFFFF"/>
                </a:solidFill>
                <a:latin typeface="Arial Black"/>
                <a:cs typeface="Arial Black"/>
              </a:rPr>
              <a:t>Thème</a:t>
            </a: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3200">
              <a:latin typeface="Arial Black"/>
              <a:cs typeface="Arial Black"/>
            </a:endParaRPr>
          </a:p>
          <a:p>
            <a:pPr marL="12700" marR="5080" indent="-635" algn="just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550" spc="-5" dirty="0">
                <a:solidFill>
                  <a:srgbClr val="FFFFFF"/>
                </a:solidFill>
                <a:latin typeface="Arial Black"/>
                <a:cs typeface="Arial Black"/>
              </a:rPr>
              <a:t>ERRITOIRES</a:t>
            </a: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32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550" spc="-15" dirty="0">
                <a:solidFill>
                  <a:srgbClr val="FFFFFF"/>
                </a:solidFill>
                <a:latin typeface="Arial Black"/>
                <a:cs typeface="Arial Black"/>
              </a:rPr>
              <a:t>POPULATIONS  </a:t>
            </a:r>
            <a:r>
              <a:rPr sz="2550" spc="-5" dirty="0">
                <a:solidFill>
                  <a:srgbClr val="FFFFFF"/>
                </a:solidFill>
                <a:latin typeface="Arial Black"/>
                <a:cs typeface="Arial Black"/>
              </a:rPr>
              <a:t>ET </a:t>
            </a:r>
            <a:r>
              <a:rPr sz="2550" spc="-10" dirty="0">
                <a:solidFill>
                  <a:srgbClr val="FFFFFF"/>
                </a:solidFill>
                <a:latin typeface="Arial Black"/>
                <a:cs typeface="Arial Black"/>
              </a:rPr>
              <a:t>DÉVELOPPEMENT</a:t>
            </a: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: </a:t>
            </a:r>
            <a:r>
              <a:rPr sz="2550" spc="-5" dirty="0">
                <a:solidFill>
                  <a:srgbClr val="FFFFFF"/>
                </a:solidFill>
                <a:latin typeface="Arial Black"/>
                <a:cs typeface="Arial Black"/>
              </a:rPr>
              <a:t>QUELS  </a:t>
            </a:r>
            <a:r>
              <a:rPr sz="2550" dirty="0">
                <a:solidFill>
                  <a:srgbClr val="FFFFFF"/>
                </a:solidFill>
                <a:latin typeface="Arial Black"/>
                <a:cs typeface="Arial Black"/>
              </a:rPr>
              <a:t>DÉFIS</a:t>
            </a:r>
            <a:r>
              <a:rPr sz="3200" dirty="0">
                <a:solidFill>
                  <a:srgbClr val="FFFFFF"/>
                </a:solidFill>
                <a:latin typeface="Arial Black"/>
                <a:cs typeface="Arial Black"/>
              </a:rPr>
              <a:t>?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606552"/>
            <a:ext cx="8372855" cy="6568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045" y="6639721"/>
            <a:ext cx="2514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716" y="1141475"/>
            <a:ext cx="8417051" cy="5931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045" y="6639721"/>
            <a:ext cx="2514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11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4127" y="525780"/>
            <a:ext cx="7744967" cy="6661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045" y="6639721"/>
            <a:ext cx="2514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887" y="1272540"/>
            <a:ext cx="8907779" cy="5015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43045" y="6639721"/>
            <a:ext cx="2514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13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1548384"/>
            <a:ext cx="9143999" cy="417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0648" y="993073"/>
            <a:ext cx="33407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Echelle descriptive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3045" y="6639721"/>
            <a:ext cx="2514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14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2" y="30083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9452" y="31607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2196" y="993073"/>
            <a:ext cx="40855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Piste </a:t>
            </a:r>
            <a:r>
              <a:rPr spc="-15" dirty="0"/>
              <a:t>de</a:t>
            </a:r>
            <a:r>
              <a:rPr spc="-65" dirty="0"/>
              <a:t> </a:t>
            </a:r>
            <a:r>
              <a:rPr dirty="0"/>
              <a:t>différenciation</a:t>
            </a:r>
          </a:p>
        </p:txBody>
      </p:sp>
      <p:sp>
        <p:nvSpPr>
          <p:cNvPr id="5" name="object 5"/>
          <p:cNvSpPr/>
          <p:nvPr/>
        </p:nvSpPr>
        <p:spPr>
          <a:xfrm>
            <a:off x="1705355" y="1568196"/>
            <a:ext cx="7219187" cy="4565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2076" y="762000"/>
            <a:ext cx="583691" cy="611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43045" y="6639721"/>
            <a:ext cx="2514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2" y="30083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9452" y="31607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0648" y="993073"/>
            <a:ext cx="21488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Trace</a:t>
            </a:r>
            <a:r>
              <a:rPr spc="-70" dirty="0"/>
              <a:t> </a:t>
            </a:r>
            <a:r>
              <a:rPr spc="-10" dirty="0"/>
              <a:t>écrite</a:t>
            </a:r>
          </a:p>
        </p:txBody>
      </p:sp>
      <p:sp>
        <p:nvSpPr>
          <p:cNvPr id="5" name="object 5"/>
          <p:cNvSpPr/>
          <p:nvPr/>
        </p:nvSpPr>
        <p:spPr>
          <a:xfrm>
            <a:off x="781812" y="1420367"/>
            <a:ext cx="9134855" cy="5024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43045" y="6639721"/>
            <a:ext cx="2514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143045" y="6639721"/>
            <a:ext cx="2514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Question 1</a:t>
            </a:r>
            <a:r>
              <a:rPr spc="15" dirty="0"/>
              <a:t> </a:t>
            </a:r>
            <a:r>
              <a:rPr spc="-5" dirty="0"/>
              <a:t>:</a:t>
            </a:r>
          </a:p>
          <a:p>
            <a:pPr marL="230504" marR="5080">
              <a:lnSpc>
                <a:spcPct val="100000"/>
              </a:lnSpc>
            </a:pPr>
            <a:r>
              <a:rPr dirty="0"/>
              <a:t>Des trajectoires démographiques différenciées:  </a:t>
            </a:r>
            <a:r>
              <a:rPr spc="-5" dirty="0"/>
              <a:t>les </a:t>
            </a:r>
            <a:r>
              <a:rPr spc="-10" dirty="0"/>
              <a:t>défis </a:t>
            </a:r>
            <a:r>
              <a:rPr spc="-5" dirty="0"/>
              <a:t>du </a:t>
            </a:r>
            <a:r>
              <a:rPr dirty="0"/>
              <a:t>nombre et </a:t>
            </a:r>
            <a:r>
              <a:rPr spc="-5" dirty="0"/>
              <a:t>du</a:t>
            </a:r>
            <a:r>
              <a:rPr spc="35" dirty="0"/>
              <a:t> </a:t>
            </a:r>
            <a:r>
              <a:rPr spc="-10" dirty="0"/>
              <a:t>vieillissement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2862" y="2204670"/>
            <a:ext cx="8557260" cy="117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91135" algn="l"/>
                <a:tab pos="2441575" algn="l"/>
                <a:tab pos="3808095" algn="l"/>
                <a:tab pos="5140960" algn="l"/>
                <a:tab pos="6911975" algn="l"/>
                <a:tab pos="7578725" algn="l"/>
              </a:tabLst>
            </a:pPr>
            <a:r>
              <a:rPr sz="2200" b="1" dirty="0">
                <a:solidFill>
                  <a:srgbClr val="0067B1"/>
                </a:solidFill>
                <a:latin typeface="Arial"/>
                <a:cs typeface="Arial"/>
              </a:rPr>
              <a:t>P</a:t>
            </a:r>
            <a:r>
              <a:rPr sz="2200" b="1" spc="-30" dirty="0">
                <a:solidFill>
                  <a:srgbClr val="0067B1"/>
                </a:solidFill>
                <a:latin typeface="Arial"/>
                <a:cs typeface="Arial"/>
              </a:rPr>
              <a:t>r</a:t>
            </a:r>
            <a:r>
              <a:rPr sz="2200" b="1" spc="15" dirty="0">
                <a:solidFill>
                  <a:srgbClr val="0067B1"/>
                </a:solidFill>
                <a:latin typeface="Arial"/>
                <a:cs typeface="Arial"/>
              </a:rPr>
              <a:t>o</a:t>
            </a:r>
            <a:r>
              <a:rPr sz="2200" b="1" spc="-10" dirty="0">
                <a:solidFill>
                  <a:srgbClr val="0067B1"/>
                </a:solidFill>
                <a:latin typeface="Arial"/>
                <a:cs typeface="Arial"/>
              </a:rPr>
              <a:t>b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l</a:t>
            </a:r>
            <a:r>
              <a:rPr sz="2200" b="1" spc="-20" dirty="0">
                <a:solidFill>
                  <a:srgbClr val="0067B1"/>
                </a:solidFill>
                <a:latin typeface="Arial"/>
                <a:cs typeface="Arial"/>
              </a:rPr>
              <a:t>é</a:t>
            </a:r>
            <a:r>
              <a:rPr sz="2200" b="1" spc="15" dirty="0">
                <a:solidFill>
                  <a:srgbClr val="0067B1"/>
                </a:solidFill>
                <a:latin typeface="Arial"/>
                <a:cs typeface="Arial"/>
              </a:rPr>
              <a:t>m</a:t>
            </a:r>
            <a:r>
              <a:rPr sz="2200" b="1" spc="-20" dirty="0">
                <a:solidFill>
                  <a:srgbClr val="0067B1"/>
                </a:solidFill>
                <a:latin typeface="Arial"/>
                <a:cs typeface="Arial"/>
              </a:rPr>
              <a:t>a</a:t>
            </a:r>
            <a:r>
              <a:rPr sz="2200" b="1" spc="10" dirty="0">
                <a:solidFill>
                  <a:srgbClr val="0067B1"/>
                </a:solidFill>
                <a:latin typeface="Arial"/>
                <a:cs typeface="Arial"/>
              </a:rPr>
              <a:t>t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i</a:t>
            </a:r>
            <a:r>
              <a:rPr sz="2200" b="1" spc="-10" dirty="0">
                <a:solidFill>
                  <a:srgbClr val="0067B1"/>
                </a:solidFill>
                <a:latin typeface="Arial"/>
                <a:cs typeface="Arial"/>
              </a:rPr>
              <a:t>qu</a:t>
            </a:r>
            <a:r>
              <a:rPr sz="2200" b="1" spc="25" dirty="0">
                <a:solidFill>
                  <a:srgbClr val="0067B1"/>
                </a:solidFill>
                <a:latin typeface="Arial"/>
                <a:cs typeface="Arial"/>
              </a:rPr>
              <a:t>e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:</a:t>
            </a:r>
            <a:r>
              <a:rPr sz="2200" b="1" dirty="0">
                <a:solidFill>
                  <a:srgbClr val="0067B1"/>
                </a:solidFill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10" dirty="0">
                <a:latin typeface="Arial"/>
                <a:cs typeface="Arial"/>
              </a:rPr>
              <a:t>m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é</a:t>
            </a:r>
            <a:r>
              <a:rPr sz="2200" spc="-20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ond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	du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ab</a:t>
            </a:r>
            <a:r>
              <a:rPr sz="2200" spc="-10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25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	be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s  </a:t>
            </a:r>
            <a:r>
              <a:rPr sz="2200" dirty="0">
                <a:latin typeface="Arial"/>
                <a:cs typeface="Arial"/>
              </a:rPr>
              <a:t>d’une </a:t>
            </a:r>
            <a:r>
              <a:rPr sz="2200" spc="-5" dirty="0">
                <a:latin typeface="Arial"/>
                <a:cs typeface="Arial"/>
              </a:rPr>
              <a:t>humanité croissante </a:t>
            </a:r>
            <a:r>
              <a:rPr sz="2200" dirty="0">
                <a:latin typeface="Arial"/>
                <a:cs typeface="Arial"/>
              </a:rPr>
              <a:t>et vieillissante?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125"/>
              </a:spcBef>
              <a:buFont typeface="Wingdings"/>
              <a:buChar char=""/>
              <a:tabLst>
                <a:tab pos="191135" algn="l"/>
                <a:tab pos="1691005" algn="l"/>
                <a:tab pos="2240280" algn="l"/>
                <a:tab pos="4766945" algn="l"/>
                <a:tab pos="7246620" algn="l"/>
                <a:tab pos="8230870" algn="l"/>
              </a:tabLst>
            </a:pPr>
            <a:r>
              <a:rPr sz="2200" b="1" spc="-10" dirty="0">
                <a:solidFill>
                  <a:srgbClr val="0067B1"/>
                </a:solidFill>
                <a:latin typeface="Arial"/>
                <a:cs typeface="Arial"/>
              </a:rPr>
              <a:t>No</a:t>
            </a:r>
            <a:r>
              <a:rPr sz="2200" b="1" spc="10" dirty="0">
                <a:solidFill>
                  <a:srgbClr val="0067B1"/>
                </a:solidFill>
                <a:latin typeface="Arial"/>
                <a:cs typeface="Arial"/>
              </a:rPr>
              <a:t>t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i</a:t>
            </a:r>
            <a:r>
              <a:rPr sz="2200" b="1" spc="-10" dirty="0">
                <a:solidFill>
                  <a:srgbClr val="0067B1"/>
                </a:solidFill>
                <a:latin typeface="Arial"/>
                <a:cs typeface="Arial"/>
              </a:rPr>
              <a:t>on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s</a:t>
            </a:r>
            <a:r>
              <a:rPr sz="2200" b="1" dirty="0">
                <a:solidFill>
                  <a:srgbClr val="0067B1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:</a:t>
            </a:r>
            <a:r>
              <a:rPr sz="2200" b="1" dirty="0">
                <a:solidFill>
                  <a:srgbClr val="0067B1"/>
                </a:solidFill>
                <a:latin typeface="Arial"/>
                <a:cs typeface="Arial"/>
              </a:rPr>
              <a:t>	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ég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/t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	d</a:t>
            </a:r>
            <a:r>
              <a:rPr sz="2200" spc="-20" dirty="0">
                <a:latin typeface="Arial"/>
                <a:cs typeface="Arial"/>
              </a:rPr>
              <a:t>é</a:t>
            </a:r>
            <a:r>
              <a:rPr sz="2200" spc="10" dirty="0">
                <a:latin typeface="Arial"/>
                <a:cs typeface="Arial"/>
              </a:rPr>
              <a:t>m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25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aph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qu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;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	d</a:t>
            </a:r>
            <a:r>
              <a:rPr sz="2200" spc="-5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6817" y="3353732"/>
            <a:ext cx="9594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naturel;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2862" y="3353732"/>
            <a:ext cx="7016115" cy="247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1141730">
              <a:lnSpc>
                <a:spcPct val="100000"/>
              </a:lnSpc>
              <a:spcBef>
                <a:spcPts val="95"/>
              </a:spcBef>
              <a:tabLst>
                <a:tab pos="4061460" algn="l"/>
              </a:tabLst>
            </a:pPr>
            <a:r>
              <a:rPr sz="2200" dirty="0">
                <a:latin typeface="Arial"/>
                <a:cs typeface="Arial"/>
              </a:rPr>
              <a:t>n</a:t>
            </a:r>
            <a:r>
              <a:rPr sz="2200" spc="-20" dirty="0">
                <a:latin typeface="Arial"/>
                <a:cs typeface="Arial"/>
              </a:rPr>
              <a:t>a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l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é</a:t>
            </a:r>
            <a:r>
              <a:rPr sz="2200" spc="-25" dirty="0">
                <a:latin typeface="Arial"/>
                <a:cs typeface="Arial"/>
              </a:rPr>
              <a:t>/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10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li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é</a:t>
            </a:r>
            <a:r>
              <a:rPr sz="2200" spc="-5" dirty="0">
                <a:latin typeface="Arial"/>
                <a:cs typeface="Arial"/>
              </a:rPr>
              <a:t>;</a:t>
            </a:r>
            <a:r>
              <a:rPr sz="2200" dirty="0">
                <a:latin typeface="Arial"/>
                <a:cs typeface="Arial"/>
              </a:rPr>
              <a:t>	a</a:t>
            </a:r>
            <a:r>
              <a:rPr sz="2200" spc="-5" dirty="0">
                <a:latin typeface="Arial"/>
                <a:cs typeface="Arial"/>
              </a:rPr>
              <a:t>cc</a:t>
            </a:r>
            <a:r>
              <a:rPr sz="2200" spc="10" dirty="0">
                <a:latin typeface="Arial"/>
                <a:cs typeface="Arial"/>
              </a:rPr>
              <a:t>r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5" dirty="0">
                <a:latin typeface="Arial"/>
                <a:cs typeface="Arial"/>
              </a:rPr>
              <a:t>ss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" dirty="0">
                <a:latin typeface="Arial"/>
                <a:cs typeface="Arial"/>
              </a:rPr>
              <a:t>t  développement/développement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durable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ts val="2630"/>
              </a:lnSpc>
              <a:spcBef>
                <a:spcPts val="1730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Capacités</a:t>
            </a:r>
            <a:r>
              <a:rPr sz="2200" b="1" spc="2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travaillées:</a:t>
            </a:r>
            <a:endParaRPr sz="2200">
              <a:latin typeface="Arial"/>
              <a:cs typeface="Arial"/>
            </a:endParaRPr>
          </a:p>
          <a:p>
            <a:pPr marL="640080" lvl="1" indent="-171450">
              <a:lnSpc>
                <a:spcPts val="3225"/>
              </a:lnSpc>
              <a:buClr>
                <a:srgbClr val="0067B1"/>
              </a:buClr>
              <a:buSzPct val="120454"/>
              <a:buFont typeface="Wingdings"/>
              <a:buChar char=""/>
              <a:tabLst>
                <a:tab pos="640715" algn="l"/>
              </a:tabLst>
            </a:pPr>
            <a:r>
              <a:rPr sz="2200" spc="-5" dirty="0">
                <a:latin typeface="Arial"/>
                <a:cs typeface="Arial"/>
              </a:rPr>
              <a:t>Contextualiser</a:t>
            </a:r>
            <a:endParaRPr sz="2200">
              <a:latin typeface="Arial"/>
              <a:cs typeface="Arial"/>
            </a:endParaRPr>
          </a:p>
          <a:p>
            <a:pPr marL="640080" lvl="1" indent="-171450">
              <a:lnSpc>
                <a:spcPts val="3170"/>
              </a:lnSpc>
              <a:buClr>
                <a:srgbClr val="0067B1"/>
              </a:buClr>
              <a:buSzPct val="120454"/>
              <a:buFont typeface="Wingdings"/>
              <a:buChar char=""/>
              <a:tabLst>
                <a:tab pos="640715" algn="l"/>
              </a:tabLst>
            </a:pPr>
            <a:r>
              <a:rPr sz="2200" spc="-5" dirty="0">
                <a:latin typeface="Arial"/>
                <a:cs typeface="Arial"/>
              </a:rPr>
              <a:t>Conduire </a:t>
            </a:r>
            <a:r>
              <a:rPr sz="2200" spc="-10" dirty="0">
                <a:latin typeface="Arial"/>
                <a:cs typeface="Arial"/>
              </a:rPr>
              <a:t>une </a:t>
            </a:r>
            <a:r>
              <a:rPr sz="2200" spc="-5" dirty="0">
                <a:latin typeface="Arial"/>
                <a:cs typeface="Arial"/>
              </a:rPr>
              <a:t>démarche géographique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5" dirty="0">
                <a:latin typeface="Arial"/>
                <a:cs typeface="Arial"/>
              </a:rPr>
              <a:t>la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justifier</a:t>
            </a:r>
            <a:endParaRPr sz="2200">
              <a:latin typeface="Arial"/>
              <a:cs typeface="Arial"/>
            </a:endParaRPr>
          </a:p>
          <a:p>
            <a:pPr marL="640080" lvl="1" indent="-171450">
              <a:lnSpc>
                <a:spcPts val="3235"/>
              </a:lnSpc>
              <a:buClr>
                <a:srgbClr val="0067B1"/>
              </a:buClr>
              <a:buSzPct val="120454"/>
              <a:buFont typeface="Wingdings"/>
              <a:buChar char=""/>
              <a:tabLst>
                <a:tab pos="640715" algn="l"/>
              </a:tabLst>
            </a:pPr>
            <a:r>
              <a:rPr sz="2200" spc="-5" dirty="0">
                <a:latin typeface="Arial"/>
                <a:cs typeface="Arial"/>
              </a:rPr>
              <a:t>Pratiquer </a:t>
            </a:r>
            <a:r>
              <a:rPr sz="2200" spc="-10" dirty="0">
                <a:latin typeface="Arial"/>
                <a:cs typeface="Arial"/>
              </a:rPr>
              <a:t>différents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langages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43045" y="6639721"/>
            <a:ext cx="2514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0934" y="1035793"/>
            <a:ext cx="17018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Activité</a:t>
            </a:r>
            <a:r>
              <a:rPr spc="-55" dirty="0"/>
              <a:t> </a:t>
            </a:r>
            <a:r>
              <a:rPr spc="-5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33" y="2204670"/>
            <a:ext cx="8628380" cy="368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Modalités : </a:t>
            </a:r>
            <a:r>
              <a:rPr sz="2200" spc="-5" dirty="0">
                <a:latin typeface="Arial"/>
                <a:cs typeface="Arial"/>
              </a:rPr>
              <a:t>travail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individuel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Supports : </a:t>
            </a:r>
            <a:r>
              <a:rPr sz="2200" spc="-5" dirty="0">
                <a:latin typeface="Arial"/>
                <a:cs typeface="Arial"/>
              </a:rPr>
              <a:t>animation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-5" dirty="0">
                <a:latin typeface="Arial"/>
                <a:cs typeface="Arial"/>
              </a:rPr>
              <a:t>tableaux </a:t>
            </a:r>
            <a:r>
              <a:rPr sz="2200" dirty="0">
                <a:latin typeface="Arial"/>
                <a:cs typeface="Arial"/>
              </a:rPr>
              <a:t>de </a:t>
            </a:r>
            <a:r>
              <a:rPr sz="2200" spc="-10" dirty="0">
                <a:latin typeface="Arial"/>
                <a:cs typeface="Arial"/>
              </a:rPr>
              <a:t>chiffres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l’Ined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725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Durée :</a:t>
            </a:r>
            <a:r>
              <a:rPr sz="2200" b="1" spc="10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1H30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190500" marR="5080" indent="-178435" algn="just">
              <a:lnSpc>
                <a:spcPct val="100000"/>
              </a:lnSpc>
              <a:buChar char="•"/>
              <a:tabLst>
                <a:tab pos="191770" algn="l"/>
              </a:tabLst>
            </a:pPr>
            <a:r>
              <a:rPr sz="2200" spc="-5" dirty="0">
                <a:latin typeface="Arial"/>
                <a:cs typeface="Arial"/>
              </a:rPr>
              <a:t>à la maison (réactivation </a:t>
            </a:r>
            <a:r>
              <a:rPr sz="2200" spc="-10" dirty="0">
                <a:latin typeface="Arial"/>
                <a:cs typeface="Arial"/>
              </a:rPr>
              <a:t>des </a:t>
            </a:r>
            <a:r>
              <a:rPr sz="2200" dirty="0">
                <a:latin typeface="Arial"/>
                <a:cs typeface="Arial"/>
              </a:rPr>
              <a:t>pré-requis): </a:t>
            </a:r>
            <a:r>
              <a:rPr sz="2200" spc="-5" dirty="0">
                <a:latin typeface="Arial"/>
                <a:cs typeface="Arial"/>
              </a:rPr>
              <a:t>les élèves regardent </a:t>
            </a:r>
            <a:r>
              <a:rPr sz="2200" dirty="0">
                <a:latin typeface="Arial"/>
                <a:cs typeface="Arial"/>
              </a:rPr>
              <a:t>une  </a:t>
            </a:r>
            <a:r>
              <a:rPr sz="2200" spc="-5" dirty="0">
                <a:latin typeface="Arial"/>
                <a:cs typeface="Arial"/>
              </a:rPr>
              <a:t>animation puis répondent à </a:t>
            </a:r>
            <a:r>
              <a:rPr sz="2200" dirty="0">
                <a:latin typeface="Arial"/>
                <a:cs typeface="Arial"/>
              </a:rPr>
              <a:t>un </a:t>
            </a:r>
            <a:r>
              <a:rPr sz="2200" spc="-5" dirty="0">
                <a:latin typeface="Arial"/>
                <a:cs typeface="Arial"/>
              </a:rPr>
              <a:t>questionnaire sur la transition  démographique.</a:t>
            </a:r>
            <a:endParaRPr sz="2200">
              <a:latin typeface="Arial"/>
              <a:cs typeface="Arial"/>
            </a:endParaRPr>
          </a:p>
          <a:p>
            <a:pPr marL="189230" algn="just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latin typeface="Arial"/>
                <a:cs typeface="Arial"/>
              </a:rPr>
              <a:t>Reprise</a:t>
            </a:r>
            <a:r>
              <a:rPr sz="2200" spc="1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</a:t>
            </a:r>
            <a:r>
              <a:rPr sz="2200" spc="1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réalisation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du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graphique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la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transition</a:t>
            </a:r>
            <a:r>
              <a:rPr sz="2200" spc="1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démographique</a:t>
            </a:r>
            <a:endParaRPr sz="2200">
              <a:latin typeface="Arial"/>
              <a:cs typeface="Arial"/>
            </a:endParaRPr>
          </a:p>
          <a:p>
            <a:pPr marL="189230" algn="just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=&gt; </a:t>
            </a:r>
            <a:r>
              <a:rPr sz="2200" dirty="0">
                <a:latin typeface="Arial"/>
                <a:cs typeface="Arial"/>
              </a:rPr>
              <a:t>trace écrite.</a:t>
            </a:r>
            <a:r>
              <a:rPr sz="2200" spc="-5" dirty="0">
                <a:latin typeface="Arial"/>
                <a:cs typeface="Arial"/>
              </a:rPr>
              <a:t> (30min)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893" y="6776660"/>
            <a:ext cx="3771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Questionnaire réalisé </a:t>
            </a:r>
            <a:r>
              <a:rPr sz="1600" dirty="0">
                <a:latin typeface="Arial"/>
                <a:cs typeface="Arial"/>
              </a:rPr>
              <a:t>avec </a:t>
            </a:r>
            <a:r>
              <a:rPr sz="1600" spc="-5" dirty="0">
                <a:latin typeface="Arial"/>
                <a:cs typeface="Arial"/>
              </a:rPr>
              <a:t>Google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Forms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2668" y="350520"/>
            <a:ext cx="9143999" cy="5987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55745" y="6622830"/>
            <a:ext cx="224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0144" y="3000165"/>
            <a:ext cx="31578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7B1"/>
                </a:solidFill>
                <a:latin typeface="Arial"/>
                <a:cs typeface="Arial"/>
              </a:rPr>
              <a:t>Ce que </a:t>
            </a:r>
            <a:r>
              <a:rPr sz="3200" b="1" dirty="0">
                <a:solidFill>
                  <a:srgbClr val="0067B1"/>
                </a:solidFill>
                <a:latin typeface="Arial"/>
                <a:cs typeface="Arial"/>
              </a:rPr>
              <a:t>dit le</a:t>
            </a:r>
            <a:r>
              <a:rPr sz="3200" b="1" spc="-13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67B1"/>
                </a:solidFill>
                <a:latin typeface="Arial"/>
                <a:cs typeface="Arial"/>
              </a:rPr>
              <a:t>BO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2028" y="6639721"/>
            <a:ext cx="1504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2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2" y="30083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9452" y="31607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0648" y="993073"/>
            <a:ext cx="17018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Activité</a:t>
            </a:r>
            <a:r>
              <a:rPr spc="-55" dirty="0"/>
              <a:t> </a:t>
            </a:r>
            <a:r>
              <a:rPr spc="-5" dirty="0"/>
              <a:t>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031233" y="2204670"/>
            <a:ext cx="8626475" cy="294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Modalités : </a:t>
            </a:r>
            <a:r>
              <a:rPr sz="2200" spc="-5" dirty="0">
                <a:latin typeface="Arial"/>
                <a:cs typeface="Arial"/>
              </a:rPr>
              <a:t>travail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individuel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Supports : </a:t>
            </a:r>
            <a:r>
              <a:rPr sz="2200" spc="-5" dirty="0">
                <a:latin typeface="Arial"/>
                <a:cs typeface="Arial"/>
              </a:rPr>
              <a:t>animation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-5" dirty="0">
                <a:latin typeface="Arial"/>
                <a:cs typeface="Arial"/>
              </a:rPr>
              <a:t>tableaux </a:t>
            </a:r>
            <a:r>
              <a:rPr sz="2200" dirty="0">
                <a:latin typeface="Arial"/>
                <a:cs typeface="Arial"/>
              </a:rPr>
              <a:t>de </a:t>
            </a:r>
            <a:r>
              <a:rPr sz="2200" spc="-10" dirty="0">
                <a:latin typeface="Arial"/>
                <a:cs typeface="Arial"/>
              </a:rPr>
              <a:t>chiffres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l’Ined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725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Durée :</a:t>
            </a:r>
            <a:r>
              <a:rPr sz="2200" b="1" spc="10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1H30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190500" marR="5080" indent="-178435" algn="just">
              <a:lnSpc>
                <a:spcPct val="100000"/>
              </a:lnSpc>
              <a:buChar char="•"/>
              <a:tabLst>
                <a:tab pos="191770" algn="l"/>
              </a:tabLst>
            </a:pPr>
            <a:r>
              <a:rPr sz="2200" dirty="0">
                <a:latin typeface="Arial"/>
                <a:cs typeface="Arial"/>
              </a:rPr>
              <a:t>en classe </a:t>
            </a:r>
            <a:r>
              <a:rPr sz="2200" spc="-5" dirty="0">
                <a:latin typeface="Arial"/>
                <a:cs typeface="Arial"/>
              </a:rPr>
              <a:t>: </a:t>
            </a:r>
            <a:r>
              <a:rPr sz="2200" spc="5" dirty="0">
                <a:latin typeface="Arial"/>
                <a:cs typeface="Arial"/>
              </a:rPr>
              <a:t>les </a:t>
            </a:r>
            <a:r>
              <a:rPr sz="2200" spc="-5" dirty="0">
                <a:latin typeface="Arial"/>
                <a:cs typeface="Arial"/>
              </a:rPr>
              <a:t>élèves complètent </a:t>
            </a:r>
            <a:r>
              <a:rPr sz="2200" dirty="0">
                <a:latin typeface="Arial"/>
                <a:cs typeface="Arial"/>
              </a:rPr>
              <a:t>un tableau de </a:t>
            </a:r>
            <a:r>
              <a:rPr sz="2200" spc="-5" dirty="0">
                <a:latin typeface="Arial"/>
                <a:cs typeface="Arial"/>
              </a:rPr>
              <a:t>statistiques puis  rédigent </a:t>
            </a:r>
            <a:r>
              <a:rPr sz="2200" spc="-10" dirty="0">
                <a:latin typeface="Arial"/>
                <a:cs typeface="Arial"/>
              </a:rPr>
              <a:t>une </a:t>
            </a:r>
            <a:r>
              <a:rPr sz="2200" spc="-5" dirty="0">
                <a:latin typeface="Arial"/>
                <a:cs typeface="Arial"/>
              </a:rPr>
              <a:t>synthèse décrivant les caractéristiques  démographiques </a:t>
            </a:r>
            <a:r>
              <a:rPr sz="2200" dirty="0">
                <a:latin typeface="Arial"/>
                <a:cs typeface="Arial"/>
              </a:rPr>
              <a:t>des </a:t>
            </a:r>
            <a:r>
              <a:rPr sz="2200" spc="-5" dirty="0">
                <a:latin typeface="Arial"/>
                <a:cs typeface="Arial"/>
              </a:rPr>
              <a:t>grands ensembles régionaux.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(1H)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2" y="30083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9452" y="31607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0648" y="993073"/>
            <a:ext cx="17018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Activité</a:t>
            </a:r>
            <a:r>
              <a:rPr spc="-55" dirty="0"/>
              <a:t> </a:t>
            </a:r>
            <a:r>
              <a:rPr spc="-5" dirty="0"/>
              <a:t>1</a:t>
            </a:r>
          </a:p>
        </p:txBody>
      </p:sp>
      <p:sp>
        <p:nvSpPr>
          <p:cNvPr id="5" name="object 5"/>
          <p:cNvSpPr/>
          <p:nvPr/>
        </p:nvSpPr>
        <p:spPr>
          <a:xfrm>
            <a:off x="839724" y="1938527"/>
            <a:ext cx="9011411" cy="398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2" y="30083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9452" y="31607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0648" y="993073"/>
            <a:ext cx="17018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Activité</a:t>
            </a:r>
            <a:r>
              <a:rPr spc="-55" dirty="0"/>
              <a:t> </a:t>
            </a:r>
            <a:r>
              <a:rPr spc="-5" dirty="0"/>
              <a:t>1</a:t>
            </a:r>
          </a:p>
        </p:txBody>
      </p:sp>
      <p:sp>
        <p:nvSpPr>
          <p:cNvPr id="5" name="object 5"/>
          <p:cNvSpPr/>
          <p:nvPr/>
        </p:nvSpPr>
        <p:spPr>
          <a:xfrm>
            <a:off x="1456944" y="1563624"/>
            <a:ext cx="7249667" cy="5644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2" y="30083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9452" y="31607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0648" y="993073"/>
            <a:ext cx="17018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Activité</a:t>
            </a:r>
            <a:r>
              <a:rPr spc="-55" dirty="0"/>
              <a:t> </a:t>
            </a:r>
            <a:r>
              <a:rPr spc="-5" dirty="0"/>
              <a:t>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031233" y="2060812"/>
            <a:ext cx="8204200" cy="272796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1225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Modalités : </a:t>
            </a:r>
            <a:r>
              <a:rPr sz="2200" spc="-5" dirty="0">
                <a:latin typeface="Arial"/>
                <a:cs typeface="Arial"/>
              </a:rPr>
              <a:t>cours </a:t>
            </a:r>
            <a:r>
              <a:rPr sz="2200" dirty="0">
                <a:latin typeface="Arial"/>
                <a:cs typeface="Arial"/>
              </a:rPr>
              <a:t>dialogué </a:t>
            </a:r>
            <a:r>
              <a:rPr sz="2200" spc="-5" dirty="0">
                <a:latin typeface="Arial"/>
                <a:cs typeface="Arial"/>
              </a:rPr>
              <a:t>+ travail individuel puis </a:t>
            </a:r>
            <a:r>
              <a:rPr sz="2200" spc="-10" dirty="0">
                <a:latin typeface="Arial"/>
                <a:cs typeface="Arial"/>
              </a:rPr>
              <a:t>en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binôme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130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Supports :</a:t>
            </a:r>
            <a:r>
              <a:rPr sz="2200" b="1" spc="30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texte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Durée :</a:t>
            </a:r>
            <a:r>
              <a:rPr sz="2200" b="1" spc="10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1H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latin typeface="Arial"/>
                <a:cs typeface="Arial"/>
              </a:rPr>
              <a:t>remue-méninges sur les « défis </a:t>
            </a:r>
            <a:r>
              <a:rPr sz="2200" spc="-10" dirty="0">
                <a:latin typeface="Arial"/>
                <a:cs typeface="Arial"/>
              </a:rPr>
              <a:t>du </a:t>
            </a:r>
            <a:r>
              <a:rPr sz="2200" spc="-5" dirty="0">
                <a:latin typeface="Arial"/>
                <a:cs typeface="Arial"/>
              </a:rPr>
              <a:t>nombre » puis </a:t>
            </a:r>
            <a:r>
              <a:rPr sz="2200" dirty="0">
                <a:latin typeface="Arial"/>
                <a:cs typeface="Arial"/>
              </a:rPr>
              <a:t>réalisation  </a:t>
            </a:r>
            <a:r>
              <a:rPr sz="2200" spc="-5" dirty="0">
                <a:latin typeface="Arial"/>
                <a:cs typeface="Arial"/>
              </a:rPr>
              <a:t>d’un nuage </a:t>
            </a:r>
            <a:r>
              <a:rPr sz="2200" dirty="0">
                <a:latin typeface="Arial"/>
                <a:cs typeface="Arial"/>
              </a:rPr>
              <a:t>de </a:t>
            </a:r>
            <a:r>
              <a:rPr sz="2200" spc="-5" dirty="0">
                <a:latin typeface="Arial"/>
                <a:cs typeface="Arial"/>
              </a:rPr>
              <a:t>mots.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(10’)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2" y="30083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9452" y="31607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0648" y="993073"/>
            <a:ext cx="17018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Activité</a:t>
            </a:r>
            <a:r>
              <a:rPr spc="-55" dirty="0"/>
              <a:t> </a:t>
            </a:r>
            <a:r>
              <a:rPr spc="-5" dirty="0"/>
              <a:t>2</a:t>
            </a:r>
          </a:p>
        </p:txBody>
      </p:sp>
      <p:sp>
        <p:nvSpPr>
          <p:cNvPr id="5" name="object 5"/>
          <p:cNvSpPr/>
          <p:nvPr/>
        </p:nvSpPr>
        <p:spPr>
          <a:xfrm>
            <a:off x="2897124" y="1524000"/>
            <a:ext cx="5337047" cy="5085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8939" y="1409700"/>
            <a:ext cx="5338571" cy="5085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55745" y="6639721"/>
            <a:ext cx="2247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6682" y="6763734"/>
            <a:ext cx="20643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Réalisé avec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nuagedemots.co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2" y="30083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9452" y="31607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0648" y="993073"/>
            <a:ext cx="17018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Activité</a:t>
            </a:r>
            <a:r>
              <a:rPr spc="-55" dirty="0"/>
              <a:t> </a:t>
            </a:r>
            <a:r>
              <a:rPr spc="-5" dirty="0"/>
              <a:t>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5745" y="6639721"/>
            <a:ext cx="2247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spc="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3" y="2060812"/>
            <a:ext cx="8204200" cy="306324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1225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Modalités : </a:t>
            </a:r>
            <a:r>
              <a:rPr sz="2200" spc="-5" dirty="0">
                <a:latin typeface="Arial"/>
                <a:cs typeface="Arial"/>
              </a:rPr>
              <a:t>cours </a:t>
            </a:r>
            <a:r>
              <a:rPr sz="2200" dirty="0">
                <a:latin typeface="Arial"/>
                <a:cs typeface="Arial"/>
              </a:rPr>
              <a:t>dialogué </a:t>
            </a:r>
            <a:r>
              <a:rPr sz="2200" spc="-5" dirty="0">
                <a:latin typeface="Arial"/>
                <a:cs typeface="Arial"/>
              </a:rPr>
              <a:t>+ travail individuel puis </a:t>
            </a:r>
            <a:r>
              <a:rPr sz="2200" spc="-10" dirty="0">
                <a:latin typeface="Arial"/>
                <a:cs typeface="Arial"/>
              </a:rPr>
              <a:t>en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binôme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130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Supports :</a:t>
            </a:r>
            <a:r>
              <a:rPr sz="2200" b="1" spc="30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texte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730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Durée :</a:t>
            </a:r>
            <a:r>
              <a:rPr sz="2200" b="1" spc="10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1H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5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56235" algn="l"/>
              </a:tabLst>
            </a:pPr>
            <a:r>
              <a:rPr sz="2200" spc="-5" dirty="0">
                <a:latin typeface="Arial"/>
                <a:cs typeface="Arial"/>
              </a:rPr>
              <a:t>A partir d’un texte, d’abord individuellement puis </a:t>
            </a:r>
            <a:r>
              <a:rPr sz="2200" dirty="0">
                <a:latin typeface="Arial"/>
                <a:cs typeface="Arial"/>
              </a:rPr>
              <a:t>en </a:t>
            </a:r>
            <a:r>
              <a:rPr sz="2200" spc="-10" dirty="0">
                <a:latin typeface="Arial"/>
                <a:cs typeface="Arial"/>
              </a:rPr>
              <a:t>duo  </a:t>
            </a:r>
            <a:r>
              <a:rPr sz="2200" spc="-5" dirty="0">
                <a:latin typeface="Arial"/>
                <a:cs typeface="Arial"/>
              </a:rPr>
              <a:t>synchronisé, les élèves analysent les liens entre la </a:t>
            </a:r>
            <a:r>
              <a:rPr sz="2200" dirty="0">
                <a:latin typeface="Arial"/>
                <a:cs typeface="Arial"/>
              </a:rPr>
              <a:t>croissance  </a:t>
            </a:r>
            <a:r>
              <a:rPr sz="2200" spc="-5" dirty="0">
                <a:latin typeface="Arial"/>
                <a:cs typeface="Arial"/>
              </a:rPr>
              <a:t>démographique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-5" dirty="0">
                <a:latin typeface="Arial"/>
                <a:cs typeface="Arial"/>
              </a:rPr>
              <a:t>le développement.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(40’)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8445" y="6652421"/>
            <a:ext cx="19939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spc="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8098" y="350520"/>
            <a:ext cx="8491456" cy="656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1192" y="6842206"/>
            <a:ext cx="22415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</a:t>
            </a:r>
            <a:r>
              <a:rPr sz="1000" spc="-5" dirty="0">
                <a:latin typeface="Arial"/>
                <a:cs typeface="Arial"/>
              </a:rPr>
              <a:t>: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  <a:hlinkClick r:id="rId3"/>
              </a:rPr>
              <a:t>http://histoire-geo.ac-amiens.fr/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8575" y="551687"/>
            <a:ext cx="7882104" cy="6486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2" y="30083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9452" y="31607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0648" y="1066285"/>
            <a:ext cx="4278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Pistes </a:t>
            </a:r>
            <a:r>
              <a:rPr spc="-15" dirty="0"/>
              <a:t>de</a:t>
            </a:r>
            <a:r>
              <a:rPr spc="-30" dirty="0"/>
              <a:t> </a:t>
            </a:r>
            <a:r>
              <a:rPr dirty="0"/>
              <a:t>différenciation</a:t>
            </a:r>
          </a:p>
        </p:txBody>
      </p:sp>
      <p:sp>
        <p:nvSpPr>
          <p:cNvPr id="5" name="object 5"/>
          <p:cNvSpPr/>
          <p:nvPr/>
        </p:nvSpPr>
        <p:spPr>
          <a:xfrm>
            <a:off x="909827" y="1734312"/>
            <a:ext cx="9006839" cy="2487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5212" y="4206240"/>
            <a:ext cx="8058911" cy="1900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7052" y="30083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59452" y="3160776"/>
            <a:ext cx="1476755" cy="154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0648" y="1066285"/>
            <a:ext cx="42786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Pistes </a:t>
            </a:r>
            <a:r>
              <a:rPr spc="-15" dirty="0"/>
              <a:t>de</a:t>
            </a:r>
            <a:r>
              <a:rPr spc="-30" dirty="0"/>
              <a:t> </a:t>
            </a:r>
            <a:r>
              <a:rPr dirty="0"/>
              <a:t>différenciation</a:t>
            </a:r>
          </a:p>
        </p:txBody>
      </p:sp>
      <p:sp>
        <p:nvSpPr>
          <p:cNvPr id="5" name="object 5"/>
          <p:cNvSpPr/>
          <p:nvPr/>
        </p:nvSpPr>
        <p:spPr>
          <a:xfrm>
            <a:off x="862583" y="1761744"/>
            <a:ext cx="9054083" cy="25953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8259" y="4562855"/>
            <a:ext cx="998220" cy="999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71421" y="4854815"/>
            <a:ext cx="682561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Lorsque </a:t>
            </a:r>
            <a:r>
              <a:rPr sz="1800" spc="-5" dirty="0">
                <a:latin typeface="Calibri"/>
                <a:cs typeface="Calibri"/>
              </a:rPr>
              <a:t>vous </a:t>
            </a:r>
            <a:r>
              <a:rPr sz="1800" spc="-15" dirty="0">
                <a:latin typeface="Calibri"/>
                <a:cs typeface="Calibri"/>
              </a:rPr>
              <a:t>avez </a:t>
            </a:r>
            <a:r>
              <a:rPr sz="1800" spc="-10" dirty="0">
                <a:latin typeface="Calibri"/>
                <a:cs typeface="Calibri"/>
              </a:rPr>
              <a:t>terminé, </a:t>
            </a:r>
            <a:r>
              <a:rPr sz="1800" spc="-5" dirty="0">
                <a:latin typeface="Calibri"/>
                <a:cs typeface="Calibri"/>
              </a:rPr>
              <a:t>vous pouvez </a:t>
            </a:r>
            <a:r>
              <a:rPr sz="1800" dirty="0">
                <a:latin typeface="Calibri"/>
                <a:cs typeface="Calibri"/>
              </a:rPr>
              <a:t>aller aider des </a:t>
            </a:r>
            <a:r>
              <a:rPr sz="1800" spc="-5" dirty="0">
                <a:latin typeface="Calibri"/>
                <a:cs typeface="Calibri"/>
              </a:rPr>
              <a:t>élèves </a:t>
            </a:r>
            <a:r>
              <a:rPr sz="1800" dirty="0">
                <a:latin typeface="Calibri"/>
                <a:cs typeface="Calibri"/>
              </a:rPr>
              <a:t>qui </a:t>
            </a:r>
            <a:r>
              <a:rPr sz="1800" spc="-5" dirty="0">
                <a:latin typeface="Calibri"/>
                <a:cs typeface="Calibri"/>
              </a:rPr>
              <a:t>ont  besoin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plus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temps.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912" y="959640"/>
            <a:ext cx="733488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L’enseignement </a:t>
            </a:r>
            <a:r>
              <a:rPr spc="-5" dirty="0"/>
              <a:t>de </a:t>
            </a:r>
            <a:r>
              <a:rPr spc="-10" dirty="0"/>
              <a:t>la </a:t>
            </a:r>
            <a:r>
              <a:rPr spc="5" dirty="0"/>
              <a:t>géographie </a:t>
            </a:r>
            <a:r>
              <a:rPr spc="-5" dirty="0"/>
              <a:t>au</a:t>
            </a:r>
            <a:r>
              <a:rPr spc="-10" dirty="0"/>
              <a:t> lycée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42028" y="6639721"/>
            <a:ext cx="1504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5987" y="1855749"/>
            <a:ext cx="8319134" cy="3695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Arial"/>
                <a:cs typeface="Arial"/>
              </a:rPr>
              <a:t>« </a:t>
            </a:r>
            <a:r>
              <a:rPr sz="2400" b="1" spc="-5" dirty="0">
                <a:latin typeface="Arial"/>
                <a:cs typeface="Arial"/>
              </a:rPr>
              <a:t>Un programme donnant </a:t>
            </a:r>
            <a:r>
              <a:rPr sz="2400" b="1" dirty="0">
                <a:latin typeface="Arial"/>
                <a:cs typeface="Arial"/>
              </a:rPr>
              <a:t>des </a:t>
            </a:r>
            <a:r>
              <a:rPr sz="2400" b="1" spc="-5" dirty="0">
                <a:latin typeface="Arial"/>
                <a:cs typeface="Arial"/>
              </a:rPr>
              <a:t>clés de lecture du monde  contemporain </a:t>
            </a:r>
            <a:r>
              <a:rPr sz="2400" b="1" spc="-10" dirty="0">
                <a:latin typeface="Arial"/>
                <a:cs typeface="Arial"/>
              </a:rPr>
              <a:t>et </a:t>
            </a:r>
            <a:r>
              <a:rPr sz="2400" b="1" dirty="0">
                <a:latin typeface="Arial"/>
                <a:cs typeface="Arial"/>
              </a:rPr>
              <a:t>des </a:t>
            </a:r>
            <a:r>
              <a:rPr sz="2400" b="1" spc="-5" dirty="0">
                <a:latin typeface="Arial"/>
                <a:cs typeface="Arial"/>
              </a:rPr>
              <a:t>repères spatiaux fondamentaux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(…)</a:t>
            </a:r>
            <a:endParaRPr sz="240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spcBef>
                <a:spcPts val="575"/>
              </a:spcBef>
              <a:buChar char="-"/>
              <a:tabLst>
                <a:tab pos="189865" algn="l"/>
                <a:tab pos="688975" algn="l"/>
                <a:tab pos="1706880" algn="l"/>
                <a:tab pos="2206625" algn="l"/>
                <a:tab pos="3602990" algn="l"/>
                <a:tab pos="4151629" algn="l"/>
                <a:tab pos="5239385" algn="l"/>
                <a:tab pos="6705600" algn="l"/>
                <a:tab pos="7117080" algn="l"/>
                <a:tab pos="7662545" algn="l"/>
              </a:tabLst>
            </a:pP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	c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	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	s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ond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5" dirty="0">
                <a:latin typeface="Arial"/>
                <a:cs typeface="Arial"/>
              </a:rPr>
              <a:t>g</a:t>
            </a:r>
            <a:r>
              <a:rPr sz="2400" spc="1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an</a:t>
            </a:r>
            <a:r>
              <a:rPr sz="2400" spc="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5" dirty="0">
                <a:latin typeface="Arial"/>
                <a:cs typeface="Arial"/>
              </a:rPr>
              <a:t>éq</a:t>
            </a:r>
            <a:r>
              <a:rPr sz="2400" spc="5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il</a:t>
            </a:r>
            <a:r>
              <a:rPr sz="2400" spc="-30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b</a:t>
            </a:r>
            <a:r>
              <a:rPr sz="2400" spc="15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	</a:t>
            </a:r>
            <a:r>
              <a:rPr sz="2400" spc="-30" dirty="0">
                <a:latin typeface="Arial"/>
                <a:cs typeface="Arial"/>
              </a:rPr>
              <a:t>l</a:t>
            </a:r>
            <a:r>
              <a:rPr sz="2400" spc="5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5" dirty="0">
                <a:latin typeface="Arial"/>
                <a:cs typeface="Arial"/>
              </a:rPr>
              <a:t>é</a:t>
            </a:r>
            <a:r>
              <a:rPr sz="2400" spc="-20" dirty="0">
                <a:latin typeface="Arial"/>
                <a:cs typeface="Arial"/>
              </a:rPr>
              <a:t>f</a:t>
            </a:r>
            <a:r>
              <a:rPr sz="2400" spc="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 </a:t>
            </a:r>
            <a:r>
              <a:rPr sz="2400" spc="-5" dirty="0">
                <a:latin typeface="Arial"/>
                <a:cs typeface="Arial"/>
              </a:rPr>
              <a:t>d’un monde 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transition</a:t>
            </a:r>
            <a:r>
              <a:rPr sz="2400" spc="-5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90500" marR="5715" indent="-178435">
              <a:lnSpc>
                <a:spcPct val="100000"/>
              </a:lnSpc>
              <a:spcBef>
                <a:spcPts val="1175"/>
              </a:spcBef>
              <a:buChar char="-"/>
              <a:tabLst>
                <a:tab pos="189865" algn="l"/>
              </a:tabLst>
            </a:pPr>
            <a:r>
              <a:rPr sz="2400" dirty="0">
                <a:latin typeface="Arial"/>
                <a:cs typeface="Arial"/>
              </a:rPr>
              <a:t>en </a:t>
            </a:r>
            <a:r>
              <a:rPr sz="2400" spc="-5" dirty="0">
                <a:latin typeface="Arial"/>
                <a:cs typeface="Arial"/>
              </a:rPr>
              <a:t>première, les </a:t>
            </a:r>
            <a:r>
              <a:rPr sz="2400" b="1" spc="-5" dirty="0">
                <a:latin typeface="Arial"/>
                <a:cs typeface="Arial"/>
              </a:rPr>
              <a:t>recompositions </a:t>
            </a:r>
            <a:r>
              <a:rPr sz="2400" spc="-5" dirty="0">
                <a:latin typeface="Arial"/>
                <a:cs typeface="Arial"/>
              </a:rPr>
              <a:t>des </a:t>
            </a:r>
            <a:r>
              <a:rPr sz="2400" spc="-10" dirty="0">
                <a:latin typeface="Arial"/>
                <a:cs typeface="Arial"/>
              </a:rPr>
              <a:t>espaces </a:t>
            </a:r>
            <a:r>
              <a:rPr sz="2400" dirty="0">
                <a:latin typeface="Arial"/>
                <a:cs typeface="Arial"/>
              </a:rPr>
              <a:t>de </a:t>
            </a:r>
            <a:r>
              <a:rPr sz="2400" spc="-10" dirty="0">
                <a:latin typeface="Arial"/>
                <a:cs typeface="Arial"/>
              </a:rPr>
              <a:t>vie et de  </a:t>
            </a:r>
            <a:r>
              <a:rPr sz="2400" spc="-5" dirty="0">
                <a:latin typeface="Arial"/>
                <a:cs typeface="Arial"/>
              </a:rPr>
              <a:t>production </a:t>
            </a:r>
            <a:r>
              <a:rPr sz="2400" spc="-10" dirty="0">
                <a:latin typeface="Arial"/>
                <a:cs typeface="Arial"/>
              </a:rPr>
              <a:t>liées </a:t>
            </a:r>
            <a:r>
              <a:rPr sz="2400" dirty="0">
                <a:latin typeface="Arial"/>
                <a:cs typeface="Arial"/>
              </a:rPr>
              <a:t>à </a:t>
            </a:r>
            <a:r>
              <a:rPr sz="2400" spc="-5" dirty="0">
                <a:latin typeface="Arial"/>
                <a:cs typeface="Arial"/>
              </a:rPr>
              <a:t>ces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transitions</a:t>
            </a:r>
            <a:endParaRPr sz="2400">
              <a:latin typeface="Arial"/>
              <a:cs typeface="Arial"/>
            </a:endParaRPr>
          </a:p>
          <a:p>
            <a:pPr marL="190500" marR="5080" indent="-178435">
              <a:lnSpc>
                <a:spcPct val="100000"/>
              </a:lnSpc>
              <a:spcBef>
                <a:spcPts val="1175"/>
              </a:spcBef>
              <a:buChar char="-"/>
              <a:tabLst>
                <a:tab pos="189865" algn="l"/>
              </a:tabLst>
            </a:pPr>
            <a:r>
              <a:rPr sz="2400" dirty="0">
                <a:latin typeface="Arial"/>
                <a:cs typeface="Arial"/>
              </a:rPr>
              <a:t>et, en </a:t>
            </a:r>
            <a:r>
              <a:rPr sz="2400" spc="-5" dirty="0">
                <a:latin typeface="Arial"/>
                <a:cs typeface="Arial"/>
              </a:rPr>
              <a:t>terminale, </a:t>
            </a:r>
            <a:r>
              <a:rPr sz="2400" spc="-10" dirty="0">
                <a:latin typeface="Arial"/>
                <a:cs typeface="Arial"/>
              </a:rPr>
              <a:t>les </a:t>
            </a:r>
            <a:r>
              <a:rPr sz="2400" spc="-5" dirty="0">
                <a:latin typeface="Arial"/>
                <a:cs typeface="Arial"/>
              </a:rPr>
              <a:t>mutations territoriales </a:t>
            </a:r>
            <a:r>
              <a:rPr sz="2400" dirty="0">
                <a:latin typeface="Arial"/>
                <a:cs typeface="Arial"/>
              </a:rPr>
              <a:t>et </a:t>
            </a:r>
            <a:r>
              <a:rPr sz="2400" spc="-5" dirty="0">
                <a:latin typeface="Arial"/>
                <a:cs typeface="Arial"/>
              </a:rPr>
              <a:t>géopolitiques  </a:t>
            </a:r>
            <a:r>
              <a:rPr sz="2400" spc="-10" dirty="0">
                <a:latin typeface="Arial"/>
                <a:cs typeface="Arial"/>
              </a:rPr>
              <a:t>liées </a:t>
            </a:r>
            <a:r>
              <a:rPr sz="2400" dirty="0">
                <a:latin typeface="Arial"/>
                <a:cs typeface="Arial"/>
              </a:rPr>
              <a:t>à </a:t>
            </a:r>
            <a:r>
              <a:rPr sz="2400" spc="-5" dirty="0">
                <a:latin typeface="Arial"/>
                <a:cs typeface="Arial"/>
              </a:rPr>
              <a:t>la </a:t>
            </a:r>
            <a:r>
              <a:rPr sz="2400" b="1" spc="-5" dirty="0">
                <a:latin typeface="Arial"/>
                <a:cs typeface="Arial"/>
              </a:rPr>
              <a:t>mondialisation</a:t>
            </a:r>
            <a:r>
              <a:rPr sz="2400" spc="-5" dirty="0">
                <a:latin typeface="Arial"/>
                <a:cs typeface="Arial"/>
              </a:rPr>
              <a:t>. </a:t>
            </a:r>
            <a:r>
              <a:rPr sz="2400" dirty="0"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  <a:p>
            <a:pPr marL="897890">
              <a:lnSpc>
                <a:spcPct val="100000"/>
              </a:lnSpc>
              <a:spcBef>
                <a:spcPts val="1005"/>
              </a:spcBef>
            </a:pPr>
            <a:r>
              <a:rPr sz="1600" spc="-5" dirty="0">
                <a:latin typeface="Arial"/>
                <a:cs typeface="Arial"/>
              </a:rPr>
              <a:t>Extrait </a:t>
            </a:r>
            <a:r>
              <a:rPr sz="1600" spc="-10" dirty="0">
                <a:latin typeface="Arial"/>
                <a:cs typeface="Arial"/>
              </a:rPr>
              <a:t>du </a:t>
            </a:r>
            <a:r>
              <a:rPr sz="1600" spc="-5" dirty="0">
                <a:latin typeface="Arial"/>
                <a:cs typeface="Arial"/>
              </a:rPr>
              <a:t>programme d’histoire-géographie </a:t>
            </a:r>
            <a:r>
              <a:rPr sz="1600" spc="-1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seconde générale </a:t>
            </a:r>
            <a:r>
              <a:rPr sz="1600" spc="-10" dirty="0">
                <a:latin typeface="Arial"/>
                <a:cs typeface="Arial"/>
              </a:rPr>
              <a:t>et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technologique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9247" y="2634445"/>
            <a:ext cx="79749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95"/>
              </a:spcBef>
              <a:buClr>
                <a:srgbClr val="0067B1"/>
              </a:buClr>
              <a:buSzPct val="95454"/>
              <a:buFont typeface="Wingdings"/>
              <a:buChar char=""/>
              <a:tabLst>
                <a:tab pos="140970" algn="l"/>
                <a:tab pos="1320165" algn="l"/>
                <a:tab pos="1707514" algn="l"/>
                <a:tab pos="2248535" algn="l"/>
                <a:tab pos="2948940" algn="l"/>
                <a:tab pos="3489960" algn="l"/>
                <a:tab pos="3938904" algn="l"/>
                <a:tab pos="4934585" algn="l"/>
                <a:tab pos="6485255" algn="l"/>
                <a:tab pos="6951345" algn="l"/>
              </a:tabLst>
            </a:pPr>
            <a:r>
              <a:rPr sz="2200" dirty="0">
                <a:latin typeface="Arial"/>
                <a:cs typeface="Arial"/>
              </a:rPr>
              <a:t>Dossier	</a:t>
            </a:r>
            <a:r>
              <a:rPr sz="2200" spc="-5" dirty="0">
                <a:latin typeface="Arial"/>
                <a:cs typeface="Arial"/>
              </a:rPr>
              <a:t>«	</a:t>
            </a:r>
            <a:r>
              <a:rPr sz="2200" spc="-10" dirty="0">
                <a:latin typeface="Arial"/>
                <a:cs typeface="Arial"/>
              </a:rPr>
              <a:t>Le	</a:t>
            </a:r>
            <a:r>
              <a:rPr sz="2200" spc="-5" dirty="0">
                <a:latin typeface="Arial"/>
                <a:cs typeface="Arial"/>
              </a:rPr>
              <a:t>jour	</a:t>
            </a:r>
            <a:r>
              <a:rPr sz="2200" spc="-10" dirty="0">
                <a:latin typeface="Arial"/>
                <a:cs typeface="Arial"/>
              </a:rPr>
              <a:t>où	</a:t>
            </a:r>
            <a:r>
              <a:rPr sz="2200" spc="-5" dirty="0">
                <a:latin typeface="Arial"/>
                <a:cs typeface="Arial"/>
              </a:rPr>
              <a:t>le	</a:t>
            </a:r>
            <a:r>
              <a:rPr sz="2200" dirty="0">
                <a:latin typeface="Arial"/>
                <a:cs typeface="Arial"/>
              </a:rPr>
              <a:t>Japon	</a:t>
            </a:r>
            <a:r>
              <a:rPr sz="2200" spc="-5" dirty="0">
                <a:latin typeface="Arial"/>
                <a:cs typeface="Arial"/>
              </a:rPr>
              <a:t>disparaîtra	</a:t>
            </a:r>
            <a:r>
              <a:rPr sz="2200" dirty="0">
                <a:latin typeface="Arial"/>
                <a:cs typeface="Arial"/>
              </a:rPr>
              <a:t>»,	</a:t>
            </a:r>
            <a:r>
              <a:rPr sz="2200" i="1" spc="-5" dirty="0">
                <a:latin typeface="Arial"/>
                <a:cs typeface="Arial"/>
              </a:rPr>
              <a:t>Courrier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i="1" spc="-5" dirty="0">
                <a:latin typeface="Arial"/>
                <a:cs typeface="Arial"/>
              </a:rPr>
              <a:t>International</a:t>
            </a:r>
            <a:r>
              <a:rPr spc="-5" dirty="0"/>
              <a:t>, n°1430, mars-avril</a:t>
            </a:r>
            <a:r>
              <a:rPr spc="40" dirty="0"/>
              <a:t> </a:t>
            </a:r>
            <a:r>
              <a:rPr spc="-5" dirty="0"/>
              <a:t>2018</a:t>
            </a:r>
          </a:p>
          <a:p>
            <a:pPr marL="12700" marR="5080">
              <a:lnSpc>
                <a:spcPct val="100000"/>
              </a:lnSpc>
              <a:spcBef>
                <a:spcPts val="1200"/>
              </a:spcBef>
              <a:buClr>
                <a:srgbClr val="0067B1"/>
              </a:buClr>
              <a:buSzPct val="95454"/>
              <a:buFont typeface="Wingdings"/>
              <a:buChar char=""/>
              <a:tabLst>
                <a:tab pos="140970" algn="l"/>
              </a:tabLst>
            </a:pPr>
            <a:r>
              <a:rPr spc="-5" dirty="0"/>
              <a:t>« </a:t>
            </a:r>
            <a:r>
              <a:rPr dirty="0"/>
              <a:t>Demain, </a:t>
            </a:r>
            <a:r>
              <a:rPr spc="-80" dirty="0"/>
              <a:t>11 </a:t>
            </a:r>
            <a:r>
              <a:rPr spc="-5" dirty="0"/>
              <a:t>milliards </a:t>
            </a:r>
            <a:r>
              <a:rPr dirty="0"/>
              <a:t>d’humains », </a:t>
            </a:r>
            <a:r>
              <a:rPr i="1" spc="-5" dirty="0">
                <a:latin typeface="Arial"/>
                <a:cs typeface="Arial"/>
              </a:rPr>
              <a:t>Alternatives économiques</a:t>
            </a:r>
            <a:r>
              <a:rPr spc="-5" dirty="0"/>
              <a:t>,  </a:t>
            </a:r>
            <a:r>
              <a:rPr spc="-10" dirty="0"/>
              <a:t>HS n° </a:t>
            </a:r>
            <a:r>
              <a:rPr spc="-45" dirty="0"/>
              <a:t>115, </a:t>
            </a:r>
            <a:r>
              <a:rPr spc="-5" dirty="0"/>
              <a:t>octobre</a:t>
            </a:r>
            <a:r>
              <a:rPr spc="85" dirty="0"/>
              <a:t> </a:t>
            </a:r>
            <a:r>
              <a:rPr spc="-5" dirty="0"/>
              <a:t>2018</a:t>
            </a:r>
          </a:p>
          <a:p>
            <a:pPr marL="140335" indent="-128270">
              <a:lnSpc>
                <a:spcPct val="100000"/>
              </a:lnSpc>
              <a:spcBef>
                <a:spcPts val="1200"/>
              </a:spcBef>
              <a:buClr>
                <a:srgbClr val="0067B1"/>
              </a:buClr>
              <a:buSzPct val="95454"/>
              <a:buFont typeface="Wingdings"/>
              <a:buChar char=""/>
              <a:tabLst>
                <a:tab pos="140970" algn="l"/>
              </a:tabLst>
            </a:pPr>
            <a:r>
              <a:rPr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</a:rPr>
              <a:t>https://</a:t>
            </a:r>
            <a:r>
              <a:rPr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www.ined.fr/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6872" y="1128817"/>
            <a:ext cx="24326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</a:t>
            </a:r>
            <a:r>
              <a:rPr spc="-15" dirty="0"/>
              <a:t>ESSO</a:t>
            </a:r>
            <a:r>
              <a:rPr spc="10" dirty="0"/>
              <a:t>U</a:t>
            </a:r>
            <a:r>
              <a:rPr spc="-50" dirty="0"/>
              <a:t>R</a:t>
            </a:r>
            <a:r>
              <a:rPr spc="-25" dirty="0"/>
              <a:t>C</a:t>
            </a:r>
            <a:r>
              <a:rPr spc="10" dirty="0"/>
              <a:t>E</a:t>
            </a:r>
            <a:r>
              <a:rPr spc="-5" dirty="0"/>
              <a:t>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4728" y="6622830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9796" y="855936"/>
            <a:ext cx="39344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88670" algn="l"/>
                <a:tab pos="2231390" algn="l"/>
                <a:tab pos="3410585" algn="l"/>
              </a:tabLst>
            </a:pPr>
            <a:r>
              <a:rPr sz="2500" dirty="0">
                <a:latin typeface="Arial Black"/>
                <a:cs typeface="Arial Black"/>
              </a:rPr>
              <a:t>d</a:t>
            </a:r>
            <a:r>
              <a:rPr sz="2500" spc="-5" dirty="0">
                <a:latin typeface="Arial Black"/>
                <a:cs typeface="Arial Black"/>
              </a:rPr>
              <a:t>u</a:t>
            </a:r>
            <a:r>
              <a:rPr sz="2500" dirty="0">
                <a:latin typeface="Arial Black"/>
                <a:cs typeface="Arial Black"/>
              </a:rPr>
              <a:t>	</a:t>
            </a:r>
            <a:r>
              <a:rPr sz="2500" spc="-15" dirty="0">
                <a:latin typeface="Arial Black"/>
                <a:cs typeface="Arial Black"/>
              </a:rPr>
              <a:t>t</a:t>
            </a:r>
            <a:r>
              <a:rPr sz="2500" dirty="0">
                <a:latin typeface="Arial Black"/>
                <a:cs typeface="Arial Black"/>
              </a:rPr>
              <a:t>hè</a:t>
            </a:r>
            <a:r>
              <a:rPr sz="2500" spc="-5" dirty="0">
                <a:latin typeface="Arial Black"/>
                <a:cs typeface="Arial Black"/>
              </a:rPr>
              <a:t>me</a:t>
            </a:r>
            <a:r>
              <a:rPr sz="2500" dirty="0">
                <a:latin typeface="Arial Black"/>
                <a:cs typeface="Arial Black"/>
              </a:rPr>
              <a:t>	da</a:t>
            </a:r>
            <a:r>
              <a:rPr sz="2500" spc="-25" dirty="0">
                <a:latin typeface="Arial Black"/>
                <a:cs typeface="Arial Black"/>
              </a:rPr>
              <a:t>n</a:t>
            </a:r>
            <a:r>
              <a:rPr sz="2500" spc="-5" dirty="0">
                <a:latin typeface="Arial Black"/>
                <a:cs typeface="Arial Black"/>
              </a:rPr>
              <a:t>s</a:t>
            </a:r>
            <a:r>
              <a:rPr sz="2500" dirty="0">
                <a:latin typeface="Arial Black"/>
                <a:cs typeface="Arial Black"/>
              </a:rPr>
              <a:t>	</a:t>
            </a:r>
            <a:r>
              <a:rPr sz="2500" spc="-15" dirty="0">
                <a:latin typeface="Arial Black"/>
                <a:cs typeface="Arial Black"/>
              </a:rPr>
              <a:t>l</a:t>
            </a:r>
            <a:r>
              <a:rPr sz="2500" dirty="0">
                <a:latin typeface="Arial Black"/>
                <a:cs typeface="Arial Black"/>
              </a:rPr>
              <a:t>e</a:t>
            </a:r>
            <a:r>
              <a:rPr sz="2500" spc="-5" dirty="0">
                <a:latin typeface="Arial Black"/>
                <a:cs typeface="Arial Black"/>
              </a:rPr>
              <a:t>s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9664" y="855936"/>
            <a:ext cx="417195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77010" algn="l"/>
                <a:tab pos="2373630" algn="l"/>
                <a:tab pos="3039745" algn="l"/>
              </a:tabLst>
            </a:pPr>
            <a:r>
              <a:rPr spc="-5" dirty="0"/>
              <a:t>Quelle	</a:t>
            </a:r>
            <a:r>
              <a:rPr spc="-15" dirty="0"/>
              <a:t>est	</a:t>
            </a:r>
            <a:r>
              <a:rPr spc="-10" dirty="0"/>
              <a:t>la	</a:t>
            </a:r>
            <a:r>
              <a:rPr spc="-5" dirty="0"/>
              <a:t>place  </a:t>
            </a:r>
            <a:r>
              <a:rPr spc="-10" dirty="0"/>
              <a:t>nouveaux</a:t>
            </a:r>
            <a:r>
              <a:rPr spc="-105" dirty="0"/>
              <a:t> </a:t>
            </a:r>
            <a:r>
              <a:rPr spc="5" dirty="0"/>
              <a:t>programmes?</a:t>
            </a:r>
          </a:p>
        </p:txBody>
      </p:sp>
      <p:sp>
        <p:nvSpPr>
          <p:cNvPr id="5" name="object 5"/>
          <p:cNvSpPr/>
          <p:nvPr/>
        </p:nvSpPr>
        <p:spPr>
          <a:xfrm>
            <a:off x="952500" y="1630680"/>
            <a:ext cx="8823960" cy="4759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3355" y="1621536"/>
            <a:ext cx="8842375" cy="4777740"/>
          </a:xfrm>
          <a:custGeom>
            <a:avLst/>
            <a:gdLst/>
            <a:ahLst/>
            <a:cxnLst/>
            <a:rect l="l" t="t" r="r" b="b"/>
            <a:pathLst>
              <a:path w="8842375" h="4777740">
                <a:moveTo>
                  <a:pt x="8842248" y="4777740"/>
                </a:moveTo>
                <a:lnTo>
                  <a:pt x="0" y="4777740"/>
                </a:lnTo>
                <a:lnTo>
                  <a:pt x="0" y="0"/>
                </a:lnTo>
                <a:lnTo>
                  <a:pt x="8842248" y="0"/>
                </a:lnTo>
                <a:lnTo>
                  <a:pt x="8842248" y="4572"/>
                </a:lnTo>
                <a:lnTo>
                  <a:pt x="9144" y="4572"/>
                </a:lnTo>
                <a:lnTo>
                  <a:pt x="4572" y="9144"/>
                </a:lnTo>
                <a:lnTo>
                  <a:pt x="9144" y="9144"/>
                </a:lnTo>
                <a:lnTo>
                  <a:pt x="9144" y="4768596"/>
                </a:lnTo>
                <a:lnTo>
                  <a:pt x="4572" y="4768596"/>
                </a:lnTo>
                <a:lnTo>
                  <a:pt x="9144" y="4773168"/>
                </a:lnTo>
                <a:lnTo>
                  <a:pt x="8842248" y="4773168"/>
                </a:lnTo>
                <a:lnTo>
                  <a:pt x="8842248" y="4777740"/>
                </a:lnTo>
                <a:close/>
              </a:path>
              <a:path w="8842375" h="4777740">
                <a:moveTo>
                  <a:pt x="9144" y="9144"/>
                </a:moveTo>
                <a:lnTo>
                  <a:pt x="4572" y="9144"/>
                </a:lnTo>
                <a:lnTo>
                  <a:pt x="9144" y="4572"/>
                </a:lnTo>
                <a:lnTo>
                  <a:pt x="9144" y="9144"/>
                </a:lnTo>
                <a:close/>
              </a:path>
              <a:path w="8842375" h="4777740">
                <a:moveTo>
                  <a:pt x="8833104" y="9144"/>
                </a:moveTo>
                <a:lnTo>
                  <a:pt x="9144" y="9144"/>
                </a:lnTo>
                <a:lnTo>
                  <a:pt x="9144" y="4572"/>
                </a:lnTo>
                <a:lnTo>
                  <a:pt x="8833104" y="4572"/>
                </a:lnTo>
                <a:lnTo>
                  <a:pt x="8833104" y="9144"/>
                </a:lnTo>
                <a:close/>
              </a:path>
              <a:path w="8842375" h="4777740">
                <a:moveTo>
                  <a:pt x="8833104" y="4773168"/>
                </a:moveTo>
                <a:lnTo>
                  <a:pt x="8833104" y="4572"/>
                </a:lnTo>
                <a:lnTo>
                  <a:pt x="8837676" y="9144"/>
                </a:lnTo>
                <a:lnTo>
                  <a:pt x="8842248" y="9144"/>
                </a:lnTo>
                <a:lnTo>
                  <a:pt x="8842248" y="4768596"/>
                </a:lnTo>
                <a:lnTo>
                  <a:pt x="8837676" y="4768596"/>
                </a:lnTo>
                <a:lnTo>
                  <a:pt x="8833104" y="4773168"/>
                </a:lnTo>
                <a:close/>
              </a:path>
              <a:path w="8842375" h="4777740">
                <a:moveTo>
                  <a:pt x="8842248" y="9144"/>
                </a:moveTo>
                <a:lnTo>
                  <a:pt x="8837676" y="9144"/>
                </a:lnTo>
                <a:lnTo>
                  <a:pt x="8833104" y="4572"/>
                </a:lnTo>
                <a:lnTo>
                  <a:pt x="8842248" y="4572"/>
                </a:lnTo>
                <a:lnTo>
                  <a:pt x="8842248" y="9144"/>
                </a:lnTo>
                <a:close/>
              </a:path>
              <a:path w="8842375" h="4777740">
                <a:moveTo>
                  <a:pt x="9144" y="4773168"/>
                </a:moveTo>
                <a:lnTo>
                  <a:pt x="4572" y="4768596"/>
                </a:lnTo>
                <a:lnTo>
                  <a:pt x="9144" y="4768596"/>
                </a:lnTo>
                <a:lnTo>
                  <a:pt x="9144" y="4773168"/>
                </a:lnTo>
                <a:close/>
              </a:path>
              <a:path w="8842375" h="4777740">
                <a:moveTo>
                  <a:pt x="8833104" y="4773168"/>
                </a:moveTo>
                <a:lnTo>
                  <a:pt x="9144" y="4773168"/>
                </a:lnTo>
                <a:lnTo>
                  <a:pt x="9144" y="4768596"/>
                </a:lnTo>
                <a:lnTo>
                  <a:pt x="8833104" y="4768596"/>
                </a:lnTo>
                <a:lnTo>
                  <a:pt x="8833104" y="4773168"/>
                </a:lnTo>
                <a:close/>
              </a:path>
              <a:path w="8842375" h="4777740">
                <a:moveTo>
                  <a:pt x="8842248" y="4773168"/>
                </a:moveTo>
                <a:lnTo>
                  <a:pt x="8833104" y="4773168"/>
                </a:lnTo>
                <a:lnTo>
                  <a:pt x="8837676" y="4768596"/>
                </a:lnTo>
                <a:lnTo>
                  <a:pt x="8842248" y="4768596"/>
                </a:lnTo>
                <a:lnTo>
                  <a:pt x="8842248" y="4773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3875" y="2647188"/>
            <a:ext cx="1953768" cy="1703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7883" y="6102096"/>
            <a:ext cx="3743325" cy="273050"/>
          </a:xfrm>
          <a:custGeom>
            <a:avLst/>
            <a:gdLst/>
            <a:ahLst/>
            <a:cxnLst/>
            <a:rect l="l" t="t" r="r" b="b"/>
            <a:pathLst>
              <a:path w="3743325" h="273050">
                <a:moveTo>
                  <a:pt x="2058924" y="1270"/>
                </a:moveTo>
                <a:lnTo>
                  <a:pt x="1682496" y="1270"/>
                </a:lnTo>
                <a:lnTo>
                  <a:pt x="1871472" y="0"/>
                </a:lnTo>
                <a:lnTo>
                  <a:pt x="2058924" y="1270"/>
                </a:lnTo>
                <a:close/>
              </a:path>
              <a:path w="3743325" h="273050">
                <a:moveTo>
                  <a:pt x="2151888" y="271780"/>
                </a:moveTo>
                <a:lnTo>
                  <a:pt x="1591056" y="271780"/>
                </a:lnTo>
                <a:lnTo>
                  <a:pt x="1237488" y="266700"/>
                </a:lnTo>
                <a:lnTo>
                  <a:pt x="993648" y="260350"/>
                </a:lnTo>
                <a:lnTo>
                  <a:pt x="915924" y="256540"/>
                </a:lnTo>
                <a:lnTo>
                  <a:pt x="841248" y="255270"/>
                </a:lnTo>
                <a:lnTo>
                  <a:pt x="769620" y="252730"/>
                </a:lnTo>
                <a:lnTo>
                  <a:pt x="699516" y="247650"/>
                </a:lnTo>
                <a:lnTo>
                  <a:pt x="632460" y="245110"/>
                </a:lnTo>
                <a:lnTo>
                  <a:pt x="394716" y="229870"/>
                </a:lnTo>
                <a:lnTo>
                  <a:pt x="342900" y="224790"/>
                </a:lnTo>
                <a:lnTo>
                  <a:pt x="295656" y="220980"/>
                </a:lnTo>
                <a:lnTo>
                  <a:pt x="249936" y="215900"/>
                </a:lnTo>
                <a:lnTo>
                  <a:pt x="208787" y="210820"/>
                </a:lnTo>
                <a:lnTo>
                  <a:pt x="172212" y="207010"/>
                </a:lnTo>
                <a:lnTo>
                  <a:pt x="108204" y="196850"/>
                </a:lnTo>
                <a:lnTo>
                  <a:pt x="60960" y="185420"/>
                </a:lnTo>
                <a:lnTo>
                  <a:pt x="10667" y="161290"/>
                </a:lnTo>
                <a:lnTo>
                  <a:pt x="0" y="135890"/>
                </a:lnTo>
                <a:lnTo>
                  <a:pt x="10667" y="114300"/>
                </a:lnTo>
                <a:lnTo>
                  <a:pt x="60960" y="87630"/>
                </a:lnTo>
                <a:lnTo>
                  <a:pt x="108204" y="77470"/>
                </a:lnTo>
                <a:lnTo>
                  <a:pt x="138683" y="71120"/>
                </a:lnTo>
                <a:lnTo>
                  <a:pt x="172212" y="66040"/>
                </a:lnTo>
                <a:lnTo>
                  <a:pt x="208787" y="62230"/>
                </a:lnTo>
                <a:lnTo>
                  <a:pt x="249936" y="57150"/>
                </a:lnTo>
                <a:lnTo>
                  <a:pt x="295656" y="52070"/>
                </a:lnTo>
                <a:lnTo>
                  <a:pt x="342900" y="48260"/>
                </a:lnTo>
                <a:lnTo>
                  <a:pt x="394716" y="43180"/>
                </a:lnTo>
                <a:lnTo>
                  <a:pt x="632460" y="27940"/>
                </a:lnTo>
                <a:lnTo>
                  <a:pt x="699516" y="25400"/>
                </a:lnTo>
                <a:lnTo>
                  <a:pt x="769620" y="21590"/>
                </a:lnTo>
                <a:lnTo>
                  <a:pt x="915924" y="16510"/>
                </a:lnTo>
                <a:lnTo>
                  <a:pt x="993648" y="12700"/>
                </a:lnTo>
                <a:lnTo>
                  <a:pt x="1072896" y="10160"/>
                </a:lnTo>
                <a:lnTo>
                  <a:pt x="1591056" y="1270"/>
                </a:lnTo>
                <a:lnTo>
                  <a:pt x="2151888" y="1270"/>
                </a:lnTo>
                <a:lnTo>
                  <a:pt x="2503932" y="6350"/>
                </a:lnTo>
                <a:lnTo>
                  <a:pt x="2587752" y="8890"/>
                </a:lnTo>
                <a:lnTo>
                  <a:pt x="2670048" y="10160"/>
                </a:lnTo>
                <a:lnTo>
                  <a:pt x="2749296" y="12700"/>
                </a:lnTo>
                <a:lnTo>
                  <a:pt x="2827019" y="16510"/>
                </a:lnTo>
                <a:lnTo>
                  <a:pt x="2973324" y="21590"/>
                </a:lnTo>
                <a:lnTo>
                  <a:pt x="3043427" y="25400"/>
                </a:lnTo>
                <a:lnTo>
                  <a:pt x="3110484" y="27940"/>
                </a:lnTo>
                <a:lnTo>
                  <a:pt x="3348227" y="43180"/>
                </a:lnTo>
                <a:lnTo>
                  <a:pt x="3400044" y="48260"/>
                </a:lnTo>
                <a:lnTo>
                  <a:pt x="3447288" y="52070"/>
                </a:lnTo>
                <a:lnTo>
                  <a:pt x="3493008" y="57150"/>
                </a:lnTo>
                <a:lnTo>
                  <a:pt x="1684019" y="57150"/>
                </a:lnTo>
                <a:lnTo>
                  <a:pt x="1591056" y="58420"/>
                </a:lnTo>
                <a:lnTo>
                  <a:pt x="1501140" y="58420"/>
                </a:lnTo>
                <a:lnTo>
                  <a:pt x="1155192" y="64770"/>
                </a:lnTo>
                <a:lnTo>
                  <a:pt x="1156716" y="64770"/>
                </a:lnTo>
                <a:lnTo>
                  <a:pt x="1074420" y="68580"/>
                </a:lnTo>
                <a:lnTo>
                  <a:pt x="995171" y="69850"/>
                </a:lnTo>
                <a:lnTo>
                  <a:pt x="918971" y="72390"/>
                </a:lnTo>
                <a:lnTo>
                  <a:pt x="844296" y="76200"/>
                </a:lnTo>
                <a:lnTo>
                  <a:pt x="771144" y="78740"/>
                </a:lnTo>
                <a:lnTo>
                  <a:pt x="772667" y="78740"/>
                </a:lnTo>
                <a:lnTo>
                  <a:pt x="702564" y="81280"/>
                </a:lnTo>
                <a:lnTo>
                  <a:pt x="510540" y="92710"/>
                </a:lnTo>
                <a:lnTo>
                  <a:pt x="512064" y="92710"/>
                </a:lnTo>
                <a:lnTo>
                  <a:pt x="347471" y="104140"/>
                </a:lnTo>
                <a:lnTo>
                  <a:pt x="348996" y="104140"/>
                </a:lnTo>
                <a:lnTo>
                  <a:pt x="300228" y="109220"/>
                </a:lnTo>
                <a:lnTo>
                  <a:pt x="256032" y="114300"/>
                </a:lnTo>
                <a:lnTo>
                  <a:pt x="216408" y="118110"/>
                </a:lnTo>
                <a:lnTo>
                  <a:pt x="207264" y="119380"/>
                </a:lnTo>
                <a:lnTo>
                  <a:pt x="51816" y="119380"/>
                </a:lnTo>
                <a:lnTo>
                  <a:pt x="57912" y="128523"/>
                </a:lnTo>
                <a:lnTo>
                  <a:pt x="57912" y="144526"/>
                </a:lnTo>
                <a:lnTo>
                  <a:pt x="51816" y="153670"/>
                </a:lnTo>
                <a:lnTo>
                  <a:pt x="207264" y="153670"/>
                </a:lnTo>
                <a:lnTo>
                  <a:pt x="216408" y="154940"/>
                </a:lnTo>
                <a:lnTo>
                  <a:pt x="257556" y="158750"/>
                </a:lnTo>
                <a:lnTo>
                  <a:pt x="256032" y="158750"/>
                </a:lnTo>
                <a:lnTo>
                  <a:pt x="300228" y="163830"/>
                </a:lnTo>
                <a:lnTo>
                  <a:pt x="348996" y="168910"/>
                </a:lnTo>
                <a:lnTo>
                  <a:pt x="347471" y="168910"/>
                </a:lnTo>
                <a:lnTo>
                  <a:pt x="512064" y="180340"/>
                </a:lnTo>
                <a:lnTo>
                  <a:pt x="510540" y="180340"/>
                </a:lnTo>
                <a:lnTo>
                  <a:pt x="702564" y="191770"/>
                </a:lnTo>
                <a:lnTo>
                  <a:pt x="772667" y="194310"/>
                </a:lnTo>
                <a:lnTo>
                  <a:pt x="771144" y="194310"/>
                </a:lnTo>
                <a:lnTo>
                  <a:pt x="844296" y="196850"/>
                </a:lnTo>
                <a:lnTo>
                  <a:pt x="918971" y="200660"/>
                </a:lnTo>
                <a:lnTo>
                  <a:pt x="995171" y="203200"/>
                </a:lnTo>
                <a:lnTo>
                  <a:pt x="1074420" y="204470"/>
                </a:lnTo>
                <a:lnTo>
                  <a:pt x="1156716" y="208280"/>
                </a:lnTo>
                <a:lnTo>
                  <a:pt x="1155192" y="208280"/>
                </a:lnTo>
                <a:lnTo>
                  <a:pt x="1501140" y="214630"/>
                </a:lnTo>
                <a:lnTo>
                  <a:pt x="1591056" y="214630"/>
                </a:lnTo>
                <a:lnTo>
                  <a:pt x="1684019" y="215900"/>
                </a:lnTo>
                <a:lnTo>
                  <a:pt x="3493008" y="215900"/>
                </a:lnTo>
                <a:lnTo>
                  <a:pt x="3447288" y="220980"/>
                </a:lnTo>
                <a:lnTo>
                  <a:pt x="3400044" y="224790"/>
                </a:lnTo>
                <a:lnTo>
                  <a:pt x="3348227" y="229870"/>
                </a:lnTo>
                <a:lnTo>
                  <a:pt x="3110484" y="245110"/>
                </a:lnTo>
                <a:lnTo>
                  <a:pt x="3043427" y="247650"/>
                </a:lnTo>
                <a:lnTo>
                  <a:pt x="2973324" y="252730"/>
                </a:lnTo>
                <a:lnTo>
                  <a:pt x="2901696" y="255270"/>
                </a:lnTo>
                <a:lnTo>
                  <a:pt x="2827019" y="256540"/>
                </a:lnTo>
                <a:lnTo>
                  <a:pt x="2749296" y="260350"/>
                </a:lnTo>
                <a:lnTo>
                  <a:pt x="2505456" y="266700"/>
                </a:lnTo>
                <a:lnTo>
                  <a:pt x="2151888" y="271780"/>
                </a:lnTo>
                <a:close/>
              </a:path>
              <a:path w="3743325" h="273050">
                <a:moveTo>
                  <a:pt x="3639616" y="136525"/>
                </a:moveTo>
                <a:lnTo>
                  <a:pt x="3622548" y="132080"/>
                </a:lnTo>
                <a:lnTo>
                  <a:pt x="3624071" y="132080"/>
                </a:lnTo>
                <a:lnTo>
                  <a:pt x="3595116" y="127000"/>
                </a:lnTo>
                <a:lnTo>
                  <a:pt x="3563112" y="123190"/>
                </a:lnTo>
                <a:lnTo>
                  <a:pt x="3526536" y="118110"/>
                </a:lnTo>
                <a:lnTo>
                  <a:pt x="3485388" y="114300"/>
                </a:lnTo>
                <a:lnTo>
                  <a:pt x="3486912" y="114300"/>
                </a:lnTo>
                <a:lnTo>
                  <a:pt x="3442716" y="109220"/>
                </a:lnTo>
                <a:lnTo>
                  <a:pt x="3393948" y="104140"/>
                </a:lnTo>
                <a:lnTo>
                  <a:pt x="3395472" y="104140"/>
                </a:lnTo>
                <a:lnTo>
                  <a:pt x="3169919" y="88900"/>
                </a:lnTo>
                <a:lnTo>
                  <a:pt x="3171444" y="88900"/>
                </a:lnTo>
                <a:lnTo>
                  <a:pt x="3040380" y="81280"/>
                </a:lnTo>
                <a:lnTo>
                  <a:pt x="2898648" y="76200"/>
                </a:lnTo>
                <a:lnTo>
                  <a:pt x="2823972" y="72390"/>
                </a:lnTo>
                <a:lnTo>
                  <a:pt x="2747772" y="69850"/>
                </a:lnTo>
                <a:lnTo>
                  <a:pt x="2668524" y="68580"/>
                </a:lnTo>
                <a:lnTo>
                  <a:pt x="2586227" y="64770"/>
                </a:lnTo>
                <a:lnTo>
                  <a:pt x="2241804" y="58420"/>
                </a:lnTo>
                <a:lnTo>
                  <a:pt x="2151888" y="58420"/>
                </a:lnTo>
                <a:lnTo>
                  <a:pt x="2058924" y="57150"/>
                </a:lnTo>
                <a:lnTo>
                  <a:pt x="3493008" y="57150"/>
                </a:lnTo>
                <a:lnTo>
                  <a:pt x="3532632" y="62230"/>
                </a:lnTo>
                <a:lnTo>
                  <a:pt x="3570732" y="66040"/>
                </a:lnTo>
                <a:lnTo>
                  <a:pt x="3604260" y="71120"/>
                </a:lnTo>
                <a:lnTo>
                  <a:pt x="3634739" y="77470"/>
                </a:lnTo>
                <a:lnTo>
                  <a:pt x="3659123" y="81280"/>
                </a:lnTo>
                <a:lnTo>
                  <a:pt x="3700271" y="93980"/>
                </a:lnTo>
                <a:lnTo>
                  <a:pt x="3734786" y="119380"/>
                </a:lnTo>
                <a:lnTo>
                  <a:pt x="3691128" y="119380"/>
                </a:lnTo>
                <a:lnTo>
                  <a:pt x="3689604" y="120650"/>
                </a:lnTo>
                <a:lnTo>
                  <a:pt x="3677412" y="127000"/>
                </a:lnTo>
                <a:lnTo>
                  <a:pt x="3677793" y="127000"/>
                </a:lnTo>
                <a:lnTo>
                  <a:pt x="3665219" y="130810"/>
                </a:lnTo>
                <a:lnTo>
                  <a:pt x="3666744" y="130810"/>
                </a:lnTo>
                <a:lnTo>
                  <a:pt x="3651885" y="134620"/>
                </a:lnTo>
                <a:lnTo>
                  <a:pt x="3646932" y="134620"/>
                </a:lnTo>
                <a:lnTo>
                  <a:pt x="3639616" y="136525"/>
                </a:lnTo>
                <a:close/>
              </a:path>
              <a:path w="3743325" h="273050">
                <a:moveTo>
                  <a:pt x="57912" y="128523"/>
                </a:moveTo>
                <a:lnTo>
                  <a:pt x="51816" y="119380"/>
                </a:lnTo>
                <a:lnTo>
                  <a:pt x="57912" y="124460"/>
                </a:lnTo>
                <a:lnTo>
                  <a:pt x="59740" y="124460"/>
                </a:lnTo>
                <a:lnTo>
                  <a:pt x="61874" y="125730"/>
                </a:lnTo>
                <a:lnTo>
                  <a:pt x="57912" y="125730"/>
                </a:lnTo>
                <a:lnTo>
                  <a:pt x="57912" y="128523"/>
                </a:lnTo>
                <a:close/>
              </a:path>
              <a:path w="3743325" h="273050">
                <a:moveTo>
                  <a:pt x="96012" y="135890"/>
                </a:moveTo>
                <a:lnTo>
                  <a:pt x="76200" y="130810"/>
                </a:lnTo>
                <a:lnTo>
                  <a:pt x="77724" y="130810"/>
                </a:lnTo>
                <a:lnTo>
                  <a:pt x="62822" y="126294"/>
                </a:lnTo>
                <a:lnTo>
                  <a:pt x="53340" y="120650"/>
                </a:lnTo>
                <a:lnTo>
                  <a:pt x="51816" y="119380"/>
                </a:lnTo>
                <a:lnTo>
                  <a:pt x="207264" y="119380"/>
                </a:lnTo>
                <a:lnTo>
                  <a:pt x="179832" y="123190"/>
                </a:lnTo>
                <a:lnTo>
                  <a:pt x="147828" y="127000"/>
                </a:lnTo>
                <a:lnTo>
                  <a:pt x="118871" y="132080"/>
                </a:lnTo>
                <a:lnTo>
                  <a:pt x="120395" y="132080"/>
                </a:lnTo>
                <a:lnTo>
                  <a:pt x="110032" y="134620"/>
                </a:lnTo>
                <a:lnTo>
                  <a:pt x="94487" y="134620"/>
                </a:lnTo>
                <a:lnTo>
                  <a:pt x="96012" y="135890"/>
                </a:lnTo>
                <a:close/>
              </a:path>
              <a:path w="3743325" h="273050">
                <a:moveTo>
                  <a:pt x="3687064" y="124460"/>
                </a:moveTo>
                <a:lnTo>
                  <a:pt x="3685032" y="124460"/>
                </a:lnTo>
                <a:lnTo>
                  <a:pt x="3691128" y="119380"/>
                </a:lnTo>
                <a:lnTo>
                  <a:pt x="3687064" y="124460"/>
                </a:lnTo>
                <a:close/>
              </a:path>
              <a:path w="3743325" h="273050">
                <a:moveTo>
                  <a:pt x="3735476" y="153670"/>
                </a:moveTo>
                <a:lnTo>
                  <a:pt x="3691128" y="153670"/>
                </a:lnTo>
                <a:lnTo>
                  <a:pt x="3685032" y="146050"/>
                </a:lnTo>
                <a:lnTo>
                  <a:pt x="3685032" y="127000"/>
                </a:lnTo>
                <a:lnTo>
                  <a:pt x="3691128" y="119380"/>
                </a:lnTo>
                <a:lnTo>
                  <a:pt x="3734786" y="119380"/>
                </a:lnTo>
                <a:lnTo>
                  <a:pt x="3742944" y="135890"/>
                </a:lnTo>
                <a:lnTo>
                  <a:pt x="3735476" y="153670"/>
                </a:lnTo>
                <a:close/>
              </a:path>
              <a:path w="3743325" h="273050">
                <a:moveTo>
                  <a:pt x="59740" y="124460"/>
                </a:moveTo>
                <a:lnTo>
                  <a:pt x="57912" y="124460"/>
                </a:lnTo>
                <a:lnTo>
                  <a:pt x="53340" y="120650"/>
                </a:lnTo>
                <a:lnTo>
                  <a:pt x="59740" y="124460"/>
                </a:lnTo>
                <a:close/>
              </a:path>
              <a:path w="3743325" h="273050">
                <a:moveTo>
                  <a:pt x="3677412" y="127000"/>
                </a:moveTo>
                <a:lnTo>
                  <a:pt x="3689603" y="120650"/>
                </a:lnTo>
                <a:lnTo>
                  <a:pt x="3685032" y="124460"/>
                </a:lnTo>
                <a:lnTo>
                  <a:pt x="3687064" y="124460"/>
                </a:lnTo>
                <a:lnTo>
                  <a:pt x="3686048" y="125730"/>
                </a:lnTo>
                <a:lnTo>
                  <a:pt x="3681984" y="125730"/>
                </a:lnTo>
                <a:lnTo>
                  <a:pt x="3677412" y="127000"/>
                </a:lnTo>
                <a:close/>
              </a:path>
              <a:path w="3743325" h="273050">
                <a:moveTo>
                  <a:pt x="3685032" y="124460"/>
                </a:moveTo>
                <a:lnTo>
                  <a:pt x="3689603" y="120650"/>
                </a:lnTo>
                <a:lnTo>
                  <a:pt x="3685032" y="124460"/>
                </a:lnTo>
                <a:close/>
              </a:path>
              <a:path w="3743325" h="273050">
                <a:moveTo>
                  <a:pt x="59436" y="130810"/>
                </a:moveTo>
                <a:lnTo>
                  <a:pt x="57912" y="128523"/>
                </a:lnTo>
                <a:lnTo>
                  <a:pt x="57912" y="125730"/>
                </a:lnTo>
                <a:lnTo>
                  <a:pt x="59436" y="130810"/>
                </a:lnTo>
                <a:close/>
              </a:path>
              <a:path w="3743325" h="273050">
                <a:moveTo>
                  <a:pt x="77724" y="130810"/>
                </a:moveTo>
                <a:lnTo>
                  <a:pt x="59436" y="130810"/>
                </a:lnTo>
                <a:lnTo>
                  <a:pt x="57912" y="125730"/>
                </a:lnTo>
                <a:lnTo>
                  <a:pt x="60960" y="125730"/>
                </a:lnTo>
                <a:lnTo>
                  <a:pt x="64008" y="127000"/>
                </a:lnTo>
                <a:lnTo>
                  <a:pt x="65151" y="127000"/>
                </a:lnTo>
                <a:lnTo>
                  <a:pt x="77724" y="130810"/>
                </a:lnTo>
                <a:close/>
              </a:path>
              <a:path w="3743325" h="273050">
                <a:moveTo>
                  <a:pt x="64008" y="127000"/>
                </a:moveTo>
                <a:lnTo>
                  <a:pt x="60960" y="125730"/>
                </a:lnTo>
                <a:lnTo>
                  <a:pt x="62822" y="126294"/>
                </a:lnTo>
                <a:lnTo>
                  <a:pt x="64008" y="127000"/>
                </a:lnTo>
                <a:close/>
              </a:path>
              <a:path w="3743325" h="273050">
                <a:moveTo>
                  <a:pt x="62822" y="126294"/>
                </a:moveTo>
                <a:lnTo>
                  <a:pt x="60960" y="125730"/>
                </a:lnTo>
                <a:lnTo>
                  <a:pt x="61874" y="125730"/>
                </a:lnTo>
                <a:lnTo>
                  <a:pt x="62822" y="126294"/>
                </a:lnTo>
                <a:close/>
              </a:path>
              <a:path w="3743325" h="273050">
                <a:moveTo>
                  <a:pt x="3677793" y="127000"/>
                </a:moveTo>
                <a:lnTo>
                  <a:pt x="3677412" y="127000"/>
                </a:lnTo>
                <a:lnTo>
                  <a:pt x="3681984" y="125730"/>
                </a:lnTo>
                <a:lnTo>
                  <a:pt x="3677793" y="127000"/>
                </a:lnTo>
                <a:close/>
              </a:path>
              <a:path w="3743325" h="273050">
                <a:moveTo>
                  <a:pt x="3681984" y="130810"/>
                </a:moveTo>
                <a:lnTo>
                  <a:pt x="3665219" y="130810"/>
                </a:lnTo>
                <a:lnTo>
                  <a:pt x="3681984" y="125730"/>
                </a:lnTo>
                <a:lnTo>
                  <a:pt x="3685032" y="125730"/>
                </a:lnTo>
                <a:lnTo>
                  <a:pt x="3681984" y="130810"/>
                </a:lnTo>
                <a:close/>
              </a:path>
              <a:path w="3743325" h="273050">
                <a:moveTo>
                  <a:pt x="3681984" y="130810"/>
                </a:moveTo>
                <a:lnTo>
                  <a:pt x="3685032" y="125730"/>
                </a:lnTo>
                <a:lnTo>
                  <a:pt x="3685032" y="127000"/>
                </a:lnTo>
                <a:lnTo>
                  <a:pt x="3681984" y="130810"/>
                </a:lnTo>
                <a:close/>
              </a:path>
              <a:path w="3743325" h="273050">
                <a:moveTo>
                  <a:pt x="3685032" y="127000"/>
                </a:moveTo>
                <a:lnTo>
                  <a:pt x="3685032" y="125730"/>
                </a:lnTo>
                <a:lnTo>
                  <a:pt x="3686048" y="125730"/>
                </a:lnTo>
                <a:lnTo>
                  <a:pt x="3685032" y="127000"/>
                </a:lnTo>
                <a:close/>
              </a:path>
              <a:path w="3743325" h="273050">
                <a:moveTo>
                  <a:pt x="65151" y="127000"/>
                </a:moveTo>
                <a:lnTo>
                  <a:pt x="64008" y="127000"/>
                </a:lnTo>
                <a:lnTo>
                  <a:pt x="62822" y="126294"/>
                </a:lnTo>
                <a:lnTo>
                  <a:pt x="65151" y="127000"/>
                </a:lnTo>
                <a:close/>
              </a:path>
              <a:path w="3743325" h="273050">
                <a:moveTo>
                  <a:pt x="3685032" y="135890"/>
                </a:moveTo>
                <a:lnTo>
                  <a:pt x="3646932" y="135890"/>
                </a:lnTo>
                <a:lnTo>
                  <a:pt x="3666744" y="130810"/>
                </a:lnTo>
                <a:lnTo>
                  <a:pt x="3681984" y="130810"/>
                </a:lnTo>
                <a:lnTo>
                  <a:pt x="3685032" y="127000"/>
                </a:lnTo>
                <a:lnTo>
                  <a:pt x="3685032" y="135890"/>
                </a:lnTo>
                <a:close/>
              </a:path>
              <a:path w="3743325" h="273050">
                <a:moveTo>
                  <a:pt x="57912" y="144526"/>
                </a:moveTo>
                <a:lnTo>
                  <a:pt x="57912" y="128523"/>
                </a:lnTo>
                <a:lnTo>
                  <a:pt x="59436" y="130810"/>
                </a:lnTo>
                <a:lnTo>
                  <a:pt x="76200" y="130810"/>
                </a:lnTo>
                <a:lnTo>
                  <a:pt x="96012" y="135890"/>
                </a:lnTo>
                <a:lnTo>
                  <a:pt x="99669" y="135890"/>
                </a:lnTo>
                <a:lnTo>
                  <a:pt x="102260" y="136525"/>
                </a:lnTo>
                <a:lnTo>
                  <a:pt x="94487" y="138430"/>
                </a:lnTo>
                <a:lnTo>
                  <a:pt x="96012" y="138430"/>
                </a:lnTo>
                <a:lnTo>
                  <a:pt x="76200" y="142240"/>
                </a:lnTo>
                <a:lnTo>
                  <a:pt x="59436" y="142240"/>
                </a:lnTo>
                <a:lnTo>
                  <a:pt x="57912" y="144526"/>
                </a:lnTo>
                <a:close/>
              </a:path>
              <a:path w="3743325" h="273050">
                <a:moveTo>
                  <a:pt x="99669" y="135890"/>
                </a:moveTo>
                <a:lnTo>
                  <a:pt x="96012" y="135890"/>
                </a:lnTo>
                <a:lnTo>
                  <a:pt x="94487" y="134620"/>
                </a:lnTo>
                <a:lnTo>
                  <a:pt x="99669" y="135890"/>
                </a:lnTo>
                <a:close/>
              </a:path>
              <a:path w="3743325" h="273050">
                <a:moveTo>
                  <a:pt x="102260" y="136525"/>
                </a:moveTo>
                <a:lnTo>
                  <a:pt x="94487" y="134620"/>
                </a:lnTo>
                <a:lnTo>
                  <a:pt x="110032" y="134620"/>
                </a:lnTo>
                <a:lnTo>
                  <a:pt x="102260" y="136525"/>
                </a:lnTo>
                <a:close/>
              </a:path>
              <a:path w="3743325" h="273050">
                <a:moveTo>
                  <a:pt x="3685032" y="146050"/>
                </a:moveTo>
                <a:lnTo>
                  <a:pt x="3681984" y="142240"/>
                </a:lnTo>
                <a:lnTo>
                  <a:pt x="3666744" y="142240"/>
                </a:lnTo>
                <a:lnTo>
                  <a:pt x="3646932" y="138430"/>
                </a:lnTo>
                <a:lnTo>
                  <a:pt x="3639616" y="136525"/>
                </a:lnTo>
                <a:lnTo>
                  <a:pt x="3646932" y="134620"/>
                </a:lnTo>
                <a:lnTo>
                  <a:pt x="3646932" y="135890"/>
                </a:lnTo>
                <a:lnTo>
                  <a:pt x="3685032" y="135890"/>
                </a:lnTo>
                <a:lnTo>
                  <a:pt x="3685032" y="146050"/>
                </a:lnTo>
                <a:close/>
              </a:path>
              <a:path w="3743325" h="273050">
                <a:moveTo>
                  <a:pt x="3646932" y="135890"/>
                </a:moveTo>
                <a:lnTo>
                  <a:pt x="3646932" y="134620"/>
                </a:lnTo>
                <a:lnTo>
                  <a:pt x="3651885" y="134620"/>
                </a:lnTo>
                <a:lnTo>
                  <a:pt x="3646932" y="135890"/>
                </a:lnTo>
                <a:close/>
              </a:path>
              <a:path w="3743325" h="273050">
                <a:moveTo>
                  <a:pt x="198120" y="152400"/>
                </a:moveTo>
                <a:lnTo>
                  <a:pt x="53340" y="152400"/>
                </a:lnTo>
                <a:lnTo>
                  <a:pt x="62822" y="146755"/>
                </a:lnTo>
                <a:lnTo>
                  <a:pt x="77724" y="142240"/>
                </a:lnTo>
                <a:lnTo>
                  <a:pt x="76200" y="142240"/>
                </a:lnTo>
                <a:lnTo>
                  <a:pt x="96012" y="138430"/>
                </a:lnTo>
                <a:lnTo>
                  <a:pt x="94487" y="138430"/>
                </a:lnTo>
                <a:lnTo>
                  <a:pt x="102260" y="136525"/>
                </a:lnTo>
                <a:lnTo>
                  <a:pt x="120395" y="140970"/>
                </a:lnTo>
                <a:lnTo>
                  <a:pt x="118871" y="140970"/>
                </a:lnTo>
                <a:lnTo>
                  <a:pt x="147828" y="146050"/>
                </a:lnTo>
                <a:lnTo>
                  <a:pt x="179832" y="149860"/>
                </a:lnTo>
                <a:lnTo>
                  <a:pt x="198120" y="152400"/>
                </a:lnTo>
                <a:close/>
              </a:path>
              <a:path w="3743325" h="273050">
                <a:moveTo>
                  <a:pt x="3493008" y="215900"/>
                </a:moveTo>
                <a:lnTo>
                  <a:pt x="2058924" y="215900"/>
                </a:lnTo>
                <a:lnTo>
                  <a:pt x="2151888" y="214630"/>
                </a:lnTo>
                <a:lnTo>
                  <a:pt x="2241804" y="214630"/>
                </a:lnTo>
                <a:lnTo>
                  <a:pt x="2586227" y="208280"/>
                </a:lnTo>
                <a:lnTo>
                  <a:pt x="2668524" y="204470"/>
                </a:lnTo>
                <a:lnTo>
                  <a:pt x="2747772" y="203200"/>
                </a:lnTo>
                <a:lnTo>
                  <a:pt x="2823972" y="200660"/>
                </a:lnTo>
                <a:lnTo>
                  <a:pt x="2898648" y="196850"/>
                </a:lnTo>
                <a:lnTo>
                  <a:pt x="3040380" y="191770"/>
                </a:lnTo>
                <a:lnTo>
                  <a:pt x="3171444" y="184150"/>
                </a:lnTo>
                <a:lnTo>
                  <a:pt x="3169919" y="184150"/>
                </a:lnTo>
                <a:lnTo>
                  <a:pt x="3395472" y="168910"/>
                </a:lnTo>
                <a:lnTo>
                  <a:pt x="3393948" y="168910"/>
                </a:lnTo>
                <a:lnTo>
                  <a:pt x="3442716" y="163830"/>
                </a:lnTo>
                <a:lnTo>
                  <a:pt x="3486912" y="158750"/>
                </a:lnTo>
                <a:lnTo>
                  <a:pt x="3485388" y="158750"/>
                </a:lnTo>
                <a:lnTo>
                  <a:pt x="3526536" y="154940"/>
                </a:lnTo>
                <a:lnTo>
                  <a:pt x="3563112" y="149860"/>
                </a:lnTo>
                <a:lnTo>
                  <a:pt x="3595116" y="146050"/>
                </a:lnTo>
                <a:lnTo>
                  <a:pt x="3624071" y="140970"/>
                </a:lnTo>
                <a:lnTo>
                  <a:pt x="3622548" y="140970"/>
                </a:lnTo>
                <a:lnTo>
                  <a:pt x="3639616" y="136525"/>
                </a:lnTo>
                <a:lnTo>
                  <a:pt x="3646932" y="138430"/>
                </a:lnTo>
                <a:lnTo>
                  <a:pt x="3666744" y="142240"/>
                </a:lnTo>
                <a:lnTo>
                  <a:pt x="3665219" y="142240"/>
                </a:lnTo>
                <a:lnTo>
                  <a:pt x="3677793" y="146050"/>
                </a:lnTo>
                <a:lnTo>
                  <a:pt x="3677412" y="146050"/>
                </a:lnTo>
                <a:lnTo>
                  <a:pt x="3689603" y="152400"/>
                </a:lnTo>
                <a:lnTo>
                  <a:pt x="3691128" y="153670"/>
                </a:lnTo>
                <a:lnTo>
                  <a:pt x="3735476" y="153670"/>
                </a:lnTo>
                <a:lnTo>
                  <a:pt x="3700271" y="179070"/>
                </a:lnTo>
                <a:lnTo>
                  <a:pt x="3659123" y="191770"/>
                </a:lnTo>
                <a:lnTo>
                  <a:pt x="3604260" y="201930"/>
                </a:lnTo>
                <a:lnTo>
                  <a:pt x="3532632" y="210820"/>
                </a:lnTo>
                <a:lnTo>
                  <a:pt x="3493008" y="215900"/>
                </a:lnTo>
                <a:close/>
              </a:path>
              <a:path w="3743325" h="273050">
                <a:moveTo>
                  <a:pt x="57912" y="147320"/>
                </a:moveTo>
                <a:lnTo>
                  <a:pt x="57912" y="144526"/>
                </a:lnTo>
                <a:lnTo>
                  <a:pt x="59436" y="142240"/>
                </a:lnTo>
                <a:lnTo>
                  <a:pt x="57912" y="147320"/>
                </a:lnTo>
                <a:close/>
              </a:path>
              <a:path w="3743325" h="273050">
                <a:moveTo>
                  <a:pt x="60960" y="147320"/>
                </a:moveTo>
                <a:lnTo>
                  <a:pt x="57912" y="147320"/>
                </a:lnTo>
                <a:lnTo>
                  <a:pt x="59436" y="142240"/>
                </a:lnTo>
                <a:lnTo>
                  <a:pt x="77724" y="142240"/>
                </a:lnTo>
                <a:lnTo>
                  <a:pt x="65151" y="146050"/>
                </a:lnTo>
                <a:lnTo>
                  <a:pt x="64008" y="146050"/>
                </a:lnTo>
                <a:lnTo>
                  <a:pt x="60960" y="147320"/>
                </a:lnTo>
                <a:close/>
              </a:path>
              <a:path w="3743325" h="273050">
                <a:moveTo>
                  <a:pt x="3685032" y="147320"/>
                </a:moveTo>
                <a:lnTo>
                  <a:pt x="3681984" y="147320"/>
                </a:lnTo>
                <a:lnTo>
                  <a:pt x="3665219" y="142240"/>
                </a:lnTo>
                <a:lnTo>
                  <a:pt x="3681984" y="142240"/>
                </a:lnTo>
                <a:lnTo>
                  <a:pt x="3685032" y="147320"/>
                </a:lnTo>
                <a:close/>
              </a:path>
              <a:path w="3743325" h="273050">
                <a:moveTo>
                  <a:pt x="3685032" y="147320"/>
                </a:moveTo>
                <a:lnTo>
                  <a:pt x="3681984" y="142240"/>
                </a:lnTo>
                <a:lnTo>
                  <a:pt x="3685032" y="146050"/>
                </a:lnTo>
                <a:lnTo>
                  <a:pt x="3685032" y="147320"/>
                </a:lnTo>
                <a:close/>
              </a:path>
              <a:path w="3743325" h="273050">
                <a:moveTo>
                  <a:pt x="51816" y="153670"/>
                </a:moveTo>
                <a:lnTo>
                  <a:pt x="57912" y="144526"/>
                </a:lnTo>
                <a:lnTo>
                  <a:pt x="57912" y="147320"/>
                </a:lnTo>
                <a:lnTo>
                  <a:pt x="61874" y="147320"/>
                </a:lnTo>
                <a:lnTo>
                  <a:pt x="59740" y="148590"/>
                </a:lnTo>
                <a:lnTo>
                  <a:pt x="57912" y="148590"/>
                </a:lnTo>
                <a:lnTo>
                  <a:pt x="51816" y="153670"/>
                </a:lnTo>
                <a:close/>
              </a:path>
              <a:path w="3743325" h="273050">
                <a:moveTo>
                  <a:pt x="3686048" y="147320"/>
                </a:moveTo>
                <a:lnTo>
                  <a:pt x="3685032" y="147320"/>
                </a:lnTo>
                <a:lnTo>
                  <a:pt x="3685032" y="146050"/>
                </a:lnTo>
                <a:lnTo>
                  <a:pt x="3686048" y="147320"/>
                </a:lnTo>
                <a:close/>
              </a:path>
              <a:path w="3743325" h="273050">
                <a:moveTo>
                  <a:pt x="60960" y="147320"/>
                </a:moveTo>
                <a:lnTo>
                  <a:pt x="64008" y="146050"/>
                </a:lnTo>
                <a:lnTo>
                  <a:pt x="62822" y="146755"/>
                </a:lnTo>
                <a:lnTo>
                  <a:pt x="60960" y="147320"/>
                </a:lnTo>
                <a:close/>
              </a:path>
              <a:path w="3743325" h="273050">
                <a:moveTo>
                  <a:pt x="62822" y="146755"/>
                </a:moveTo>
                <a:lnTo>
                  <a:pt x="64008" y="146050"/>
                </a:lnTo>
                <a:lnTo>
                  <a:pt x="65151" y="146050"/>
                </a:lnTo>
                <a:lnTo>
                  <a:pt x="62822" y="146755"/>
                </a:lnTo>
                <a:close/>
              </a:path>
              <a:path w="3743325" h="273050">
                <a:moveTo>
                  <a:pt x="3689603" y="152400"/>
                </a:moveTo>
                <a:lnTo>
                  <a:pt x="3677412" y="146050"/>
                </a:lnTo>
                <a:lnTo>
                  <a:pt x="3681984" y="147320"/>
                </a:lnTo>
                <a:lnTo>
                  <a:pt x="3686048" y="147320"/>
                </a:lnTo>
                <a:lnTo>
                  <a:pt x="3687064" y="148590"/>
                </a:lnTo>
                <a:lnTo>
                  <a:pt x="3685032" y="148590"/>
                </a:lnTo>
                <a:lnTo>
                  <a:pt x="3689603" y="152400"/>
                </a:lnTo>
                <a:close/>
              </a:path>
              <a:path w="3743325" h="273050">
                <a:moveTo>
                  <a:pt x="3681984" y="147320"/>
                </a:moveTo>
                <a:lnTo>
                  <a:pt x="3677412" y="146050"/>
                </a:lnTo>
                <a:lnTo>
                  <a:pt x="3677793" y="146050"/>
                </a:lnTo>
                <a:lnTo>
                  <a:pt x="3681984" y="147320"/>
                </a:lnTo>
                <a:close/>
              </a:path>
              <a:path w="3743325" h="273050">
                <a:moveTo>
                  <a:pt x="61874" y="147320"/>
                </a:moveTo>
                <a:lnTo>
                  <a:pt x="60960" y="147320"/>
                </a:lnTo>
                <a:lnTo>
                  <a:pt x="62822" y="146755"/>
                </a:lnTo>
                <a:lnTo>
                  <a:pt x="61874" y="147320"/>
                </a:lnTo>
                <a:close/>
              </a:path>
              <a:path w="3743325" h="273050">
                <a:moveTo>
                  <a:pt x="207264" y="153670"/>
                </a:moveTo>
                <a:lnTo>
                  <a:pt x="51816" y="153670"/>
                </a:lnTo>
                <a:lnTo>
                  <a:pt x="57912" y="148590"/>
                </a:lnTo>
                <a:lnTo>
                  <a:pt x="53340" y="152400"/>
                </a:lnTo>
                <a:lnTo>
                  <a:pt x="198120" y="152400"/>
                </a:lnTo>
                <a:lnTo>
                  <a:pt x="207264" y="153670"/>
                </a:lnTo>
                <a:close/>
              </a:path>
              <a:path w="3743325" h="273050">
                <a:moveTo>
                  <a:pt x="53340" y="152400"/>
                </a:moveTo>
                <a:lnTo>
                  <a:pt x="57912" y="148590"/>
                </a:lnTo>
                <a:lnTo>
                  <a:pt x="59740" y="148590"/>
                </a:lnTo>
                <a:lnTo>
                  <a:pt x="53340" y="152400"/>
                </a:lnTo>
                <a:close/>
              </a:path>
              <a:path w="3743325" h="273050">
                <a:moveTo>
                  <a:pt x="3691128" y="153670"/>
                </a:moveTo>
                <a:lnTo>
                  <a:pt x="3685032" y="148590"/>
                </a:lnTo>
                <a:lnTo>
                  <a:pt x="3687064" y="148590"/>
                </a:lnTo>
                <a:lnTo>
                  <a:pt x="3691128" y="153670"/>
                </a:lnTo>
                <a:close/>
              </a:path>
              <a:path w="3743325" h="273050">
                <a:moveTo>
                  <a:pt x="1871472" y="273050"/>
                </a:moveTo>
                <a:lnTo>
                  <a:pt x="1682496" y="271780"/>
                </a:lnTo>
                <a:lnTo>
                  <a:pt x="2058924" y="271780"/>
                </a:lnTo>
                <a:lnTo>
                  <a:pt x="1871472" y="273050"/>
                </a:lnTo>
                <a:close/>
              </a:path>
            </a:pathLst>
          </a:custGeom>
          <a:solidFill>
            <a:srgbClr val="AA05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69396" y="6421582"/>
            <a:ext cx="1762760" cy="6191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74295">
              <a:lnSpc>
                <a:spcPts val="2270"/>
              </a:lnSpc>
              <a:spcBef>
                <a:spcPts val="285"/>
              </a:spcBef>
            </a:pP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Ce </a:t>
            </a:r>
            <a:r>
              <a:rPr sz="2000" b="1" spc="-5" dirty="0">
                <a:solidFill>
                  <a:srgbClr val="00AF50"/>
                </a:solidFill>
                <a:latin typeface="Arial"/>
                <a:cs typeface="Arial"/>
              </a:rPr>
              <a:t>qui </a:t>
            </a:r>
            <a:r>
              <a:rPr sz="2000" b="1" dirty="0">
                <a:solidFill>
                  <a:srgbClr val="00AF50"/>
                </a:solidFill>
                <a:latin typeface="Arial"/>
                <a:cs typeface="Arial"/>
              </a:rPr>
              <a:t>reste  </a:t>
            </a:r>
            <a:r>
              <a:rPr sz="2000" b="1" dirty="0">
                <a:solidFill>
                  <a:srgbClr val="AA05AE"/>
                </a:solidFill>
                <a:latin typeface="Arial"/>
                <a:cs typeface="Arial"/>
              </a:rPr>
              <a:t>Ce </a:t>
            </a:r>
            <a:r>
              <a:rPr sz="2000" b="1" spc="-5" dirty="0">
                <a:solidFill>
                  <a:srgbClr val="AA05AE"/>
                </a:solidFill>
                <a:latin typeface="Arial"/>
                <a:cs typeface="Arial"/>
              </a:rPr>
              <a:t>qui</a:t>
            </a:r>
            <a:r>
              <a:rPr sz="2000" b="1" spc="-105" dirty="0">
                <a:solidFill>
                  <a:srgbClr val="AA05A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A05AE"/>
                </a:solidFill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912" y="1015981"/>
            <a:ext cx="81851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Quelle </a:t>
            </a:r>
            <a:r>
              <a:rPr spc="-5" dirty="0"/>
              <a:t>est </a:t>
            </a:r>
            <a:r>
              <a:rPr spc="-10" dirty="0"/>
              <a:t>la place </a:t>
            </a:r>
            <a:r>
              <a:rPr spc="-5" dirty="0"/>
              <a:t>du thème </a:t>
            </a:r>
            <a:r>
              <a:rPr spc="-10" dirty="0"/>
              <a:t>dans la</a:t>
            </a:r>
            <a:r>
              <a:rPr spc="95" dirty="0"/>
              <a:t> </a:t>
            </a:r>
            <a:r>
              <a:rPr spc="-5" dirty="0"/>
              <a:t>scolarité?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42028" y="6639721"/>
            <a:ext cx="1517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3243" y="2082792"/>
            <a:ext cx="8843010" cy="4157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marR="812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93700" algn="l"/>
              </a:tabLst>
            </a:pPr>
            <a:r>
              <a:rPr sz="2200" b="1" spc="-10" dirty="0">
                <a:latin typeface="Arial"/>
                <a:cs typeface="Arial"/>
              </a:rPr>
              <a:t>Au </a:t>
            </a:r>
            <a:r>
              <a:rPr sz="2200" b="1" spc="-5" dirty="0">
                <a:latin typeface="Arial"/>
                <a:cs typeface="Arial"/>
              </a:rPr>
              <a:t>cycle </a:t>
            </a:r>
            <a:r>
              <a:rPr sz="2200" b="1" dirty="0">
                <a:latin typeface="Arial"/>
                <a:cs typeface="Arial"/>
              </a:rPr>
              <a:t>3, </a:t>
            </a:r>
            <a:r>
              <a:rPr sz="2200" spc="-5" dirty="0">
                <a:latin typeface="Arial"/>
                <a:cs typeface="Arial"/>
              </a:rPr>
              <a:t>les élèves </a:t>
            </a:r>
            <a:r>
              <a:rPr sz="2200" dirty="0">
                <a:latin typeface="Arial"/>
                <a:cs typeface="Arial"/>
              </a:rPr>
              <a:t>ont construit peu </a:t>
            </a:r>
            <a:r>
              <a:rPr sz="2200" spc="-5" dirty="0">
                <a:latin typeface="Arial"/>
                <a:cs typeface="Arial"/>
              </a:rPr>
              <a:t>à </a:t>
            </a:r>
            <a:r>
              <a:rPr sz="2200" spc="-10" dirty="0">
                <a:latin typeface="Arial"/>
                <a:cs typeface="Arial"/>
              </a:rPr>
              <a:t>peu </a:t>
            </a:r>
            <a:r>
              <a:rPr sz="2200" dirty="0">
                <a:latin typeface="Arial"/>
                <a:cs typeface="Arial"/>
              </a:rPr>
              <a:t>des </a:t>
            </a:r>
            <a:r>
              <a:rPr sz="2200" spc="-5" dirty="0">
                <a:latin typeface="Arial"/>
                <a:cs typeface="Arial"/>
              </a:rPr>
              <a:t>repères  géographiques </a:t>
            </a:r>
            <a:r>
              <a:rPr sz="2200" spc="-10" dirty="0">
                <a:latin typeface="Arial"/>
                <a:cs typeface="Arial"/>
              </a:rPr>
              <a:t>d’un </a:t>
            </a:r>
            <a:r>
              <a:rPr sz="2200" spc="-5" dirty="0">
                <a:latin typeface="Arial"/>
                <a:cs typeface="Arial"/>
              </a:rPr>
              <a:t>monde habité, marqué </a:t>
            </a:r>
            <a:r>
              <a:rPr sz="2200" dirty="0">
                <a:latin typeface="Arial"/>
                <a:cs typeface="Arial"/>
              </a:rPr>
              <a:t>par </a:t>
            </a:r>
            <a:r>
              <a:rPr sz="2200" spc="-5" dirty="0">
                <a:latin typeface="Arial"/>
                <a:cs typeface="Arial"/>
              </a:rPr>
              <a:t>les </a:t>
            </a:r>
            <a:r>
              <a:rPr sz="2200" dirty="0">
                <a:latin typeface="Arial"/>
                <a:cs typeface="Arial"/>
              </a:rPr>
              <a:t>enjeux </a:t>
            </a:r>
            <a:r>
              <a:rPr sz="2200" spc="-5" dirty="0">
                <a:latin typeface="Arial"/>
                <a:cs typeface="Arial"/>
              </a:rPr>
              <a:t>d’un  développement </a:t>
            </a:r>
            <a:r>
              <a:rPr sz="2200" dirty="0">
                <a:latin typeface="Arial"/>
                <a:cs typeface="Arial"/>
              </a:rPr>
              <a:t>inégal </a:t>
            </a:r>
            <a:r>
              <a:rPr sz="2200" spc="-5" dirty="0">
                <a:latin typeface="Arial"/>
                <a:cs typeface="Arial"/>
              </a:rPr>
              <a:t>à partir </a:t>
            </a:r>
            <a:r>
              <a:rPr sz="2200" dirty="0">
                <a:latin typeface="Arial"/>
                <a:cs typeface="Arial"/>
              </a:rPr>
              <a:t>de </a:t>
            </a:r>
            <a:r>
              <a:rPr sz="2200" spc="-5" dirty="0">
                <a:latin typeface="Arial"/>
                <a:cs typeface="Arial"/>
              </a:rPr>
              <a:t>cas très concrets à </a:t>
            </a:r>
            <a:r>
              <a:rPr sz="2200" spc="-10" dirty="0">
                <a:latin typeface="Arial"/>
                <a:cs typeface="Arial"/>
              </a:rPr>
              <a:t>une </a:t>
            </a:r>
            <a:r>
              <a:rPr sz="2200" dirty="0">
                <a:latin typeface="Arial"/>
                <a:cs typeface="Arial"/>
              </a:rPr>
              <a:t>échelle  </a:t>
            </a:r>
            <a:r>
              <a:rPr sz="2200" spc="-5" dirty="0">
                <a:latin typeface="Arial"/>
                <a:cs typeface="Arial"/>
              </a:rPr>
              <a:t>souvent </a:t>
            </a:r>
            <a:r>
              <a:rPr sz="2200" dirty="0">
                <a:latin typeface="Arial"/>
                <a:cs typeface="Arial"/>
              </a:rPr>
              <a:t>locale. En </a:t>
            </a:r>
            <a:r>
              <a:rPr sz="2200" b="1" dirty="0">
                <a:latin typeface="Arial"/>
                <a:cs typeface="Arial"/>
              </a:rPr>
              <a:t>6</a:t>
            </a:r>
            <a:r>
              <a:rPr sz="2175" b="1" baseline="24904" dirty="0">
                <a:latin typeface="Arial"/>
                <a:cs typeface="Arial"/>
              </a:rPr>
              <a:t>e</a:t>
            </a:r>
            <a:r>
              <a:rPr sz="2200" b="1" dirty="0">
                <a:latin typeface="Arial"/>
                <a:cs typeface="Arial"/>
              </a:rPr>
              <a:t>, </a:t>
            </a:r>
            <a:r>
              <a:rPr sz="2200" spc="-5" dirty="0">
                <a:latin typeface="Arial"/>
                <a:cs typeface="Arial"/>
              </a:rPr>
              <a:t>les élèves </a:t>
            </a:r>
            <a:r>
              <a:rPr sz="2200" dirty="0">
                <a:latin typeface="Arial"/>
                <a:cs typeface="Arial"/>
              </a:rPr>
              <a:t>ont </a:t>
            </a:r>
            <a:r>
              <a:rPr sz="2200" spc="-5" dirty="0">
                <a:latin typeface="Arial"/>
                <a:cs typeface="Arial"/>
              </a:rPr>
              <a:t>entamé </a:t>
            </a:r>
            <a:r>
              <a:rPr sz="2200" dirty="0">
                <a:latin typeface="Arial"/>
                <a:cs typeface="Arial"/>
              </a:rPr>
              <a:t>une première étude  du </a:t>
            </a:r>
            <a:r>
              <a:rPr sz="2200" spc="-10" dirty="0">
                <a:latin typeface="Arial"/>
                <a:cs typeface="Arial"/>
              </a:rPr>
              <a:t>monde </a:t>
            </a:r>
            <a:r>
              <a:rPr sz="2200" dirty="0">
                <a:latin typeface="Arial"/>
                <a:cs typeface="Arial"/>
              </a:rPr>
              <a:t>habité </a:t>
            </a:r>
            <a:r>
              <a:rPr sz="2200" spc="-10" dirty="0">
                <a:latin typeface="Arial"/>
                <a:cs typeface="Arial"/>
              </a:rPr>
              <a:t>par </a:t>
            </a:r>
            <a:r>
              <a:rPr sz="2200" spc="-5" dirty="0">
                <a:latin typeface="Arial"/>
                <a:cs typeface="Arial"/>
              </a:rPr>
              <a:t>la </a:t>
            </a:r>
            <a:r>
              <a:rPr sz="2200" dirty="0">
                <a:latin typeface="Arial"/>
                <a:cs typeface="Arial"/>
              </a:rPr>
              <a:t>description de </a:t>
            </a:r>
            <a:r>
              <a:rPr sz="2200" spc="-5" dirty="0">
                <a:latin typeface="Arial"/>
                <a:cs typeface="Arial"/>
              </a:rPr>
              <a:t>la </a:t>
            </a:r>
            <a:r>
              <a:rPr sz="2200" dirty="0">
                <a:latin typeface="Arial"/>
                <a:cs typeface="Arial"/>
              </a:rPr>
              <a:t>répartition </a:t>
            </a:r>
            <a:r>
              <a:rPr sz="2200" spc="-10" dirty="0">
                <a:latin typeface="Arial"/>
                <a:cs typeface="Arial"/>
              </a:rPr>
              <a:t>de </a:t>
            </a:r>
            <a:r>
              <a:rPr sz="2200" spc="-5" dirty="0">
                <a:latin typeface="Arial"/>
                <a:cs typeface="Arial"/>
              </a:rPr>
              <a:t>la </a:t>
            </a:r>
            <a:r>
              <a:rPr sz="2200" dirty="0">
                <a:latin typeface="Arial"/>
                <a:cs typeface="Arial"/>
              </a:rPr>
              <a:t>population  et de </a:t>
            </a:r>
            <a:r>
              <a:rPr sz="2200" spc="-5" dirty="0">
                <a:latin typeface="Arial"/>
                <a:cs typeface="Arial"/>
              </a:rPr>
              <a:t>son évolution sur </a:t>
            </a:r>
            <a:r>
              <a:rPr sz="2200" spc="5" dirty="0">
                <a:latin typeface="Arial"/>
                <a:cs typeface="Arial"/>
              </a:rPr>
              <a:t>le </a:t>
            </a:r>
            <a:r>
              <a:rPr sz="2200" spc="-5" dirty="0">
                <a:latin typeface="Arial"/>
                <a:cs typeface="Arial"/>
              </a:rPr>
              <a:t>temps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long.</a:t>
            </a:r>
            <a:endParaRPr sz="2200">
              <a:latin typeface="Arial"/>
              <a:cs typeface="Arial"/>
            </a:endParaRPr>
          </a:p>
          <a:p>
            <a:pPr marL="393065" marR="83820" indent="-342900" algn="just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93700" algn="l"/>
              </a:tabLst>
            </a:pPr>
            <a:r>
              <a:rPr sz="2200" b="1" spc="-10" dirty="0">
                <a:latin typeface="Arial"/>
                <a:cs typeface="Arial"/>
              </a:rPr>
              <a:t>Au </a:t>
            </a:r>
            <a:r>
              <a:rPr sz="2200" b="1" spc="-5" dirty="0">
                <a:latin typeface="Arial"/>
                <a:cs typeface="Arial"/>
              </a:rPr>
              <a:t>cycle </a:t>
            </a:r>
            <a:r>
              <a:rPr sz="2200" b="1" dirty="0">
                <a:latin typeface="Arial"/>
                <a:cs typeface="Arial"/>
              </a:rPr>
              <a:t>4, en </a:t>
            </a:r>
            <a:r>
              <a:rPr sz="2200" b="1" spc="-5" dirty="0">
                <a:latin typeface="Arial"/>
                <a:cs typeface="Arial"/>
              </a:rPr>
              <a:t>5</a:t>
            </a:r>
            <a:r>
              <a:rPr sz="2175" b="1" spc="-7" baseline="24904" dirty="0">
                <a:latin typeface="Arial"/>
                <a:cs typeface="Arial"/>
              </a:rPr>
              <a:t>e</a:t>
            </a:r>
            <a:r>
              <a:rPr sz="2200" b="1" spc="-5" dirty="0">
                <a:latin typeface="Arial"/>
                <a:cs typeface="Arial"/>
              </a:rPr>
              <a:t>, </a:t>
            </a:r>
            <a:r>
              <a:rPr sz="2200" spc="-5" dirty="0">
                <a:latin typeface="Arial"/>
                <a:cs typeface="Arial"/>
              </a:rPr>
              <a:t>les </a:t>
            </a:r>
            <a:r>
              <a:rPr sz="2200" spc="-10" dirty="0">
                <a:latin typeface="Arial"/>
                <a:cs typeface="Arial"/>
              </a:rPr>
              <a:t>élèves </a:t>
            </a:r>
            <a:r>
              <a:rPr sz="2200" spc="-5" dirty="0">
                <a:latin typeface="Arial"/>
                <a:cs typeface="Arial"/>
              </a:rPr>
              <a:t>interrogent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-5" dirty="0">
                <a:latin typeface="Arial"/>
                <a:cs typeface="Arial"/>
              </a:rPr>
              <a:t>comparent les </a:t>
            </a:r>
            <a:r>
              <a:rPr sz="2200" spc="-15" dirty="0">
                <a:latin typeface="Arial"/>
                <a:cs typeface="Arial"/>
              </a:rPr>
              <a:t>effets </a:t>
            </a:r>
            <a:r>
              <a:rPr sz="2200" dirty="0">
                <a:latin typeface="Arial"/>
                <a:cs typeface="Arial"/>
              </a:rPr>
              <a:t>de  </a:t>
            </a:r>
            <a:r>
              <a:rPr sz="2200" spc="-5" dirty="0">
                <a:latin typeface="Arial"/>
                <a:cs typeface="Arial"/>
              </a:rPr>
              <a:t>la croissance démographique sur le développement </a:t>
            </a:r>
            <a:r>
              <a:rPr sz="2200" spc="-10" dirty="0">
                <a:latin typeface="Arial"/>
                <a:cs typeface="Arial"/>
              </a:rPr>
              <a:t>de </a:t>
            </a:r>
            <a:r>
              <a:rPr sz="2200" spc="-5" dirty="0">
                <a:latin typeface="Arial"/>
                <a:cs typeface="Arial"/>
              </a:rPr>
              <a:t>plusieurs  pays (Chine </a:t>
            </a:r>
            <a:r>
              <a:rPr sz="2200" dirty="0">
                <a:latin typeface="Arial"/>
                <a:cs typeface="Arial"/>
              </a:rPr>
              <a:t>ou </a:t>
            </a:r>
            <a:r>
              <a:rPr sz="2200" spc="-5" dirty="0">
                <a:latin typeface="Arial"/>
                <a:cs typeface="Arial"/>
              </a:rPr>
              <a:t>Inde, </a:t>
            </a:r>
            <a:r>
              <a:rPr sz="2200" dirty="0">
                <a:latin typeface="Arial"/>
                <a:cs typeface="Arial"/>
              </a:rPr>
              <a:t>un </a:t>
            </a:r>
            <a:r>
              <a:rPr sz="2200" spc="-5" dirty="0">
                <a:latin typeface="Arial"/>
                <a:cs typeface="Arial"/>
              </a:rPr>
              <a:t>pays </a:t>
            </a:r>
            <a:r>
              <a:rPr sz="2200" dirty="0">
                <a:latin typeface="Arial"/>
                <a:cs typeface="Arial"/>
              </a:rPr>
              <a:t>africain, </a:t>
            </a:r>
            <a:r>
              <a:rPr sz="2200" spc="-5" dirty="0">
                <a:latin typeface="Arial"/>
                <a:cs typeface="Arial"/>
              </a:rPr>
              <a:t>Etats-Unis </a:t>
            </a:r>
            <a:r>
              <a:rPr sz="2200" dirty="0">
                <a:latin typeface="Arial"/>
                <a:cs typeface="Arial"/>
              </a:rPr>
              <a:t>ou </a:t>
            </a:r>
            <a:r>
              <a:rPr sz="2200" spc="-5" dirty="0">
                <a:latin typeface="Arial"/>
                <a:cs typeface="Arial"/>
              </a:rPr>
              <a:t>Europe). Ils  font le constat </a:t>
            </a:r>
            <a:r>
              <a:rPr sz="2200" spc="-10" dirty="0">
                <a:latin typeface="Arial"/>
                <a:cs typeface="Arial"/>
              </a:rPr>
              <a:t>d’un monde </a:t>
            </a:r>
            <a:r>
              <a:rPr sz="2200" spc="-5" dirty="0">
                <a:latin typeface="Arial"/>
                <a:cs typeface="Arial"/>
              </a:rPr>
              <a:t>inégal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-5" dirty="0">
                <a:latin typeface="Arial"/>
                <a:cs typeface="Arial"/>
              </a:rPr>
              <a:t>approfondissent leurs  </a:t>
            </a:r>
            <a:r>
              <a:rPr sz="2200" dirty="0">
                <a:latin typeface="Arial"/>
                <a:cs typeface="Arial"/>
              </a:rPr>
              <a:t>connaissances.</a:t>
            </a:r>
            <a:endParaRPr sz="2200">
              <a:latin typeface="Arial"/>
              <a:cs typeface="Arial"/>
            </a:endParaRPr>
          </a:p>
          <a:p>
            <a:pPr marL="5131435">
              <a:lnSpc>
                <a:spcPct val="100000"/>
              </a:lnSpc>
              <a:spcBef>
                <a:spcPts val="1220"/>
              </a:spcBef>
            </a:pPr>
            <a:r>
              <a:rPr sz="1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eduscol.education.fr/ressources-2016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0144" y="3000165"/>
            <a:ext cx="48539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7B1"/>
                </a:solidFill>
                <a:latin typeface="Arial"/>
                <a:cs typeface="Arial"/>
              </a:rPr>
              <a:t>Proposition de</a:t>
            </a:r>
            <a:r>
              <a:rPr sz="3200" b="1" spc="-6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67B1"/>
                </a:solidFill>
                <a:latin typeface="Arial"/>
                <a:cs typeface="Arial"/>
              </a:rPr>
              <a:t>séquence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42028" y="6639721"/>
            <a:ext cx="1517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8912" y="959640"/>
            <a:ext cx="49860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Déroulement </a:t>
            </a:r>
            <a:r>
              <a:rPr spc="-15" dirty="0"/>
              <a:t>de </a:t>
            </a:r>
            <a:r>
              <a:rPr spc="5" dirty="0"/>
              <a:t>la</a:t>
            </a:r>
            <a:r>
              <a:rPr spc="-50" dirty="0"/>
              <a:t> </a:t>
            </a:r>
            <a:r>
              <a:rPr spc="-5" dirty="0"/>
              <a:t>séquence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242028" y="6639721"/>
            <a:ext cx="1517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7106" y="1643893"/>
            <a:ext cx="36093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91135" algn="l"/>
                <a:tab pos="2444750" algn="l"/>
              </a:tabLst>
            </a:pPr>
            <a:r>
              <a:rPr sz="2200" b="1" dirty="0">
                <a:solidFill>
                  <a:srgbClr val="0067B1"/>
                </a:solidFill>
                <a:latin typeface="Arial"/>
                <a:cs typeface="Arial"/>
              </a:rPr>
              <a:t>P</a:t>
            </a:r>
            <a:r>
              <a:rPr sz="2200" b="1" spc="-30" dirty="0">
                <a:solidFill>
                  <a:srgbClr val="0067B1"/>
                </a:solidFill>
                <a:latin typeface="Arial"/>
                <a:cs typeface="Arial"/>
              </a:rPr>
              <a:t>r</a:t>
            </a:r>
            <a:r>
              <a:rPr sz="2200" b="1" spc="15" dirty="0">
                <a:solidFill>
                  <a:srgbClr val="0067B1"/>
                </a:solidFill>
                <a:latin typeface="Arial"/>
                <a:cs typeface="Arial"/>
              </a:rPr>
              <a:t>o</a:t>
            </a:r>
            <a:r>
              <a:rPr sz="2200" b="1" spc="-10" dirty="0">
                <a:solidFill>
                  <a:srgbClr val="0067B1"/>
                </a:solidFill>
                <a:latin typeface="Arial"/>
                <a:cs typeface="Arial"/>
              </a:rPr>
              <a:t>b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l</a:t>
            </a:r>
            <a:r>
              <a:rPr sz="2200" b="1" spc="-20" dirty="0">
                <a:solidFill>
                  <a:srgbClr val="0067B1"/>
                </a:solidFill>
                <a:latin typeface="Arial"/>
                <a:cs typeface="Arial"/>
              </a:rPr>
              <a:t>é</a:t>
            </a:r>
            <a:r>
              <a:rPr sz="2200" b="1" spc="15" dirty="0">
                <a:solidFill>
                  <a:srgbClr val="0067B1"/>
                </a:solidFill>
                <a:latin typeface="Arial"/>
                <a:cs typeface="Arial"/>
              </a:rPr>
              <a:t>m</a:t>
            </a:r>
            <a:r>
              <a:rPr sz="2200" b="1" spc="-20" dirty="0">
                <a:solidFill>
                  <a:srgbClr val="0067B1"/>
                </a:solidFill>
                <a:latin typeface="Arial"/>
                <a:cs typeface="Arial"/>
              </a:rPr>
              <a:t>a</a:t>
            </a:r>
            <a:r>
              <a:rPr sz="2200" b="1" spc="10" dirty="0">
                <a:solidFill>
                  <a:srgbClr val="0067B1"/>
                </a:solidFill>
                <a:latin typeface="Arial"/>
                <a:cs typeface="Arial"/>
              </a:rPr>
              <a:t>t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i</a:t>
            </a:r>
            <a:r>
              <a:rPr sz="2200" b="1" spc="-10" dirty="0">
                <a:solidFill>
                  <a:srgbClr val="0067B1"/>
                </a:solidFill>
                <a:latin typeface="Arial"/>
                <a:cs typeface="Arial"/>
              </a:rPr>
              <a:t>qu</a:t>
            </a:r>
            <a:r>
              <a:rPr sz="2200" b="1" spc="25" dirty="0">
                <a:solidFill>
                  <a:srgbClr val="0067B1"/>
                </a:solidFill>
                <a:latin typeface="Arial"/>
                <a:cs typeface="Arial"/>
              </a:rPr>
              <a:t>e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:</a:t>
            </a:r>
            <a:r>
              <a:rPr sz="2200" b="1" dirty="0">
                <a:solidFill>
                  <a:srgbClr val="0067B1"/>
                </a:solidFill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spc="25" dirty="0">
                <a:latin typeface="Arial"/>
                <a:cs typeface="Arial"/>
              </a:rPr>
              <a:t>o</a:t>
            </a:r>
            <a:r>
              <a:rPr sz="2200" spc="-15" dirty="0">
                <a:latin typeface="Arial"/>
                <a:cs typeface="Arial"/>
              </a:rPr>
              <a:t>mm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" dirty="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8853" y="1643893"/>
            <a:ext cx="47726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1280" algn="l"/>
                <a:tab pos="3124835" algn="l"/>
                <a:tab pos="3794125" algn="l"/>
              </a:tabLst>
            </a:pPr>
            <a:r>
              <a:rPr sz="2200" spc="10" dirty="0">
                <a:latin typeface="Arial"/>
                <a:cs typeface="Arial"/>
              </a:rPr>
              <a:t>r</a:t>
            </a:r>
            <a:r>
              <a:rPr sz="2200" spc="-20" dirty="0">
                <a:latin typeface="Arial"/>
                <a:cs typeface="Arial"/>
              </a:rPr>
              <a:t>é</a:t>
            </a:r>
            <a:r>
              <a:rPr sz="2200" dirty="0">
                <a:latin typeface="Arial"/>
                <a:cs typeface="Arial"/>
              </a:rPr>
              <a:t>pond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spc="-5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	d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spc="10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ab</a:t>
            </a:r>
            <a:r>
              <a:rPr sz="2200" spc="-10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	au</a:t>
            </a:r>
            <a:r>
              <a:rPr sz="2200" spc="-5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	b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15" dirty="0">
                <a:latin typeface="Arial"/>
                <a:cs typeface="Arial"/>
              </a:rPr>
              <a:t>s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106" y="1835303"/>
            <a:ext cx="7254875" cy="186372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1225"/>
              </a:spcBef>
            </a:pPr>
            <a:r>
              <a:rPr sz="2200" dirty="0">
                <a:latin typeface="Arial"/>
                <a:cs typeface="Arial"/>
              </a:rPr>
              <a:t>d’une </a:t>
            </a:r>
            <a:r>
              <a:rPr sz="2200" spc="-5" dirty="0">
                <a:latin typeface="Arial"/>
                <a:cs typeface="Arial"/>
              </a:rPr>
              <a:t>humanité croissante </a:t>
            </a:r>
            <a:r>
              <a:rPr sz="2200" dirty="0">
                <a:latin typeface="Arial"/>
                <a:cs typeface="Arial"/>
              </a:rPr>
              <a:t>et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vieillissante?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1130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Durée: </a:t>
            </a:r>
            <a:r>
              <a:rPr sz="2200" dirty="0">
                <a:latin typeface="Arial"/>
                <a:cs typeface="Arial"/>
              </a:rPr>
              <a:t>12 </a:t>
            </a:r>
            <a:r>
              <a:rPr sz="2200" spc="-5" dirty="0">
                <a:latin typeface="Arial"/>
                <a:cs typeface="Arial"/>
              </a:rPr>
              <a:t>à </a:t>
            </a:r>
            <a:r>
              <a:rPr sz="2200" dirty="0">
                <a:latin typeface="Arial"/>
                <a:cs typeface="Arial"/>
              </a:rPr>
              <a:t>14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heures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Plan</a:t>
            </a:r>
            <a:r>
              <a:rPr sz="2200" b="1" spc="1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possible: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200" b="1" spc="-10" dirty="0">
                <a:latin typeface="Arial"/>
                <a:cs typeface="Arial"/>
              </a:rPr>
              <a:t>Etude </a:t>
            </a:r>
            <a:r>
              <a:rPr sz="2200" b="1" spc="-5" dirty="0">
                <a:latin typeface="Arial"/>
                <a:cs typeface="Arial"/>
              </a:rPr>
              <a:t>de cas: </a:t>
            </a:r>
            <a:r>
              <a:rPr sz="2200" spc="-10" dirty="0">
                <a:latin typeface="Arial"/>
                <a:cs typeface="Arial"/>
              </a:rPr>
              <a:t>Les </a:t>
            </a:r>
            <a:r>
              <a:rPr sz="2200" spc="-5" dirty="0">
                <a:latin typeface="Arial"/>
                <a:cs typeface="Arial"/>
              </a:rPr>
              <a:t>enjeux </a:t>
            </a:r>
            <a:r>
              <a:rPr sz="2200" spc="-10" dirty="0">
                <a:latin typeface="Arial"/>
                <a:cs typeface="Arial"/>
              </a:rPr>
              <a:t>du </a:t>
            </a:r>
            <a:r>
              <a:rPr sz="2200" dirty="0">
                <a:latin typeface="Arial"/>
                <a:cs typeface="Arial"/>
              </a:rPr>
              <a:t>vieillissement au Japon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(2H)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1086" y="3740883"/>
            <a:ext cx="37280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56105" algn="l"/>
                <a:tab pos="2399665" algn="l"/>
                <a:tab pos="3403600" algn="l"/>
              </a:tabLst>
            </a:pPr>
            <a:r>
              <a:rPr sz="2200" dirty="0">
                <a:latin typeface="Arial"/>
                <a:cs typeface="Arial"/>
              </a:rPr>
              <a:t>d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45" dirty="0">
                <a:latin typeface="Arial"/>
                <a:cs typeface="Arial"/>
              </a:rPr>
              <a:t>f</a:t>
            </a:r>
            <a:r>
              <a:rPr sz="2200" spc="-5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é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ée</a:t>
            </a:r>
            <a:r>
              <a:rPr sz="2200" spc="-5" dirty="0">
                <a:latin typeface="Arial"/>
                <a:cs typeface="Arial"/>
              </a:rPr>
              <a:t>s: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0" dirty="0">
                <a:latin typeface="Arial"/>
                <a:cs typeface="Arial"/>
              </a:rPr>
              <a:t>en</a:t>
            </a:r>
            <a:r>
              <a:rPr sz="2200" spc="10" dirty="0">
                <a:latin typeface="Arial"/>
                <a:cs typeface="Arial"/>
              </a:rPr>
              <a:t>j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20" dirty="0">
                <a:latin typeface="Arial"/>
                <a:cs typeface="Arial"/>
              </a:rPr>
              <a:t>u</a:t>
            </a:r>
            <a:r>
              <a:rPr sz="2200" spc="-5" dirty="0">
                <a:latin typeface="Arial"/>
                <a:cs typeface="Arial"/>
              </a:rPr>
              <a:t>x</a:t>
            </a:r>
            <a:r>
              <a:rPr sz="2200" dirty="0">
                <a:latin typeface="Arial"/>
                <a:cs typeface="Arial"/>
              </a:rPr>
              <a:t>	d</a:t>
            </a:r>
            <a:r>
              <a:rPr sz="2200" spc="-5" dirty="0">
                <a:latin typeface="Arial"/>
                <a:cs typeface="Arial"/>
              </a:rPr>
              <a:t>u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106" y="3740883"/>
            <a:ext cx="4683125" cy="109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52425" algn="l"/>
                <a:tab pos="1032510" algn="l"/>
                <a:tab pos="2586355" algn="l"/>
              </a:tabLst>
            </a:pPr>
            <a:r>
              <a:rPr sz="2200" b="1" spc="-5" dirty="0">
                <a:latin typeface="Arial"/>
                <a:cs typeface="Arial"/>
              </a:rPr>
              <a:t>I/	</a:t>
            </a:r>
            <a:r>
              <a:rPr sz="2200" spc="-10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10" dirty="0">
                <a:latin typeface="Arial"/>
                <a:cs typeface="Arial"/>
              </a:rPr>
              <a:t>j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15" dirty="0">
                <a:latin typeface="Arial"/>
                <a:cs typeface="Arial"/>
              </a:rPr>
              <a:t>c</a:t>
            </a:r>
            <a:r>
              <a:rPr sz="2200" spc="-2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	dé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25" dirty="0">
                <a:latin typeface="Arial"/>
                <a:cs typeface="Arial"/>
              </a:rPr>
              <a:t>g</a:t>
            </a:r>
            <a:r>
              <a:rPr sz="2200" spc="-15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q</a:t>
            </a:r>
            <a:r>
              <a:rPr sz="2200" spc="25" dirty="0">
                <a:latin typeface="Arial"/>
                <a:cs typeface="Arial"/>
              </a:rPr>
              <a:t>u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s  nombre </a:t>
            </a:r>
            <a:r>
              <a:rPr sz="2200" dirty="0">
                <a:latin typeface="Arial"/>
                <a:cs typeface="Arial"/>
              </a:rPr>
              <a:t>et du </a:t>
            </a:r>
            <a:r>
              <a:rPr sz="2200" spc="-5" dirty="0">
                <a:latin typeface="Arial"/>
                <a:cs typeface="Arial"/>
              </a:rPr>
              <a:t>vieillissement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(4H)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latin typeface="Arial"/>
                <a:cs typeface="Arial"/>
              </a:rPr>
              <a:t>II/ </a:t>
            </a:r>
            <a:r>
              <a:rPr sz="2200" spc="-5" dirty="0">
                <a:latin typeface="Arial"/>
                <a:cs typeface="Arial"/>
              </a:rPr>
              <a:t>Développement </a:t>
            </a:r>
            <a:r>
              <a:rPr sz="2200" spc="-10" dirty="0">
                <a:latin typeface="Arial"/>
                <a:cs typeface="Arial"/>
              </a:rPr>
              <a:t>et </a:t>
            </a:r>
            <a:r>
              <a:rPr sz="2200" spc="-5" dirty="0">
                <a:latin typeface="Arial"/>
                <a:cs typeface="Arial"/>
              </a:rPr>
              <a:t>inégalités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(3H)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7106" y="4880821"/>
            <a:ext cx="85744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53085" algn="l"/>
                <a:tab pos="1094105" algn="l"/>
                <a:tab pos="2273935" algn="l"/>
                <a:tab pos="4008754" algn="l"/>
                <a:tab pos="6404610" algn="l"/>
                <a:tab pos="7815580" algn="l"/>
              </a:tabLst>
            </a:pPr>
            <a:r>
              <a:rPr sz="2200" b="1" spc="-5" dirty="0">
                <a:latin typeface="Arial"/>
                <a:cs typeface="Arial"/>
              </a:rPr>
              <a:t>III/	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-5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F</a:t>
            </a:r>
            <a:r>
              <a:rPr sz="2200" spc="10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an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5" dirty="0">
                <a:latin typeface="Arial"/>
                <a:cs typeface="Arial"/>
              </a:rPr>
              <a:t>:</a:t>
            </a:r>
            <a:r>
              <a:rPr sz="2200" dirty="0">
                <a:latin typeface="Arial"/>
                <a:cs typeface="Arial"/>
              </a:rPr>
              <a:t>	d</a:t>
            </a:r>
            <a:r>
              <a:rPr sz="2200" spc="-30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na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que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	dé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10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20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que</a:t>
            </a:r>
            <a:r>
              <a:rPr sz="2200" spc="-5" dirty="0">
                <a:latin typeface="Arial"/>
                <a:cs typeface="Arial"/>
              </a:rPr>
              <a:t>s,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né</a:t>
            </a:r>
            <a:r>
              <a:rPr sz="2200" spc="-20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1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-2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é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-5" dirty="0">
                <a:latin typeface="Arial"/>
                <a:cs typeface="Arial"/>
              </a:rPr>
              <a:t>-  économiques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(4H)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35052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0648" y="802691"/>
            <a:ext cx="665289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Etude de </a:t>
            </a:r>
            <a:r>
              <a:rPr spc="-10" dirty="0"/>
              <a:t>cas</a:t>
            </a:r>
            <a:r>
              <a:rPr dirty="0"/>
              <a:t> </a:t>
            </a:r>
            <a:r>
              <a:rPr spc="-5" dirty="0"/>
              <a:t>:</a:t>
            </a:r>
          </a:p>
          <a:p>
            <a:pPr marL="12700">
              <a:lnSpc>
                <a:spcPct val="100000"/>
              </a:lnSpc>
            </a:pPr>
            <a:r>
              <a:rPr dirty="0"/>
              <a:t>Les </a:t>
            </a:r>
            <a:r>
              <a:rPr spc="-5" dirty="0"/>
              <a:t>enjeux du </a:t>
            </a:r>
            <a:r>
              <a:rPr spc="-10" dirty="0"/>
              <a:t>vieillissement </a:t>
            </a:r>
            <a:r>
              <a:rPr spc="-5" dirty="0"/>
              <a:t>au</a:t>
            </a:r>
            <a:r>
              <a:rPr spc="10" dirty="0"/>
              <a:t> </a:t>
            </a:r>
            <a:r>
              <a:rPr spc="-5" dirty="0"/>
              <a:t>Japon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42028" y="6639721"/>
            <a:ext cx="1517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1233" y="2204670"/>
            <a:ext cx="86264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Problématique: </a:t>
            </a:r>
            <a:r>
              <a:rPr sz="2200" dirty="0">
                <a:latin typeface="Arial"/>
                <a:cs typeface="Arial"/>
              </a:rPr>
              <a:t>quels sont </a:t>
            </a:r>
            <a:r>
              <a:rPr sz="2200" spc="-5" dirty="0">
                <a:latin typeface="Arial"/>
                <a:cs typeface="Arial"/>
              </a:rPr>
              <a:t>les défis soulevés </a:t>
            </a:r>
            <a:r>
              <a:rPr sz="2200" dirty="0">
                <a:latin typeface="Arial"/>
                <a:cs typeface="Arial"/>
              </a:rPr>
              <a:t>par </a:t>
            </a:r>
            <a:r>
              <a:rPr sz="2200" spc="5" dirty="0">
                <a:latin typeface="Arial"/>
                <a:cs typeface="Arial"/>
              </a:rPr>
              <a:t>le </a:t>
            </a:r>
            <a:r>
              <a:rPr sz="2200" spc="-5" dirty="0">
                <a:latin typeface="Arial"/>
                <a:cs typeface="Arial"/>
              </a:rPr>
              <a:t>vieillissement  </a:t>
            </a:r>
            <a:r>
              <a:rPr sz="2200" dirty="0">
                <a:latin typeface="Arial"/>
                <a:cs typeface="Arial"/>
              </a:rPr>
              <a:t>de </a:t>
            </a:r>
            <a:r>
              <a:rPr sz="2200" spc="5" dirty="0">
                <a:latin typeface="Arial"/>
                <a:cs typeface="Arial"/>
              </a:rPr>
              <a:t>la </a:t>
            </a:r>
            <a:r>
              <a:rPr sz="2200" dirty="0">
                <a:latin typeface="Arial"/>
                <a:cs typeface="Arial"/>
              </a:rPr>
              <a:t>société </a:t>
            </a:r>
            <a:r>
              <a:rPr sz="2200" spc="-10" dirty="0">
                <a:latin typeface="Arial"/>
                <a:cs typeface="Arial"/>
              </a:rPr>
              <a:t>au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Japon?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9874" y="3094723"/>
            <a:ext cx="10674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politique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1233" y="3094723"/>
            <a:ext cx="7145655" cy="2068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91135" algn="l"/>
                <a:tab pos="1671320" algn="l"/>
                <a:tab pos="2202180" algn="l"/>
                <a:tab pos="5111115" algn="l"/>
              </a:tabLst>
            </a:pPr>
            <a:r>
              <a:rPr sz="2200" b="1" spc="-10" dirty="0">
                <a:solidFill>
                  <a:srgbClr val="0067B1"/>
                </a:solidFill>
                <a:latin typeface="Arial"/>
                <a:cs typeface="Arial"/>
              </a:rPr>
              <a:t>No</a:t>
            </a:r>
            <a:r>
              <a:rPr sz="2200" b="1" spc="10" dirty="0">
                <a:solidFill>
                  <a:srgbClr val="0067B1"/>
                </a:solidFill>
                <a:latin typeface="Arial"/>
                <a:cs typeface="Arial"/>
              </a:rPr>
              <a:t>t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i</a:t>
            </a:r>
            <a:r>
              <a:rPr sz="2200" b="1" spc="-10" dirty="0">
                <a:solidFill>
                  <a:srgbClr val="0067B1"/>
                </a:solidFill>
                <a:latin typeface="Arial"/>
                <a:cs typeface="Arial"/>
              </a:rPr>
              <a:t>o</a:t>
            </a:r>
            <a:r>
              <a:rPr sz="2200" b="1" spc="15" dirty="0">
                <a:solidFill>
                  <a:srgbClr val="0067B1"/>
                </a:solidFill>
                <a:latin typeface="Arial"/>
                <a:cs typeface="Arial"/>
              </a:rPr>
              <a:t>n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s</a:t>
            </a:r>
            <a:r>
              <a:rPr sz="2200" b="1" dirty="0">
                <a:solidFill>
                  <a:srgbClr val="0067B1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:</a:t>
            </a:r>
            <a:r>
              <a:rPr sz="2200" b="1" dirty="0">
                <a:solidFill>
                  <a:srgbClr val="0067B1"/>
                </a:solidFill>
                <a:latin typeface="Arial"/>
                <a:cs typeface="Arial"/>
              </a:rPr>
              <a:t>	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-20" dirty="0">
                <a:latin typeface="Arial"/>
                <a:cs typeface="Arial"/>
              </a:rPr>
              <a:t>é</a:t>
            </a:r>
            <a:r>
              <a:rPr sz="2200" spc="15" dirty="0">
                <a:latin typeface="Arial"/>
                <a:cs typeface="Arial"/>
              </a:rPr>
              <a:t>c</a:t>
            </a:r>
            <a:r>
              <a:rPr sz="2200" spc="-10" dirty="0">
                <a:latin typeface="Arial"/>
                <a:cs typeface="Arial"/>
              </a:rPr>
              <a:t>l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n</a:t>
            </a:r>
            <a:r>
              <a:rPr sz="2200" spc="-5" dirty="0">
                <a:latin typeface="Arial"/>
                <a:cs typeface="Arial"/>
              </a:rPr>
              <a:t>/v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-10" dirty="0">
                <a:latin typeface="Arial"/>
                <a:cs typeface="Arial"/>
              </a:rPr>
              <a:t>i</a:t>
            </a:r>
            <a:r>
              <a:rPr sz="2200" spc="10" dirty="0">
                <a:latin typeface="Arial"/>
                <a:cs typeface="Arial"/>
              </a:rPr>
              <a:t>l</a:t>
            </a:r>
            <a:r>
              <a:rPr sz="2200" spc="-10" dirty="0">
                <a:latin typeface="Arial"/>
                <a:cs typeface="Arial"/>
              </a:rPr>
              <a:t>li</a:t>
            </a:r>
            <a:r>
              <a:rPr sz="2200" spc="-5" dirty="0">
                <a:latin typeface="Arial"/>
                <a:cs typeface="Arial"/>
              </a:rPr>
              <a:t>s</a:t>
            </a:r>
            <a:r>
              <a:rPr sz="2200" spc="15" dirty="0">
                <a:latin typeface="Arial"/>
                <a:cs typeface="Arial"/>
              </a:rPr>
              <a:t>s</a:t>
            </a:r>
            <a:r>
              <a:rPr sz="2200" spc="-20" dirty="0">
                <a:latin typeface="Arial"/>
                <a:cs typeface="Arial"/>
              </a:rPr>
              <a:t>e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0" dirty="0">
                <a:latin typeface="Arial"/>
                <a:cs typeface="Arial"/>
              </a:rPr>
              <a:t>d</a:t>
            </a:r>
            <a:r>
              <a:rPr sz="2200" spc="25" dirty="0">
                <a:latin typeface="Arial"/>
                <a:cs typeface="Arial"/>
              </a:rPr>
              <a:t>é</a:t>
            </a:r>
            <a:r>
              <a:rPr sz="2200" spc="-15" dirty="0">
                <a:latin typeface="Arial"/>
                <a:cs typeface="Arial"/>
              </a:rPr>
              <a:t>m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g</a:t>
            </a:r>
            <a:r>
              <a:rPr sz="2200" spc="10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ap</a:t>
            </a:r>
            <a:r>
              <a:rPr sz="2200" spc="-20" dirty="0">
                <a:latin typeface="Arial"/>
                <a:cs typeface="Arial"/>
              </a:rPr>
              <a:t>h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20" dirty="0">
                <a:latin typeface="Arial"/>
                <a:cs typeface="Arial"/>
              </a:rPr>
              <a:t>q</a:t>
            </a:r>
            <a:r>
              <a:rPr sz="2200" dirty="0">
                <a:latin typeface="Arial"/>
                <a:cs typeface="Arial"/>
              </a:rPr>
              <a:t>ue</a:t>
            </a:r>
            <a:r>
              <a:rPr sz="2200" spc="-5" dirty="0">
                <a:latin typeface="Arial"/>
                <a:cs typeface="Arial"/>
              </a:rPr>
              <a:t>;  nataliste/migratoire</a:t>
            </a:r>
            <a:endParaRPr sz="2200">
              <a:latin typeface="Arial"/>
              <a:cs typeface="Arial"/>
            </a:endParaRPr>
          </a:p>
          <a:p>
            <a:pPr marL="190500" indent="-178435">
              <a:lnSpc>
                <a:spcPts val="2630"/>
              </a:lnSpc>
              <a:spcBef>
                <a:spcPts val="1730"/>
              </a:spcBef>
              <a:buFont typeface="Wingdings"/>
              <a:buChar char=""/>
              <a:tabLst>
                <a:tab pos="191135" algn="l"/>
              </a:tabLst>
            </a:pP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Capacités</a:t>
            </a:r>
            <a:r>
              <a:rPr sz="2200" b="1" spc="5" dirty="0">
                <a:solidFill>
                  <a:srgbClr val="0067B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067B1"/>
                </a:solidFill>
                <a:latin typeface="Arial"/>
                <a:cs typeface="Arial"/>
              </a:rPr>
              <a:t>travaillées:</a:t>
            </a:r>
            <a:endParaRPr sz="2200">
              <a:latin typeface="Arial"/>
              <a:cs typeface="Arial"/>
            </a:endParaRPr>
          </a:p>
          <a:p>
            <a:pPr marL="640080" lvl="1" indent="-171450">
              <a:lnSpc>
                <a:spcPts val="3225"/>
              </a:lnSpc>
              <a:buClr>
                <a:srgbClr val="0067B1"/>
              </a:buClr>
              <a:buSzPct val="120454"/>
              <a:buFont typeface="Wingdings"/>
              <a:buChar char=""/>
              <a:tabLst>
                <a:tab pos="640715" algn="l"/>
              </a:tabLst>
            </a:pPr>
            <a:r>
              <a:rPr sz="2200" spc="-5" dirty="0">
                <a:latin typeface="Arial"/>
                <a:cs typeface="Arial"/>
              </a:rPr>
              <a:t>Contextualiser</a:t>
            </a:r>
            <a:endParaRPr sz="2200">
              <a:latin typeface="Arial"/>
              <a:cs typeface="Arial"/>
            </a:endParaRPr>
          </a:p>
          <a:p>
            <a:pPr marL="640080" lvl="1" indent="-171450">
              <a:lnSpc>
                <a:spcPts val="3235"/>
              </a:lnSpc>
              <a:buClr>
                <a:srgbClr val="0067B1"/>
              </a:buClr>
              <a:buSzPct val="120454"/>
              <a:buFont typeface="Wingdings"/>
              <a:buChar char=""/>
              <a:tabLst>
                <a:tab pos="640715" algn="l"/>
              </a:tabLst>
            </a:pPr>
            <a:r>
              <a:rPr sz="2200" spc="-5" dirty="0">
                <a:latin typeface="Arial"/>
                <a:cs typeface="Arial"/>
              </a:rPr>
              <a:t>Conduire </a:t>
            </a:r>
            <a:r>
              <a:rPr sz="2200" spc="-10" dirty="0">
                <a:latin typeface="Arial"/>
                <a:cs typeface="Arial"/>
              </a:rPr>
              <a:t>une </a:t>
            </a:r>
            <a:r>
              <a:rPr sz="2200" spc="-5" dirty="0">
                <a:latin typeface="Arial"/>
                <a:cs typeface="Arial"/>
              </a:rPr>
              <a:t>démarche géographique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5" dirty="0">
                <a:latin typeface="Arial"/>
                <a:cs typeface="Arial"/>
              </a:rPr>
              <a:t>la</a:t>
            </a:r>
            <a:r>
              <a:rPr sz="2200" spc="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justifier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345784"/>
            <a:ext cx="8359139" cy="6633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242028" y="6639721"/>
            <a:ext cx="15176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1650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150350-A925-49A8-84EE-70FCAE162AFA}"/>
              </a:ext>
            </a:extLst>
          </p:cNvPr>
          <p:cNvSpPr txBox="1"/>
          <p:nvPr/>
        </p:nvSpPr>
        <p:spPr>
          <a:xfrm rot="18649066">
            <a:off x="4729130" y="3138809"/>
            <a:ext cx="5317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WWW.NIKKEL.COM</a:t>
            </a:r>
            <a:r>
              <a:rPr lang="fr-FR" sz="4000" dirty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1CA6F0-1CCE-4210-B034-0024264BD2CF}"/>
              </a:ext>
            </a:extLst>
          </p:cNvPr>
          <p:cNvSpPr txBox="1"/>
          <p:nvPr/>
        </p:nvSpPr>
        <p:spPr>
          <a:xfrm rot="19076003">
            <a:off x="1383310" y="2663695"/>
            <a:ext cx="3783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bg1">
                    <a:lumMod val="65000"/>
                  </a:schemeClr>
                </a:solidFill>
              </a:rPr>
              <a:t>SOURCE : INSEE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594</Words>
  <Application>Microsoft Office PowerPoint</Application>
  <PresentationFormat>Personnalisé</PresentationFormat>
  <Paragraphs>121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Wingdings</vt:lpstr>
      <vt:lpstr>Office Theme</vt:lpstr>
      <vt:lpstr>Présentation PowerPoint</vt:lpstr>
      <vt:lpstr>Ce que dit le BO</vt:lpstr>
      <vt:lpstr>L’enseignement de la géographie au lycée</vt:lpstr>
      <vt:lpstr>Quelle est la place  nouveaux programmes?</vt:lpstr>
      <vt:lpstr>Quelle est la place du thème dans la scolarité?</vt:lpstr>
      <vt:lpstr>Proposition de séquence</vt:lpstr>
      <vt:lpstr>Déroulement de la séquence</vt:lpstr>
      <vt:lpstr>Etude de cas : Les enjeux du vieillissement au Japon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Echelle descriptive</vt:lpstr>
      <vt:lpstr>Piste de différenciation</vt:lpstr>
      <vt:lpstr>Trace écrite</vt:lpstr>
      <vt:lpstr>Question 1 : Des trajectoires démographiques différenciées:  les défis du nombre et du vieillissement</vt:lpstr>
      <vt:lpstr>Activité 1</vt:lpstr>
      <vt:lpstr>Présentation PowerPoint</vt:lpstr>
      <vt:lpstr>Activité 1</vt:lpstr>
      <vt:lpstr>Activité 1</vt:lpstr>
      <vt:lpstr>Activité 1</vt:lpstr>
      <vt:lpstr>Activité 2</vt:lpstr>
      <vt:lpstr>Activité 2</vt:lpstr>
      <vt:lpstr>Activité 2</vt:lpstr>
      <vt:lpstr>Présentation PowerPoint</vt:lpstr>
      <vt:lpstr>Présentation PowerPoint</vt:lpstr>
      <vt:lpstr>Pistes de différenciation</vt:lpstr>
      <vt:lpstr>Pistes de différenciation</vt:lpstr>
      <vt:lpstr>RESSOURCES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- 201811026-modele-powerpoint-ac-poitiers [Mode de compatibilitÃ©]</dc:title>
  <dc:creator>julie</dc:creator>
  <cp:lastModifiedBy>Lydia COMBEAUD</cp:lastModifiedBy>
  <cp:revision>1</cp:revision>
  <dcterms:created xsi:type="dcterms:W3CDTF">2019-07-09T14:23:05Z</dcterms:created>
  <dcterms:modified xsi:type="dcterms:W3CDTF">2019-07-09T15:29:29Z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2019-06-11T00:00:00Z</vt:filetime>
  </property>
  <property fmtid="{D5CDD505-2E9C-101B-9397-08002B2CF9AE}" pid="3" name="LastSaved">
    <vt:filetime>2019-07-09T00:00:00Z</vt:filetime>
  </property>
</Properties>
</file>