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6" r:id="rId4"/>
    <p:sldId id="258" r:id="rId5"/>
    <p:sldId id="262"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F18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7" d="100"/>
          <a:sy n="77" d="100"/>
        </p:scale>
        <p:origin x="-114" y="-64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43094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236214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BF2BCB-8A94-43E1-AEF5-B8B94AC2E07A}"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693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4028329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BF2BCB-8A94-43E1-AEF5-B8B94AC2E07A}"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405572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1118499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1934000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4858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14966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29960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60533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421047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188905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132975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65013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C222553-CB6A-4F7D-A0EC-95DC75C3F7D6}" type="datetimeFigureOut">
              <a:rPr lang="fr-FR" smtClean="0"/>
              <a:pPr/>
              <a:t>05/01/2020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314936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C222553-CB6A-4F7D-A0EC-95DC75C3F7D6}" type="datetimeFigureOut">
              <a:rPr lang="fr-FR" smtClean="0"/>
              <a:pPr/>
              <a:t>05/01/2020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BF2BCB-8A94-43E1-AEF5-B8B94AC2E07A}" type="slidenum">
              <a:rPr lang="fr-FR" smtClean="0"/>
              <a:pPr/>
              <a:t>‹N°›</a:t>
            </a:fld>
            <a:endParaRPr lang="fr-FR"/>
          </a:p>
        </p:txBody>
      </p:sp>
    </p:spTree>
    <p:extLst>
      <p:ext uri="{BB962C8B-B14F-4D97-AF65-F5344CB8AC3E}">
        <p14:creationId xmlns:p14="http://schemas.microsoft.com/office/powerpoint/2010/main" xmlns="" val="2053815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Formation EPS</a:t>
            </a:r>
            <a:br>
              <a:rPr lang="fr-FR" b="1" dirty="0"/>
            </a:br>
            <a:r>
              <a:rPr lang="fr-FR" b="1" dirty="0"/>
              <a:t>« Enseigner les arts du cirque »</a:t>
            </a:r>
          </a:p>
        </p:txBody>
      </p:sp>
      <p:sp>
        <p:nvSpPr>
          <p:cNvPr id="3" name="Espace réservé du contenu 2"/>
          <p:cNvSpPr>
            <a:spLocks noGrp="1"/>
          </p:cNvSpPr>
          <p:nvPr>
            <p:ph idx="1"/>
          </p:nvPr>
        </p:nvSpPr>
        <p:spPr/>
        <p:txBody>
          <a:bodyPr/>
          <a:lstStyle/>
          <a:p>
            <a:r>
              <a:rPr lang="fr-FR" dirty="0"/>
              <a:t>Le 14 et 15 novembre à Châtellerault.</a:t>
            </a:r>
          </a:p>
          <a:p>
            <a:r>
              <a:rPr lang="fr-FR" dirty="0"/>
              <a:t>Le 12 et 13 décembre à (Lieu à définir autour de Saintes)</a:t>
            </a:r>
          </a:p>
          <a:p>
            <a:endParaRPr lang="fr-FR" dirty="0"/>
          </a:p>
          <a:p>
            <a:pPr marL="0" indent="0">
              <a:buNone/>
            </a:pPr>
            <a:r>
              <a:rPr lang="fr-FR" dirty="0"/>
              <a:t>En partenariat avec « l’école nationale de cirque de Châtellerault »</a:t>
            </a:r>
          </a:p>
        </p:txBody>
      </p:sp>
      <p:pic>
        <p:nvPicPr>
          <p:cNvPr id="4" name="Image 3"/>
          <p:cNvPicPr>
            <a:picLocks noChangeAspect="1"/>
          </p:cNvPicPr>
          <p:nvPr/>
        </p:nvPicPr>
        <p:blipFill rotWithShape="1">
          <a:blip r:embed="rId2" cstate="print">
            <a:extLst>
              <a:ext uri="{28A0092B-C50C-407E-A947-70E740481C1C}">
                <a14:useLocalDpi xmlns:a14="http://schemas.microsoft.com/office/drawing/2010/main" xmlns="" val="0"/>
              </a:ext>
            </a:extLst>
          </a:blip>
          <a:srcRect r="72009"/>
          <a:stretch/>
        </p:blipFill>
        <p:spPr>
          <a:xfrm>
            <a:off x="10367889" y="2644726"/>
            <a:ext cx="1443631" cy="1723209"/>
          </a:xfrm>
          <a:prstGeom prst="rect">
            <a:avLst/>
          </a:prstGeom>
        </p:spPr>
      </p:pic>
    </p:spTree>
    <p:extLst>
      <p:ext uri="{BB962C8B-B14F-4D97-AF65-F5344CB8AC3E}">
        <p14:creationId xmlns:p14="http://schemas.microsoft.com/office/powerpoint/2010/main" xmlns="" val="2274913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5EB7739-C21B-864A-A364-96DBF10685FE}"/>
              </a:ext>
            </a:extLst>
          </p:cNvPr>
          <p:cNvSpPr>
            <a:spLocks noGrp="1"/>
          </p:cNvSpPr>
          <p:nvPr>
            <p:ph type="title"/>
          </p:nvPr>
        </p:nvSpPr>
        <p:spPr/>
        <p:txBody>
          <a:bodyPr/>
          <a:lstStyle/>
          <a:p>
            <a:pPr algn="ctr"/>
            <a:r>
              <a:rPr lang="fr-FR" dirty="0"/>
              <a:t> </a:t>
            </a:r>
            <a:r>
              <a:rPr lang="fr-FR" b="1" dirty="0"/>
              <a:t>Démarche d’enseignement à l’échelle de la leçon</a:t>
            </a:r>
          </a:p>
        </p:txBody>
      </p:sp>
      <p:sp>
        <p:nvSpPr>
          <p:cNvPr id="3" name="Espace réservé du contenu 2">
            <a:extLst>
              <a:ext uri="{FF2B5EF4-FFF2-40B4-BE49-F238E27FC236}">
                <a16:creationId xmlns:a16="http://schemas.microsoft.com/office/drawing/2014/main" xmlns="" id="{6BCD199A-F40C-F846-AB1E-BB945D03212C}"/>
              </a:ext>
            </a:extLst>
          </p:cNvPr>
          <p:cNvSpPr>
            <a:spLocks noGrp="1"/>
          </p:cNvSpPr>
          <p:nvPr>
            <p:ph idx="1"/>
          </p:nvPr>
        </p:nvSpPr>
        <p:spPr/>
        <p:txBody>
          <a:bodyPr/>
          <a:lstStyle/>
          <a:p>
            <a:r>
              <a:rPr lang="fr-FR" b="1" dirty="0"/>
              <a:t>Travail en troupes</a:t>
            </a:r>
          </a:p>
          <a:p>
            <a:pPr marL="0" indent="0">
              <a:buNone/>
            </a:pPr>
            <a:r>
              <a:rPr lang="fr-FR" i="1" dirty="0"/>
              <a:t>Objectif: </a:t>
            </a:r>
            <a:r>
              <a:rPr lang="fr-FR" dirty="0"/>
              <a:t>élaborer et réguler le projet de création artistique</a:t>
            </a:r>
          </a:p>
          <a:p>
            <a:r>
              <a:rPr lang="fr-FR" b="1" dirty="0"/>
              <a:t>Travail en groupes d’expertises</a:t>
            </a:r>
          </a:p>
          <a:p>
            <a:pPr marL="0" indent="0">
              <a:buNone/>
            </a:pPr>
            <a:r>
              <a:rPr lang="fr-FR" dirty="0"/>
              <a:t>Complexifier</a:t>
            </a:r>
          </a:p>
          <a:p>
            <a:pPr marL="0" indent="0">
              <a:buNone/>
            </a:pPr>
            <a:r>
              <a:rPr lang="fr-FR" dirty="0"/>
              <a:t>Transformer la forme</a:t>
            </a:r>
          </a:p>
          <a:p>
            <a:pPr marL="0" indent="0">
              <a:buNone/>
            </a:pPr>
            <a:r>
              <a:rPr lang="fr-FR" dirty="0"/>
              <a:t>Au sein des groupes d’expertises: choisir les familles</a:t>
            </a:r>
          </a:p>
          <a:p>
            <a:pPr marL="0" indent="0">
              <a:buNone/>
            </a:pPr>
            <a:r>
              <a:rPr lang="fr-FR" i="1" dirty="0"/>
              <a:t>Objectif: </a:t>
            </a:r>
            <a:r>
              <a:rPr lang="fr-FR" dirty="0"/>
              <a:t>acquisition des contenus d’enseignement</a:t>
            </a:r>
          </a:p>
          <a:p>
            <a:r>
              <a:rPr lang="fr-FR" b="1" dirty="0"/>
              <a:t>Retour au travail en troupes</a:t>
            </a:r>
          </a:p>
          <a:p>
            <a:pPr marL="0" indent="0">
              <a:buNone/>
            </a:pPr>
            <a:r>
              <a:rPr lang="fr-FR" dirty="0"/>
              <a:t>Faire évoluer le projet en intégrant le travail mené en expertise</a:t>
            </a:r>
          </a:p>
          <a:p>
            <a:endParaRPr lang="fr-FR" b="1" dirty="0"/>
          </a:p>
        </p:txBody>
      </p:sp>
    </p:spTree>
    <p:extLst>
      <p:ext uri="{BB962C8B-B14F-4D97-AF65-F5344CB8AC3E}">
        <p14:creationId xmlns:p14="http://schemas.microsoft.com/office/powerpoint/2010/main" xmlns="" val="294000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0439EE0-F37C-A141-924A-7218C042D4D3}"/>
              </a:ext>
            </a:extLst>
          </p:cNvPr>
          <p:cNvSpPr>
            <a:spLocks noGrp="1"/>
          </p:cNvSpPr>
          <p:nvPr>
            <p:ph type="title"/>
          </p:nvPr>
        </p:nvSpPr>
        <p:spPr/>
        <p:txBody>
          <a:bodyPr/>
          <a:lstStyle/>
          <a:p>
            <a:pPr algn="ctr"/>
            <a:r>
              <a:rPr lang="fr-FR" dirty="0"/>
              <a:t>Champ d’apprentissage 3</a:t>
            </a:r>
          </a:p>
        </p:txBody>
      </p:sp>
      <p:sp>
        <p:nvSpPr>
          <p:cNvPr id="3" name="Espace réservé du contenu 2">
            <a:extLst>
              <a:ext uri="{FF2B5EF4-FFF2-40B4-BE49-F238E27FC236}">
                <a16:creationId xmlns:a16="http://schemas.microsoft.com/office/drawing/2014/main" xmlns="" id="{1389C992-CF49-424B-A73D-EF0E0D3DAA97}"/>
              </a:ext>
            </a:extLst>
          </p:cNvPr>
          <p:cNvSpPr>
            <a:spLocks noGrp="1"/>
          </p:cNvSpPr>
          <p:nvPr>
            <p:ph idx="1"/>
          </p:nvPr>
        </p:nvSpPr>
        <p:spPr/>
        <p:txBody>
          <a:bodyPr/>
          <a:lstStyle/>
          <a:p>
            <a:pPr algn="ctr"/>
            <a:r>
              <a:rPr lang="fr-FR" b="1" dirty="0"/>
              <a:t>Attendus de fin de lycée:</a:t>
            </a:r>
          </a:p>
          <a:p>
            <a:r>
              <a:rPr lang="fr-FR" b="1" dirty="0"/>
              <a:t>S’engager pour composer et interpréter une chorégraphie collective selon un projet artistique en mobilisant  une motricité expressive et des procédés de composition</a:t>
            </a:r>
          </a:p>
          <a:p>
            <a:r>
              <a:rPr lang="fr-FR" b="1" dirty="0"/>
              <a:t>Se préparer et s’engager, individuellement et collectivement</a:t>
            </a:r>
            <a:r>
              <a:rPr lang="fr-FR" b="1"/>
              <a:t>, pour </a:t>
            </a:r>
            <a:r>
              <a:rPr lang="fr-FR" b="1" dirty="0"/>
              <a:t>s’exprimer devant un public et susciter des émotions</a:t>
            </a:r>
          </a:p>
          <a:p>
            <a:r>
              <a:rPr lang="fr-FR" b="1" dirty="0"/>
              <a:t>Choisir et assumer des rôles au service de la prestation collective</a:t>
            </a:r>
          </a:p>
        </p:txBody>
      </p:sp>
    </p:spTree>
    <p:extLst>
      <p:ext uri="{BB962C8B-B14F-4D97-AF65-F5344CB8AC3E}">
        <p14:creationId xmlns:p14="http://schemas.microsoft.com/office/powerpoint/2010/main" xmlns="" val="1776290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ZoneTexte 6"/>
          <p:cNvSpPr txBox="1"/>
          <p:nvPr/>
        </p:nvSpPr>
        <p:spPr>
          <a:xfrm>
            <a:off x="182881" y="919648"/>
            <a:ext cx="2954215" cy="369332"/>
          </a:xfrm>
          <a:prstGeom prst="rect">
            <a:avLst/>
          </a:prstGeom>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a:solidFill>
                  <a:srgbClr val="FF0000"/>
                </a:solidFill>
              </a:rPr>
              <a:t>Fils rouges du cycle</a:t>
            </a:r>
          </a:p>
        </p:txBody>
      </p:sp>
      <p:cxnSp>
        <p:nvCxnSpPr>
          <p:cNvPr id="9" name="Connecteur en arc 8"/>
          <p:cNvCxnSpPr/>
          <p:nvPr/>
        </p:nvCxnSpPr>
        <p:spPr>
          <a:xfrm>
            <a:off x="3425483" y="1104314"/>
            <a:ext cx="1906172" cy="766689"/>
          </a:xfrm>
          <a:prstGeom prst="curvedConnector3">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5473517" y="194996"/>
            <a:ext cx="6202808" cy="2862322"/>
          </a:xfrm>
          <a:prstGeom prst="rect">
            <a:avLst/>
          </a:prstGeom>
          <a:solidFill>
            <a:schemeClr val="accent2">
              <a:lumMod val="40000"/>
              <a:lumOff val="60000"/>
            </a:schemeClr>
          </a:solidFill>
          <a:ln>
            <a:solidFill>
              <a:schemeClr val="accent1">
                <a:lumMod val="50000"/>
              </a:schemeClr>
            </a:solidFill>
          </a:ln>
        </p:spPr>
        <p:txBody>
          <a:bodyPr wrap="square" rtlCol="0">
            <a:spAutoFit/>
          </a:bodyPr>
          <a:lstStyle/>
          <a:p>
            <a:r>
              <a:rPr lang="fr-FR" dirty="0"/>
              <a:t>- Faire vivre </a:t>
            </a:r>
            <a:r>
              <a:rPr lang="fr-FR" b="1" dirty="0"/>
              <a:t>l’activité de création artistique à chaque séance</a:t>
            </a:r>
            <a:r>
              <a:rPr lang="fr-FR" dirty="0"/>
              <a:t>.</a:t>
            </a:r>
          </a:p>
          <a:p>
            <a:r>
              <a:rPr lang="fr-FR" dirty="0"/>
              <a:t>- Utiliser </a:t>
            </a:r>
            <a:r>
              <a:rPr lang="fr-FR" b="1" dirty="0"/>
              <a:t>plusieurs portes d’entrée </a:t>
            </a:r>
            <a:r>
              <a:rPr lang="fr-FR" dirty="0"/>
              <a:t>pour susciter la création: à préciser selon les différents temps de la séquence d’enseignement</a:t>
            </a:r>
          </a:p>
          <a:p>
            <a:r>
              <a:rPr lang="fr-FR" dirty="0"/>
              <a:t>- Mettre en place </a:t>
            </a:r>
            <a:r>
              <a:rPr lang="fr-FR" b="1" dirty="0"/>
              <a:t>régulièrement</a:t>
            </a:r>
            <a:r>
              <a:rPr lang="fr-FR" dirty="0"/>
              <a:t> des temps de présentation.</a:t>
            </a:r>
          </a:p>
          <a:p>
            <a:r>
              <a:rPr lang="fr-FR" dirty="0"/>
              <a:t>- </a:t>
            </a:r>
            <a:r>
              <a:rPr lang="fr-FR" b="1" dirty="0"/>
              <a:t>S’appuyer sur des œuvres </a:t>
            </a:r>
            <a:r>
              <a:rPr lang="fr-FR" dirty="0"/>
              <a:t>pour déconstruire les stéréotypes</a:t>
            </a:r>
          </a:p>
          <a:p>
            <a:r>
              <a:rPr lang="fr-FR" dirty="0"/>
              <a:t> et/ou enrichir les productions des élèves</a:t>
            </a:r>
          </a:p>
        </p:txBody>
      </p:sp>
      <p:sp>
        <p:nvSpPr>
          <p:cNvPr id="12" name="ZoneTexte 11"/>
          <p:cNvSpPr txBox="1"/>
          <p:nvPr/>
        </p:nvSpPr>
        <p:spPr>
          <a:xfrm>
            <a:off x="182881" y="3985891"/>
            <a:ext cx="2954215" cy="369332"/>
          </a:xfrm>
          <a:prstGeom prst="rect">
            <a:avLst/>
          </a:prstGeom>
          <a:solidFill>
            <a:schemeClr val="accent1">
              <a:lumMod val="60000"/>
              <a:lumOff val="40000"/>
            </a:schemeClr>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b="1" dirty="0">
                <a:solidFill>
                  <a:srgbClr val="FF0000"/>
                </a:solidFill>
              </a:rPr>
              <a:t>Des partis pris</a:t>
            </a:r>
          </a:p>
        </p:txBody>
      </p:sp>
      <p:cxnSp>
        <p:nvCxnSpPr>
          <p:cNvPr id="13" name="Connecteur en arc 12"/>
          <p:cNvCxnSpPr/>
          <p:nvPr/>
        </p:nvCxnSpPr>
        <p:spPr>
          <a:xfrm>
            <a:off x="3418448" y="4170557"/>
            <a:ext cx="2011682" cy="1184031"/>
          </a:xfrm>
          <a:prstGeom prst="curvedConnector3">
            <a:avLst/>
          </a:prstGeom>
          <a:ln w="254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5588109" y="4775200"/>
            <a:ext cx="6202808" cy="1354217"/>
          </a:xfrm>
          <a:prstGeom prst="rect">
            <a:avLst/>
          </a:prstGeom>
          <a:solidFill>
            <a:schemeClr val="accent2">
              <a:lumMod val="40000"/>
              <a:lumOff val="60000"/>
            </a:schemeClr>
          </a:solidFill>
          <a:ln>
            <a:solidFill>
              <a:schemeClr val="accent1">
                <a:lumMod val="50000"/>
              </a:schemeClr>
            </a:solidFill>
          </a:ln>
        </p:spPr>
        <p:txBody>
          <a:bodyPr wrap="square" rtlCol="0">
            <a:spAutoFit/>
          </a:bodyPr>
          <a:lstStyle/>
          <a:p>
            <a:r>
              <a:rPr lang="fr-FR" dirty="0"/>
              <a:t>- </a:t>
            </a:r>
            <a:r>
              <a:rPr lang="fr-FR" sz="1600" dirty="0"/>
              <a:t>Une proposition basée sur « le main à main » ( peu de matériel).</a:t>
            </a:r>
          </a:p>
          <a:p>
            <a:r>
              <a:rPr lang="fr-FR" sz="1600" dirty="0"/>
              <a:t>-Volonté de favoriser « la mise en projet » des élèves.</a:t>
            </a:r>
          </a:p>
          <a:p>
            <a:r>
              <a:rPr lang="fr-FR" sz="1600" dirty="0"/>
              <a:t>-AFL2  orienté sur la méthodologie de projet individuel et collectif</a:t>
            </a:r>
          </a:p>
        </p:txBody>
      </p:sp>
    </p:spTree>
    <p:extLst>
      <p:ext uri="{BB962C8B-B14F-4D97-AF65-F5344CB8AC3E}">
        <p14:creationId xmlns:p14="http://schemas.microsoft.com/office/powerpoint/2010/main" xmlns="" val="4560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4854" y="858129"/>
            <a:ext cx="4215619" cy="5767754"/>
          </a:xfrm>
          <a:solidFill>
            <a:schemeClr val="accent2">
              <a:lumMod val="40000"/>
              <a:lumOff val="60000"/>
            </a:schemeClr>
          </a:solidFill>
          <a:ln>
            <a:solidFill>
              <a:schemeClr val="accent1">
                <a:shade val="50000"/>
              </a:schemeClr>
            </a:solidFill>
          </a:ln>
        </p:spPr>
        <p:txBody>
          <a:bodyPr>
            <a:normAutofit fontScale="70000" lnSpcReduction="20000"/>
          </a:bodyPr>
          <a:lstStyle/>
          <a:p>
            <a:endParaRPr lang="fr-FR" sz="900" b="1" dirty="0">
              <a:solidFill>
                <a:srgbClr val="FF0000"/>
              </a:solidFill>
            </a:endParaRPr>
          </a:p>
          <a:p>
            <a:pPr algn="ctr"/>
            <a:r>
              <a:rPr lang="fr-FR" sz="3400" b="1" dirty="0">
                <a:solidFill>
                  <a:schemeClr val="accent4">
                    <a:lumMod val="50000"/>
                  </a:schemeClr>
                </a:solidFill>
              </a:rPr>
              <a:t>Leçons 1-2-3</a:t>
            </a:r>
          </a:p>
          <a:p>
            <a:pPr algn="ctr"/>
            <a:r>
              <a:rPr lang="fr-FR" sz="2600" b="1" dirty="0">
                <a:solidFill>
                  <a:srgbClr val="FF0000"/>
                </a:solidFill>
              </a:rPr>
              <a:t>Objectifs : </a:t>
            </a:r>
          </a:p>
          <a:p>
            <a:pPr marL="457200" indent="-457200" algn="l">
              <a:buFont typeface="Arial" panose="020B0604020202020204" pitchFamily="34" charset="0"/>
              <a:buChar char="•"/>
            </a:pPr>
            <a:r>
              <a:rPr lang="fr-FR" sz="2000" dirty="0">
                <a:solidFill>
                  <a:srgbClr val="FF0000"/>
                </a:solidFill>
              </a:rPr>
              <a:t>Découverte d’une famille de « main à main » et les évolutions possibles</a:t>
            </a:r>
          </a:p>
          <a:p>
            <a:pPr marL="457200" indent="-457200" algn="l">
              <a:buFont typeface="Arial" panose="020B0604020202020204" pitchFamily="34" charset="0"/>
              <a:buChar char="•"/>
            </a:pPr>
            <a:r>
              <a:rPr lang="fr-FR" sz="2000" dirty="0">
                <a:solidFill>
                  <a:srgbClr val="FF0000"/>
                </a:solidFill>
              </a:rPr>
              <a:t>Présenter une « composition simple» en relation avec les familles visitées</a:t>
            </a:r>
          </a:p>
          <a:p>
            <a:pPr marL="457200" indent="-457200" algn="l">
              <a:buFont typeface="Arial" panose="020B0604020202020204" pitchFamily="34" charset="0"/>
              <a:buChar char="•"/>
            </a:pPr>
            <a:r>
              <a:rPr lang="fr-FR" sz="2000" dirty="0">
                <a:solidFill>
                  <a:srgbClr val="FF0000"/>
                </a:solidFill>
              </a:rPr>
              <a:t>Apprécier un numéro et identifier un propos/un univers ou des temps forts.</a:t>
            </a:r>
          </a:p>
          <a:p>
            <a:pPr marL="457200" indent="-457200" algn="l">
              <a:buFont typeface="Arial" panose="020B0604020202020204" pitchFamily="34" charset="0"/>
              <a:buChar char="•"/>
            </a:pPr>
            <a:r>
              <a:rPr lang="fr-FR" sz="2000" dirty="0">
                <a:solidFill>
                  <a:srgbClr val="FF0000"/>
                </a:solidFill>
              </a:rPr>
              <a:t>Découvrir des œuvres.</a:t>
            </a:r>
          </a:p>
          <a:p>
            <a:r>
              <a:rPr lang="fr-FR" sz="2600" b="1" u="sng" dirty="0">
                <a:solidFill>
                  <a:schemeClr val="accent1">
                    <a:lumMod val="50000"/>
                  </a:schemeClr>
                </a:solidFill>
              </a:rPr>
              <a:t> Proposition de trame de la leçon</a:t>
            </a:r>
          </a:p>
          <a:p>
            <a:pPr marL="285750" indent="-285750" algn="l">
              <a:buFontTx/>
              <a:buChar char="-"/>
            </a:pPr>
            <a:r>
              <a:rPr lang="fr-FR" sz="1800" dirty="0">
                <a:solidFill>
                  <a:schemeClr val="accent1">
                    <a:lumMod val="50000"/>
                  </a:schemeClr>
                </a:solidFill>
              </a:rPr>
              <a:t>Un </a:t>
            </a:r>
            <a:r>
              <a:rPr lang="fr-FR" sz="1800" b="1" dirty="0">
                <a:solidFill>
                  <a:schemeClr val="accent1">
                    <a:lumMod val="50000"/>
                  </a:schemeClr>
                </a:solidFill>
              </a:rPr>
              <a:t>échauffement </a:t>
            </a:r>
            <a:r>
              <a:rPr lang="fr-FR" sz="1800" dirty="0">
                <a:solidFill>
                  <a:schemeClr val="accent1">
                    <a:lumMod val="50000"/>
                  </a:schemeClr>
                </a:solidFill>
              </a:rPr>
              <a:t>en lien avec la famille visitée</a:t>
            </a:r>
          </a:p>
          <a:p>
            <a:pPr marL="285750" indent="-285750" algn="l">
              <a:buFontTx/>
              <a:buChar char="-"/>
            </a:pPr>
            <a:endParaRPr lang="fr-FR" sz="900" dirty="0">
              <a:solidFill>
                <a:schemeClr val="accent1">
                  <a:lumMod val="50000"/>
                </a:schemeClr>
              </a:solidFill>
            </a:endParaRPr>
          </a:p>
          <a:p>
            <a:pPr marL="285750" indent="-285750" algn="l">
              <a:buFontTx/>
              <a:buChar char="-"/>
            </a:pPr>
            <a:r>
              <a:rPr lang="fr-FR" sz="1800" dirty="0">
                <a:solidFill>
                  <a:schemeClr val="accent1">
                    <a:lumMod val="50000"/>
                  </a:schemeClr>
                </a:solidFill>
              </a:rPr>
              <a:t>Travail sur </a:t>
            </a:r>
            <a:r>
              <a:rPr lang="fr-FR" sz="1800" b="1" dirty="0">
                <a:solidFill>
                  <a:schemeClr val="accent1">
                    <a:lumMod val="50000"/>
                  </a:schemeClr>
                </a:solidFill>
              </a:rPr>
              <a:t>une famille</a:t>
            </a:r>
            <a:r>
              <a:rPr lang="fr-FR" sz="1800" dirty="0">
                <a:solidFill>
                  <a:schemeClr val="accent1">
                    <a:lumMod val="50000"/>
                  </a:schemeClr>
                </a:solidFill>
              </a:rPr>
              <a:t> du main à main</a:t>
            </a:r>
          </a:p>
          <a:p>
            <a:pPr marL="285750" indent="-285750" algn="l">
              <a:buFontTx/>
              <a:buChar char="-"/>
            </a:pPr>
            <a:endParaRPr lang="fr-FR" sz="900" dirty="0">
              <a:solidFill>
                <a:schemeClr val="accent1">
                  <a:lumMod val="50000"/>
                </a:schemeClr>
              </a:solidFill>
            </a:endParaRPr>
          </a:p>
          <a:p>
            <a:pPr marL="285750" indent="-285750" algn="l">
              <a:buFontTx/>
              <a:buChar char="-"/>
            </a:pPr>
            <a:r>
              <a:rPr lang="fr-FR" sz="1800" b="1" dirty="0">
                <a:solidFill>
                  <a:schemeClr val="accent1">
                    <a:lumMod val="50000"/>
                  </a:schemeClr>
                </a:solidFill>
              </a:rPr>
              <a:t>Création très simple d’une production </a:t>
            </a:r>
            <a:r>
              <a:rPr lang="fr-FR" sz="1800" dirty="0">
                <a:solidFill>
                  <a:schemeClr val="accent1">
                    <a:lumMod val="50000"/>
                  </a:schemeClr>
                </a:solidFill>
              </a:rPr>
              <a:t>intégrant cette famille </a:t>
            </a:r>
            <a:endParaRPr lang="fr-FR" sz="1000" dirty="0">
              <a:solidFill>
                <a:schemeClr val="accent1">
                  <a:lumMod val="50000"/>
                </a:schemeClr>
              </a:solidFill>
            </a:endParaRPr>
          </a:p>
          <a:p>
            <a:pPr marL="285750" indent="-285750" algn="l">
              <a:buFontTx/>
              <a:buChar char="-"/>
            </a:pPr>
            <a:r>
              <a:rPr lang="fr-FR" sz="1800" b="1" dirty="0">
                <a:solidFill>
                  <a:schemeClr val="accent1">
                    <a:lumMod val="50000"/>
                  </a:schemeClr>
                </a:solidFill>
              </a:rPr>
              <a:t>Présentation</a:t>
            </a:r>
          </a:p>
          <a:p>
            <a:pPr marL="285750" indent="-285750" algn="l">
              <a:buFontTx/>
              <a:buChar char="-"/>
            </a:pPr>
            <a:endParaRPr lang="fr-FR" sz="900" dirty="0">
              <a:solidFill>
                <a:schemeClr val="accent1">
                  <a:lumMod val="50000"/>
                </a:schemeClr>
              </a:solidFill>
            </a:endParaRPr>
          </a:p>
          <a:p>
            <a:pPr marL="285750" indent="-285750" algn="l">
              <a:buFontTx/>
              <a:buChar char="-"/>
            </a:pPr>
            <a:r>
              <a:rPr lang="fr-FR" sz="1800" b="1" dirty="0">
                <a:solidFill>
                  <a:schemeClr val="accent1">
                    <a:lumMod val="50000"/>
                  </a:schemeClr>
                </a:solidFill>
              </a:rPr>
              <a:t>Visionnages d’extraits de spectacles </a:t>
            </a:r>
            <a:r>
              <a:rPr lang="fr-FR" sz="1800" dirty="0">
                <a:solidFill>
                  <a:schemeClr val="accent1">
                    <a:lumMod val="50000"/>
                  </a:schemeClr>
                </a:solidFill>
              </a:rPr>
              <a:t>utilisant cette famille du main à main et retours.</a:t>
            </a:r>
          </a:p>
          <a:p>
            <a:pPr marL="285750" indent="-285750" algn="l">
              <a:buFontTx/>
              <a:buChar char="-"/>
            </a:pPr>
            <a:endParaRPr lang="fr-FR" sz="1800" dirty="0"/>
          </a:p>
        </p:txBody>
      </p:sp>
      <p:sp>
        <p:nvSpPr>
          <p:cNvPr id="5" name="Flèche droite 4"/>
          <p:cNvSpPr/>
          <p:nvPr/>
        </p:nvSpPr>
        <p:spPr>
          <a:xfrm>
            <a:off x="454854" y="140677"/>
            <a:ext cx="11165059" cy="7174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----------------Trame de Séquence d’enseignement----------------</a:t>
            </a:r>
          </a:p>
        </p:txBody>
      </p:sp>
      <p:sp>
        <p:nvSpPr>
          <p:cNvPr id="4" name="Sous-titre 2"/>
          <p:cNvSpPr txBox="1">
            <a:spLocks/>
          </p:cNvSpPr>
          <p:nvPr/>
        </p:nvSpPr>
        <p:spPr>
          <a:xfrm>
            <a:off x="5036235" y="858129"/>
            <a:ext cx="3949722" cy="5767754"/>
          </a:xfrm>
          <a:prstGeom prst="rect">
            <a:avLst/>
          </a:prstGeom>
          <a:solidFill>
            <a:schemeClr val="accent2">
              <a:lumMod val="40000"/>
              <a:lumOff val="60000"/>
            </a:schemeClr>
          </a:solidFill>
          <a:ln>
            <a:solidFill>
              <a:schemeClr val="accent1">
                <a:shade val="50000"/>
              </a:schemeClr>
            </a:solidFill>
          </a:ln>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600" b="1" dirty="0">
                <a:solidFill>
                  <a:schemeClr val="accent4">
                    <a:lumMod val="50000"/>
                  </a:schemeClr>
                </a:solidFill>
              </a:rPr>
              <a:t>Leçons 4-5-6</a:t>
            </a:r>
            <a:endParaRPr lang="fr-FR" sz="900" b="1" dirty="0">
              <a:solidFill>
                <a:srgbClr val="FF0000"/>
              </a:solidFill>
            </a:endParaRPr>
          </a:p>
          <a:p>
            <a:r>
              <a:rPr lang="fr-FR" sz="1800" b="1" dirty="0">
                <a:solidFill>
                  <a:srgbClr val="FF0000"/>
                </a:solidFill>
              </a:rPr>
              <a:t>Objectifs : </a:t>
            </a:r>
          </a:p>
          <a:p>
            <a:pPr algn="l"/>
            <a:r>
              <a:rPr lang="fr-FR" sz="1800" dirty="0">
                <a:solidFill>
                  <a:srgbClr val="FF0000"/>
                </a:solidFill>
              </a:rPr>
              <a:t>S’inscrire dans la démarche de projet individuel et collectif en structurant et en enrichissant le propos à partir d’un inducteur choisi</a:t>
            </a:r>
          </a:p>
          <a:p>
            <a:pPr algn="l"/>
            <a:endParaRPr lang="fr-FR" sz="1800" dirty="0">
              <a:solidFill>
                <a:srgbClr val="FF0000"/>
              </a:solidFill>
            </a:endParaRPr>
          </a:p>
          <a:p>
            <a:pPr algn="l"/>
            <a:r>
              <a:rPr lang="fr-FR" sz="1800" dirty="0"/>
              <a:t>-Choisir deux familles au minimum sur les trois</a:t>
            </a:r>
          </a:p>
          <a:p>
            <a:pPr algn="l"/>
            <a:r>
              <a:rPr lang="fr-FR" sz="1800" dirty="0"/>
              <a:t>-Choisir un inducteur: verbe d’action  ou photo</a:t>
            </a:r>
          </a:p>
          <a:p>
            <a:pPr algn="l"/>
            <a:r>
              <a:rPr lang="fr-FR" sz="1800" dirty="0"/>
              <a:t>-Temps: entre 45 sec et 1min 30</a:t>
            </a:r>
          </a:p>
          <a:p>
            <a:pPr algn="l"/>
            <a:r>
              <a:rPr lang="fr-FR" sz="1800" dirty="0"/>
              <a:t>- « Clochette » (quand le groupe se sent prêt): une captation de la prestation collective au plus tard à la séance six</a:t>
            </a:r>
          </a:p>
          <a:p>
            <a:pPr algn="l"/>
            <a:r>
              <a:rPr lang="fr-FR" sz="1800" dirty="0"/>
              <a:t>- Régulation par l’enseignant et un autre groupe pour dégager des axes de travail. Le groupe en retiendra deux.</a:t>
            </a:r>
          </a:p>
          <a:p>
            <a:pPr algn="l"/>
            <a:r>
              <a:rPr lang="fr-FR" sz="1800" dirty="0"/>
              <a:t>-Evaluation de l’AFL2 en tant que spectateur/chorégraphe</a:t>
            </a:r>
          </a:p>
          <a:p>
            <a:pPr algn="l"/>
            <a:endParaRPr lang="fr-FR" sz="1800" dirty="0"/>
          </a:p>
        </p:txBody>
      </p:sp>
      <p:sp>
        <p:nvSpPr>
          <p:cNvPr id="6" name="Sous-titre 2"/>
          <p:cNvSpPr txBox="1">
            <a:spLocks/>
          </p:cNvSpPr>
          <p:nvPr/>
        </p:nvSpPr>
        <p:spPr>
          <a:xfrm>
            <a:off x="9098844" y="858129"/>
            <a:ext cx="3093155" cy="5767754"/>
          </a:xfrm>
          <a:prstGeom prst="rect">
            <a:avLst/>
          </a:prstGeom>
          <a:solidFill>
            <a:schemeClr val="accent2">
              <a:lumMod val="40000"/>
              <a:lumOff val="60000"/>
            </a:schemeClr>
          </a:solidFill>
          <a:ln>
            <a:solidFill>
              <a:schemeClr val="accent1">
                <a:shade val="50000"/>
              </a:schemeClr>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600" b="1" dirty="0">
                <a:solidFill>
                  <a:schemeClr val="accent4">
                    <a:lumMod val="50000"/>
                  </a:schemeClr>
                </a:solidFill>
              </a:rPr>
              <a:t>séances 7-8</a:t>
            </a:r>
            <a:endParaRPr lang="fr-FR" sz="2600" b="1" dirty="0">
              <a:solidFill>
                <a:srgbClr val="FFC000"/>
              </a:solidFill>
            </a:endParaRPr>
          </a:p>
          <a:p>
            <a:r>
              <a:rPr lang="fr-FR" sz="1800" b="1" dirty="0">
                <a:solidFill>
                  <a:srgbClr val="FF0000"/>
                </a:solidFill>
              </a:rPr>
              <a:t>Objectifs : </a:t>
            </a:r>
            <a:endParaRPr lang="fr-FR" sz="900" b="1" dirty="0">
              <a:solidFill>
                <a:srgbClr val="FF0000"/>
              </a:solidFill>
            </a:endParaRPr>
          </a:p>
          <a:p>
            <a:pPr algn="l"/>
            <a:r>
              <a:rPr lang="fr-FR" sz="1800" dirty="0">
                <a:solidFill>
                  <a:srgbClr val="FF0000"/>
                </a:solidFill>
              </a:rPr>
              <a:t>S’inscrire dans un projet de régulation  de sa composition à partir d’axes de transformations choisis par le groupe</a:t>
            </a:r>
          </a:p>
          <a:p>
            <a:pPr algn="l"/>
            <a:r>
              <a:rPr lang="fr-FR" sz="1800" dirty="0"/>
              <a:t>Un axe de transformation imposé par l’enseignant pourrait être proposé en plus (à discuter…)</a:t>
            </a:r>
          </a:p>
          <a:p>
            <a:pPr marL="285750" indent="-285750" algn="l">
              <a:buFontTx/>
              <a:buChar char="-"/>
            </a:pPr>
            <a:endParaRPr lang="fr-FR" sz="1800" dirty="0"/>
          </a:p>
          <a:p>
            <a:pPr algn="l"/>
            <a:endParaRPr lang="fr-FR" sz="1800" dirty="0"/>
          </a:p>
        </p:txBody>
      </p:sp>
    </p:spTree>
    <p:extLst>
      <p:ext uri="{BB962C8B-B14F-4D97-AF65-F5344CB8AC3E}">
        <p14:creationId xmlns:p14="http://schemas.microsoft.com/office/powerpoint/2010/main" xmlns="" val="342439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E396D7-259E-784A-9254-2679BCD5F7C9}"/>
              </a:ext>
            </a:extLst>
          </p:cNvPr>
          <p:cNvSpPr>
            <a:spLocks noGrp="1"/>
          </p:cNvSpPr>
          <p:nvPr>
            <p:ph type="title"/>
          </p:nvPr>
        </p:nvSpPr>
        <p:spPr>
          <a:xfrm>
            <a:off x="2592925" y="624110"/>
            <a:ext cx="8911687" cy="1588512"/>
          </a:xfrm>
        </p:spPr>
        <p:txBody>
          <a:bodyPr>
            <a:normAutofit fontScale="90000"/>
          </a:bodyPr>
          <a:lstStyle/>
          <a:p>
            <a:pPr algn="ctr"/>
            <a:r>
              <a:rPr lang="fr-FR" b="1" dirty="0"/>
              <a:t> Objectif:</a:t>
            </a:r>
            <a:br>
              <a:rPr lang="fr-FR" b="1" dirty="0"/>
            </a:br>
            <a:r>
              <a:rPr lang="fr-FR" b="1" dirty="0"/>
              <a:t>faire vivre le processus de création artistique (objet d’enseignement)</a:t>
            </a:r>
          </a:p>
        </p:txBody>
      </p:sp>
      <p:sp>
        <p:nvSpPr>
          <p:cNvPr id="3" name="Espace réservé du contenu 2">
            <a:extLst>
              <a:ext uri="{FF2B5EF4-FFF2-40B4-BE49-F238E27FC236}">
                <a16:creationId xmlns:a16="http://schemas.microsoft.com/office/drawing/2014/main" xmlns="" id="{AA894827-543A-084F-87E3-F3B7A333912F}"/>
              </a:ext>
            </a:extLst>
          </p:cNvPr>
          <p:cNvSpPr>
            <a:spLocks noGrp="1"/>
          </p:cNvSpPr>
          <p:nvPr>
            <p:ph idx="1"/>
          </p:nvPr>
        </p:nvSpPr>
        <p:spPr/>
        <p:txBody>
          <a:bodyPr/>
          <a:lstStyle/>
          <a:p>
            <a:r>
              <a:rPr lang="fr-FR" i="1" dirty="0"/>
              <a:t>INCITER</a:t>
            </a:r>
          </a:p>
          <a:p>
            <a:pPr marL="0" indent="0">
              <a:buNone/>
            </a:pPr>
            <a:endParaRPr lang="fr-FR" i="1" dirty="0"/>
          </a:p>
          <a:p>
            <a:r>
              <a:rPr lang="fr-FR" i="1" dirty="0"/>
              <a:t>EXPLORER</a:t>
            </a:r>
          </a:p>
          <a:p>
            <a:pPr marL="0" indent="0">
              <a:buNone/>
            </a:pPr>
            <a:endParaRPr lang="fr-FR" i="1" dirty="0"/>
          </a:p>
          <a:p>
            <a:r>
              <a:rPr lang="fr-FR" i="1" dirty="0"/>
              <a:t>ENRICHIR/TRANSFORMER</a:t>
            </a:r>
          </a:p>
          <a:p>
            <a:pPr marL="0" indent="0">
              <a:buNone/>
            </a:pPr>
            <a:endParaRPr lang="fr-FR" i="1" dirty="0"/>
          </a:p>
          <a:p>
            <a:r>
              <a:rPr lang="fr-FR" i="1" dirty="0"/>
              <a:t>COMBINER POUR COMPOSER</a:t>
            </a:r>
          </a:p>
          <a:p>
            <a:pPr marL="0" indent="0">
              <a:buNone/>
            </a:pPr>
            <a:endParaRPr lang="fr-FR" i="1" dirty="0"/>
          </a:p>
          <a:p>
            <a:r>
              <a:rPr lang="fr-FR" i="1" dirty="0"/>
              <a:t>COMMUNIQUER</a:t>
            </a:r>
          </a:p>
        </p:txBody>
      </p:sp>
    </p:spTree>
    <p:extLst>
      <p:ext uri="{BB962C8B-B14F-4D97-AF65-F5344CB8AC3E}">
        <p14:creationId xmlns:p14="http://schemas.microsoft.com/office/powerpoint/2010/main" xmlns="" val="193816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1C651-BFDC-6040-9CC9-BD38D0878A0F}"/>
              </a:ext>
            </a:extLst>
          </p:cNvPr>
          <p:cNvSpPr>
            <a:spLocks noGrp="1"/>
          </p:cNvSpPr>
          <p:nvPr>
            <p:ph type="title"/>
          </p:nvPr>
        </p:nvSpPr>
        <p:spPr/>
        <p:txBody>
          <a:bodyPr/>
          <a:lstStyle/>
          <a:p>
            <a:pPr algn="ctr"/>
            <a:r>
              <a:rPr lang="fr-FR" b="1" dirty="0"/>
              <a:t>Leçon 1</a:t>
            </a:r>
          </a:p>
        </p:txBody>
      </p:sp>
      <p:sp>
        <p:nvSpPr>
          <p:cNvPr id="3" name="Espace réservé du contenu 2">
            <a:extLst>
              <a:ext uri="{FF2B5EF4-FFF2-40B4-BE49-F238E27FC236}">
                <a16:creationId xmlns:a16="http://schemas.microsoft.com/office/drawing/2014/main" xmlns="" id="{742DFF15-7559-744A-B6F3-67845BD0AE8B}"/>
              </a:ext>
            </a:extLst>
          </p:cNvPr>
          <p:cNvSpPr>
            <a:spLocks noGrp="1"/>
          </p:cNvSpPr>
          <p:nvPr>
            <p:ph idx="1"/>
          </p:nvPr>
        </p:nvSpPr>
        <p:spPr>
          <a:xfrm>
            <a:off x="2370667" y="1185333"/>
            <a:ext cx="9133945" cy="5508978"/>
          </a:xfrm>
        </p:spPr>
        <p:txBody>
          <a:bodyPr>
            <a:normAutofit lnSpcReduction="10000"/>
          </a:bodyPr>
          <a:lstStyle/>
          <a:p>
            <a:pPr algn="ctr"/>
            <a:r>
              <a:rPr lang="fr-FR" sz="2800" b="1" i="1" u="sng" dirty="0"/>
              <a:t>Famille: déplacer les corps et amplifier le mouvement</a:t>
            </a:r>
          </a:p>
          <a:p>
            <a:r>
              <a:rPr lang="fr-FR" dirty="0"/>
              <a:t>Se déplacer en quadrupédie, de face sur le côté</a:t>
            </a:r>
          </a:p>
          <a:p>
            <a:r>
              <a:rPr lang="fr-FR" dirty="0"/>
              <a:t>  Mettre les pieds à la place des mains</a:t>
            </a:r>
          </a:p>
          <a:p>
            <a:r>
              <a:rPr lang="fr-FR" dirty="0"/>
              <a:t>Par deux: pousser /repousser de dos, de face</a:t>
            </a:r>
          </a:p>
          <a:p>
            <a:r>
              <a:rPr lang="fr-FR" dirty="0"/>
              <a:t> Sac à « patates », puis hanche à hanche</a:t>
            </a:r>
          </a:p>
          <a:p>
            <a:r>
              <a:rPr lang="fr-FR" dirty="0"/>
              <a:t>Porter son partenaire corps mou, corps tonique: rentrer dans l’espace de l’autre, « s’accrocher à son rocher », avec les mains, sans les mains</a:t>
            </a:r>
          </a:p>
          <a:p>
            <a:r>
              <a:rPr lang="fr-FR" dirty="0"/>
              <a:t>Porter par les « genoux », voltigeur accroupis</a:t>
            </a:r>
          </a:p>
          <a:p>
            <a:r>
              <a:rPr lang="fr-FR" dirty="0"/>
              <a:t>Thématique: amplifier le mouvement, aller plus loin en pas chassés, en face à face, en même temps puis alterné</a:t>
            </a:r>
          </a:p>
          <a:p>
            <a:r>
              <a:rPr lang="fr-FR" dirty="0"/>
              <a:t>Jeu  de « rencontres »: traverser la scène et se rencontrer. A chaque rencontre, utiliser un mode de relation différent vue dans le cours ( sac à patates, pas chassés, « s’accrocher à son rocher », hanche à hanche ou pousser/repousser  (groupes de 4 à 6)</a:t>
            </a:r>
          </a:p>
          <a:p>
            <a:endParaRPr lang="fr-FR" dirty="0"/>
          </a:p>
        </p:txBody>
      </p:sp>
    </p:spTree>
    <p:extLst>
      <p:ext uri="{BB962C8B-B14F-4D97-AF65-F5344CB8AC3E}">
        <p14:creationId xmlns:p14="http://schemas.microsoft.com/office/powerpoint/2010/main" xmlns="" val="2903123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1976A91-FAB1-7A4B-BCD0-0DBD32A018D4}"/>
              </a:ext>
            </a:extLst>
          </p:cNvPr>
          <p:cNvSpPr>
            <a:spLocks noGrp="1"/>
          </p:cNvSpPr>
          <p:nvPr>
            <p:ph type="title"/>
          </p:nvPr>
        </p:nvSpPr>
        <p:spPr/>
        <p:txBody>
          <a:bodyPr/>
          <a:lstStyle/>
          <a:p>
            <a:pPr algn="ctr"/>
            <a:r>
              <a:rPr lang="fr-FR" b="1" dirty="0"/>
              <a:t>Leçon 2</a:t>
            </a:r>
            <a:br>
              <a:rPr lang="fr-FR" b="1" dirty="0"/>
            </a:br>
            <a:r>
              <a:rPr lang="fr-FR" b="1" dirty="0"/>
              <a:t>Famille «  touche pas terre »</a:t>
            </a:r>
          </a:p>
        </p:txBody>
      </p:sp>
      <p:sp>
        <p:nvSpPr>
          <p:cNvPr id="3" name="Espace réservé du contenu 2">
            <a:extLst>
              <a:ext uri="{FF2B5EF4-FFF2-40B4-BE49-F238E27FC236}">
                <a16:creationId xmlns:a16="http://schemas.microsoft.com/office/drawing/2014/main" xmlns="" id="{FED984B2-F957-8C4A-8E98-D9ECF08F432E}"/>
              </a:ext>
            </a:extLst>
          </p:cNvPr>
          <p:cNvSpPr>
            <a:spLocks noGrp="1"/>
          </p:cNvSpPr>
          <p:nvPr>
            <p:ph idx="1"/>
          </p:nvPr>
        </p:nvSpPr>
        <p:spPr/>
        <p:txBody>
          <a:bodyPr/>
          <a:lstStyle/>
          <a:p>
            <a:r>
              <a:rPr lang="fr-FR" dirty="0"/>
              <a:t>Reprendre un échauffement en lien avec la famille</a:t>
            </a:r>
          </a:p>
          <a:p>
            <a:r>
              <a:rPr lang="fr-FR" dirty="0"/>
              <a:t>Monter sur un rocher: mettre les mains en premier, un pied après l’autre, les deux en même temps puis saut</a:t>
            </a:r>
          </a:p>
          <a:p>
            <a:r>
              <a:rPr lang="fr-FR" dirty="0"/>
              <a:t>Monter sur la table</a:t>
            </a:r>
          </a:p>
          <a:p>
            <a:r>
              <a:rPr lang="fr-FR" dirty="0"/>
              <a:t>Monter sur les cuisses du porteur assis jambes écart</a:t>
            </a:r>
          </a:p>
          <a:p>
            <a:r>
              <a:rPr lang="fr-FR" dirty="0"/>
              <a:t>Monter sur les épaules du porteur</a:t>
            </a:r>
          </a:p>
          <a:p>
            <a:r>
              <a:rPr lang="fr-FR" dirty="0"/>
              <a:t>« Le montagnard » de 4 à 6 élèves</a:t>
            </a:r>
          </a:p>
        </p:txBody>
      </p:sp>
    </p:spTree>
    <p:extLst>
      <p:ext uri="{BB962C8B-B14F-4D97-AF65-F5344CB8AC3E}">
        <p14:creationId xmlns:p14="http://schemas.microsoft.com/office/powerpoint/2010/main" xmlns="" val="2678932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BE27F73-53A9-E148-B72D-A37958BB7EA8}"/>
              </a:ext>
            </a:extLst>
          </p:cNvPr>
          <p:cNvSpPr>
            <a:spLocks noGrp="1"/>
          </p:cNvSpPr>
          <p:nvPr>
            <p:ph type="title"/>
          </p:nvPr>
        </p:nvSpPr>
        <p:spPr/>
        <p:txBody>
          <a:bodyPr/>
          <a:lstStyle/>
          <a:p>
            <a:pPr algn="ctr"/>
            <a:r>
              <a:rPr lang="fr-FR" b="1" dirty="0"/>
              <a:t>Leçon 3</a:t>
            </a:r>
            <a:br>
              <a:rPr lang="fr-FR" b="1" dirty="0"/>
            </a:br>
            <a:r>
              <a:rPr lang="fr-FR" b="1" dirty="0"/>
              <a:t>Chute et </a:t>
            </a:r>
            <a:r>
              <a:rPr lang="fr-FR" b="1" dirty="0" err="1"/>
              <a:t>banquine</a:t>
            </a:r>
            <a:endParaRPr lang="fr-FR" b="1" dirty="0"/>
          </a:p>
        </p:txBody>
      </p:sp>
      <p:sp>
        <p:nvSpPr>
          <p:cNvPr id="3" name="Espace réservé du contenu 2">
            <a:extLst>
              <a:ext uri="{FF2B5EF4-FFF2-40B4-BE49-F238E27FC236}">
                <a16:creationId xmlns:a16="http://schemas.microsoft.com/office/drawing/2014/main" xmlns="" id="{2EC513A5-E47E-4244-8588-658EECC880E5}"/>
              </a:ext>
            </a:extLst>
          </p:cNvPr>
          <p:cNvSpPr>
            <a:spLocks noGrp="1"/>
          </p:cNvSpPr>
          <p:nvPr>
            <p:ph idx="1"/>
          </p:nvPr>
        </p:nvSpPr>
        <p:spPr/>
        <p:txBody>
          <a:bodyPr>
            <a:normAutofit lnSpcReduction="10000"/>
          </a:bodyPr>
          <a:lstStyle/>
          <a:p>
            <a:r>
              <a:rPr lang="fr-FR" dirty="0"/>
              <a:t>Accompagner au sol: par quatre, accompagner le voltigeur au sol après un saut, en avant, en arrière</a:t>
            </a:r>
          </a:p>
          <a:p>
            <a:r>
              <a:rPr lang="fr-FR" dirty="0"/>
              <a:t>«  moi » un élève vient sur scène en petit groupe et tombe puis saute en avant ou en arrière. S’organiser par 4 pour l’accompagner au sol</a:t>
            </a:r>
          </a:p>
          <a:p>
            <a:r>
              <a:rPr lang="fr-FR" dirty="0"/>
              <a:t>Par deux: accompagner le voltigeur au sol</a:t>
            </a:r>
          </a:p>
          <a:p>
            <a:r>
              <a:rPr lang="fr-FR" dirty="0"/>
              <a:t>Par deux: mettre un pied dans les mains du porteur et monter au dessus de lui puis faire monter et accompagner au sol. Idem puis chute arrière avec accompagnement au sol de quatre porteurs</a:t>
            </a:r>
          </a:p>
          <a:p>
            <a:r>
              <a:rPr lang="fr-FR" dirty="0"/>
              <a:t>Tirer au sort les fiches suivantes: une entrée lente/une sortie rapide. Entrée ensemble sur scène/sortie séparée, en décalé (dans le temps). Entrée par la même porte/sortie par des portes différentes. Créer un module composé d’une entrée, d’une </a:t>
            </a:r>
            <a:r>
              <a:rPr lang="fr-FR" dirty="0" err="1"/>
              <a:t>banquine</a:t>
            </a:r>
            <a:r>
              <a:rPr lang="fr-FR" dirty="0"/>
              <a:t>, d’une chute et d’une sortie.</a:t>
            </a:r>
          </a:p>
        </p:txBody>
      </p:sp>
    </p:spTree>
    <p:extLst>
      <p:ext uri="{BB962C8B-B14F-4D97-AF65-F5344CB8AC3E}">
        <p14:creationId xmlns:p14="http://schemas.microsoft.com/office/powerpoint/2010/main" xmlns="" val="176743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D51B52-FE5F-C44B-B588-8C3BA4944954}"/>
              </a:ext>
            </a:extLst>
          </p:cNvPr>
          <p:cNvSpPr>
            <a:spLocks noGrp="1"/>
          </p:cNvSpPr>
          <p:nvPr>
            <p:ph type="title"/>
          </p:nvPr>
        </p:nvSpPr>
        <p:spPr/>
        <p:txBody>
          <a:bodyPr/>
          <a:lstStyle/>
          <a:p>
            <a:pPr algn="ctr"/>
            <a:r>
              <a:rPr lang="fr-FR" b="1" dirty="0"/>
              <a:t>Leçon 4/5/</a:t>
            </a:r>
            <a:r>
              <a:rPr lang="fr-FR" b="1" dirty="0">
                <a:solidFill>
                  <a:srgbClr val="FF0000"/>
                </a:solidFill>
              </a:rPr>
              <a:t>6</a:t>
            </a:r>
            <a:r>
              <a:rPr lang="fr-FR" b="1" dirty="0"/>
              <a:t/>
            </a:r>
            <a:br>
              <a:rPr lang="fr-FR" b="1" dirty="0"/>
            </a:br>
            <a:r>
              <a:rPr lang="fr-FR" b="1" dirty="0" err="1"/>
              <a:t>Jigsaw</a:t>
            </a:r>
            <a:r>
              <a:rPr lang="fr-FR" b="1" dirty="0"/>
              <a:t> ou groupes d’expertise</a:t>
            </a:r>
          </a:p>
        </p:txBody>
      </p:sp>
      <p:sp>
        <p:nvSpPr>
          <p:cNvPr id="3" name="Espace réservé du contenu 2">
            <a:extLst>
              <a:ext uri="{FF2B5EF4-FFF2-40B4-BE49-F238E27FC236}">
                <a16:creationId xmlns:a16="http://schemas.microsoft.com/office/drawing/2014/main" xmlns="" id="{09A61706-F10C-AB4D-90F1-CF313EF81531}"/>
              </a:ext>
            </a:extLst>
          </p:cNvPr>
          <p:cNvSpPr>
            <a:spLocks noGrp="1"/>
          </p:cNvSpPr>
          <p:nvPr>
            <p:ph idx="1"/>
          </p:nvPr>
        </p:nvSpPr>
        <p:spPr/>
        <p:txBody>
          <a:bodyPr/>
          <a:lstStyle/>
          <a:p>
            <a:pPr marL="0" indent="0">
              <a:buNone/>
            </a:pPr>
            <a:r>
              <a:rPr lang="fr-FR" b="1" dirty="0"/>
              <a:t>-Troupes</a:t>
            </a:r>
            <a:r>
              <a:rPr lang="fr-FR" dirty="0"/>
              <a:t>= groupes de projet: que voulons-nous donner à voir, quel projet de communication? Choisir les deux familles retenues(au minimum) au service du propos </a:t>
            </a:r>
          </a:p>
          <a:p>
            <a:pPr marL="0" indent="0">
              <a:buNone/>
            </a:pPr>
            <a:r>
              <a:rPr lang="fr-FR" dirty="0"/>
              <a:t>-</a:t>
            </a:r>
            <a:r>
              <a:rPr lang="fr-FR" b="1" dirty="0"/>
              <a:t>Groupes d’experts</a:t>
            </a:r>
          </a:p>
          <a:p>
            <a:r>
              <a:rPr lang="fr-FR" dirty="0"/>
              <a:t>Complexifier/enchaîner</a:t>
            </a:r>
          </a:p>
          <a:p>
            <a:pPr marL="0" indent="0">
              <a:buNone/>
            </a:pPr>
            <a:endParaRPr lang="fr-FR" dirty="0"/>
          </a:p>
          <a:p>
            <a:r>
              <a:rPr lang="fr-FR" dirty="0"/>
              <a:t>Transformer la forme</a:t>
            </a:r>
          </a:p>
        </p:txBody>
      </p:sp>
    </p:spTree>
    <p:extLst>
      <p:ext uri="{BB962C8B-B14F-4D97-AF65-F5344CB8AC3E}">
        <p14:creationId xmlns:p14="http://schemas.microsoft.com/office/powerpoint/2010/main" xmlns="" val="129517035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529</TotalTime>
  <Words>471</Words>
  <Application>Microsoft Office PowerPoint</Application>
  <PresentationFormat>Personnalisé</PresentationFormat>
  <Paragraphs>100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Brin</vt:lpstr>
      <vt:lpstr>Formation EPS « Enseigner les arts du cirque »</vt:lpstr>
      <vt:lpstr>Champ d’apprentissage 3</vt:lpstr>
      <vt:lpstr>Diapositive 3</vt:lpstr>
      <vt:lpstr>Diapositive 4</vt:lpstr>
      <vt:lpstr> Objectif: faire vivre le processus de création artistique (objet d’enseignement)</vt:lpstr>
      <vt:lpstr>Leçon 1</vt:lpstr>
      <vt:lpstr>Leçon 2 Famille «  touche pas terre »</vt:lpstr>
      <vt:lpstr>Leçon 3 Chute et banquine</vt:lpstr>
      <vt:lpstr>Leçon 4/5/6 Jigsaw ou groupes d’expertise</vt:lpstr>
      <vt:lpstr> Démarche d’enseignement à l’échelle de la leçon</vt:lpstr>
    </vt:vector>
  </TitlesOfParts>
  <Company>Rectorat de Poitiers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jboissinot1</dc:creator>
  <cp:lastModifiedBy>Cousin-Hub</cp:lastModifiedBy>
  <cp:revision>31</cp:revision>
  <dcterms:created xsi:type="dcterms:W3CDTF">2019-10-27T07:59:56Z</dcterms:created>
  <dcterms:modified xsi:type="dcterms:W3CDTF">2020-01-05T12:43:11Z</dcterms:modified>
</cp:coreProperties>
</file>