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0DB3F5-368A-4532-BA22-3138864BD8FE}" type="datetimeFigureOut">
              <a:rPr lang="fr-FR" smtClean="0"/>
              <a:pPr/>
              <a:t>15/01/2017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7B2153-7C06-4AFF-904A-4E33F487179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main\Documents\Cours%20Romain\ANNEE%2016.17\3&#232;me\judo\vid&#233;o\Kuzure%20Gesa%20Gatame.mp4" TargetMode="Externa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main\Documents\Cours%20Romain\ANNEE%2016.17\3&#232;me\judo\vid&#233;o\yoko-shiho-gatame.mp4" TargetMode="Externa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imctKAium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&#233;o/noeud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main\Documents\Cours%20Romain\ANNEE%2016.17\3&#232;me\judo\vid&#233;o\noeud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92696"/>
            <a:ext cx="5104010" cy="510401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6093296"/>
            <a:ext cx="6400800" cy="553616"/>
          </a:xfrm>
        </p:spPr>
        <p:txBody>
          <a:bodyPr>
            <a:normAutofit/>
          </a:bodyPr>
          <a:lstStyle/>
          <a:p>
            <a:r>
              <a:rPr lang="fr-FR" dirty="0" smtClean="0"/>
              <a:t>3ème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fr-FR" dirty="0" smtClean="0"/>
              <a:t>Solution 1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037" t="67454" r="29426" b="13454"/>
          <a:stretch>
            <a:fillRect/>
          </a:stretch>
        </p:blipFill>
        <p:spPr bwMode="auto">
          <a:xfrm>
            <a:off x="0" y="1052736"/>
            <a:ext cx="4896544" cy="45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zure Gesa Gata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  <p:sp>
        <p:nvSpPr>
          <p:cNvPr id="6" name="Forme en L 5">
            <a:hlinkClick r:id="rId5" action="ppaction://hlinksldjump"/>
          </p:cNvPr>
          <p:cNvSpPr/>
          <p:nvPr/>
        </p:nvSpPr>
        <p:spPr>
          <a:xfrm>
            <a:off x="755576" y="5589240"/>
            <a:ext cx="576064" cy="1008112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en L 6">
            <a:hlinkClick r:id="rId6" action="ppaction://hlinksldjump"/>
          </p:cNvPr>
          <p:cNvSpPr/>
          <p:nvPr/>
        </p:nvSpPr>
        <p:spPr>
          <a:xfrm>
            <a:off x="1835696" y="5517232"/>
            <a:ext cx="576064" cy="108012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28184" y="908720"/>
            <a:ext cx="273630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qu’il faut apprendre :</a:t>
            </a:r>
          </a:p>
          <a:p>
            <a:pPr algn="ctr"/>
            <a:r>
              <a:rPr lang="fr-FR" dirty="0" smtClean="0"/>
              <a:t>Maintenir les épaules au sol en contrôlant épaule et manche</a:t>
            </a:r>
          </a:p>
          <a:p>
            <a:pPr algn="ctr"/>
            <a:r>
              <a:rPr lang="fr-FR" dirty="0" smtClean="0"/>
              <a:t>Écarter les jambes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fr-FR" dirty="0" smtClean="0"/>
              <a:t>Solution 2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7317" t="59499" r="40160" b="19818"/>
          <a:stretch>
            <a:fillRect/>
          </a:stretch>
        </p:blipFill>
        <p:spPr bwMode="auto">
          <a:xfrm>
            <a:off x="-36512" y="1412776"/>
            <a:ext cx="5256584" cy="48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oko-shiho-gata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  <p:sp>
        <p:nvSpPr>
          <p:cNvPr id="6" name="Forme en L 5">
            <a:hlinkClick r:id="rId5" action="ppaction://hlinksldjump"/>
          </p:cNvPr>
          <p:cNvSpPr/>
          <p:nvPr/>
        </p:nvSpPr>
        <p:spPr>
          <a:xfrm>
            <a:off x="539552" y="5589240"/>
            <a:ext cx="576064" cy="1008112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en L 6">
            <a:hlinkClick r:id="rId6" action="ppaction://hlinksldjump"/>
          </p:cNvPr>
          <p:cNvSpPr/>
          <p:nvPr/>
        </p:nvSpPr>
        <p:spPr>
          <a:xfrm>
            <a:off x="1835696" y="5517232"/>
            <a:ext cx="576064" cy="108012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28184" y="908720"/>
            <a:ext cx="273630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qu’il faut apprendre :</a:t>
            </a:r>
          </a:p>
          <a:p>
            <a:pPr algn="ctr"/>
            <a:r>
              <a:rPr lang="fr-FR" dirty="0" smtClean="0"/>
              <a:t>Se placer à la perpendiculaire de l’adversaire</a:t>
            </a:r>
          </a:p>
          <a:p>
            <a:pPr algn="ctr"/>
            <a:r>
              <a:rPr lang="fr-FR" smtClean="0"/>
              <a:t>Contôle </a:t>
            </a:r>
            <a:r>
              <a:rPr lang="fr-FR" dirty="0" smtClean="0"/>
              <a:t>épaule </a:t>
            </a:r>
            <a:r>
              <a:rPr lang="fr-FR" smtClean="0"/>
              <a:t>et jambe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31836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Retourner </a:t>
            </a:r>
            <a:r>
              <a:rPr lang="fr-FR" dirty="0" err="1" smtClean="0"/>
              <a:t>Uke</a:t>
            </a:r>
            <a:r>
              <a:rPr lang="fr-FR" dirty="0" smtClean="0"/>
              <a:t> depuis la tortue sur les coudes pour maintenir sa cible au sol 10 ’’ dans le tapis d’à côté</a:t>
            </a:r>
          </a:p>
          <a:p>
            <a:r>
              <a:rPr lang="fr-FR" dirty="0" smtClean="0"/>
              <a:t>Groupe : par gabarit et force</a:t>
            </a:r>
          </a:p>
          <a:p>
            <a:r>
              <a:rPr lang="fr-FR" dirty="0" smtClean="0"/>
              <a:t>Déroulement : Deux partenaires </a:t>
            </a:r>
            <a:r>
              <a:rPr lang="fr-FR" dirty="0" err="1"/>
              <a:t>U</a:t>
            </a:r>
            <a:r>
              <a:rPr lang="fr-FR" dirty="0" err="1" smtClean="0"/>
              <a:t>ke</a:t>
            </a:r>
            <a:r>
              <a:rPr lang="fr-FR" dirty="0" smtClean="0"/>
              <a:t> et </a:t>
            </a:r>
            <a:r>
              <a:rPr lang="fr-FR" dirty="0" err="1" smtClean="0"/>
              <a:t>Tori</a:t>
            </a:r>
            <a:r>
              <a:rPr lang="fr-FR" dirty="0" smtClean="0"/>
              <a:t>, deux juges temps et points et un arbitre (</a:t>
            </a:r>
            <a:r>
              <a:rPr lang="fr-FR" dirty="0" err="1" smtClean="0"/>
              <a:t>ajimé</a:t>
            </a:r>
            <a:r>
              <a:rPr lang="fr-FR" dirty="0" smtClean="0"/>
              <a:t>, maté)</a:t>
            </a:r>
          </a:p>
          <a:p>
            <a:r>
              <a:rPr lang="fr-FR" dirty="0" smtClean="0"/>
              <a:t>Départ 1 : mains </a:t>
            </a:r>
            <a:r>
              <a:rPr lang="fr-FR" dirty="0" err="1" smtClean="0"/>
              <a:t>Tori</a:t>
            </a:r>
            <a:r>
              <a:rPr lang="fr-FR" dirty="0" smtClean="0"/>
              <a:t> coudes </a:t>
            </a:r>
            <a:r>
              <a:rPr lang="fr-FR" dirty="0" err="1" smtClean="0"/>
              <a:t>Uke</a:t>
            </a:r>
            <a:endParaRPr lang="fr-FR" dirty="0" smtClean="0"/>
          </a:p>
          <a:p>
            <a:r>
              <a:rPr lang="fr-FR" dirty="0" smtClean="0"/>
              <a:t>Départ 2  : si réussi mains </a:t>
            </a:r>
            <a:r>
              <a:rPr lang="fr-FR" dirty="0" err="1" smtClean="0"/>
              <a:t>Tori</a:t>
            </a:r>
            <a:r>
              <a:rPr lang="fr-FR" dirty="0" smtClean="0"/>
              <a:t> sur  cible </a:t>
            </a:r>
            <a:r>
              <a:rPr lang="fr-FR" dirty="0" err="1" smtClean="0"/>
              <a:t>Uke</a:t>
            </a:r>
            <a:endParaRPr lang="fr-FR" dirty="0" smtClean="0"/>
          </a:p>
          <a:p>
            <a:r>
              <a:rPr lang="fr-FR" b="1" dirty="0" smtClean="0"/>
              <a:t>Rencontrer tout le monde</a:t>
            </a:r>
          </a:p>
          <a:p>
            <a:endParaRPr lang="fr-FR" dirty="0"/>
          </a:p>
        </p:txBody>
      </p:sp>
      <p:pic>
        <p:nvPicPr>
          <p:cNvPr id="6" name="Espace réservé du contenu 3" descr="01352-0.00.02.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1" y="3473736"/>
            <a:ext cx="6012159" cy="338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imagesid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"/>
            <a:ext cx="1835696" cy="12215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Résoudre un problème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799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Expérimenter par soi-même, se tromper, pour trouver sa solution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2492896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51920" y="2492896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292494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80312" y="4581128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visée par </a:t>
            </a:r>
            <a:r>
              <a:rPr lang="fr-FR" dirty="0" err="1" smtClean="0"/>
              <a:t>Tori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31836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Retourner </a:t>
            </a:r>
            <a:r>
              <a:rPr lang="fr-FR" dirty="0" err="1" smtClean="0"/>
              <a:t>Uke</a:t>
            </a:r>
            <a:r>
              <a:rPr lang="fr-FR" dirty="0" smtClean="0"/>
              <a:t> depuis la tortue sur les coudes pour maintenir sa cible au sol 10 ’’ dans le tapis d’à côté</a:t>
            </a:r>
          </a:p>
          <a:p>
            <a:r>
              <a:rPr lang="fr-FR" dirty="0" smtClean="0"/>
              <a:t>Groupe : par gabarit et force</a:t>
            </a:r>
          </a:p>
          <a:p>
            <a:r>
              <a:rPr lang="fr-FR" dirty="0" smtClean="0"/>
              <a:t>Déroulement : Deux partenaires </a:t>
            </a:r>
            <a:r>
              <a:rPr lang="fr-FR" dirty="0" err="1"/>
              <a:t>U</a:t>
            </a:r>
            <a:r>
              <a:rPr lang="fr-FR" dirty="0" err="1" smtClean="0"/>
              <a:t>ke</a:t>
            </a:r>
            <a:r>
              <a:rPr lang="fr-FR" dirty="0" smtClean="0"/>
              <a:t> et </a:t>
            </a:r>
            <a:r>
              <a:rPr lang="fr-FR" dirty="0" err="1" smtClean="0"/>
              <a:t>Tori</a:t>
            </a:r>
            <a:r>
              <a:rPr lang="fr-FR" dirty="0" smtClean="0"/>
              <a:t>, deux juges temps et points et un arbitre (</a:t>
            </a:r>
            <a:r>
              <a:rPr lang="fr-FR" dirty="0" err="1" smtClean="0"/>
              <a:t>ajimé</a:t>
            </a:r>
            <a:r>
              <a:rPr lang="fr-FR" dirty="0" smtClean="0"/>
              <a:t>, maté)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Départ 1 : mains </a:t>
            </a:r>
            <a:r>
              <a:rPr lang="fr-FR" b="1" dirty="0" err="1" smtClean="0">
                <a:solidFill>
                  <a:srgbClr val="FF0000"/>
                </a:solidFill>
              </a:rPr>
              <a:t>Tori</a:t>
            </a:r>
            <a:r>
              <a:rPr lang="fr-FR" b="1" dirty="0" smtClean="0">
                <a:solidFill>
                  <a:srgbClr val="FF0000"/>
                </a:solidFill>
              </a:rPr>
              <a:t> ceinture aisselle </a:t>
            </a:r>
            <a:r>
              <a:rPr lang="fr-FR" b="1" dirty="0" err="1" smtClean="0">
                <a:solidFill>
                  <a:srgbClr val="FF0000"/>
                </a:solidFill>
              </a:rPr>
              <a:t>Uke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Départ 2  : si réussi mains </a:t>
            </a:r>
            <a:r>
              <a:rPr lang="fr-FR" dirty="0" err="1" smtClean="0"/>
              <a:t>Tori</a:t>
            </a:r>
            <a:r>
              <a:rPr lang="fr-FR" dirty="0" smtClean="0"/>
              <a:t> sur  cible </a:t>
            </a:r>
            <a:r>
              <a:rPr lang="fr-FR" dirty="0" err="1" smtClean="0"/>
              <a:t>Uke</a:t>
            </a:r>
            <a:endParaRPr lang="fr-FR" dirty="0" smtClean="0"/>
          </a:p>
          <a:p>
            <a:r>
              <a:rPr lang="fr-FR" b="1" dirty="0" smtClean="0"/>
              <a:t>Rencontrer tout le monde</a:t>
            </a:r>
          </a:p>
          <a:p>
            <a:endParaRPr lang="fr-FR" dirty="0"/>
          </a:p>
        </p:txBody>
      </p:sp>
      <p:pic>
        <p:nvPicPr>
          <p:cNvPr id="12" name="Image 11" descr="01352-0.00.00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0" y="3533775"/>
            <a:ext cx="5905500" cy="3324225"/>
          </a:xfrm>
          <a:prstGeom prst="rect">
            <a:avLst/>
          </a:prstGeom>
        </p:spPr>
      </p:pic>
      <p:pic>
        <p:nvPicPr>
          <p:cNvPr id="5" name="Image 4" descr="imagesid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"/>
            <a:ext cx="1835696" cy="12215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Résoudre un problème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799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Expérimenter par soi-même, se tromper, pour trouver sa solution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2492896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51920" y="2492896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292494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4221088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visée par </a:t>
            </a:r>
            <a:r>
              <a:rPr lang="fr-FR" dirty="0" err="1" smtClean="0"/>
              <a:t>Tori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travailler une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Groupe : par 2 de même gabarit</a:t>
            </a:r>
          </a:p>
          <a:p>
            <a:r>
              <a:rPr lang="fr-FR" b="1" dirty="0" smtClean="0"/>
              <a:t>Début</a:t>
            </a:r>
            <a:r>
              <a:rPr lang="fr-FR" dirty="0"/>
              <a:t> : </a:t>
            </a:r>
            <a:r>
              <a:rPr lang="fr-FR" dirty="0" smtClean="0"/>
              <a:t>départ retournement</a:t>
            </a:r>
            <a:endParaRPr lang="fr-FR" dirty="0"/>
          </a:p>
          <a:p>
            <a:r>
              <a:rPr lang="fr-FR" b="1" dirty="0"/>
              <a:t>Déroulement </a:t>
            </a:r>
            <a:r>
              <a:rPr lang="fr-FR" dirty="0"/>
              <a:t>: </a:t>
            </a:r>
            <a:r>
              <a:rPr lang="fr-FR" dirty="0" smtClean="0"/>
              <a:t>apprentissage de 2 prises au sol de son choix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première </a:t>
            </a:r>
            <a:r>
              <a:rPr lang="fr-FR" b="1" dirty="0"/>
              <a:t>tentative </a:t>
            </a:r>
            <a:r>
              <a:rPr lang="fr-FR" dirty="0" err="1"/>
              <a:t>uke</a:t>
            </a:r>
            <a:r>
              <a:rPr lang="fr-FR" dirty="0"/>
              <a:t> </a:t>
            </a:r>
            <a:r>
              <a:rPr lang="fr-FR" dirty="0" smtClean="0"/>
              <a:t>coopère  </a:t>
            </a:r>
            <a:r>
              <a:rPr lang="fr-FR" dirty="0"/>
              <a:t>et annonce les point de faiblesse (rééditer jusqu’à ce que </a:t>
            </a:r>
            <a:r>
              <a:rPr lang="fr-FR" dirty="0" err="1"/>
              <a:t>uke</a:t>
            </a:r>
            <a:r>
              <a:rPr lang="fr-FR" dirty="0"/>
              <a:t> se sente pris),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deuxième </a:t>
            </a:r>
            <a:r>
              <a:rPr lang="fr-FR" b="1" dirty="0"/>
              <a:t>tentative</a:t>
            </a:r>
            <a:r>
              <a:rPr lang="fr-FR" dirty="0"/>
              <a:t>, </a:t>
            </a:r>
            <a:r>
              <a:rPr lang="fr-FR" dirty="0" err="1"/>
              <a:t>uke</a:t>
            </a:r>
            <a:r>
              <a:rPr lang="fr-FR" dirty="0"/>
              <a:t> </a:t>
            </a:r>
            <a:r>
              <a:rPr lang="fr-FR" dirty="0" err="1"/>
              <a:t>resiste</a:t>
            </a:r>
            <a:r>
              <a:rPr lang="fr-FR" dirty="0"/>
              <a:t> raisonnablement,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troisième</a:t>
            </a:r>
            <a:r>
              <a:rPr lang="fr-FR" dirty="0" smtClean="0"/>
              <a:t> </a:t>
            </a:r>
            <a:r>
              <a:rPr lang="fr-FR" dirty="0"/>
              <a:t>il tente de sortir</a:t>
            </a:r>
            <a:r>
              <a:rPr lang="fr-FR" b="1" dirty="0"/>
              <a:t>. 3 à 5x10’</a:t>
            </a:r>
            <a:endParaRPr lang="fr-FR" dirty="0"/>
          </a:p>
          <a:p>
            <a:r>
              <a:rPr lang="fr-FR" b="1" dirty="0" err="1"/>
              <a:t>Tori</a:t>
            </a:r>
            <a:r>
              <a:rPr lang="fr-FR" b="1" dirty="0"/>
              <a:t> </a:t>
            </a:r>
            <a:r>
              <a:rPr lang="fr-FR" b="1" dirty="0" smtClean="0"/>
              <a:t>: utilise un retournement + </a:t>
            </a:r>
            <a:r>
              <a:rPr lang="fr-FR" b="1" dirty="0" err="1" smtClean="0"/>
              <a:t>immo</a:t>
            </a:r>
            <a:r>
              <a:rPr lang="fr-FR" b="1" dirty="0" smtClean="0"/>
              <a:t>    </a:t>
            </a:r>
            <a:r>
              <a:rPr lang="fr-FR" b="1" dirty="0" err="1"/>
              <a:t>uke</a:t>
            </a:r>
            <a:r>
              <a:rPr lang="fr-FR" b="1" dirty="0"/>
              <a:t> : sort</a:t>
            </a:r>
            <a:endParaRPr lang="fr-FR" dirty="0"/>
          </a:p>
          <a:p>
            <a:r>
              <a:rPr lang="fr-FR" b="1" dirty="0"/>
              <a:t>Fin </a:t>
            </a:r>
            <a:r>
              <a:rPr lang="fr-FR" dirty="0"/>
              <a:t>: </a:t>
            </a:r>
            <a:r>
              <a:rPr lang="fr-FR" dirty="0" smtClean="0"/>
              <a:t>10 ’’ </a:t>
            </a:r>
            <a:endParaRPr lang="fr-FR" dirty="0"/>
          </a:p>
          <a:p>
            <a:r>
              <a:rPr lang="fr-FR" b="1" dirty="0" err="1"/>
              <a:t>Créu</a:t>
            </a:r>
            <a:r>
              <a:rPr lang="fr-FR" b="1" dirty="0"/>
              <a:t> </a:t>
            </a:r>
            <a:r>
              <a:rPr lang="fr-FR" dirty="0"/>
              <a:t>: </a:t>
            </a:r>
            <a:r>
              <a:rPr lang="fr-FR" dirty="0" smtClean="0"/>
              <a:t>2 </a:t>
            </a:r>
            <a:r>
              <a:rPr lang="fr-FR" dirty="0"/>
              <a:t>passages </a:t>
            </a:r>
            <a:r>
              <a:rPr lang="fr-FR" dirty="0" smtClean="0"/>
              <a:t>3 à 5 </a:t>
            </a:r>
            <a:r>
              <a:rPr lang="fr-FR" dirty="0"/>
              <a:t>essais</a:t>
            </a:r>
          </a:p>
          <a:p>
            <a:endParaRPr lang="fr-FR" dirty="0"/>
          </a:p>
        </p:txBody>
      </p:sp>
      <p:pic>
        <p:nvPicPr>
          <p:cNvPr id="4" name="Image 3" descr="téléchargement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"/>
            <a:ext cx="1691680" cy="1273658"/>
          </a:xfrm>
          <a:prstGeom prst="rect">
            <a:avLst/>
          </a:prstGeom>
        </p:spPr>
      </p:pic>
      <p:pic>
        <p:nvPicPr>
          <p:cNvPr id="5" name="Espace réservé du contenu 3" descr="01352-0.00.06.60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315" y="5633863"/>
            <a:ext cx="2174685" cy="122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règles d’or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Retirer les bijoux, couper les ongles, s'attacher les cheveux</a:t>
            </a:r>
          </a:p>
          <a:p>
            <a:pPr lvl="0"/>
            <a:r>
              <a:rPr lang="fr-FR" dirty="0" smtClean="0"/>
              <a:t>Ne </a:t>
            </a:r>
            <a:r>
              <a:rPr lang="fr-FR" dirty="0"/>
              <a:t>pas passer aux combats debout avant l’autorisation du professeur (uniquement lorsque l’on sait chuter et faire chuter)</a:t>
            </a:r>
          </a:p>
          <a:p>
            <a:pPr lvl="0"/>
            <a:r>
              <a:rPr lang="fr-FR" dirty="0"/>
              <a:t>Ne pas s’engager tête la première.</a:t>
            </a:r>
          </a:p>
          <a:p>
            <a:pPr lvl="0"/>
            <a:r>
              <a:rPr lang="fr-FR" dirty="0"/>
              <a:t>Délimiter sa surface de combat avec des plots ou bande en caoutchouc et ne pas sortir de sa surface de combat</a:t>
            </a:r>
          </a:p>
          <a:p>
            <a:pPr lvl="0"/>
            <a:r>
              <a:rPr lang="fr-FR" dirty="0"/>
              <a:t>Sur tous les exercices, vérifier qu'il n'y a personne trop proche de soi ou du mur.</a:t>
            </a:r>
          </a:p>
          <a:p>
            <a:pPr lvl="0"/>
            <a:r>
              <a:rPr lang="fr-FR" dirty="0"/>
              <a:t>Sur les exercices debout, travailler avec un partenaire de taille et de poids proches du sien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 pas faire mal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 smtClean="0"/>
              <a:t>Ne pas faire mal : interdit de frapper, mordre, griffer, tirer les cheveux...</a:t>
            </a:r>
          </a:p>
          <a:p>
            <a:r>
              <a:rPr lang="fr-FR" dirty="0" smtClean="0"/>
              <a:t>TORI = ne pas faire mal</a:t>
            </a:r>
          </a:p>
          <a:p>
            <a:r>
              <a:rPr lang="fr-FR" dirty="0" smtClean="0"/>
              <a:t>UKE = ne pas se laisser faire mal</a:t>
            </a:r>
          </a:p>
          <a:p>
            <a:r>
              <a:rPr lang="fr-FR" dirty="0" smtClean="0"/>
              <a:t>ARBITRE = ne pas laisser faire mal</a:t>
            </a:r>
          </a:p>
          <a:p>
            <a:pPr lvl="0"/>
            <a:r>
              <a:rPr lang="fr-FR" dirty="0" smtClean="0"/>
              <a:t>Ne jamais tenir la tête avec les 2 bras (risque de se faire étrangler ou de se faire tourner la tête de côté)</a:t>
            </a:r>
          </a:p>
          <a:p>
            <a:pPr lvl="0"/>
            <a:r>
              <a:rPr lang="fr-FR" dirty="0" smtClean="0"/>
              <a:t>Ne pas mettre les mains sur le visage de son partenaire</a:t>
            </a:r>
          </a:p>
          <a:p>
            <a:pPr lvl="0"/>
            <a:r>
              <a:rPr lang="fr-FR" dirty="0" smtClean="0"/>
              <a:t>Ne jamais forcer sur une articulation et ne pas tirer dans le sens inverse d'une articulation</a:t>
            </a:r>
          </a:p>
          <a:p>
            <a:pPr lvl="0"/>
            <a:r>
              <a:rPr lang="fr-FR" dirty="0" smtClean="0"/>
              <a:t>En cas de douleur, possibilité d’abandonner le combat : taper 2 fois sur le tapis ou sur l'adversaire avec la main. A ce signal, l'adversaire doit tout arrêter </a:t>
            </a:r>
            <a:r>
              <a:rPr lang="fr-FR" dirty="0" err="1" smtClean="0"/>
              <a:t>immédiatemment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Respecter le code moral du </a:t>
            </a:r>
            <a:r>
              <a:rPr lang="fr-FR" dirty="0" smtClean="0"/>
              <a:t>judo</a:t>
            </a:r>
            <a:endParaRPr lang="fr-FR" dirty="0"/>
          </a:p>
          <a:p>
            <a:pPr lvl="0"/>
            <a:r>
              <a:rPr lang="fr-FR" dirty="0"/>
              <a:t>Ne pas parler à son adversaire pendant le combat</a:t>
            </a:r>
          </a:p>
          <a:p>
            <a:pPr lvl="0"/>
            <a:r>
              <a:rPr lang="fr-FR" dirty="0"/>
              <a:t>Ne pas le chatouiller</a:t>
            </a:r>
          </a:p>
          <a:p>
            <a:pPr lvl="0"/>
            <a:r>
              <a:rPr lang="fr-FR" dirty="0"/>
              <a:t>Suivre les ordres de l'arbitre</a:t>
            </a:r>
          </a:p>
          <a:p>
            <a:pPr lvl="0"/>
            <a:r>
              <a:rPr lang="fr-FR" dirty="0"/>
              <a:t>Saluer avant d'entrer sur le tatami et venir s'asseoir dans le calme</a:t>
            </a:r>
          </a:p>
          <a:p>
            <a:pPr lvl="0"/>
            <a:r>
              <a:rPr lang="fr-FR" dirty="0"/>
              <a:t>Ne pas chahuter sur le tatami.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orme en L 3">
            <a:hlinkClick r:id="rId2" action="ppaction://hlinksldjump"/>
          </p:cNvPr>
          <p:cNvSpPr/>
          <p:nvPr/>
        </p:nvSpPr>
        <p:spPr>
          <a:xfrm>
            <a:off x="7956376" y="5517232"/>
            <a:ext cx="576064" cy="1008112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en L 4">
            <a:hlinkClick r:id="rId3" action="ppaction://hlinksldjump"/>
          </p:cNvPr>
          <p:cNvSpPr/>
          <p:nvPr/>
        </p:nvSpPr>
        <p:spPr>
          <a:xfrm>
            <a:off x="7020272" y="5517232"/>
            <a:ext cx="576064" cy="108012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code moral du Judo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2300"/>
            <a:ext cx="5561013" cy="6235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rme en L 4">
            <a:hlinkClick r:id="rId3" action="ppaction://hlinksldjump"/>
          </p:cNvPr>
          <p:cNvSpPr/>
          <p:nvPr/>
        </p:nvSpPr>
        <p:spPr>
          <a:xfrm>
            <a:off x="7956376" y="5517232"/>
            <a:ext cx="576064" cy="1008112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salut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https://www.youtube.com/watch?v=imctKAiumcE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00349"/>
            <a:ext cx="6048671" cy="367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nœud </a:t>
            </a:r>
            <a:endParaRPr lang="fr-FR" dirty="0"/>
          </a:p>
        </p:txBody>
      </p:sp>
      <p:pic>
        <p:nvPicPr>
          <p:cNvPr id="4" name="Espace réservé du contenu 3" descr="images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1"/>
            <a:ext cx="3635896" cy="2307892"/>
          </a:xfrm>
        </p:spPr>
      </p:pic>
      <p:pic>
        <p:nvPicPr>
          <p:cNvPr id="7" name="noeu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sid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"/>
            <a:ext cx="1835696" cy="12215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Résoudre un problème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183632"/>
          </a:xfrm>
        </p:spPr>
        <p:txBody>
          <a:bodyPr/>
          <a:lstStyle/>
          <a:p>
            <a:r>
              <a:rPr lang="fr-FR" dirty="0" smtClean="0"/>
              <a:t>Maintenir </a:t>
            </a:r>
            <a:r>
              <a:rPr lang="fr-FR" dirty="0" err="1" smtClean="0"/>
              <a:t>Uke</a:t>
            </a:r>
            <a:r>
              <a:rPr lang="fr-FR" dirty="0" smtClean="0"/>
              <a:t> avec sa cible au sol 10 ’’</a:t>
            </a:r>
          </a:p>
          <a:p>
            <a:r>
              <a:rPr lang="fr-FR" dirty="0" smtClean="0"/>
              <a:t>Groupe : par gabarit et force</a:t>
            </a:r>
          </a:p>
          <a:p>
            <a:r>
              <a:rPr lang="fr-FR" dirty="0" smtClean="0"/>
              <a:t>Déroulement : Deux partenaires </a:t>
            </a:r>
            <a:r>
              <a:rPr lang="fr-FR" dirty="0" err="1"/>
              <a:t>U</a:t>
            </a:r>
            <a:r>
              <a:rPr lang="fr-FR" dirty="0" err="1" smtClean="0"/>
              <a:t>ke</a:t>
            </a:r>
            <a:r>
              <a:rPr lang="fr-FR" dirty="0" smtClean="0"/>
              <a:t> et </a:t>
            </a:r>
            <a:r>
              <a:rPr lang="fr-FR" dirty="0" err="1" smtClean="0"/>
              <a:t>Tori</a:t>
            </a:r>
            <a:r>
              <a:rPr lang="fr-FR" dirty="0" smtClean="0"/>
              <a:t>, deux juges temps et points et un arbitre (</a:t>
            </a:r>
            <a:r>
              <a:rPr lang="fr-FR" dirty="0" err="1" smtClean="0"/>
              <a:t>ajimé</a:t>
            </a:r>
            <a:r>
              <a:rPr lang="fr-FR" dirty="0" smtClean="0"/>
              <a:t>, maté)</a:t>
            </a:r>
          </a:p>
          <a:p>
            <a:r>
              <a:rPr lang="fr-FR" b="1" dirty="0" smtClean="0"/>
              <a:t>Rencontrer tout le monde</a:t>
            </a:r>
          </a:p>
          <a:p>
            <a:r>
              <a:rPr lang="fr-FR" dirty="0" smtClean="0"/>
              <a:t>CE: utiliser le </a:t>
            </a:r>
            <a:r>
              <a:rPr lang="fr-FR" dirty="0" err="1" smtClean="0"/>
              <a:t>poid</a:t>
            </a:r>
            <a:r>
              <a:rPr lang="fr-FR" dirty="0" smtClean="0"/>
              <a:t> de son corps, maîtriser son engagement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799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Expérimenter par soi-même, se tromper, pour trouver sa solution</a:t>
            </a:r>
            <a:endParaRPr lang="fr-F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travailler une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Groupe : par 2 de même gabarit</a:t>
            </a:r>
          </a:p>
          <a:p>
            <a:r>
              <a:rPr lang="fr-FR" b="1" dirty="0" smtClean="0"/>
              <a:t>Début</a:t>
            </a:r>
            <a:r>
              <a:rPr lang="fr-FR" dirty="0"/>
              <a:t> : mise en place de la prise </a:t>
            </a:r>
            <a:r>
              <a:rPr lang="fr-FR" dirty="0" smtClean="0"/>
              <a:t>d’immobilisation</a:t>
            </a:r>
            <a:endParaRPr lang="fr-FR" dirty="0"/>
          </a:p>
          <a:p>
            <a:r>
              <a:rPr lang="fr-FR" b="1" dirty="0"/>
              <a:t>Déroulement </a:t>
            </a:r>
            <a:r>
              <a:rPr lang="fr-FR" dirty="0"/>
              <a:t>: </a:t>
            </a:r>
            <a:r>
              <a:rPr lang="fr-FR" dirty="0" smtClean="0"/>
              <a:t>apprentissage de 2 prises au sol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première </a:t>
            </a:r>
            <a:r>
              <a:rPr lang="fr-FR" b="1" dirty="0"/>
              <a:t>tentative </a:t>
            </a:r>
            <a:r>
              <a:rPr lang="fr-FR" dirty="0" err="1"/>
              <a:t>uke</a:t>
            </a:r>
            <a:r>
              <a:rPr lang="fr-FR" dirty="0"/>
              <a:t> </a:t>
            </a:r>
            <a:r>
              <a:rPr lang="fr-FR" dirty="0" smtClean="0"/>
              <a:t>coopère  </a:t>
            </a:r>
            <a:r>
              <a:rPr lang="fr-FR" dirty="0"/>
              <a:t>et annonce les point de faiblesse (rééditer jusqu’à ce que </a:t>
            </a:r>
            <a:r>
              <a:rPr lang="fr-FR" dirty="0" err="1"/>
              <a:t>uke</a:t>
            </a:r>
            <a:r>
              <a:rPr lang="fr-FR" dirty="0"/>
              <a:t> se sente pris),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deuxième </a:t>
            </a:r>
            <a:r>
              <a:rPr lang="fr-FR" b="1" dirty="0"/>
              <a:t>tentative</a:t>
            </a:r>
            <a:r>
              <a:rPr lang="fr-FR" dirty="0"/>
              <a:t>, </a:t>
            </a:r>
            <a:r>
              <a:rPr lang="fr-FR" dirty="0" err="1"/>
              <a:t>uke</a:t>
            </a:r>
            <a:r>
              <a:rPr lang="fr-FR" dirty="0"/>
              <a:t> </a:t>
            </a:r>
            <a:r>
              <a:rPr lang="fr-FR" dirty="0" err="1"/>
              <a:t>resiste</a:t>
            </a:r>
            <a:r>
              <a:rPr lang="fr-FR" dirty="0"/>
              <a:t> raisonnablement,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troisième</a:t>
            </a:r>
            <a:r>
              <a:rPr lang="fr-FR" dirty="0" smtClean="0"/>
              <a:t> </a:t>
            </a:r>
            <a:r>
              <a:rPr lang="fr-FR" dirty="0"/>
              <a:t>il tente de sortir</a:t>
            </a:r>
            <a:r>
              <a:rPr lang="fr-FR" b="1" dirty="0"/>
              <a:t>. 3 à 5x10’</a:t>
            </a:r>
            <a:endParaRPr lang="fr-FR" dirty="0"/>
          </a:p>
          <a:p>
            <a:r>
              <a:rPr lang="fr-FR" b="1" dirty="0" err="1"/>
              <a:t>Tori</a:t>
            </a:r>
            <a:r>
              <a:rPr lang="fr-FR" b="1" dirty="0"/>
              <a:t> </a:t>
            </a:r>
            <a:r>
              <a:rPr lang="fr-FR" b="1" dirty="0" smtClean="0"/>
              <a:t>: utilise </a:t>
            </a:r>
            <a:r>
              <a:rPr lang="fr-FR" b="1" dirty="0" err="1" smtClean="0"/>
              <a:t>Kusuré</a:t>
            </a:r>
            <a:r>
              <a:rPr lang="fr-FR" b="1" dirty="0" smtClean="0"/>
              <a:t> </a:t>
            </a:r>
            <a:r>
              <a:rPr lang="fr-FR" b="1" dirty="0" err="1" smtClean="0"/>
              <a:t>Gesa</a:t>
            </a:r>
            <a:r>
              <a:rPr lang="fr-FR" b="1" dirty="0" smtClean="0"/>
              <a:t> </a:t>
            </a:r>
            <a:r>
              <a:rPr lang="fr-FR" b="1" dirty="0" err="1" smtClean="0"/>
              <a:t>gatamé</a:t>
            </a:r>
            <a:r>
              <a:rPr lang="fr-FR" b="1" dirty="0" smtClean="0"/>
              <a:t> ou Yoko </a:t>
            </a:r>
            <a:r>
              <a:rPr lang="fr-FR" b="1" dirty="0" err="1" smtClean="0"/>
              <a:t>shiro</a:t>
            </a:r>
            <a:r>
              <a:rPr lang="fr-FR" b="1" dirty="0" smtClean="0"/>
              <a:t> </a:t>
            </a:r>
            <a:r>
              <a:rPr lang="fr-FR" b="1" dirty="0" err="1" smtClean="0"/>
              <a:t>gatamé</a:t>
            </a:r>
            <a:r>
              <a:rPr lang="fr-FR" b="1" dirty="0" smtClean="0"/>
              <a:t>   </a:t>
            </a:r>
            <a:r>
              <a:rPr lang="fr-FR" b="1" dirty="0" err="1"/>
              <a:t>uke</a:t>
            </a:r>
            <a:r>
              <a:rPr lang="fr-FR" b="1" dirty="0"/>
              <a:t> : sort</a:t>
            </a:r>
            <a:endParaRPr lang="fr-FR" dirty="0"/>
          </a:p>
          <a:p>
            <a:r>
              <a:rPr lang="fr-FR" b="1" dirty="0"/>
              <a:t>Fin </a:t>
            </a:r>
            <a:r>
              <a:rPr lang="fr-FR" dirty="0"/>
              <a:t>: </a:t>
            </a:r>
            <a:r>
              <a:rPr lang="fr-FR" dirty="0" smtClean="0"/>
              <a:t>10 ’’ </a:t>
            </a:r>
            <a:endParaRPr lang="fr-FR" dirty="0"/>
          </a:p>
          <a:p>
            <a:r>
              <a:rPr lang="fr-FR" b="1" dirty="0" err="1"/>
              <a:t>Créu</a:t>
            </a:r>
            <a:r>
              <a:rPr lang="fr-FR" b="1" dirty="0"/>
              <a:t> </a:t>
            </a:r>
            <a:r>
              <a:rPr lang="fr-FR" dirty="0"/>
              <a:t>: </a:t>
            </a:r>
            <a:r>
              <a:rPr lang="fr-FR" dirty="0" smtClean="0"/>
              <a:t>2 </a:t>
            </a:r>
            <a:r>
              <a:rPr lang="fr-FR" dirty="0"/>
              <a:t>passages </a:t>
            </a:r>
            <a:r>
              <a:rPr lang="fr-FR" dirty="0" smtClean="0"/>
              <a:t>3 à 5 </a:t>
            </a:r>
            <a:r>
              <a:rPr lang="fr-FR" dirty="0"/>
              <a:t>essais</a:t>
            </a:r>
          </a:p>
          <a:p>
            <a:endParaRPr lang="fr-FR" dirty="0"/>
          </a:p>
        </p:txBody>
      </p:sp>
      <p:pic>
        <p:nvPicPr>
          <p:cNvPr id="4" name="Image 3" descr="téléchargement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"/>
            <a:ext cx="1691680" cy="127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</TotalTime>
  <Words>432</Words>
  <Application>Microsoft Office PowerPoint</Application>
  <PresentationFormat>Affichage à l'écran (4:3)</PresentationFormat>
  <Paragraphs>87</Paragraphs>
  <Slides>14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Débit</vt:lpstr>
      <vt:lpstr>Diapositive 1</vt:lpstr>
      <vt:lpstr>Les règles d’or</vt:lpstr>
      <vt:lpstr>Ne pas faire mal</vt:lpstr>
      <vt:lpstr>Le fonctionnement</vt:lpstr>
      <vt:lpstr>Le code moral du Judo</vt:lpstr>
      <vt:lpstr>Le salut</vt:lpstr>
      <vt:lpstr>Le nœud </vt:lpstr>
      <vt:lpstr>Résoudre un problème  </vt:lpstr>
      <vt:lpstr>Pour travailler une solution</vt:lpstr>
      <vt:lpstr>Solution 1</vt:lpstr>
      <vt:lpstr>Solution 2</vt:lpstr>
      <vt:lpstr>Résoudre un problème  </vt:lpstr>
      <vt:lpstr>Résoudre un problème  </vt:lpstr>
      <vt:lpstr>Pour travailler une 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romain proust</dc:creator>
  <cp:lastModifiedBy>romain proust</cp:lastModifiedBy>
  <cp:revision>11</cp:revision>
  <dcterms:created xsi:type="dcterms:W3CDTF">2016-11-29T17:07:19Z</dcterms:created>
  <dcterms:modified xsi:type="dcterms:W3CDTF">2017-01-15T13:35:22Z</dcterms:modified>
</cp:coreProperties>
</file>