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58" r:id="rId13"/>
    <p:sldId id="263" r:id="rId14"/>
    <p:sldId id="260" r:id="rId15"/>
    <p:sldId id="264" r:id="rId16"/>
    <p:sldId id="259" r:id="rId17"/>
    <p:sldId id="261" r:id="rId18"/>
    <p:sldId id="262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04840-8F15-4B1E-AE86-E301AF0460D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87C6A9E0-123D-4082-9540-A167D31545C6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Pour</a:t>
          </a:r>
          <a:endParaRPr lang="fr-FR" dirty="0">
            <a:solidFill>
              <a:schemeClr val="bg1"/>
            </a:solidFill>
          </a:endParaRPr>
        </a:p>
      </dgm:t>
    </dgm:pt>
    <dgm:pt modelId="{11E49A63-59C9-494A-921B-581DB7F67806}" type="parTrans" cxnId="{3424907D-21EC-4A7F-B539-D5C4409CE219}">
      <dgm:prSet/>
      <dgm:spPr/>
      <dgm:t>
        <a:bodyPr/>
        <a:lstStyle/>
        <a:p>
          <a:endParaRPr lang="fr-FR"/>
        </a:p>
      </dgm:t>
    </dgm:pt>
    <dgm:pt modelId="{5EE3C989-E2D3-4DDE-A6A7-797A61FFAB39}" type="sibTrans" cxnId="{3424907D-21EC-4A7F-B539-D5C4409CE219}">
      <dgm:prSet/>
      <dgm:spPr/>
      <dgm:t>
        <a:bodyPr/>
        <a:lstStyle/>
        <a:p>
          <a:endParaRPr lang="fr-FR"/>
        </a:p>
      </dgm:t>
    </dgm:pt>
    <dgm:pt modelId="{8C91900C-0B42-4FDD-ADB6-4DAD7E397B28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organiser</a:t>
          </a:r>
          <a:endParaRPr lang="fr-FR" dirty="0">
            <a:solidFill>
              <a:schemeClr val="bg1"/>
            </a:solidFill>
          </a:endParaRPr>
        </a:p>
      </dgm:t>
    </dgm:pt>
    <dgm:pt modelId="{BBFFFD09-DB76-4F14-B01B-68F3A592FE86}" type="parTrans" cxnId="{7D74F1FB-0569-4D2A-9952-D8E2FAFB57F1}">
      <dgm:prSet/>
      <dgm:spPr/>
      <dgm:t>
        <a:bodyPr/>
        <a:lstStyle/>
        <a:p>
          <a:endParaRPr lang="fr-FR"/>
        </a:p>
      </dgm:t>
    </dgm:pt>
    <dgm:pt modelId="{54084D2D-8C55-4C92-93BE-B0506715277B}" type="sibTrans" cxnId="{7D74F1FB-0569-4D2A-9952-D8E2FAFB57F1}">
      <dgm:prSet/>
      <dgm:spPr/>
      <dgm:t>
        <a:bodyPr/>
        <a:lstStyle/>
        <a:p>
          <a:endParaRPr lang="fr-FR"/>
        </a:p>
      </dgm:t>
    </dgm:pt>
    <dgm:pt modelId="{BDF90C97-E6B5-4E7D-AC64-BD152B1EDA88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</a:rPr>
            <a:t>Le débat</a:t>
          </a:r>
          <a:endParaRPr lang="fr-FR" dirty="0">
            <a:solidFill>
              <a:schemeClr val="bg1"/>
            </a:solidFill>
          </a:endParaRPr>
        </a:p>
      </dgm:t>
    </dgm:pt>
    <dgm:pt modelId="{8142BCDF-C511-43DB-8885-595E1717D80A}" type="parTrans" cxnId="{F5CCEE28-B016-4609-B61C-BD99D1EAD906}">
      <dgm:prSet/>
      <dgm:spPr/>
      <dgm:t>
        <a:bodyPr/>
        <a:lstStyle/>
        <a:p>
          <a:endParaRPr lang="fr-FR"/>
        </a:p>
      </dgm:t>
    </dgm:pt>
    <dgm:pt modelId="{CE4D9A6F-4D69-4DDE-9C97-DD3FD8665409}" type="sibTrans" cxnId="{F5CCEE28-B016-4609-B61C-BD99D1EAD906}">
      <dgm:prSet/>
      <dgm:spPr/>
      <dgm:t>
        <a:bodyPr/>
        <a:lstStyle/>
        <a:p>
          <a:endParaRPr lang="fr-FR"/>
        </a:p>
      </dgm:t>
    </dgm:pt>
    <dgm:pt modelId="{95538124-6C8E-4AAE-8EFC-E44D9295B1A5}" type="pres">
      <dgm:prSet presAssocID="{63004840-8F15-4B1E-AE86-E301AF0460D8}" presName="Name0" presStyleCnt="0">
        <dgm:presLayoutVars>
          <dgm:dir/>
          <dgm:animLvl val="lvl"/>
          <dgm:resizeHandles val="exact"/>
        </dgm:presLayoutVars>
      </dgm:prSet>
      <dgm:spPr/>
    </dgm:pt>
    <dgm:pt modelId="{FCDCB74A-B48F-4E42-9AE1-75731ED13A28}" type="pres">
      <dgm:prSet presAssocID="{63004840-8F15-4B1E-AE86-E301AF0460D8}" presName="dummy" presStyleCnt="0"/>
      <dgm:spPr/>
    </dgm:pt>
    <dgm:pt modelId="{7396C728-FEF0-478F-A10A-E9D124278899}" type="pres">
      <dgm:prSet presAssocID="{63004840-8F15-4B1E-AE86-E301AF0460D8}" presName="linH" presStyleCnt="0"/>
      <dgm:spPr/>
    </dgm:pt>
    <dgm:pt modelId="{7BCB9F62-8242-49BC-8853-CED7FE9DBC5D}" type="pres">
      <dgm:prSet presAssocID="{63004840-8F15-4B1E-AE86-E301AF0460D8}" presName="padding1" presStyleCnt="0"/>
      <dgm:spPr/>
    </dgm:pt>
    <dgm:pt modelId="{A000816C-1196-4227-90BB-0465A671882B}" type="pres">
      <dgm:prSet presAssocID="{87C6A9E0-123D-4082-9540-A167D31545C6}" presName="linV" presStyleCnt="0"/>
      <dgm:spPr/>
    </dgm:pt>
    <dgm:pt modelId="{32B6C07E-3617-4F7B-971E-7A209B658E20}" type="pres">
      <dgm:prSet presAssocID="{87C6A9E0-123D-4082-9540-A167D31545C6}" presName="spVertical1" presStyleCnt="0"/>
      <dgm:spPr/>
    </dgm:pt>
    <dgm:pt modelId="{BE70E1D3-6EB9-4D07-A17D-E88C291BF88A}" type="pres">
      <dgm:prSet presAssocID="{87C6A9E0-123D-4082-9540-A167D31545C6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BC6774-899B-4F81-B0FF-0ECC36527DD8}" type="pres">
      <dgm:prSet presAssocID="{87C6A9E0-123D-4082-9540-A167D31545C6}" presName="spVertical2" presStyleCnt="0"/>
      <dgm:spPr/>
    </dgm:pt>
    <dgm:pt modelId="{D2F63989-1FE3-4157-B4F0-B453CAE29BA7}" type="pres">
      <dgm:prSet presAssocID="{87C6A9E0-123D-4082-9540-A167D31545C6}" presName="spVertical3" presStyleCnt="0"/>
      <dgm:spPr/>
    </dgm:pt>
    <dgm:pt modelId="{406306D4-13DD-4F6E-A2FA-F220C8703786}" type="pres">
      <dgm:prSet presAssocID="{5EE3C989-E2D3-4DDE-A6A7-797A61FFAB39}" presName="space" presStyleCnt="0"/>
      <dgm:spPr/>
    </dgm:pt>
    <dgm:pt modelId="{9D725729-2724-479E-8554-BC0666A7A265}" type="pres">
      <dgm:prSet presAssocID="{8C91900C-0B42-4FDD-ADB6-4DAD7E397B28}" presName="linV" presStyleCnt="0"/>
      <dgm:spPr/>
    </dgm:pt>
    <dgm:pt modelId="{7D8998A8-39D3-4FEA-A69F-F72C14467BBC}" type="pres">
      <dgm:prSet presAssocID="{8C91900C-0B42-4FDD-ADB6-4DAD7E397B28}" presName="spVertical1" presStyleCnt="0"/>
      <dgm:spPr/>
    </dgm:pt>
    <dgm:pt modelId="{96384500-0BD4-48CF-9000-9F175D842ADA}" type="pres">
      <dgm:prSet presAssocID="{8C91900C-0B42-4FDD-ADB6-4DAD7E397B28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044F98-37D5-45ED-8682-623B8F8F5707}" type="pres">
      <dgm:prSet presAssocID="{8C91900C-0B42-4FDD-ADB6-4DAD7E397B28}" presName="spVertical2" presStyleCnt="0"/>
      <dgm:spPr/>
    </dgm:pt>
    <dgm:pt modelId="{E678E94C-0489-46EB-AC27-C8C4A47FA6C2}" type="pres">
      <dgm:prSet presAssocID="{8C91900C-0B42-4FDD-ADB6-4DAD7E397B28}" presName="spVertical3" presStyleCnt="0"/>
      <dgm:spPr/>
    </dgm:pt>
    <dgm:pt modelId="{F9FB98D8-9841-4F24-8C3C-4BB12F4D4BF6}" type="pres">
      <dgm:prSet presAssocID="{54084D2D-8C55-4C92-93BE-B0506715277B}" presName="space" presStyleCnt="0"/>
      <dgm:spPr/>
    </dgm:pt>
    <dgm:pt modelId="{194076F5-3C7D-439E-8FA1-1CC00EE6E4B9}" type="pres">
      <dgm:prSet presAssocID="{BDF90C97-E6B5-4E7D-AC64-BD152B1EDA88}" presName="linV" presStyleCnt="0"/>
      <dgm:spPr/>
    </dgm:pt>
    <dgm:pt modelId="{71F90F70-D057-4E0B-AD13-7A2D4FE28A5E}" type="pres">
      <dgm:prSet presAssocID="{BDF90C97-E6B5-4E7D-AC64-BD152B1EDA88}" presName="spVertical1" presStyleCnt="0"/>
      <dgm:spPr/>
    </dgm:pt>
    <dgm:pt modelId="{6FD66B09-9724-419E-A63C-00517059DDE6}" type="pres">
      <dgm:prSet presAssocID="{BDF90C97-E6B5-4E7D-AC64-BD152B1EDA88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5DBFBF-7C50-4155-B7E5-DC3D1977E50C}" type="pres">
      <dgm:prSet presAssocID="{BDF90C97-E6B5-4E7D-AC64-BD152B1EDA88}" presName="spVertical2" presStyleCnt="0"/>
      <dgm:spPr/>
    </dgm:pt>
    <dgm:pt modelId="{4408B227-5DA3-44DE-8098-867B5BFD2997}" type="pres">
      <dgm:prSet presAssocID="{BDF90C97-E6B5-4E7D-AC64-BD152B1EDA88}" presName="spVertical3" presStyleCnt="0"/>
      <dgm:spPr/>
    </dgm:pt>
    <dgm:pt modelId="{9F2E0EAA-D895-4145-9CD1-39B2A880D35D}" type="pres">
      <dgm:prSet presAssocID="{63004840-8F15-4B1E-AE86-E301AF0460D8}" presName="padding2" presStyleCnt="0"/>
      <dgm:spPr/>
    </dgm:pt>
    <dgm:pt modelId="{EE6039ED-9367-42A5-8D8A-C7243C81723F}" type="pres">
      <dgm:prSet presAssocID="{63004840-8F15-4B1E-AE86-E301AF0460D8}" presName="negArrow" presStyleCnt="0"/>
      <dgm:spPr/>
    </dgm:pt>
    <dgm:pt modelId="{FF1542FC-66F9-448F-A1DD-6DF6AFA17A4B}" type="pres">
      <dgm:prSet presAssocID="{63004840-8F15-4B1E-AE86-E301AF0460D8}" presName="backgroundArrow" presStyleLbl="node1" presStyleIdx="0" presStyleCnt="1"/>
      <dgm:spPr/>
    </dgm:pt>
  </dgm:ptLst>
  <dgm:cxnLst>
    <dgm:cxn modelId="{526CB876-BB4F-4665-B7F3-37DF9854E8FB}" type="presOf" srcId="{87C6A9E0-123D-4082-9540-A167D31545C6}" destId="{BE70E1D3-6EB9-4D07-A17D-E88C291BF88A}" srcOrd="0" destOrd="0" presId="urn:microsoft.com/office/officeart/2005/8/layout/hProcess3"/>
    <dgm:cxn modelId="{F5CCEE28-B016-4609-B61C-BD99D1EAD906}" srcId="{63004840-8F15-4B1E-AE86-E301AF0460D8}" destId="{BDF90C97-E6B5-4E7D-AC64-BD152B1EDA88}" srcOrd="2" destOrd="0" parTransId="{8142BCDF-C511-43DB-8885-595E1717D80A}" sibTransId="{CE4D9A6F-4D69-4DDE-9C97-DD3FD8665409}"/>
    <dgm:cxn modelId="{3424907D-21EC-4A7F-B539-D5C4409CE219}" srcId="{63004840-8F15-4B1E-AE86-E301AF0460D8}" destId="{87C6A9E0-123D-4082-9540-A167D31545C6}" srcOrd="0" destOrd="0" parTransId="{11E49A63-59C9-494A-921B-581DB7F67806}" sibTransId="{5EE3C989-E2D3-4DDE-A6A7-797A61FFAB39}"/>
    <dgm:cxn modelId="{7D74F1FB-0569-4D2A-9952-D8E2FAFB57F1}" srcId="{63004840-8F15-4B1E-AE86-E301AF0460D8}" destId="{8C91900C-0B42-4FDD-ADB6-4DAD7E397B28}" srcOrd="1" destOrd="0" parTransId="{BBFFFD09-DB76-4F14-B01B-68F3A592FE86}" sibTransId="{54084D2D-8C55-4C92-93BE-B0506715277B}"/>
    <dgm:cxn modelId="{0AA36D96-05CC-42AE-8DEC-D017F8D97697}" type="presOf" srcId="{BDF90C97-E6B5-4E7D-AC64-BD152B1EDA88}" destId="{6FD66B09-9724-419E-A63C-00517059DDE6}" srcOrd="0" destOrd="0" presId="urn:microsoft.com/office/officeart/2005/8/layout/hProcess3"/>
    <dgm:cxn modelId="{B5047D28-4C91-4B65-96C7-964A3708D203}" type="presOf" srcId="{8C91900C-0B42-4FDD-ADB6-4DAD7E397B28}" destId="{96384500-0BD4-48CF-9000-9F175D842ADA}" srcOrd="0" destOrd="0" presId="urn:microsoft.com/office/officeart/2005/8/layout/hProcess3"/>
    <dgm:cxn modelId="{B853D44E-33E7-4E0B-9653-677ECD0C0DF0}" type="presOf" srcId="{63004840-8F15-4B1E-AE86-E301AF0460D8}" destId="{95538124-6C8E-4AAE-8EFC-E44D9295B1A5}" srcOrd="0" destOrd="0" presId="urn:microsoft.com/office/officeart/2005/8/layout/hProcess3"/>
    <dgm:cxn modelId="{150A7890-767E-49EF-ACDA-44927C513F7D}" type="presParOf" srcId="{95538124-6C8E-4AAE-8EFC-E44D9295B1A5}" destId="{FCDCB74A-B48F-4E42-9AE1-75731ED13A28}" srcOrd="0" destOrd="0" presId="urn:microsoft.com/office/officeart/2005/8/layout/hProcess3"/>
    <dgm:cxn modelId="{3AE3F802-C56C-4C11-B84C-44AE0DCA2041}" type="presParOf" srcId="{95538124-6C8E-4AAE-8EFC-E44D9295B1A5}" destId="{7396C728-FEF0-478F-A10A-E9D124278899}" srcOrd="1" destOrd="0" presId="urn:microsoft.com/office/officeart/2005/8/layout/hProcess3"/>
    <dgm:cxn modelId="{16C83770-0A44-4835-8052-F2E2CD942655}" type="presParOf" srcId="{7396C728-FEF0-478F-A10A-E9D124278899}" destId="{7BCB9F62-8242-49BC-8853-CED7FE9DBC5D}" srcOrd="0" destOrd="0" presId="urn:microsoft.com/office/officeart/2005/8/layout/hProcess3"/>
    <dgm:cxn modelId="{04A7BB63-90CB-4EDD-9688-F9E5DA83D454}" type="presParOf" srcId="{7396C728-FEF0-478F-A10A-E9D124278899}" destId="{A000816C-1196-4227-90BB-0465A671882B}" srcOrd="1" destOrd="0" presId="urn:microsoft.com/office/officeart/2005/8/layout/hProcess3"/>
    <dgm:cxn modelId="{4AF846A2-2AE1-4496-80E4-1543B2D55F53}" type="presParOf" srcId="{A000816C-1196-4227-90BB-0465A671882B}" destId="{32B6C07E-3617-4F7B-971E-7A209B658E20}" srcOrd="0" destOrd="0" presId="urn:microsoft.com/office/officeart/2005/8/layout/hProcess3"/>
    <dgm:cxn modelId="{3D294638-0693-49BF-A8B5-8AB1F6ECDBE8}" type="presParOf" srcId="{A000816C-1196-4227-90BB-0465A671882B}" destId="{BE70E1D3-6EB9-4D07-A17D-E88C291BF88A}" srcOrd="1" destOrd="0" presId="urn:microsoft.com/office/officeart/2005/8/layout/hProcess3"/>
    <dgm:cxn modelId="{468A0617-03B3-471E-9F4F-C44B1538BFE3}" type="presParOf" srcId="{A000816C-1196-4227-90BB-0465A671882B}" destId="{65BC6774-899B-4F81-B0FF-0ECC36527DD8}" srcOrd="2" destOrd="0" presId="urn:microsoft.com/office/officeart/2005/8/layout/hProcess3"/>
    <dgm:cxn modelId="{55A99CC2-01E4-44D2-879E-D993BA5C8EE5}" type="presParOf" srcId="{A000816C-1196-4227-90BB-0465A671882B}" destId="{D2F63989-1FE3-4157-B4F0-B453CAE29BA7}" srcOrd="3" destOrd="0" presId="urn:microsoft.com/office/officeart/2005/8/layout/hProcess3"/>
    <dgm:cxn modelId="{68BEC158-C4A1-4E0F-895D-BAD87CF72BD4}" type="presParOf" srcId="{7396C728-FEF0-478F-A10A-E9D124278899}" destId="{406306D4-13DD-4F6E-A2FA-F220C8703786}" srcOrd="2" destOrd="0" presId="urn:microsoft.com/office/officeart/2005/8/layout/hProcess3"/>
    <dgm:cxn modelId="{7694B552-2BF1-40C5-83C0-F12FD40E50BB}" type="presParOf" srcId="{7396C728-FEF0-478F-A10A-E9D124278899}" destId="{9D725729-2724-479E-8554-BC0666A7A265}" srcOrd="3" destOrd="0" presId="urn:microsoft.com/office/officeart/2005/8/layout/hProcess3"/>
    <dgm:cxn modelId="{17B592D2-8DB1-4C4F-825F-53AF61DDE959}" type="presParOf" srcId="{9D725729-2724-479E-8554-BC0666A7A265}" destId="{7D8998A8-39D3-4FEA-A69F-F72C14467BBC}" srcOrd="0" destOrd="0" presId="urn:microsoft.com/office/officeart/2005/8/layout/hProcess3"/>
    <dgm:cxn modelId="{08ACB7C3-AB43-44A9-9482-E0BBE379A67B}" type="presParOf" srcId="{9D725729-2724-479E-8554-BC0666A7A265}" destId="{96384500-0BD4-48CF-9000-9F175D842ADA}" srcOrd="1" destOrd="0" presId="urn:microsoft.com/office/officeart/2005/8/layout/hProcess3"/>
    <dgm:cxn modelId="{3A7D14AC-A9F3-4A82-B3A6-5B6FEB9EABA9}" type="presParOf" srcId="{9D725729-2724-479E-8554-BC0666A7A265}" destId="{0D044F98-37D5-45ED-8682-623B8F8F5707}" srcOrd="2" destOrd="0" presId="urn:microsoft.com/office/officeart/2005/8/layout/hProcess3"/>
    <dgm:cxn modelId="{609BD5B9-DA57-4055-97CD-F0620BCA9971}" type="presParOf" srcId="{9D725729-2724-479E-8554-BC0666A7A265}" destId="{E678E94C-0489-46EB-AC27-C8C4A47FA6C2}" srcOrd="3" destOrd="0" presId="urn:microsoft.com/office/officeart/2005/8/layout/hProcess3"/>
    <dgm:cxn modelId="{88FECD75-130F-4269-A579-187F3B0FB189}" type="presParOf" srcId="{7396C728-FEF0-478F-A10A-E9D124278899}" destId="{F9FB98D8-9841-4F24-8C3C-4BB12F4D4BF6}" srcOrd="4" destOrd="0" presId="urn:microsoft.com/office/officeart/2005/8/layout/hProcess3"/>
    <dgm:cxn modelId="{3BE225DF-7724-4B95-A924-D44904B0C588}" type="presParOf" srcId="{7396C728-FEF0-478F-A10A-E9D124278899}" destId="{194076F5-3C7D-439E-8FA1-1CC00EE6E4B9}" srcOrd="5" destOrd="0" presId="urn:microsoft.com/office/officeart/2005/8/layout/hProcess3"/>
    <dgm:cxn modelId="{CBC640B6-5D9E-4E04-9C4D-E5B2AC733302}" type="presParOf" srcId="{194076F5-3C7D-439E-8FA1-1CC00EE6E4B9}" destId="{71F90F70-D057-4E0B-AD13-7A2D4FE28A5E}" srcOrd="0" destOrd="0" presId="urn:microsoft.com/office/officeart/2005/8/layout/hProcess3"/>
    <dgm:cxn modelId="{B43A6E12-812F-4DAF-9AFB-19B8BF7F3B61}" type="presParOf" srcId="{194076F5-3C7D-439E-8FA1-1CC00EE6E4B9}" destId="{6FD66B09-9724-419E-A63C-00517059DDE6}" srcOrd="1" destOrd="0" presId="urn:microsoft.com/office/officeart/2005/8/layout/hProcess3"/>
    <dgm:cxn modelId="{5023C544-1C44-4F65-A2B4-E9634591ABBE}" type="presParOf" srcId="{194076F5-3C7D-439E-8FA1-1CC00EE6E4B9}" destId="{105DBFBF-7C50-4155-B7E5-DC3D1977E50C}" srcOrd="2" destOrd="0" presId="urn:microsoft.com/office/officeart/2005/8/layout/hProcess3"/>
    <dgm:cxn modelId="{03DBE717-A2EF-4E04-99A5-C467FC9A7021}" type="presParOf" srcId="{194076F5-3C7D-439E-8FA1-1CC00EE6E4B9}" destId="{4408B227-5DA3-44DE-8098-867B5BFD2997}" srcOrd="3" destOrd="0" presId="urn:microsoft.com/office/officeart/2005/8/layout/hProcess3"/>
    <dgm:cxn modelId="{680BDD64-B17B-44CB-B411-413D10B7AE7F}" type="presParOf" srcId="{7396C728-FEF0-478F-A10A-E9D124278899}" destId="{9F2E0EAA-D895-4145-9CD1-39B2A880D35D}" srcOrd="6" destOrd="0" presId="urn:microsoft.com/office/officeart/2005/8/layout/hProcess3"/>
    <dgm:cxn modelId="{89E7E66F-3A13-456E-A15A-C1BCE890310A}" type="presParOf" srcId="{7396C728-FEF0-478F-A10A-E9D124278899}" destId="{EE6039ED-9367-42A5-8D8A-C7243C81723F}" srcOrd="7" destOrd="0" presId="urn:microsoft.com/office/officeart/2005/8/layout/hProcess3"/>
    <dgm:cxn modelId="{E88125E1-2504-44AA-8C13-FB8B551BAB34}" type="presParOf" srcId="{7396C728-FEF0-478F-A10A-E9D124278899}" destId="{FF1542FC-66F9-448F-A1DD-6DF6AFA17A4B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1542FC-66F9-448F-A1DD-6DF6AFA17A4B}">
      <dsp:nvSpPr>
        <dsp:cNvPr id="0" name=""/>
        <dsp:cNvSpPr/>
      </dsp:nvSpPr>
      <dsp:spPr>
        <a:xfrm>
          <a:off x="0" y="454479"/>
          <a:ext cx="6096000" cy="21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66B09-9724-419E-A63C-00517059DDE6}">
      <dsp:nvSpPr>
        <dsp:cNvPr id="0" name=""/>
        <dsp:cNvSpPr/>
      </dsp:nvSpPr>
      <dsp:spPr>
        <a:xfrm>
          <a:off x="4017466" y="994480"/>
          <a:ext cx="1468933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>
              <a:solidFill>
                <a:schemeClr val="bg1"/>
              </a:solidFill>
            </a:rPr>
            <a:t>Le débat</a:t>
          </a:r>
          <a:endParaRPr lang="fr-FR" sz="3000" kern="1200" dirty="0">
            <a:solidFill>
              <a:schemeClr val="bg1"/>
            </a:solidFill>
          </a:endParaRPr>
        </a:p>
      </dsp:txBody>
      <dsp:txXfrm>
        <a:off x="4017466" y="994480"/>
        <a:ext cx="1468933" cy="1080000"/>
      </dsp:txXfrm>
    </dsp:sp>
    <dsp:sp modelId="{96384500-0BD4-48CF-9000-9F175D842ADA}">
      <dsp:nvSpPr>
        <dsp:cNvPr id="0" name=""/>
        <dsp:cNvSpPr/>
      </dsp:nvSpPr>
      <dsp:spPr>
        <a:xfrm>
          <a:off x="2254746" y="994480"/>
          <a:ext cx="1468933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>
              <a:solidFill>
                <a:schemeClr val="bg1"/>
              </a:solidFill>
            </a:rPr>
            <a:t>organiser</a:t>
          </a:r>
          <a:endParaRPr lang="fr-FR" sz="3000" kern="1200" dirty="0">
            <a:solidFill>
              <a:schemeClr val="bg1"/>
            </a:solidFill>
          </a:endParaRPr>
        </a:p>
      </dsp:txBody>
      <dsp:txXfrm>
        <a:off x="2254746" y="994480"/>
        <a:ext cx="1468933" cy="1080000"/>
      </dsp:txXfrm>
    </dsp:sp>
    <dsp:sp modelId="{BE70E1D3-6EB9-4D07-A17D-E88C291BF88A}">
      <dsp:nvSpPr>
        <dsp:cNvPr id="0" name=""/>
        <dsp:cNvSpPr/>
      </dsp:nvSpPr>
      <dsp:spPr>
        <a:xfrm>
          <a:off x="492025" y="994480"/>
          <a:ext cx="1468933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0" rIns="0" bIns="3048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>
              <a:solidFill>
                <a:schemeClr val="bg1"/>
              </a:solidFill>
            </a:rPr>
            <a:t>Pour</a:t>
          </a:r>
          <a:endParaRPr lang="fr-FR" sz="3000" kern="1200" dirty="0">
            <a:solidFill>
              <a:schemeClr val="bg1"/>
            </a:solidFill>
          </a:endParaRPr>
        </a:p>
      </dsp:txBody>
      <dsp:txXfrm>
        <a:off x="492025" y="994480"/>
        <a:ext cx="1468933" cy="10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C3F1-1CCD-4B02-93A6-7A8E45E442F5}" type="datetimeFigureOut">
              <a:rPr lang="fr-FR" smtClean="0"/>
              <a:pPr/>
              <a:t>13/11/2017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4C662-03E7-481C-9A2D-5766590A15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Romain\Desktop\classe%20invers&#233;e%20en%20EPS\classe%20invers&#233;e%20en%20EPS.mp4" TargetMode="External"/><Relationship Id="rId6" Type="http://schemas.openxmlformats.org/officeDocument/2006/relationships/hyperlink" Target="https://www.youtube.com/watch?v=2HPB9aFNQHs&amp;t=13s" TargetMode="External"/><Relationship Id="rId5" Type="http://schemas.openxmlformats.org/officeDocument/2006/relationships/hyperlink" Target="https://www.youtube.com/watch?v=tkCYQsMxdcY&amp;t=49s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" Target="slide12.xml"/><Relationship Id="rId7" Type="http://schemas.openxmlformats.org/officeDocument/2006/relationships/diagramQuickStyle" Target="../diagrams/quickStyl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19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7010"/>
            <a:ext cx="9144000" cy="5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4499992" cy="1470025"/>
          </a:xfrm>
        </p:spPr>
        <p:txBody>
          <a:bodyPr/>
          <a:lstStyle/>
          <a:p>
            <a:r>
              <a:rPr lang="fr-FR" dirty="0" smtClean="0"/>
              <a:t>Classe inversée </a:t>
            </a:r>
            <a:r>
              <a:rPr lang="fr-FR" dirty="0"/>
              <a:t>e</a:t>
            </a:r>
            <a:r>
              <a:rPr lang="fr-FR" dirty="0" smtClean="0"/>
              <a:t>n EPS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16016" y="188640"/>
            <a:ext cx="3888432" cy="864096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Pourquoi ?</a:t>
            </a:r>
          </a:p>
          <a:p>
            <a:r>
              <a:rPr lang="fr-FR" dirty="0" smtClean="0"/>
              <a:t>Quand?</a:t>
            </a:r>
          </a:p>
          <a:p>
            <a:r>
              <a:rPr lang="fr-FR" dirty="0" smtClean="0"/>
              <a:t> Comment?</a:t>
            </a:r>
            <a:endParaRPr lang="fr-FR" dirty="0"/>
          </a:p>
        </p:txBody>
      </p:sp>
      <p:pic>
        <p:nvPicPr>
          <p:cNvPr id="6" name="classe inversée en EP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48264" y="4975940"/>
            <a:ext cx="2195736" cy="188205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66236" y="1052736"/>
            <a:ext cx="517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hlinkClick r:id="rId5"/>
              </a:rPr>
              <a:t>Vidéo d'une démarche gym 4ème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932040" y="1484784"/>
            <a:ext cx="3637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  <a:hlinkClick r:id="rId6"/>
              </a:rPr>
              <a:t>Vidéo demi-fond terminale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éléchargemen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3775" y="0"/>
            <a:ext cx="1800225" cy="25431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851104" cy="1143000"/>
          </a:xfrm>
        </p:spPr>
        <p:txBody>
          <a:bodyPr/>
          <a:lstStyle/>
          <a:p>
            <a:r>
              <a:rPr lang="fr-FR" dirty="0" smtClean="0"/>
              <a:t>Quelles perspectives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2132856"/>
            <a:ext cx="8686800" cy="399330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Les limites de la classe traditionnelle encouragent les enseignants et les élèves à expérimenter un changement de rôle dans la classe inversée, mais tous n’y sont pas prêts. </a:t>
            </a:r>
          </a:p>
          <a:p>
            <a:r>
              <a:rPr lang="fr-FR" dirty="0" smtClean="0"/>
              <a:t>L’autonomie cognitive des élèves devient un enjeu essentiel de formation dans une société du savoir, mais cette autonomie cognitive doit, elle aussi, faire l’objet d’un apprentissage.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6237312"/>
            <a:ext cx="853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Isabelle </a:t>
            </a:r>
            <a:r>
              <a:rPr lang="fr-FR" dirty="0" err="1" smtClean="0"/>
              <a:t>Nizet</a:t>
            </a:r>
            <a:r>
              <a:rPr lang="fr-FR" dirty="0" smtClean="0"/>
              <a:t>, Florian Meyer - professeurs à l’Université de Sherbrooke, Québec, Canada </a:t>
            </a:r>
          </a:p>
        </p:txBody>
      </p:sp>
      <p:sp>
        <p:nvSpPr>
          <p:cNvPr id="7" name="Rectangle à coins arrondis 6"/>
          <p:cNvSpPr/>
          <p:nvPr/>
        </p:nvSpPr>
        <p:spPr>
          <a:xfrm rot="20215160">
            <a:off x="-176587" y="711431"/>
            <a:ext cx="5400600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Démarche globale, politique d’équipe éducative pour le parcours citoyen</a:t>
            </a:r>
            <a:endParaRPr lang="fr-F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r>
              <a:rPr lang="fr-FR" dirty="0" smtClean="0"/>
              <a:t>Ce n’est pas une recette magique qui marchera partout et tout le temps.</a:t>
            </a:r>
          </a:p>
          <a:p>
            <a:endParaRPr lang="fr-FR" dirty="0" smtClean="0"/>
          </a:p>
          <a:p>
            <a:r>
              <a:rPr lang="fr-FR" dirty="0" smtClean="0"/>
              <a:t>Il en résulte d’avantage d’une nouvelle solution pédagogique pour suivre nos élèves, ponctuellement ou sur des séquences choisies en fonction d’un effet ciblé.</a:t>
            </a:r>
            <a:endParaRPr lang="fr-FR" dirty="0"/>
          </a:p>
        </p:txBody>
      </p:sp>
      <p:pic>
        <p:nvPicPr>
          <p:cNvPr id="4" name="Image 3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75" y="0"/>
            <a:ext cx="2143125" cy="21431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5373216"/>
            <a:ext cx="3384376" cy="1152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Parcours citoyen sportif</a:t>
            </a:r>
          </a:p>
          <a:p>
            <a:pPr algn="ctr"/>
            <a:r>
              <a:rPr lang="fr-FR" dirty="0" smtClean="0"/>
              <a:t>Eduquer au NT</a:t>
            </a:r>
          </a:p>
          <a:p>
            <a:pPr algn="ctr"/>
            <a:r>
              <a:rPr lang="fr-FR" dirty="0" smtClean="0"/>
              <a:t>Collaborer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779912" y="5589240"/>
            <a:ext cx="2376264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Accompagner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444208" y="5517232"/>
            <a:ext cx="2376264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Gagner du temps</a:t>
            </a:r>
          </a:p>
          <a:p>
            <a:pPr algn="ctr"/>
            <a:r>
              <a:rPr lang="fr-FR" dirty="0" smtClean="0"/>
              <a:t>Intelligences multiples</a:t>
            </a:r>
            <a:endParaRPr lang="fr-FR" dirty="0"/>
          </a:p>
        </p:txBody>
      </p:sp>
      <p:sp>
        <p:nvSpPr>
          <p:cNvPr id="8" name="Ellipse 7">
            <a:hlinkClick r:id="rId3" action="ppaction://hlinksldjump"/>
          </p:cNvPr>
          <p:cNvSpPr/>
          <p:nvPr/>
        </p:nvSpPr>
        <p:spPr>
          <a:xfrm>
            <a:off x="323528" y="260648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4 Questions</a:t>
            </a:r>
            <a:endParaRPr lang="fr-F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848" y="3284984"/>
            <a:ext cx="2952328" cy="720080"/>
          </a:xfrm>
        </p:spPr>
        <p:txBody>
          <a:bodyPr>
            <a:noAutofit/>
          </a:bodyPr>
          <a:lstStyle/>
          <a:p>
            <a:r>
              <a:rPr lang="fr-FR" b="1" dirty="0" smtClean="0"/>
              <a:t>Comment?</a:t>
            </a:r>
            <a:endParaRPr lang="fr-FR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11625"/>
            <a:ext cx="4529099" cy="25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299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847" y="0"/>
            <a:ext cx="3066153" cy="172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32827" t="12400"/>
          <a:stretch>
            <a:fillRect/>
          </a:stretch>
        </p:blipFill>
        <p:spPr bwMode="auto">
          <a:xfrm>
            <a:off x="5364088" y="4086600"/>
            <a:ext cx="3779912" cy="277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 l="803" t="-959" r="34793" b="13454"/>
          <a:stretch>
            <a:fillRect/>
          </a:stretch>
        </p:blipFill>
        <p:spPr bwMode="auto">
          <a:xfrm>
            <a:off x="6228184" y="1916832"/>
            <a:ext cx="2555776" cy="195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79512" y="2601699"/>
            <a:ext cx="2880320" cy="161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unnamed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0"/>
            <a:ext cx="1008112" cy="1791575"/>
          </a:xfrm>
          <a:prstGeom prst="rect">
            <a:avLst/>
          </a:prstGeom>
        </p:spPr>
      </p:pic>
      <p:pic>
        <p:nvPicPr>
          <p:cNvPr id="12" name="Espace réservé du contenu 3" descr="unnamed (1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19872" y="1124744"/>
            <a:ext cx="1175301" cy="20913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Pronote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444208" y="0"/>
            <a:ext cx="269979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Suivi de la famille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988918" y="3878144"/>
            <a:ext cx="1782882" cy="16664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Mais nous cherchons à motiver nos élèves pas les parents…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smtClean="0"/>
              <a:t>L’ENT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309604" cy="29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6502" y="3272408"/>
            <a:ext cx="6377498" cy="358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27576" y="476672"/>
            <a:ext cx="3816424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Blog qui n’est visible que part la classe, fonctionnement plus scolaire et cadré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4437112"/>
            <a:ext cx="2520280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Attire les élèves scolaires, les réfractaires ou atypiques ne s’y retrouvent pas toujours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tableau collaboratif</a:t>
            </a:r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2173"/>
            <a:ext cx="5364088" cy="30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3299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88024" y="1340768"/>
            <a:ext cx="3816424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Issu du principe du brainstorming il permet de compiler des informations, de les classer, hiérarchiser et diffuser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6012160" y="4509120"/>
            <a:ext cx="2520280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L’organisation reste de votre choix et ne sera peut-être pas lisible par tous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704"/>
          </a:xfrm>
        </p:spPr>
        <p:txBody>
          <a:bodyPr/>
          <a:lstStyle/>
          <a:p>
            <a:r>
              <a:rPr lang="fr-FR" dirty="0" err="1" smtClean="0"/>
              <a:t>Sheet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8749"/>
            <a:ext cx="6206142" cy="348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0547" y="908720"/>
            <a:ext cx="576345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7544" y="764704"/>
            <a:ext cx="2520280" cy="23042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tableur participatif : intéressant pour suivre les élèves avant, pendant et après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300192" y="4437112"/>
            <a:ext cx="2592288" cy="2088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C’est </a:t>
            </a:r>
            <a:r>
              <a:rPr lang="fr-FR" dirty="0"/>
              <a:t>G</a:t>
            </a:r>
            <a:r>
              <a:rPr lang="fr-FR" dirty="0" smtClean="0"/>
              <a:t>oogle… puissant mais intrusif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6712"/>
          </a:xfrm>
        </p:spPr>
        <p:txBody>
          <a:bodyPr/>
          <a:lstStyle/>
          <a:p>
            <a:r>
              <a:rPr lang="fr-FR" dirty="0" smtClean="0"/>
              <a:t>Hébergeur vidéo</a:t>
            </a:r>
            <a:endParaRPr lang="fr-F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3915" y="2332037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6712"/>
            <a:ext cx="3851920" cy="21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27576" y="836712"/>
            <a:ext cx="3816424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Omniprésent levier motivationnel fort, puissant permet de flouter, monter, tagger, rester confidentiel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251520" y="4437112"/>
            <a:ext cx="2520280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Beaucoup d’autres sujets présentés en corrélation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réseaux de diffusion</a:t>
            </a:r>
            <a:endParaRPr lang="fr-FR" dirty="0"/>
          </a:p>
        </p:txBody>
      </p:sp>
      <p:pic>
        <p:nvPicPr>
          <p:cNvPr id="4" name="Espace réservé du contenu 3" descr="unnamed (1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25764" y="1628800"/>
            <a:ext cx="3318236" cy="5229200"/>
          </a:xfrm>
        </p:spPr>
      </p:pic>
      <p:pic>
        <p:nvPicPr>
          <p:cNvPr id="5" name="Image 4" descr="unnam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1556792"/>
            <a:ext cx="2982968" cy="5301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47864" y="1556792"/>
            <a:ext cx="2448272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On vient chez eux, c’est intrigant 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275856" y="4725144"/>
            <a:ext cx="2520280" cy="1944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Attention à ces réseaux pour les raisons que l’on connait, plus le zapping du fil qui perd l’utilisateur</a:t>
            </a:r>
            <a:endParaRPr lang="fr-FR" dirty="0"/>
          </a:p>
        </p:txBody>
      </p:sp>
      <p:sp>
        <p:nvSpPr>
          <p:cNvPr id="8" name="Ellipse 7">
            <a:hlinkClick r:id="rId4" action="ppaction://hlinksldjump"/>
          </p:cNvPr>
          <p:cNvSpPr/>
          <p:nvPr/>
        </p:nvSpPr>
        <p:spPr>
          <a:xfrm>
            <a:off x="323528" y="260648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4 Questions</a:t>
            </a:r>
            <a:endParaRPr lang="fr-FR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éléchar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209865"/>
            <a:ext cx="2483768" cy="26481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logique de scénarios pédagogiques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Construction de démarches </a:t>
            </a:r>
            <a:r>
              <a:rPr lang="fr-FR" dirty="0" err="1" smtClean="0"/>
              <a:t>spiralaires</a:t>
            </a:r>
            <a:r>
              <a:rPr lang="fr-FR" dirty="0" smtClean="0"/>
              <a:t> par l’imbrication de situation SR, SAD, exercices permettant à chacun de construire son propre parcours de réussite cadré par le même fil rouge</a:t>
            </a:r>
          </a:p>
          <a:p>
            <a:r>
              <a:rPr lang="fr-FR" dirty="0" smtClean="0"/>
              <a:t>Donner la possibilité aux élèves de reprendre les documents inversés en cours.</a:t>
            </a:r>
          </a:p>
          <a:p>
            <a:r>
              <a:rPr lang="fr-FR" dirty="0" smtClean="0"/>
              <a:t>Evaluer les acquis renforcés par la démarche inversée</a:t>
            </a:r>
            <a:endParaRPr lang="fr-FR" dirty="0"/>
          </a:p>
        </p:txBody>
      </p:sp>
      <p:sp>
        <p:nvSpPr>
          <p:cNvPr id="5" name="Ellipse 4">
            <a:hlinkClick r:id="rId3" action="ppaction://hlinksldjump"/>
          </p:cNvPr>
          <p:cNvSpPr/>
          <p:nvPr/>
        </p:nvSpPr>
        <p:spPr>
          <a:xfrm>
            <a:off x="251520" y="5805264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4 Questions</a:t>
            </a:r>
            <a:endParaRPr lang="fr-FR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25922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>
                <a:hlinkClick r:id="rId2" action="ppaction://hlinksldjump"/>
              </a:rPr>
              <a:t>Qu’est ce que les élèves apprennent?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hlinkClick r:id="rId3" action="ppaction://hlinksldjump"/>
              </a:rPr>
              <a:t>Comment ils apprennent?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>
                <a:hlinkClick r:id="rId4" action="ppaction://hlinksldjump"/>
              </a:rPr>
              <a:t>Comment savent-ils qu’ils ont appris?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Comment je sais qu’ils ont appris?</a:t>
            </a:r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1547664" y="0"/>
          <a:ext cx="6096000" cy="306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élécharge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763688" y="0"/>
            <a:ext cx="252028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Situations Références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79512" y="3284984"/>
            <a:ext cx="230425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Situations d’apprentissages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0" y="5633864"/>
            <a:ext cx="252028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Exercices</a:t>
            </a:r>
            <a:endParaRPr lang="fr-FR" sz="3200" dirty="0"/>
          </a:p>
        </p:txBody>
      </p:sp>
      <p:sp>
        <p:nvSpPr>
          <p:cNvPr id="9" name="Flèche vers le haut 8"/>
          <p:cNvSpPr/>
          <p:nvPr/>
        </p:nvSpPr>
        <p:spPr>
          <a:xfrm>
            <a:off x="7308304" y="548680"/>
            <a:ext cx="1835696" cy="630932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3600" dirty="0" smtClean="0"/>
              <a:t>+              Contraintes               -</a:t>
            </a:r>
            <a:endParaRPr lang="fr-FR" sz="3600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2771800" y="3645024"/>
            <a:ext cx="489654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436096" y="4293096"/>
            <a:ext cx="230425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2915816" y="1556792"/>
            <a:ext cx="4752528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Flèche courbée vers la gauche 18"/>
          <p:cNvSpPr/>
          <p:nvPr/>
        </p:nvSpPr>
        <p:spPr>
          <a:xfrm rot="7823250">
            <a:off x="261498" y="5688911"/>
            <a:ext cx="792088" cy="105273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Flèche courbée vers la gauche 19"/>
          <p:cNvSpPr/>
          <p:nvPr/>
        </p:nvSpPr>
        <p:spPr>
          <a:xfrm rot="18431069">
            <a:off x="6922905" y="107285"/>
            <a:ext cx="792088" cy="1052736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ces apprentissages?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r>
              <a:rPr lang="fr-FR" dirty="0" smtClean="0"/>
              <a:t>Préparer</a:t>
            </a:r>
          </a:p>
          <a:p>
            <a:r>
              <a:rPr lang="fr-FR" dirty="0" smtClean="0"/>
              <a:t>Suivre</a:t>
            </a:r>
          </a:p>
          <a:p>
            <a:r>
              <a:rPr lang="fr-FR" dirty="0" smtClean="0"/>
              <a:t>Remédier</a:t>
            </a:r>
          </a:p>
          <a:p>
            <a:r>
              <a:rPr lang="fr-FR" dirty="0" smtClean="0"/>
              <a:t>Aller plus loin</a:t>
            </a:r>
          </a:p>
          <a:p>
            <a:r>
              <a:rPr lang="fr-FR" dirty="0" smtClean="0"/>
              <a:t>Pour les CMS</a:t>
            </a:r>
          </a:p>
          <a:p>
            <a:endParaRPr lang="fr-FR" dirty="0"/>
          </a:p>
        </p:txBody>
      </p:sp>
      <p:sp>
        <p:nvSpPr>
          <p:cNvPr id="4" name="Accolade fermante 3"/>
          <p:cNvSpPr/>
          <p:nvPr/>
        </p:nvSpPr>
        <p:spPr>
          <a:xfrm>
            <a:off x="2627784" y="1700808"/>
            <a:ext cx="576064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923928" y="1700808"/>
            <a:ext cx="4680520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Parcours citoyen sportif</a:t>
            </a:r>
          </a:p>
          <a:p>
            <a:pPr algn="ctr"/>
            <a:r>
              <a:rPr lang="fr-FR" sz="2800" dirty="0" smtClean="0"/>
              <a:t>Eduquer au NT</a:t>
            </a:r>
          </a:p>
          <a:p>
            <a:pPr algn="ctr"/>
            <a:r>
              <a:rPr lang="fr-FR" sz="2800" dirty="0" smtClean="0"/>
              <a:t>Collaborer</a:t>
            </a:r>
            <a:endParaRPr lang="fr-FR" sz="28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347864" y="3501008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32040" y="3140968"/>
            <a:ext cx="3672408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Accompagner</a:t>
            </a:r>
            <a:endParaRPr lang="fr-FR" sz="28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419872" y="436510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44008" y="3861048"/>
            <a:ext cx="3960440" cy="7920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Gagner du temps</a:t>
            </a:r>
          </a:p>
          <a:p>
            <a:pPr algn="ctr"/>
            <a:r>
              <a:rPr lang="fr-FR" sz="2800" dirty="0" smtClean="0"/>
              <a:t>Intelligences multiples</a:t>
            </a:r>
            <a:endParaRPr lang="fr-FR" sz="2800" dirty="0"/>
          </a:p>
        </p:txBody>
      </p:sp>
      <p:pic>
        <p:nvPicPr>
          <p:cNvPr id="12" name="Image 11" descr="trajectoire-sport-multishoot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0681"/>
            <a:ext cx="3419872" cy="1787319"/>
          </a:xfrm>
          <a:prstGeom prst="rect">
            <a:avLst/>
          </a:prstGeom>
        </p:spPr>
      </p:pic>
      <p:pic>
        <p:nvPicPr>
          <p:cNvPr id="13" name="Image 12" descr="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797152"/>
            <a:ext cx="2276475" cy="18657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7862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dirty="0" smtClean="0"/>
              <a:t>Parcours citoyen sportif</a:t>
            </a:r>
          </a:p>
          <a:p>
            <a:pPr algn="ctr"/>
            <a:r>
              <a:rPr lang="fr-FR" dirty="0" smtClean="0"/>
              <a:t>Eduquer au NT</a:t>
            </a:r>
          </a:p>
          <a:p>
            <a:pPr algn="ctr"/>
            <a:r>
              <a:rPr lang="fr-FR" dirty="0" smtClean="0"/>
              <a:t>Collaborer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La classe inversée :</a:t>
            </a:r>
          </a:p>
          <a:p>
            <a:r>
              <a:rPr lang="fr-FR" dirty="0" smtClean="0"/>
              <a:t> est une source de collaboration pour les élèves, la recherche d’informations, d’images ou vidéos à partager</a:t>
            </a:r>
          </a:p>
          <a:p>
            <a:r>
              <a:rPr lang="fr-FR" dirty="0" smtClean="0"/>
              <a:t>Permet l’apprentissage de l’utilisation des médias traitant du fait sportif, blogs, sites, hébergeurs</a:t>
            </a:r>
          </a:p>
          <a:p>
            <a:r>
              <a:rPr lang="fr-FR" dirty="0" smtClean="0"/>
              <a:t>L’analyse seul puis partagée qui permet d’être dans la pratique en cours</a:t>
            </a:r>
            <a:endParaRPr lang="fr-FR" dirty="0"/>
          </a:p>
        </p:txBody>
      </p:sp>
      <p:pic>
        <p:nvPicPr>
          <p:cNvPr id="5" name="Image 4" descr="collaboration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04664"/>
            <a:ext cx="2051720" cy="15387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Accompagner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fr-FR" dirty="0" smtClean="0"/>
              <a:t>Cibler les besoins des élèves et y répondre le cours suivant</a:t>
            </a:r>
          </a:p>
          <a:p>
            <a:r>
              <a:rPr lang="fr-FR" dirty="0" smtClean="0"/>
              <a:t>Donner un retour personnaliser par écrits, image ou vidéo </a:t>
            </a:r>
          </a:p>
          <a:p>
            <a:r>
              <a:rPr lang="fr-FR" dirty="0" smtClean="0"/>
              <a:t>plus loin avec certains élèves dans les connaissances abordées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r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653136"/>
            <a:ext cx="2486025" cy="1838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fr-FR" dirty="0" smtClean="0"/>
              <a:t>Gagner du temps</a:t>
            </a:r>
          </a:p>
          <a:p>
            <a:pPr algn="ctr"/>
            <a:r>
              <a:rPr lang="fr-FR" dirty="0" smtClean="0"/>
              <a:t>Intelligences multiples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Offrir différents axes de compréhension, textes, images, vidéos</a:t>
            </a:r>
          </a:p>
          <a:p>
            <a:r>
              <a:rPr lang="fr-FR" dirty="0" smtClean="0"/>
              <a:t>Sous forme de questions, de recherche.</a:t>
            </a:r>
          </a:p>
          <a:p>
            <a:r>
              <a:rPr lang="fr-FR" dirty="0" smtClean="0"/>
              <a:t>Donner du temps au élèves pour comprendre une connaissance et l’utiliser en cours</a:t>
            </a:r>
          </a:p>
          <a:p>
            <a:r>
              <a:rPr lang="fr-FR" dirty="0" smtClean="0"/>
              <a:t>Utiliser des informations relatives à la classe, intéressantes et motivantes</a:t>
            </a:r>
            <a:endParaRPr lang="fr-FR" dirty="0"/>
          </a:p>
        </p:txBody>
      </p:sp>
      <p:pic>
        <p:nvPicPr>
          <p:cNvPr id="5" name="Image 4" descr="images (1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50" y="5228034"/>
            <a:ext cx="2762250" cy="1657350"/>
          </a:xfrm>
          <a:prstGeom prst="rect">
            <a:avLst/>
          </a:prstGeom>
        </p:spPr>
      </p:pic>
      <p:sp>
        <p:nvSpPr>
          <p:cNvPr id="6" name="Ellipse 5">
            <a:hlinkClick r:id="rId3" action="ppaction://hlinksldjump"/>
          </p:cNvPr>
          <p:cNvSpPr/>
          <p:nvPr/>
        </p:nvSpPr>
        <p:spPr>
          <a:xfrm>
            <a:off x="179512" y="5589240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4 Questions</a:t>
            </a:r>
            <a:endParaRPr lang="fr-FR" sz="1600" b="1" dirty="0"/>
          </a:p>
        </p:txBody>
      </p:sp>
      <p:sp>
        <p:nvSpPr>
          <p:cNvPr id="7" name="Flèche droite 6"/>
          <p:cNvSpPr/>
          <p:nvPr/>
        </p:nvSpPr>
        <p:spPr>
          <a:xfrm>
            <a:off x="2699792" y="5733256"/>
            <a:ext cx="1800200" cy="62068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limites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fr-FR" dirty="0" smtClean="0"/>
              <a:t>Quel recul?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la classe inversée combine les caractéristiques de plusieurs approches pédagogiques :</a:t>
            </a:r>
          </a:p>
          <a:p>
            <a:r>
              <a:rPr lang="fr-FR" dirty="0" smtClean="0"/>
              <a:t> la pédagogie active, </a:t>
            </a:r>
          </a:p>
          <a:p>
            <a:r>
              <a:rPr lang="fr-FR" dirty="0" smtClean="0"/>
              <a:t>la différenciation pédagogique,</a:t>
            </a:r>
          </a:p>
          <a:p>
            <a:r>
              <a:rPr lang="fr-FR" dirty="0" smtClean="0"/>
              <a:t>l’auto-apprentissage, </a:t>
            </a:r>
          </a:p>
          <a:p>
            <a:r>
              <a:rPr lang="fr-FR" dirty="0" smtClean="0"/>
              <a:t>l’apprentissage par les pairs, </a:t>
            </a:r>
          </a:p>
          <a:p>
            <a:r>
              <a:rPr lang="fr-FR" dirty="0" smtClean="0"/>
              <a:t>l’approche par résolution de problème ou l’apprentissage coopératif.</a:t>
            </a:r>
          </a:p>
          <a:p>
            <a:endParaRPr lang="fr-FR" dirty="0" smtClean="0"/>
          </a:p>
          <a:p>
            <a:pPr algn="ctr">
              <a:buNone/>
            </a:pPr>
            <a:r>
              <a:rPr lang="fr-FR" sz="2200" dirty="0" smtClean="0"/>
              <a:t>Jacob Bishop de la </a:t>
            </a:r>
            <a:r>
              <a:rPr lang="fr-FR" sz="2200" i="1" dirty="0" smtClean="0"/>
              <a:t>Utah State </a:t>
            </a:r>
            <a:r>
              <a:rPr lang="fr-FR" sz="2200" i="1" dirty="0" err="1" smtClean="0"/>
              <a:t>University</a:t>
            </a:r>
            <a:r>
              <a:rPr lang="fr-FR" sz="2200" dirty="0" smtClean="0"/>
              <a:t> et Matthew </a:t>
            </a:r>
            <a:r>
              <a:rPr lang="fr-FR" sz="2200" dirty="0" err="1" smtClean="0"/>
              <a:t>Verleger</a:t>
            </a:r>
            <a:r>
              <a:rPr lang="fr-FR" sz="2200" dirty="0" smtClean="0"/>
              <a:t> de la </a:t>
            </a:r>
            <a:r>
              <a:rPr lang="fr-FR" sz="2200" i="1" dirty="0" err="1" smtClean="0"/>
              <a:t>Embry</a:t>
            </a:r>
            <a:r>
              <a:rPr lang="fr-FR" sz="2200" i="1" dirty="0" smtClean="0"/>
              <a:t>-</a:t>
            </a:r>
            <a:r>
              <a:rPr lang="fr-FR" sz="2200" i="1" dirty="0" err="1" smtClean="0"/>
              <a:t>Riddle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Aeronautical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University</a:t>
            </a:r>
            <a:r>
              <a:rPr lang="fr-FR" sz="2200" dirty="0" err="1" smtClean="0"/>
              <a:t>en</a:t>
            </a:r>
            <a:r>
              <a:rPr lang="fr-FR" sz="2200" dirty="0" smtClean="0"/>
              <a:t> Floride</a:t>
            </a:r>
            <a:endParaRPr lang="fr-FR" sz="2200" dirty="0"/>
          </a:p>
        </p:txBody>
      </p:sp>
      <p:pic>
        <p:nvPicPr>
          <p:cNvPr id="4" name="Image 3" descr="images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5839" y="2204864"/>
            <a:ext cx="2924633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Des limites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4006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La classe inversée suscite des attentes très élevées, il est toutefois impossible d’obtenir pour l’instant une vision claire de ses effets sur la réussite des élèves.</a:t>
            </a:r>
          </a:p>
          <a:p>
            <a:r>
              <a:rPr lang="fr-FR" dirty="0" smtClean="0"/>
              <a:t>Perte de repères pour les </a:t>
            </a:r>
            <a:r>
              <a:rPr lang="fr-FR" sz="3500" dirty="0" smtClean="0"/>
              <a:t>bons élèves, nouvel élan pour les élèves en difficulté. </a:t>
            </a:r>
          </a:p>
          <a:p>
            <a:pPr algn="ctr">
              <a:buNone/>
            </a:pPr>
            <a:r>
              <a:rPr lang="fr-FR" sz="2200" dirty="0" smtClean="0"/>
              <a:t>V </a:t>
            </a:r>
            <a:r>
              <a:rPr lang="fr-FR" sz="2200" dirty="0" err="1" smtClean="0"/>
              <a:t>Faillet</a:t>
            </a:r>
            <a:r>
              <a:rPr lang="fr-FR" sz="2200" dirty="0" smtClean="0"/>
              <a:t> recherche sur la classe inversée au lycée</a:t>
            </a:r>
          </a:p>
          <a:p>
            <a:pPr>
              <a:buNone/>
            </a:pPr>
            <a:endParaRPr lang="fr-FR" dirty="0" smtClean="0"/>
          </a:p>
          <a:p>
            <a:r>
              <a:rPr lang="fr-FR" sz="2800" dirty="0" smtClean="0"/>
              <a:t>20 à 30 % des élèves seulement visionneraient spontanément les vidéos proposées.</a:t>
            </a:r>
          </a:p>
          <a:p>
            <a:pPr algn="ctr">
              <a:buNone/>
            </a:pPr>
            <a:r>
              <a:rPr lang="fr-FR" sz="2000" dirty="0" smtClean="0"/>
              <a:t>Eric </a:t>
            </a:r>
            <a:r>
              <a:rPr lang="fr-FR" sz="2000" dirty="0" err="1" smtClean="0"/>
              <a:t>Brunsell</a:t>
            </a:r>
            <a:r>
              <a:rPr lang="fr-FR" sz="2000" dirty="0" smtClean="0"/>
              <a:t> et Martin </a:t>
            </a:r>
            <a:r>
              <a:rPr lang="fr-FR" sz="2000" dirty="0" err="1" smtClean="0"/>
              <a:t>Horejsi</a:t>
            </a:r>
            <a:r>
              <a:rPr lang="fr-FR" sz="2000" dirty="0" smtClean="0"/>
              <a:t> professeur science de l’éducation à l’Université du Wisconsin et Montana.</a:t>
            </a:r>
            <a:endParaRPr lang="fr-FR" sz="2000" dirty="0"/>
          </a:p>
        </p:txBody>
      </p:sp>
      <p:pic>
        <p:nvPicPr>
          <p:cNvPr id="4" name="Image 3" descr="imagesidé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0"/>
            <a:ext cx="1547664" cy="1029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précautions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fr-FR" dirty="0" smtClean="0"/>
              <a:t>il sera nécessaire d’apprendre aux élèves à devenir plus autonomes </a:t>
            </a:r>
          </a:p>
          <a:p>
            <a:pPr fontAlgn="base"/>
            <a:r>
              <a:rPr lang="fr-FR" dirty="0" smtClean="0"/>
              <a:t>il est primordial de bien cerner les problèmes pédagogiques que pourrait éventuellement résoudre la classe inversée</a:t>
            </a:r>
          </a:p>
          <a:p>
            <a:r>
              <a:rPr lang="fr-FR" dirty="0" smtClean="0"/>
              <a:t>la création de capsules d’autoformation (planification, scénarisation, élaboration du support visuel et sonore) doit s’appuyer sur des contenus devant être structurés de manière claire et pédagogique</a:t>
            </a:r>
          </a:p>
          <a:p>
            <a:r>
              <a:rPr lang="fr-FR" dirty="0" smtClean="0"/>
              <a:t>l’accessibilité à des moyens technologiques de base pour tous les élèves doit être garantie</a:t>
            </a:r>
          </a:p>
          <a:p>
            <a:endParaRPr lang="fr-FR" dirty="0"/>
          </a:p>
        </p:txBody>
      </p:sp>
      <p:pic>
        <p:nvPicPr>
          <p:cNvPr id="4" name="Image 3" descr="téléchargement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1809551" cy="1362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97352"/>
            <a:ext cx="4211960" cy="2606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050" dirty="0" smtClean="0"/>
              <a:t>Romain Proust cité scolaire jean moulin Montmorillon </a:t>
            </a:r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580</TotalTime>
  <Words>919</Words>
  <Application>Microsoft Office PowerPoint</Application>
  <PresentationFormat>Affichage à l'écran (4:3)</PresentationFormat>
  <Paragraphs>130</Paragraphs>
  <Slides>20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Classe inversée en EPS</vt:lpstr>
      <vt:lpstr>Diapositive 2</vt:lpstr>
      <vt:lpstr>Pourquoi ces apprentissages?</vt:lpstr>
      <vt:lpstr>Parcours citoyen sportif Eduquer au NT Collaborer</vt:lpstr>
      <vt:lpstr>Accompagner</vt:lpstr>
      <vt:lpstr>Gagner du temps Intelligences multiples</vt:lpstr>
      <vt:lpstr>Quel recul?</vt:lpstr>
      <vt:lpstr>Des limites</vt:lpstr>
      <vt:lpstr>Des précautions</vt:lpstr>
      <vt:lpstr>Quelles perspectives</vt:lpstr>
      <vt:lpstr>En conclusion</vt:lpstr>
      <vt:lpstr>Comment?</vt:lpstr>
      <vt:lpstr>Pronote</vt:lpstr>
      <vt:lpstr>L’ENT</vt:lpstr>
      <vt:lpstr>Le tableau collaboratif</vt:lpstr>
      <vt:lpstr>Sheet</vt:lpstr>
      <vt:lpstr>Hébergeur vidéo</vt:lpstr>
      <vt:lpstr>Les réseaux de diffusion</vt:lpstr>
      <vt:lpstr>La logique de scénarios pédagogiques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inversée en EPS</dc:title>
  <dc:creator>romain proust</dc:creator>
  <cp:lastModifiedBy>romain proust</cp:lastModifiedBy>
  <cp:revision>13</cp:revision>
  <dcterms:created xsi:type="dcterms:W3CDTF">2016-12-19T15:17:32Z</dcterms:created>
  <dcterms:modified xsi:type="dcterms:W3CDTF">2017-11-13T13:14:13Z</dcterms:modified>
</cp:coreProperties>
</file>