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3" r:id="rId5"/>
    <p:sldId id="269" r:id="rId6"/>
    <p:sldId id="270" r:id="rId7"/>
    <p:sldId id="271" r:id="rId8"/>
    <p:sldId id="272" r:id="rId9"/>
    <p:sldId id="273" r:id="rId10"/>
    <p:sldId id="268" r:id="rId11"/>
    <p:sldId id="274" r:id="rId12"/>
    <p:sldId id="267" r:id="rId13"/>
    <p:sldId id="260" r:id="rId14"/>
    <p:sldId id="262" r:id="rId15"/>
    <p:sldId id="264" r:id="rId16"/>
    <p:sldId id="261" r:id="rId17"/>
    <p:sldId id="265" r:id="rId18"/>
    <p:sldId id="266"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562"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2EA7DA-FD47-4BA6-8C8B-255DC666353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B6710806-10B2-457F-B8DD-CE91DB335CFD}">
      <dgm:prSet phldrT="[Texte]">
        <dgm:style>
          <a:lnRef idx="1">
            <a:schemeClr val="accent3"/>
          </a:lnRef>
          <a:fillRef idx="2">
            <a:schemeClr val="accent3"/>
          </a:fillRef>
          <a:effectRef idx="1">
            <a:schemeClr val="accent3"/>
          </a:effectRef>
          <a:fontRef idx="minor">
            <a:schemeClr val="dk1"/>
          </a:fontRef>
        </dgm:style>
      </dgm:prSet>
      <dgm:spPr/>
      <dgm:t>
        <a:bodyPr/>
        <a:lstStyle/>
        <a:p>
          <a:pPr algn="ctr"/>
          <a:r>
            <a:rPr lang="fr-FR" b="1" dirty="0" smtClean="0">
              <a:solidFill>
                <a:schemeClr val="accent2"/>
              </a:solidFill>
            </a:rPr>
            <a:t>Première phase </a:t>
          </a:r>
        </a:p>
        <a:p>
          <a:pPr algn="ctr"/>
          <a:r>
            <a:rPr lang="fr-FR" b="1" dirty="0" smtClean="0">
              <a:solidFill>
                <a:schemeClr val="accent2"/>
              </a:solidFill>
            </a:rPr>
            <a:t>(durée : 15 mn maximum)</a:t>
          </a:r>
        </a:p>
        <a:p>
          <a:pPr algn="ctr"/>
          <a:endParaRPr lang="fr-FR" b="1" dirty="0" smtClean="0">
            <a:solidFill>
              <a:schemeClr val="accent2"/>
            </a:solidFill>
          </a:endParaRPr>
        </a:p>
        <a:p>
          <a:pPr algn="ctr"/>
          <a:r>
            <a:rPr lang="fr-FR" b="1" dirty="0" smtClean="0">
              <a:solidFill>
                <a:schemeClr val="accent2"/>
              </a:solidFill>
            </a:rPr>
            <a:t>Le candidat présente pour chaque stage :</a:t>
          </a:r>
        </a:p>
        <a:p>
          <a:pPr algn="ctr"/>
          <a:endParaRPr lang="fr-FR" dirty="0" smtClean="0"/>
        </a:p>
        <a:p>
          <a:pPr algn="l"/>
          <a:r>
            <a:rPr lang="fr-FR" dirty="0" smtClean="0">
              <a:solidFill>
                <a:schemeClr val="tx1"/>
              </a:solidFill>
            </a:rPr>
            <a:t>L’organisation d’accueil</a:t>
          </a:r>
        </a:p>
        <a:p>
          <a:pPr algn="l"/>
          <a:r>
            <a:rPr lang="fr-FR" dirty="0" smtClean="0">
              <a:solidFill>
                <a:schemeClr val="tx1"/>
              </a:solidFill>
            </a:rPr>
            <a:t>Le poste de travail</a:t>
          </a:r>
        </a:p>
        <a:p>
          <a:pPr algn="l"/>
          <a:r>
            <a:rPr lang="fr-FR" dirty="0" smtClean="0">
              <a:solidFill>
                <a:schemeClr val="tx1"/>
              </a:solidFill>
            </a:rPr>
            <a:t>Les travaux réalisés</a:t>
          </a:r>
        </a:p>
        <a:p>
          <a:pPr algn="l"/>
          <a:r>
            <a:rPr lang="fr-FR" dirty="0" smtClean="0">
              <a:solidFill>
                <a:schemeClr val="tx1"/>
              </a:solidFill>
            </a:rPr>
            <a:t>La contribution aux activités du ou des managers et/ou du service</a:t>
          </a:r>
          <a:endParaRPr lang="fr-FR" dirty="0"/>
        </a:p>
      </dgm:t>
    </dgm:pt>
    <dgm:pt modelId="{9E1F9E99-B69F-44BC-AD4F-9C4F0FEED6F8}" type="parTrans" cxnId="{E6D75FD2-B00F-44DD-847B-3D8BCC4B8A18}">
      <dgm:prSet/>
      <dgm:spPr/>
      <dgm:t>
        <a:bodyPr/>
        <a:lstStyle/>
        <a:p>
          <a:endParaRPr lang="fr-FR"/>
        </a:p>
      </dgm:t>
    </dgm:pt>
    <dgm:pt modelId="{494BCCDE-35ED-4344-87C0-0B363AFEF53C}" type="sibTrans" cxnId="{E6D75FD2-B00F-44DD-847B-3D8BCC4B8A18}">
      <dgm:prSet/>
      <dgm:spPr/>
      <dgm:t>
        <a:bodyPr/>
        <a:lstStyle/>
        <a:p>
          <a:endParaRPr lang="fr-FR"/>
        </a:p>
      </dgm:t>
    </dgm:pt>
    <dgm:pt modelId="{1AA52023-4238-4349-8FC4-3A3D1BA82183}">
      <dgm:prSet phldrT="[Texte]">
        <dgm:style>
          <a:lnRef idx="1">
            <a:schemeClr val="accent5"/>
          </a:lnRef>
          <a:fillRef idx="2">
            <a:schemeClr val="accent5"/>
          </a:fillRef>
          <a:effectRef idx="1">
            <a:schemeClr val="accent5"/>
          </a:effectRef>
          <a:fontRef idx="minor">
            <a:schemeClr val="dk1"/>
          </a:fontRef>
        </dgm:style>
      </dgm:prSet>
      <dgm:spPr/>
      <dgm:t>
        <a:bodyPr/>
        <a:lstStyle/>
        <a:p>
          <a:r>
            <a:rPr lang="fr-FR" dirty="0" smtClean="0">
              <a:solidFill>
                <a:schemeClr val="accent2"/>
              </a:solidFill>
            </a:rPr>
            <a:t>Exposé de 5 à 10 mn sans être interrompu</a:t>
          </a:r>
        </a:p>
        <a:p>
          <a:endParaRPr lang="fr-FR" dirty="0" smtClean="0">
            <a:solidFill>
              <a:schemeClr val="accent2"/>
            </a:solidFill>
          </a:endParaRPr>
        </a:p>
        <a:p>
          <a:r>
            <a:rPr lang="fr-FR" dirty="0" smtClean="0"/>
            <a:t>Présentation à partir </a:t>
          </a:r>
          <a:r>
            <a:rPr lang="fr-FR" smtClean="0"/>
            <a:t>de tous types </a:t>
          </a:r>
          <a:r>
            <a:rPr lang="fr-FR" dirty="0" smtClean="0"/>
            <a:t>de documents</a:t>
          </a:r>
          <a:endParaRPr lang="fr-FR" dirty="0"/>
        </a:p>
      </dgm:t>
    </dgm:pt>
    <dgm:pt modelId="{501CE79B-D84D-466E-A359-29452F42498D}" type="parTrans" cxnId="{A83FFCDF-3D18-4F2A-9CC6-5C8584BE9BBF}">
      <dgm:prSet/>
      <dgm:spPr/>
      <dgm:t>
        <a:bodyPr/>
        <a:lstStyle/>
        <a:p>
          <a:endParaRPr lang="fr-FR"/>
        </a:p>
      </dgm:t>
    </dgm:pt>
    <dgm:pt modelId="{0F0ABBCF-F720-4D4A-BCF0-F7CD1F3308DB}" type="sibTrans" cxnId="{A83FFCDF-3D18-4F2A-9CC6-5C8584BE9BBF}">
      <dgm:prSet/>
      <dgm:spPr/>
      <dgm:t>
        <a:bodyPr/>
        <a:lstStyle/>
        <a:p>
          <a:endParaRPr lang="fr-FR"/>
        </a:p>
      </dgm:t>
    </dgm:pt>
    <dgm:pt modelId="{444D293B-D36D-4D21-A6D7-15A8E312E6D7}">
      <dgm:prSet phldrT="[Texte]">
        <dgm:style>
          <a:lnRef idx="1">
            <a:schemeClr val="accent4"/>
          </a:lnRef>
          <a:fillRef idx="2">
            <a:schemeClr val="accent4"/>
          </a:fillRef>
          <a:effectRef idx="1">
            <a:schemeClr val="accent4"/>
          </a:effectRef>
          <a:fontRef idx="minor">
            <a:schemeClr val="dk1"/>
          </a:fontRef>
        </dgm:style>
      </dgm:prSet>
      <dgm:spPr/>
      <dgm:t>
        <a:bodyPr/>
        <a:lstStyle/>
        <a:p>
          <a:r>
            <a:rPr lang="fr-FR" smtClean="0">
              <a:solidFill>
                <a:schemeClr val="accent2"/>
              </a:solidFill>
            </a:rPr>
            <a:t>Bref entretien d’explicitation</a:t>
          </a:r>
        </a:p>
        <a:p>
          <a:endParaRPr lang="fr-FR" smtClean="0">
            <a:solidFill>
              <a:schemeClr val="accent2"/>
            </a:solidFill>
          </a:endParaRPr>
        </a:p>
        <a:p>
          <a:r>
            <a:rPr lang="fr-FR" smtClean="0"/>
            <a:t> sans objectif d’évaluation du stage</a:t>
          </a:r>
          <a:endParaRPr lang="fr-FR" dirty="0"/>
        </a:p>
      </dgm:t>
    </dgm:pt>
    <dgm:pt modelId="{A63C591E-F77F-4CE2-9CFD-73DB8CCB5A0F}" type="parTrans" cxnId="{C6290572-1689-4A99-ABB3-095864CCCB67}">
      <dgm:prSet/>
      <dgm:spPr/>
      <dgm:t>
        <a:bodyPr/>
        <a:lstStyle/>
        <a:p>
          <a:endParaRPr lang="fr-FR"/>
        </a:p>
      </dgm:t>
    </dgm:pt>
    <dgm:pt modelId="{64DFC27A-B552-462C-979E-D9B0CB5A581C}" type="sibTrans" cxnId="{C6290572-1689-4A99-ABB3-095864CCCB67}">
      <dgm:prSet/>
      <dgm:spPr/>
      <dgm:t>
        <a:bodyPr/>
        <a:lstStyle/>
        <a:p>
          <a:endParaRPr lang="fr-FR"/>
        </a:p>
      </dgm:t>
    </dgm:pt>
    <dgm:pt modelId="{2575C8FD-6862-44FB-84F4-59FC84B0E803}" type="pres">
      <dgm:prSet presAssocID="{0E2EA7DA-FD47-4BA6-8C8B-255DC666353B}" presName="diagram" presStyleCnt="0">
        <dgm:presLayoutVars>
          <dgm:dir/>
          <dgm:resizeHandles val="exact"/>
        </dgm:presLayoutVars>
      </dgm:prSet>
      <dgm:spPr/>
      <dgm:t>
        <a:bodyPr/>
        <a:lstStyle/>
        <a:p>
          <a:endParaRPr lang="fr-FR"/>
        </a:p>
      </dgm:t>
    </dgm:pt>
    <dgm:pt modelId="{9245ADC2-5D13-43DE-AF3B-8F11E66BA886}" type="pres">
      <dgm:prSet presAssocID="{B6710806-10B2-457F-B8DD-CE91DB335CFD}" presName="node" presStyleLbl="node1" presStyleIdx="0" presStyleCnt="3" custScaleX="237600" custScaleY="451772" custLinFactNeighborX="-80276" custLinFactNeighborY="91766">
        <dgm:presLayoutVars>
          <dgm:bulletEnabled val="1"/>
        </dgm:presLayoutVars>
      </dgm:prSet>
      <dgm:spPr/>
      <dgm:t>
        <a:bodyPr/>
        <a:lstStyle/>
        <a:p>
          <a:endParaRPr lang="fr-FR"/>
        </a:p>
      </dgm:t>
    </dgm:pt>
    <dgm:pt modelId="{C9CEBBCD-85AD-4FF4-AA3D-516CDE17E505}" type="pres">
      <dgm:prSet presAssocID="{494BCCDE-35ED-4344-87C0-0B363AFEF53C}" presName="sibTrans" presStyleCnt="0"/>
      <dgm:spPr/>
    </dgm:pt>
    <dgm:pt modelId="{EDC71CFF-A8F1-4983-A047-B19E9A3EFF6E}" type="pres">
      <dgm:prSet presAssocID="{1AA52023-4238-4349-8FC4-3A3D1BA82183}" presName="node" presStyleLbl="node1" presStyleIdx="1" presStyleCnt="3" custScaleX="241699" custScaleY="229916" custLinFactNeighborX="39310" custLinFactNeighborY="-19162">
        <dgm:presLayoutVars>
          <dgm:bulletEnabled val="1"/>
        </dgm:presLayoutVars>
      </dgm:prSet>
      <dgm:spPr/>
      <dgm:t>
        <a:bodyPr/>
        <a:lstStyle/>
        <a:p>
          <a:endParaRPr lang="fr-FR"/>
        </a:p>
      </dgm:t>
    </dgm:pt>
    <dgm:pt modelId="{01E77F36-FA3E-4961-A957-76EE242D0D21}" type="pres">
      <dgm:prSet presAssocID="{0F0ABBCF-F720-4D4A-BCF0-F7CD1F3308DB}" presName="sibTrans" presStyleCnt="0"/>
      <dgm:spPr/>
    </dgm:pt>
    <dgm:pt modelId="{B7D44A8B-BAD7-4F90-BDD3-071FEC51EB51}" type="pres">
      <dgm:prSet presAssocID="{444D293B-D36D-4D21-A6D7-15A8E312E6D7}" presName="node" presStyleLbl="node1" presStyleIdx="2" presStyleCnt="3" custScaleX="230753" custScaleY="177697" custLinFactX="66785" custLinFactY="-11483" custLinFactNeighborX="100000" custLinFactNeighborY="-100000">
        <dgm:presLayoutVars>
          <dgm:bulletEnabled val="1"/>
        </dgm:presLayoutVars>
      </dgm:prSet>
      <dgm:spPr/>
      <dgm:t>
        <a:bodyPr/>
        <a:lstStyle/>
        <a:p>
          <a:endParaRPr lang="fr-FR"/>
        </a:p>
      </dgm:t>
    </dgm:pt>
  </dgm:ptLst>
  <dgm:cxnLst>
    <dgm:cxn modelId="{B3E11DE8-0B5D-41C8-AAF7-CAD690B4FAE1}" type="presOf" srcId="{444D293B-D36D-4D21-A6D7-15A8E312E6D7}" destId="{B7D44A8B-BAD7-4F90-BDD3-071FEC51EB51}" srcOrd="0" destOrd="0" presId="urn:microsoft.com/office/officeart/2005/8/layout/default"/>
    <dgm:cxn modelId="{C6290572-1689-4A99-ABB3-095864CCCB67}" srcId="{0E2EA7DA-FD47-4BA6-8C8B-255DC666353B}" destId="{444D293B-D36D-4D21-A6D7-15A8E312E6D7}" srcOrd="2" destOrd="0" parTransId="{A63C591E-F77F-4CE2-9CFD-73DB8CCB5A0F}" sibTransId="{64DFC27A-B552-462C-979E-D9B0CB5A581C}"/>
    <dgm:cxn modelId="{A83FFCDF-3D18-4F2A-9CC6-5C8584BE9BBF}" srcId="{0E2EA7DA-FD47-4BA6-8C8B-255DC666353B}" destId="{1AA52023-4238-4349-8FC4-3A3D1BA82183}" srcOrd="1" destOrd="0" parTransId="{501CE79B-D84D-466E-A359-29452F42498D}" sibTransId="{0F0ABBCF-F720-4D4A-BCF0-F7CD1F3308DB}"/>
    <dgm:cxn modelId="{8684DCE2-133C-4658-B1F7-BBE0DBF6E9B1}" type="presOf" srcId="{B6710806-10B2-457F-B8DD-CE91DB335CFD}" destId="{9245ADC2-5D13-43DE-AF3B-8F11E66BA886}" srcOrd="0" destOrd="0" presId="urn:microsoft.com/office/officeart/2005/8/layout/default"/>
    <dgm:cxn modelId="{5862659B-3EE6-4196-8143-BF32E5A336E6}" type="presOf" srcId="{0E2EA7DA-FD47-4BA6-8C8B-255DC666353B}" destId="{2575C8FD-6862-44FB-84F4-59FC84B0E803}" srcOrd="0" destOrd="0" presId="urn:microsoft.com/office/officeart/2005/8/layout/default"/>
    <dgm:cxn modelId="{E6D75FD2-B00F-44DD-847B-3D8BCC4B8A18}" srcId="{0E2EA7DA-FD47-4BA6-8C8B-255DC666353B}" destId="{B6710806-10B2-457F-B8DD-CE91DB335CFD}" srcOrd="0" destOrd="0" parTransId="{9E1F9E99-B69F-44BC-AD4F-9C4F0FEED6F8}" sibTransId="{494BCCDE-35ED-4344-87C0-0B363AFEF53C}"/>
    <dgm:cxn modelId="{CC420699-23E8-4404-BB2F-585CC6DE17D7}" type="presOf" srcId="{1AA52023-4238-4349-8FC4-3A3D1BA82183}" destId="{EDC71CFF-A8F1-4983-A047-B19E9A3EFF6E}" srcOrd="0" destOrd="0" presId="urn:microsoft.com/office/officeart/2005/8/layout/default"/>
    <dgm:cxn modelId="{BC0731E5-40F2-49B5-BD36-C0A1244C769D}" type="presParOf" srcId="{2575C8FD-6862-44FB-84F4-59FC84B0E803}" destId="{9245ADC2-5D13-43DE-AF3B-8F11E66BA886}" srcOrd="0" destOrd="0" presId="urn:microsoft.com/office/officeart/2005/8/layout/default"/>
    <dgm:cxn modelId="{2DB5F382-A1E1-4123-968B-12237A81E755}" type="presParOf" srcId="{2575C8FD-6862-44FB-84F4-59FC84B0E803}" destId="{C9CEBBCD-85AD-4FF4-AA3D-516CDE17E505}" srcOrd="1" destOrd="0" presId="urn:microsoft.com/office/officeart/2005/8/layout/default"/>
    <dgm:cxn modelId="{3CF81C34-2389-4B70-A7AA-D3F8B66F68C7}" type="presParOf" srcId="{2575C8FD-6862-44FB-84F4-59FC84B0E803}" destId="{EDC71CFF-A8F1-4983-A047-B19E9A3EFF6E}" srcOrd="2" destOrd="0" presId="urn:microsoft.com/office/officeart/2005/8/layout/default"/>
    <dgm:cxn modelId="{04DAEE97-4960-40F2-9E51-2FABEEBE0463}" type="presParOf" srcId="{2575C8FD-6862-44FB-84F4-59FC84B0E803}" destId="{01E77F36-FA3E-4961-A957-76EE242D0D21}" srcOrd="3" destOrd="0" presId="urn:microsoft.com/office/officeart/2005/8/layout/default"/>
    <dgm:cxn modelId="{B5F908BD-011D-447D-A29A-2942A300B0C2}" type="presParOf" srcId="{2575C8FD-6862-44FB-84F4-59FC84B0E803}" destId="{B7D44A8B-BAD7-4F90-BDD3-071FEC51EB51}" srcOrd="4"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800853-AF85-440B-BD36-A2ECA3FC58B2}" type="datetimeFigureOut">
              <a:rPr lang="fr-FR" smtClean="0"/>
              <a:pPr/>
              <a:t>25/11/2009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B62E09-51E3-407C-A136-95C12638415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00853-AF85-440B-BD36-A2ECA3FC58B2}" type="datetimeFigureOut">
              <a:rPr lang="fr-FR" smtClean="0"/>
              <a:pPr/>
              <a:t>25/11/2009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62E09-51E3-407C-A136-95C12638415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rcom.ac-versailles.fr/article.php3?id_article=59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chemeClr val="tx2"/>
                </a:solidFill>
              </a:rPr>
              <a:t>E6 BTS AM</a:t>
            </a:r>
            <a:endParaRPr lang="fr-FR" dirty="0">
              <a:solidFill>
                <a:schemeClr val="tx2"/>
              </a:solidFill>
            </a:endParaRPr>
          </a:p>
        </p:txBody>
      </p:sp>
      <p:sp>
        <p:nvSpPr>
          <p:cNvPr id="3" name="Sous-titre 2"/>
          <p:cNvSpPr>
            <a:spLocks noGrp="1"/>
          </p:cNvSpPr>
          <p:nvPr>
            <p:ph type="subTitle" idx="1"/>
          </p:nvPr>
        </p:nvSpPr>
        <p:spPr/>
        <p:txBody>
          <a:bodyPr/>
          <a:lstStyle/>
          <a:p>
            <a:r>
              <a:rPr lang="fr-FR" dirty="0" smtClean="0">
                <a:solidFill>
                  <a:srgbClr val="898989"/>
                </a:solidFill>
              </a:rPr>
              <a:t>Formation</a:t>
            </a:r>
            <a:r>
              <a:rPr lang="fr-FR" dirty="0" smtClean="0"/>
              <a:t> du 24 novembre 2009</a:t>
            </a:r>
            <a:endParaRPr lang="fr-FR" dirty="0"/>
          </a:p>
        </p:txBody>
      </p:sp>
      <p:pic>
        <p:nvPicPr>
          <p:cNvPr id="1028" name="Picture 4"/>
          <p:cNvPicPr>
            <a:picLocks noChangeAspect="1" noChangeArrowheads="1"/>
          </p:cNvPicPr>
          <p:nvPr/>
        </p:nvPicPr>
        <p:blipFill>
          <a:blip r:embed="rId2"/>
          <a:srcRect/>
          <a:stretch>
            <a:fillRect/>
          </a:stretch>
        </p:blipFill>
        <p:spPr bwMode="auto">
          <a:xfrm>
            <a:off x="1500166" y="1643050"/>
            <a:ext cx="1428760" cy="714380"/>
          </a:xfrm>
          <a:prstGeom prst="rect">
            <a:avLst/>
          </a:prstGeom>
          <a:noFill/>
          <a:ln w="9525">
            <a:noFill/>
            <a:miter lim="800000"/>
            <a:headEnd/>
            <a:tailEnd/>
          </a:ln>
        </p:spPr>
      </p:pic>
      <p:sp>
        <p:nvSpPr>
          <p:cNvPr id="5" name="ZoneTexte 4"/>
          <p:cNvSpPr txBox="1"/>
          <p:nvPr/>
        </p:nvSpPr>
        <p:spPr>
          <a:xfrm>
            <a:off x="6143636" y="6286520"/>
            <a:ext cx="2428892" cy="307777"/>
          </a:xfrm>
          <a:prstGeom prst="rect">
            <a:avLst/>
          </a:prstGeom>
          <a:noFill/>
        </p:spPr>
        <p:txBody>
          <a:bodyPr wrap="square" rtlCol="0">
            <a:spAutoFit/>
          </a:bodyPr>
          <a:lstStyle/>
          <a:p>
            <a:r>
              <a:rPr lang="fr-FR" sz="1400" dirty="0" smtClean="0">
                <a:solidFill>
                  <a:srgbClr val="898989"/>
                </a:solidFill>
              </a:rPr>
              <a:t>J. Garaude L AA Poitiers</a:t>
            </a:r>
            <a:endParaRPr lang="fr-FR" sz="1400" dirty="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t>Date  de l’épreuve</a:t>
            </a:r>
            <a:endParaRPr lang="fr-FR"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endParaRPr lang="fr-FR" dirty="0" smtClean="0"/>
          </a:p>
          <a:p>
            <a:pPr>
              <a:buNone/>
            </a:pPr>
            <a:r>
              <a:rPr lang="fr-FR" dirty="0" smtClean="0"/>
              <a:t>	Il faut qu’une partie significative de F5 ait été traitée en deuxième année et que tous les stages soient achevés pour pouvoir évaluer le candidat. Cela reporte l’évaluation au second semestre de la deuxième année de formation.</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t>Composition de la commission</a:t>
            </a:r>
            <a:endParaRPr lang="fr-FR" dirty="0"/>
          </a:p>
        </p:txBody>
      </p:sp>
      <p:sp>
        <p:nvSpPr>
          <p:cNvPr id="3" name="Espace réservé du contenu 2"/>
          <p:cNvSpPr>
            <a:spLocks noGrp="1"/>
          </p:cNvSpPr>
          <p:nvPr>
            <p:ph idx="1"/>
          </p:nvPr>
        </p:nvSpPr>
        <p:spPr>
          <a:xfrm>
            <a:off x="457200" y="1600200"/>
            <a:ext cx="8258204" cy="4525963"/>
          </a:xfrm>
        </p:spPr>
        <p:style>
          <a:lnRef idx="1">
            <a:schemeClr val="accent6"/>
          </a:lnRef>
          <a:fillRef idx="2">
            <a:schemeClr val="accent6"/>
          </a:fillRef>
          <a:effectRef idx="1">
            <a:schemeClr val="accent6"/>
          </a:effectRef>
          <a:fontRef idx="minor">
            <a:schemeClr val="dk1"/>
          </a:fontRef>
        </p:style>
        <p:txBody>
          <a:bodyPr/>
          <a:lstStyle/>
          <a:p>
            <a:pPr algn="just">
              <a:buNone/>
            </a:pPr>
            <a:r>
              <a:rPr lang="fr-FR" dirty="0" smtClean="0"/>
              <a:t>	</a:t>
            </a:r>
          </a:p>
          <a:p>
            <a:pPr algn="just">
              <a:buNone/>
            </a:pPr>
            <a:r>
              <a:rPr lang="fr-FR" dirty="0" smtClean="0"/>
              <a:t>	La commission est composée de deux membres :</a:t>
            </a:r>
          </a:p>
          <a:p>
            <a:pPr algn="just">
              <a:buNone/>
            </a:pPr>
            <a:endParaRPr lang="fr-FR" dirty="0" smtClean="0"/>
          </a:p>
          <a:p>
            <a:pPr algn="just"/>
            <a:r>
              <a:rPr lang="fr-FR" dirty="0" smtClean="0"/>
              <a:t>un professeur chargé de l'enseignement d'une       ou plusieurs des finalités 1 à 5 et </a:t>
            </a:r>
          </a:p>
          <a:p>
            <a:pPr algn="just"/>
            <a:r>
              <a:rPr lang="fr-FR" dirty="0" smtClean="0"/>
              <a:t>un professionnel.</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164305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r>
              <a:rPr lang="fr-FR" dirty="0" smtClean="0">
                <a:solidFill>
                  <a:schemeClr val="bg1"/>
                </a:solidFill>
              </a:rPr>
              <a:t>Déroulement de l’épreuve (I) </a:t>
            </a:r>
            <a:br>
              <a:rPr lang="fr-FR" dirty="0" smtClean="0">
                <a:solidFill>
                  <a:schemeClr val="bg1"/>
                </a:solidFill>
              </a:rPr>
            </a:br>
            <a:r>
              <a:rPr lang="fr-FR" sz="2200" b="1" dirty="0" smtClean="0">
                <a:solidFill>
                  <a:schemeClr val="bg1"/>
                </a:solidFill>
              </a:rPr>
              <a:t>15 minutes au maximum</a:t>
            </a:r>
            <a:endParaRPr lang="fr-FR" sz="2200" b="1" dirty="0">
              <a:solidFill>
                <a:schemeClr val="bg1"/>
              </a:solidFill>
            </a:endParaRPr>
          </a:p>
        </p:txBody>
      </p:sp>
      <p:sp>
        <p:nvSpPr>
          <p:cNvPr id="6" name="Flèche droite 5"/>
          <p:cNvSpPr/>
          <p:nvPr/>
        </p:nvSpPr>
        <p:spPr>
          <a:xfrm>
            <a:off x="3929058" y="3714752"/>
            <a:ext cx="714380"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r>
              <a:rPr lang="fr-FR" dirty="0" smtClean="0">
                <a:solidFill>
                  <a:schemeClr val="bg1"/>
                </a:solidFill>
              </a:rPr>
              <a:t>Déroulement de l’épreuve (II)</a:t>
            </a:r>
            <a:br>
              <a:rPr lang="fr-FR" dirty="0" smtClean="0">
                <a:solidFill>
                  <a:schemeClr val="bg1"/>
                </a:solidFill>
              </a:rPr>
            </a:br>
            <a:r>
              <a:rPr lang="fr-FR" sz="2200" dirty="0" smtClean="0">
                <a:solidFill>
                  <a:schemeClr val="bg1"/>
                </a:solidFill>
              </a:rPr>
              <a:t>25 minutes au maximum</a:t>
            </a:r>
            <a:endParaRPr lang="fr-FR" sz="2200" dirty="0">
              <a:solidFill>
                <a:schemeClr val="bg1"/>
              </a:solidFill>
            </a:endParaRPr>
          </a:p>
        </p:txBody>
      </p:sp>
      <p:sp>
        <p:nvSpPr>
          <p:cNvPr id="3" name="Espace réservé du contenu 2"/>
          <p:cNvSpPr>
            <a:spLocks noGrp="1"/>
          </p:cNvSpPr>
          <p:nvPr>
            <p:ph idx="1"/>
          </p:nvPr>
        </p:nvSpPr>
        <p:spPr/>
        <p:txBody>
          <a:bodyPr/>
          <a:lstStyle/>
          <a:p>
            <a:pPr>
              <a:buNone/>
            </a:pPr>
            <a:r>
              <a:rPr lang="fr-FR" dirty="0" err="1" smtClean="0"/>
              <a:t>DddddD</a:t>
            </a:r>
            <a:endParaRPr lang="fr-FR" dirty="0"/>
          </a:p>
        </p:txBody>
      </p:sp>
      <p:sp>
        <p:nvSpPr>
          <p:cNvPr id="4" name="Rectangle 3"/>
          <p:cNvSpPr/>
          <p:nvPr/>
        </p:nvSpPr>
        <p:spPr>
          <a:xfrm>
            <a:off x="428596" y="1714488"/>
            <a:ext cx="3357586" cy="35719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buFont typeface="Arial" pitchFamily="34" charset="0"/>
              <a:buChar char="•"/>
            </a:pPr>
            <a:endParaRPr lang="fr-FR" b="1" dirty="0" smtClean="0"/>
          </a:p>
          <a:p>
            <a:r>
              <a:rPr lang="fr-FR" sz="2000" b="1" dirty="0" smtClean="0">
                <a:solidFill>
                  <a:schemeClr val="accent4"/>
                </a:solidFill>
              </a:rPr>
              <a:t> Le candidat :</a:t>
            </a:r>
          </a:p>
          <a:p>
            <a:endParaRPr lang="fr-FR" sz="2000" b="1" dirty="0" smtClean="0">
              <a:solidFill>
                <a:schemeClr val="accent4"/>
              </a:solidFill>
            </a:endParaRPr>
          </a:p>
          <a:p>
            <a:pPr>
              <a:buFont typeface="Arial" pitchFamily="34" charset="0"/>
              <a:buChar char="•"/>
            </a:pPr>
            <a:endParaRPr lang="fr-FR" dirty="0" smtClean="0"/>
          </a:p>
          <a:p>
            <a:pPr>
              <a:buFont typeface="Arial" pitchFamily="34" charset="0"/>
              <a:buChar char="•"/>
            </a:pPr>
            <a:r>
              <a:rPr lang="fr-FR" dirty="0" smtClean="0">
                <a:solidFill>
                  <a:schemeClr val="accent2"/>
                </a:solidFill>
              </a:rPr>
              <a:t> présente une action choisie par la commission d’interrogation à partir des fiches du dossier.</a:t>
            </a:r>
          </a:p>
          <a:p>
            <a:pPr>
              <a:buFont typeface="Arial" pitchFamily="34" charset="0"/>
              <a:buChar char="•"/>
            </a:pPr>
            <a:endParaRPr lang="fr-FR" dirty="0" smtClean="0">
              <a:solidFill>
                <a:schemeClr val="accent2"/>
              </a:solidFill>
            </a:endParaRPr>
          </a:p>
          <a:p>
            <a:pPr>
              <a:buFont typeface="Arial" pitchFamily="34" charset="0"/>
              <a:buChar char="•"/>
            </a:pPr>
            <a:r>
              <a:rPr lang="fr-FR" dirty="0" smtClean="0">
                <a:solidFill>
                  <a:schemeClr val="accent2"/>
                </a:solidFill>
              </a:rPr>
              <a:t> il peut s’appuyer sur tout document à sa convenance</a:t>
            </a:r>
            <a:endParaRPr lang="fr-FR" dirty="0">
              <a:solidFill>
                <a:schemeClr val="accent2"/>
              </a:solidFill>
            </a:endParaRPr>
          </a:p>
        </p:txBody>
      </p:sp>
      <p:sp>
        <p:nvSpPr>
          <p:cNvPr id="8" name="Double flèche horizontale 7"/>
          <p:cNvSpPr/>
          <p:nvPr/>
        </p:nvSpPr>
        <p:spPr>
          <a:xfrm>
            <a:off x="4286248" y="4000504"/>
            <a:ext cx="785818"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2"/>
              </a:solidFill>
            </a:endParaRPr>
          </a:p>
        </p:txBody>
      </p:sp>
      <p:sp>
        <p:nvSpPr>
          <p:cNvPr id="9" name="Rectangle 8"/>
          <p:cNvSpPr/>
          <p:nvPr/>
        </p:nvSpPr>
        <p:spPr>
          <a:xfrm>
            <a:off x="5572132" y="2500306"/>
            <a:ext cx="3071834" cy="39290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2000" b="1" dirty="0" smtClean="0">
                <a:solidFill>
                  <a:schemeClr val="accent4"/>
                </a:solidFill>
              </a:rPr>
              <a:t>La commission :</a:t>
            </a:r>
          </a:p>
          <a:p>
            <a:endParaRPr lang="fr-FR" sz="2000" b="1" dirty="0" smtClean="0">
              <a:solidFill>
                <a:schemeClr val="accent4"/>
              </a:solidFill>
            </a:endParaRPr>
          </a:p>
          <a:p>
            <a:endParaRPr lang="fr-FR" dirty="0" smtClean="0">
              <a:solidFill>
                <a:schemeClr val="bg1"/>
              </a:solidFill>
            </a:endParaRPr>
          </a:p>
          <a:p>
            <a:pPr>
              <a:buFont typeface="Arial" pitchFamily="34" charset="0"/>
              <a:buChar char="•"/>
            </a:pPr>
            <a:r>
              <a:rPr lang="fr-FR" dirty="0" smtClean="0">
                <a:solidFill>
                  <a:schemeClr val="accent2"/>
                </a:solidFill>
              </a:rPr>
              <a:t> demande des éclaircissements ou des approfondissements sur les actions présentées. </a:t>
            </a:r>
          </a:p>
          <a:p>
            <a:pPr>
              <a:buFont typeface="Arial" pitchFamily="34" charset="0"/>
              <a:buChar char="•"/>
            </a:pPr>
            <a:endParaRPr lang="fr-FR" dirty="0" smtClean="0">
              <a:solidFill>
                <a:schemeClr val="accent2"/>
              </a:solidFill>
            </a:endParaRPr>
          </a:p>
          <a:p>
            <a:pPr>
              <a:buFont typeface="Arial" pitchFamily="34" charset="0"/>
              <a:buChar char="•"/>
            </a:pPr>
            <a:r>
              <a:rPr lang="fr-FR" dirty="0" smtClean="0">
                <a:solidFill>
                  <a:schemeClr val="accent2"/>
                </a:solidFill>
              </a:rPr>
              <a:t>  le jury peut étendre l’entretien à une autre action, de nature différente</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solidFill>
                  <a:schemeClr val="bg1"/>
                </a:solidFill>
              </a:rPr>
              <a:t>Déroulement de l’épreuve</a:t>
            </a:r>
            <a:endParaRPr lang="fr-FR" dirty="0">
              <a:solidFill>
                <a:schemeClr val="bg1"/>
              </a:solidFill>
            </a:endParaRPr>
          </a:p>
        </p:txBody>
      </p:sp>
      <p:sp>
        <p:nvSpPr>
          <p:cNvPr id="3" name="Espace réservé du contenu 2"/>
          <p:cNvSpPr>
            <a:spLocks noGrp="1"/>
          </p:cNvSpPr>
          <p:nvPr>
            <p:ph idx="1"/>
          </p:nvPr>
        </p:nvSpPr>
        <p:spPr>
          <a:xfrm>
            <a:off x="457200" y="1357298"/>
            <a:ext cx="8229600" cy="5286412"/>
          </a:xfrm>
        </p:spPr>
        <p:style>
          <a:lnRef idx="2">
            <a:schemeClr val="accent1"/>
          </a:lnRef>
          <a:fillRef idx="1">
            <a:schemeClr val="lt1"/>
          </a:fillRef>
          <a:effectRef idx="0">
            <a:schemeClr val="accent1"/>
          </a:effectRef>
          <a:fontRef idx="minor">
            <a:schemeClr val="dk1"/>
          </a:fontRef>
        </p:style>
        <p:txBody>
          <a:bodyPr>
            <a:noAutofit/>
          </a:bodyPr>
          <a:lstStyle/>
          <a:p>
            <a:pPr>
              <a:buNone/>
            </a:pPr>
            <a:r>
              <a:rPr lang="fr-FR" sz="1200" dirty="0" smtClean="0"/>
              <a:t>L’épreuve </a:t>
            </a:r>
            <a:r>
              <a:rPr lang="fr-FR" sz="1200" dirty="0"/>
              <a:t>comporte deux phases </a:t>
            </a:r>
            <a:r>
              <a:rPr lang="fr-FR" sz="1200" dirty="0" smtClean="0"/>
              <a:t>:</a:t>
            </a:r>
          </a:p>
          <a:p>
            <a:pPr>
              <a:buNone/>
            </a:pPr>
            <a:endParaRPr lang="fr-FR" sz="1200" dirty="0"/>
          </a:p>
          <a:p>
            <a:pPr>
              <a:buNone/>
            </a:pPr>
            <a:r>
              <a:rPr lang="fr-FR" sz="1200" dirty="0"/>
              <a:t>► </a:t>
            </a:r>
            <a:r>
              <a:rPr lang="fr-FR" sz="1200" i="1" dirty="0"/>
              <a:t>Première phase (durée : 15 minutes au maximum)</a:t>
            </a:r>
          </a:p>
          <a:p>
            <a:pPr>
              <a:buNone/>
            </a:pPr>
            <a:r>
              <a:rPr lang="fr-FR" sz="1200" dirty="0"/>
              <a:t>Le candidat présente pour chaque stage (ou emploi) :</a:t>
            </a:r>
          </a:p>
          <a:p>
            <a:pPr>
              <a:buNone/>
            </a:pPr>
            <a:r>
              <a:rPr lang="fr-FR" sz="1200" dirty="0"/>
              <a:t>- l'organisation d'accueil ;</a:t>
            </a:r>
          </a:p>
          <a:p>
            <a:pPr>
              <a:buNone/>
            </a:pPr>
            <a:r>
              <a:rPr lang="fr-FR" sz="1200" dirty="0"/>
              <a:t>- le poste de travail en caractérisant les fonctions, les moyens, les ressources matérielles et informationnelles disponibles, les</a:t>
            </a:r>
          </a:p>
          <a:p>
            <a:pPr>
              <a:buNone/>
            </a:pPr>
            <a:r>
              <a:rPr lang="fr-FR" sz="1200" dirty="0"/>
              <a:t>liaisons fonctionnelles, le degré de délégation et les résultats attendus ;</a:t>
            </a:r>
          </a:p>
          <a:p>
            <a:pPr>
              <a:buNone/>
            </a:pPr>
            <a:r>
              <a:rPr lang="fr-FR" sz="1200" dirty="0"/>
              <a:t>- les travaux réalisés ;</a:t>
            </a:r>
          </a:p>
          <a:p>
            <a:pPr>
              <a:buNone/>
            </a:pPr>
            <a:r>
              <a:rPr lang="fr-FR" sz="1200" dirty="0" smtClean="0"/>
              <a:t>- sa </a:t>
            </a:r>
            <a:r>
              <a:rPr lang="fr-FR" sz="1200" dirty="0"/>
              <a:t>contribution aux activités du ou des managers et/ou du service</a:t>
            </a:r>
            <a:r>
              <a:rPr lang="fr-FR" sz="1200" dirty="0" smtClean="0"/>
              <a:t>.</a:t>
            </a:r>
          </a:p>
          <a:p>
            <a:pPr>
              <a:buFontTx/>
              <a:buChar char="-"/>
            </a:pPr>
            <a:endParaRPr lang="fr-FR" sz="1200" dirty="0"/>
          </a:p>
          <a:p>
            <a:pPr>
              <a:buNone/>
            </a:pPr>
            <a:r>
              <a:rPr lang="fr-FR" sz="1200" dirty="0"/>
              <a:t>Pendant son exposé, d'une durée de 5 à 10 minutes, le candidat n'est pas interrompu par les membres de la commission</a:t>
            </a:r>
          </a:p>
          <a:p>
            <a:pPr>
              <a:buNone/>
            </a:pPr>
            <a:r>
              <a:rPr lang="fr-FR" sz="1200" dirty="0"/>
              <a:t>d'évaluation. Il peut illustrer ses propos par tout document qu’il juge utile.</a:t>
            </a:r>
          </a:p>
          <a:p>
            <a:pPr>
              <a:buNone/>
            </a:pPr>
            <a:r>
              <a:rPr lang="fr-FR" sz="1200" dirty="0"/>
              <a:t>A l'issue de cette présentation, le jury conduit un bref entretien d'explicitation. Cependant, l'entretien n'a pas pour objet d'évaluer</a:t>
            </a:r>
          </a:p>
          <a:p>
            <a:pPr>
              <a:buNone/>
            </a:pPr>
            <a:r>
              <a:rPr lang="fr-FR" sz="1200" dirty="0"/>
              <a:t>le contenu des stages. Il ne constitue pas davantage un contrôle des connaissances techniques (qui sont évaluées par ailleurs</a:t>
            </a:r>
            <a:r>
              <a:rPr lang="fr-FR" sz="1200" dirty="0" smtClean="0"/>
              <a:t>).</a:t>
            </a:r>
          </a:p>
          <a:p>
            <a:pPr>
              <a:buNone/>
            </a:pPr>
            <a:endParaRPr lang="fr-FR" sz="1200" dirty="0"/>
          </a:p>
          <a:p>
            <a:pPr>
              <a:buNone/>
            </a:pPr>
            <a:r>
              <a:rPr lang="fr-FR" sz="1200" dirty="0"/>
              <a:t>► </a:t>
            </a:r>
            <a:r>
              <a:rPr lang="fr-FR" sz="1200" i="1" dirty="0"/>
              <a:t>Deuxième phase (durée : 25 minutes au maximum)</a:t>
            </a:r>
          </a:p>
          <a:p>
            <a:pPr>
              <a:buNone/>
            </a:pPr>
            <a:r>
              <a:rPr lang="fr-FR" sz="1200" dirty="0"/>
              <a:t>Le candidat présente une action choisie par la commission d'interrogation à partir des fiches du dossier. Pour étayer son propos,</a:t>
            </a:r>
          </a:p>
          <a:p>
            <a:pPr>
              <a:buNone/>
            </a:pPr>
            <a:r>
              <a:rPr lang="fr-FR" sz="1200" dirty="0"/>
              <a:t>le candidat peut s’appuyer sur tout document à sa convenance.</a:t>
            </a:r>
          </a:p>
          <a:p>
            <a:pPr>
              <a:buNone/>
            </a:pPr>
            <a:r>
              <a:rPr lang="fr-FR" sz="1200" dirty="0"/>
              <a:t>Pendant cette phase, la commission demande au candidat des éclaircissements ou des approfondissements sur les actions</a:t>
            </a:r>
          </a:p>
          <a:p>
            <a:pPr>
              <a:buNone/>
            </a:pPr>
            <a:r>
              <a:rPr lang="fr-FR" sz="1200" dirty="0"/>
              <a:t>présentées. Le jury peut étendre l'entretien à une autre action, de nature différente (soutien/déléguée) présentée dans le dossier</a:t>
            </a:r>
            <a:r>
              <a:rPr lang="fr-FR" sz="1200" dirty="0" smtClean="0"/>
              <a:t>.</a:t>
            </a:r>
          </a:p>
          <a:p>
            <a:pPr>
              <a:buNone/>
            </a:pPr>
            <a:endParaRPr lang="fr-FR" sz="1200" dirty="0"/>
          </a:p>
          <a:p>
            <a:pPr>
              <a:buNone/>
            </a:pPr>
            <a:endParaRPr lang="fr-FR" sz="1200" dirty="0" smtClean="0"/>
          </a:p>
          <a:p>
            <a:pPr lvl="0">
              <a:buNone/>
            </a:pPr>
            <a:r>
              <a:rPr kumimoji="0" lang="fr-FR" sz="1200" b="0" i="1" u="none" strike="noStrike" cap="none" normalizeH="0" baseline="0" dirty="0" smtClean="0">
                <a:ln>
                  <a:noFill/>
                </a:ln>
                <a:solidFill>
                  <a:schemeClr val="tx1"/>
                </a:solidFill>
                <a:effectLst/>
                <a:latin typeface="Times New Roman" pitchFamily="18" charset="0"/>
                <a:cs typeface="Times New Roman" pitchFamily="18" charset="0"/>
              </a:rPr>
              <a:t>							</a:t>
            </a:r>
            <a:r>
              <a:rPr lang="fr-FR" sz="1800" i="1" dirty="0" smtClean="0">
                <a:solidFill>
                  <a:schemeClr val="tx1"/>
                </a:solidFill>
                <a:latin typeface="Times New Roman" pitchFamily="18" charset="0"/>
                <a:cs typeface="Times New Roman" pitchFamily="18" charset="0"/>
              </a:rPr>
              <a:t>Circulaire </a:t>
            </a:r>
            <a:r>
              <a:rPr lang="fr-FR" sz="1800" i="1" dirty="0">
                <a:solidFill>
                  <a:schemeClr val="tx1"/>
                </a:solidFill>
                <a:latin typeface="Times New Roman" pitchFamily="18" charset="0"/>
                <a:cs typeface="Times New Roman" pitchFamily="18" charset="0"/>
              </a:rPr>
              <a:t>session 2010</a:t>
            </a:r>
          </a:p>
          <a:p>
            <a:pPr>
              <a:buNone/>
            </a:pPr>
            <a:endParaRPr lang="fr-FR"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solidFill>
                  <a:schemeClr val="bg1"/>
                </a:solidFill>
              </a:rPr>
              <a:t>La grille d’évaluation</a:t>
            </a:r>
            <a:endParaRPr lang="fr-FR" dirty="0">
              <a:solidFill>
                <a:schemeClr val="bg1"/>
              </a:solidFill>
            </a:endParaRP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r>
              <a:rPr lang="fr-FR" sz="2000" dirty="0" smtClean="0"/>
              <a:t>Les </a:t>
            </a:r>
            <a:r>
              <a:rPr lang="fr-FR" sz="2000" dirty="0"/>
              <a:t>membres de la commission d’interrogation complètent collégialement la grille d’évaluation fournie en </a:t>
            </a:r>
            <a:r>
              <a:rPr lang="fr-FR" sz="2000" i="1" dirty="0"/>
              <a:t>annexe 14 bis.</a:t>
            </a:r>
          </a:p>
          <a:p>
            <a:r>
              <a:rPr lang="fr-FR" sz="2000" i="1" dirty="0"/>
              <a:t>En aucun cas, ils ne communiqueront cette proposition au candidat</a:t>
            </a:r>
            <a:r>
              <a:rPr lang="fr-FR" sz="2000" i="1" dirty="0" smtClean="0"/>
              <a:t>.</a:t>
            </a:r>
          </a:p>
          <a:p>
            <a:pPr>
              <a:buNone/>
            </a:pPr>
            <a:endParaRPr lang="fr-FR" sz="2000" i="1" dirty="0" smtClean="0"/>
          </a:p>
          <a:p>
            <a:pPr>
              <a:buNone/>
            </a:pPr>
            <a:endParaRPr lang="fr-FR" sz="2000" i="1" dirty="0" smtClean="0"/>
          </a:p>
          <a:p>
            <a:pPr>
              <a:buNone/>
            </a:pPr>
            <a:r>
              <a:rPr lang="fr-FR" sz="2000" i="1" dirty="0" smtClean="0">
                <a:hlinkClick r:id="rId2"/>
              </a:rPr>
              <a:t>http://</a:t>
            </a:r>
            <a:r>
              <a:rPr lang="fr-FR" sz="2000" i="1" dirty="0" smtClean="0">
                <a:hlinkClick r:id="rId2"/>
              </a:rPr>
              <a:t>www.crcom.ac-versailles.fr/article.php3?id_article=590</a:t>
            </a:r>
            <a:endParaRPr lang="fr-FR" sz="2000" i="1" dirty="0" smtClean="0"/>
          </a:p>
          <a:p>
            <a:pPr>
              <a:buNone/>
            </a:pPr>
            <a:endParaRPr lang="fr-FR" sz="2000"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r>
              <a:rPr lang="fr-FR" sz="3000" dirty="0" smtClean="0">
                <a:solidFill>
                  <a:schemeClr val="bg1"/>
                </a:solidFill>
              </a:rPr>
              <a:t>Critères d’évaluation de la situation A</a:t>
            </a:r>
            <a:endParaRPr lang="fr-FR" sz="3000" dirty="0">
              <a:solidFill>
                <a:schemeClr val="bg1"/>
              </a:solidFill>
            </a:endParaRPr>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47500" lnSpcReduction="20000"/>
          </a:bodyPr>
          <a:lstStyle/>
          <a:p>
            <a:pPr>
              <a:buNone/>
            </a:pPr>
            <a:endParaRPr lang="fr-FR" sz="3600" dirty="0" smtClean="0">
              <a:solidFill>
                <a:schemeClr val="accent2"/>
              </a:solidFill>
            </a:endParaRPr>
          </a:p>
          <a:p>
            <a:pPr>
              <a:buNone/>
            </a:pPr>
            <a:r>
              <a:rPr lang="fr-FR" sz="4200" dirty="0" smtClean="0">
                <a:solidFill>
                  <a:schemeClr val="accent2"/>
                </a:solidFill>
              </a:rPr>
              <a:t>L'analyse de la contribution de l'assistant(e) (4 points) :</a:t>
            </a:r>
          </a:p>
          <a:p>
            <a:pPr>
              <a:buNone/>
            </a:pPr>
            <a:r>
              <a:rPr lang="fr-FR" dirty="0" smtClean="0">
                <a:solidFill>
                  <a:schemeClr val="accent2"/>
                </a:solidFill>
              </a:rPr>
              <a:t> </a:t>
            </a:r>
          </a:p>
          <a:p>
            <a:r>
              <a:rPr lang="fr-FR" sz="3300" dirty="0" smtClean="0"/>
              <a:t>pertinence de l'analyse du poste de travail au sein du service (ou du département ou de l'organisation) et du système d'information ;</a:t>
            </a:r>
          </a:p>
          <a:p>
            <a:r>
              <a:rPr lang="fr-FR" sz="3300" dirty="0" smtClean="0"/>
              <a:t>pertinence de l'identification de sa propre contribution aux activités du manager ou aux missions du service.</a:t>
            </a:r>
          </a:p>
          <a:p>
            <a:pPr>
              <a:buNone/>
            </a:pPr>
            <a:endParaRPr lang="fr-FR" dirty="0" smtClean="0"/>
          </a:p>
          <a:p>
            <a:pPr>
              <a:buNone/>
            </a:pPr>
            <a:r>
              <a:rPr lang="fr-FR" sz="4200" dirty="0" smtClean="0">
                <a:solidFill>
                  <a:schemeClr val="accent2"/>
                </a:solidFill>
              </a:rPr>
              <a:t>L'analyse d'actions professionnelles (8 points) :</a:t>
            </a:r>
          </a:p>
          <a:p>
            <a:pPr>
              <a:buNone/>
            </a:pPr>
            <a:endParaRPr lang="fr-FR" dirty="0" smtClean="0"/>
          </a:p>
          <a:p>
            <a:r>
              <a:rPr lang="fr-FR" sz="3300" dirty="0" smtClean="0"/>
              <a:t>précision de l'analyse du contexte de l'action ;</a:t>
            </a:r>
          </a:p>
          <a:p>
            <a:r>
              <a:rPr lang="fr-FR" sz="3300" dirty="0" smtClean="0"/>
              <a:t>prise en compte et le respect des contraintes ;</a:t>
            </a:r>
          </a:p>
          <a:p>
            <a:r>
              <a:rPr lang="fr-FR" sz="3300" dirty="0" smtClean="0"/>
              <a:t>adéquation des outils utilisés ;</a:t>
            </a:r>
          </a:p>
          <a:p>
            <a:r>
              <a:rPr lang="fr-FR" sz="3300" dirty="0" smtClean="0"/>
              <a:t>justification de la démarche et des moyens mobilisés ;</a:t>
            </a:r>
          </a:p>
          <a:p>
            <a:r>
              <a:rPr lang="fr-FR" sz="3300" dirty="0" smtClean="0"/>
              <a:t>efficacité et/ou l'efficience de l'action ;</a:t>
            </a:r>
          </a:p>
          <a:p>
            <a:r>
              <a:rPr lang="fr-FR" sz="3300" dirty="0" smtClean="0"/>
              <a:t>rigueur du suivi et du contrôle ;</a:t>
            </a:r>
          </a:p>
          <a:p>
            <a:r>
              <a:rPr lang="fr-FR" sz="3300" dirty="0" smtClean="0"/>
              <a:t>pertinence du bilan de l'action et des éventuelles mesures correctives.</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r>
              <a:rPr lang="fr-FR" dirty="0" smtClean="0">
                <a:solidFill>
                  <a:schemeClr val="bg1"/>
                </a:solidFill>
              </a:rPr>
              <a:t>Situation B : le livret informatique</a:t>
            </a:r>
            <a:endParaRPr lang="fr-FR" dirty="0">
              <a:solidFill>
                <a:schemeClr val="bg1"/>
              </a:solidFill>
            </a:endParaRPr>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a:buNone/>
            </a:pPr>
            <a:endParaRPr lang="fr-FR" dirty="0" smtClean="0"/>
          </a:p>
          <a:p>
            <a:r>
              <a:rPr lang="fr-FR" dirty="0" smtClean="0"/>
              <a:t>	Le </a:t>
            </a:r>
            <a:r>
              <a:rPr lang="fr-FR" dirty="0"/>
              <a:t>livret informatique recense toutes les compétences informatiques du référentiel, quelle que soit leur condition d'acquisition.</a:t>
            </a:r>
          </a:p>
          <a:p>
            <a:r>
              <a:rPr lang="fr-FR" dirty="0" smtClean="0"/>
              <a:t>	Peuvent </a:t>
            </a:r>
            <a:r>
              <a:rPr lang="fr-FR" dirty="0"/>
              <a:t>y figurer des situations professionnelles abordées en APS lors des </a:t>
            </a:r>
            <a:r>
              <a:rPr lang="fr-FR" dirty="0" smtClean="0"/>
              <a:t>cas professionnels</a:t>
            </a:r>
            <a:r>
              <a:rPr lang="fr-FR" dirty="0"/>
              <a:t>, en TD, en </a:t>
            </a:r>
            <a:r>
              <a:rPr lang="fr-FR" dirty="0" smtClean="0"/>
              <a:t>stage…,  </a:t>
            </a:r>
            <a:r>
              <a:rPr lang="fr-FR" dirty="0"/>
              <a:t>dès lors </a:t>
            </a:r>
            <a:r>
              <a:rPr lang="fr-FR" dirty="0" smtClean="0"/>
              <a:t>que les </a:t>
            </a:r>
            <a:r>
              <a:rPr lang="fr-FR" dirty="0"/>
              <a:t>éléments décrivant la situation peuvent être fournis.</a:t>
            </a:r>
          </a:p>
          <a:p>
            <a:r>
              <a:rPr lang="fr-FR" dirty="0" smtClean="0"/>
              <a:t>	La </a:t>
            </a:r>
            <a:r>
              <a:rPr lang="fr-FR" dirty="0"/>
              <a:t>version numérisée du livret informatique est téléchargeable à l’adresse du CRCOM, centre de ressource pour </a:t>
            </a:r>
            <a:r>
              <a:rPr lang="fr-FR" dirty="0" smtClean="0"/>
              <a:t>l’enseignement de </a:t>
            </a:r>
            <a:r>
              <a:rPr lang="fr-FR" dirty="0"/>
              <a:t>la communication et du management de l’éducation nationale </a:t>
            </a:r>
            <a:r>
              <a:rPr lang="fr-FR" i="1" dirty="0"/>
              <a:t>(annexe 18).</a:t>
            </a:r>
          </a:p>
          <a:p>
            <a:r>
              <a:rPr lang="fr-FR" dirty="0" smtClean="0"/>
              <a:t>	Il </a:t>
            </a:r>
            <a:r>
              <a:rPr lang="fr-FR" dirty="0"/>
              <a:t>aura été renseigné par le candidat tout au long de son cursus de formation et les compétences acquises auront été validées </a:t>
            </a:r>
            <a:r>
              <a:rPr lang="fr-FR" dirty="0" smtClean="0"/>
              <a:t>sur le </a:t>
            </a:r>
            <a:r>
              <a:rPr lang="fr-FR" dirty="0"/>
              <a:t>livret par le professeur ou le formateur.</a:t>
            </a:r>
          </a:p>
          <a:p>
            <a:r>
              <a:rPr lang="fr-FR" dirty="0" smtClean="0"/>
              <a:t>	En </a:t>
            </a:r>
            <a:r>
              <a:rPr lang="fr-FR" dirty="0"/>
              <a:t>conséquence, il n’y a ni convocation du candidat ni passage formel devant une commission d’interrogation </a:t>
            </a:r>
            <a:r>
              <a:rPr lang="fr-FR" dirty="0" smtClean="0"/>
              <a:t>pour évaluer </a:t>
            </a:r>
            <a:r>
              <a:rPr lang="fr-FR" dirty="0"/>
              <a:t>la situation B en CCF. L’évaluation est arrêtée au plus tard par les professeurs/formateurs.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solidFill>
                  <a:schemeClr val="bg1"/>
                </a:solidFill>
              </a:rPr>
              <a:t>Critères d’évaluation de la situation B</a:t>
            </a:r>
            <a:endParaRPr lang="fr-FR" dirty="0">
              <a:solidFill>
                <a:schemeClr val="bg1"/>
              </a:solidFill>
            </a:endParaRPr>
          </a:p>
        </p:txBody>
      </p:sp>
      <p:sp>
        <p:nvSpPr>
          <p:cNvPr id="3" name="Espace réservé du contenu 2"/>
          <p:cNvSpPr>
            <a:spLocks noGrp="1"/>
          </p:cNvSpPr>
          <p:nvPr>
            <p:ph idx="1"/>
          </p:nvPr>
        </p:nvSpPr>
        <p:spPr>
          <a:xfrm>
            <a:off x="428596" y="1500174"/>
            <a:ext cx="8229600" cy="5357826"/>
          </a:xfrm>
        </p:spPr>
        <p:style>
          <a:lnRef idx="2">
            <a:schemeClr val="accent1"/>
          </a:lnRef>
          <a:fillRef idx="1">
            <a:schemeClr val="lt1"/>
          </a:fillRef>
          <a:effectRef idx="0">
            <a:schemeClr val="accent1"/>
          </a:effectRef>
          <a:fontRef idx="minor">
            <a:schemeClr val="dk1"/>
          </a:fontRef>
        </p:style>
        <p:txBody>
          <a:bodyPr>
            <a:noAutofit/>
          </a:bodyPr>
          <a:lstStyle/>
          <a:p>
            <a:r>
              <a:rPr lang="fr-FR" sz="1800" dirty="0" smtClean="0">
                <a:solidFill>
                  <a:schemeClr val="tx1"/>
                </a:solidFill>
              </a:rPr>
              <a:t>- Etendue </a:t>
            </a:r>
            <a:r>
              <a:rPr lang="fr-FR" sz="1800" dirty="0">
                <a:solidFill>
                  <a:schemeClr val="tx1"/>
                </a:solidFill>
              </a:rPr>
              <a:t>des compétences informatiques</a:t>
            </a:r>
          </a:p>
          <a:p>
            <a:pPr>
              <a:buNone/>
            </a:pPr>
            <a:r>
              <a:rPr lang="fr-FR" sz="1800" dirty="0" smtClean="0"/>
              <a:t>	Degré </a:t>
            </a:r>
            <a:r>
              <a:rPr lang="fr-FR" sz="1800" dirty="0"/>
              <a:t>de couverture des compétences listées (</a:t>
            </a:r>
            <a:r>
              <a:rPr lang="fr-FR" sz="1800" dirty="0" smtClean="0"/>
              <a:t>celles qui </a:t>
            </a:r>
            <a:r>
              <a:rPr lang="fr-FR" sz="1800" dirty="0"/>
              <a:t>ont été mentionnées, </a:t>
            </a:r>
            <a:r>
              <a:rPr lang="fr-FR" sz="1800" dirty="0" smtClean="0"/>
              <a:t> Validées</a:t>
            </a:r>
            <a:r>
              <a:rPr lang="fr-FR" sz="1800" dirty="0"/>
              <a:t>, évaluées par rapport </a:t>
            </a:r>
            <a:r>
              <a:rPr lang="fr-FR" sz="1800" dirty="0" smtClean="0"/>
              <a:t>à l’ensemble </a:t>
            </a:r>
            <a:r>
              <a:rPr lang="fr-FR" sz="1800" dirty="0"/>
              <a:t>des compétences du référentiel).</a:t>
            </a:r>
          </a:p>
          <a:p>
            <a:pPr>
              <a:buNone/>
            </a:pPr>
            <a:r>
              <a:rPr lang="fr-FR" sz="1800" dirty="0" smtClean="0"/>
              <a:t>		de </a:t>
            </a:r>
            <a:r>
              <a:rPr lang="fr-FR" sz="1800" dirty="0"/>
              <a:t>0 à 25 % des compétences : très insuffisant</a:t>
            </a:r>
          </a:p>
          <a:p>
            <a:pPr>
              <a:buNone/>
            </a:pPr>
            <a:r>
              <a:rPr lang="fr-FR" sz="1800" dirty="0" smtClean="0"/>
              <a:t>		de </a:t>
            </a:r>
            <a:r>
              <a:rPr lang="fr-FR" sz="1800" dirty="0"/>
              <a:t>25 % à 50 % des compétences : insuffisant</a:t>
            </a:r>
          </a:p>
          <a:p>
            <a:pPr>
              <a:buNone/>
            </a:pPr>
            <a:r>
              <a:rPr lang="fr-FR" sz="1800" dirty="0" smtClean="0"/>
              <a:t>		de </a:t>
            </a:r>
            <a:r>
              <a:rPr lang="fr-FR" sz="1800" dirty="0"/>
              <a:t>50 % à 75 % des compétences : satisfaisant</a:t>
            </a:r>
          </a:p>
          <a:p>
            <a:pPr>
              <a:buNone/>
            </a:pPr>
            <a:r>
              <a:rPr lang="fr-FR" sz="1800" dirty="0" smtClean="0"/>
              <a:t>		de </a:t>
            </a:r>
            <a:r>
              <a:rPr lang="fr-FR" sz="1800" dirty="0"/>
              <a:t>75 % à 100 % des compétences : très satisfaisant</a:t>
            </a:r>
          </a:p>
          <a:p>
            <a:r>
              <a:rPr lang="fr-FR" sz="1800" dirty="0">
                <a:solidFill>
                  <a:schemeClr val="tx1"/>
                </a:solidFill>
              </a:rPr>
              <a:t>- Pertinence des choix des moyens mobilisés</a:t>
            </a:r>
          </a:p>
          <a:p>
            <a:r>
              <a:rPr lang="fr-FR" sz="1800" dirty="0">
                <a:solidFill>
                  <a:schemeClr val="tx1"/>
                </a:solidFill>
              </a:rPr>
              <a:t>- Adaptation des ressources mobilisées au regard des buts à atteindre.</a:t>
            </a:r>
          </a:p>
          <a:p>
            <a:r>
              <a:rPr lang="fr-FR" sz="1800" dirty="0">
                <a:solidFill>
                  <a:schemeClr val="tx1"/>
                </a:solidFill>
              </a:rPr>
              <a:t>- Qualité des choix opérés par rapport aux situations.</a:t>
            </a:r>
          </a:p>
          <a:p>
            <a:r>
              <a:rPr lang="fr-FR" sz="1800" dirty="0">
                <a:solidFill>
                  <a:schemeClr val="tx1"/>
                </a:solidFill>
              </a:rPr>
              <a:t>- Degré de conceptualisation (d’explicitation) des situations.</a:t>
            </a:r>
          </a:p>
          <a:p>
            <a:r>
              <a:rPr lang="fr-FR" sz="1800" dirty="0">
                <a:solidFill>
                  <a:schemeClr val="tx1"/>
                </a:solidFill>
              </a:rPr>
              <a:t>- Efficacité de la mise en </a:t>
            </a:r>
            <a:r>
              <a:rPr lang="fr-FR" sz="1800" dirty="0" smtClean="0">
                <a:solidFill>
                  <a:schemeClr val="tx1"/>
                </a:solidFill>
              </a:rPr>
              <a:t>œuvre </a:t>
            </a:r>
            <a:r>
              <a:rPr lang="fr-FR" sz="1800" dirty="0">
                <a:solidFill>
                  <a:schemeClr val="tx1"/>
                </a:solidFill>
              </a:rPr>
              <a:t>de ces moyens</a:t>
            </a:r>
          </a:p>
          <a:p>
            <a:r>
              <a:rPr lang="fr-FR" sz="1800" dirty="0">
                <a:solidFill>
                  <a:schemeClr val="tx1"/>
                </a:solidFill>
              </a:rPr>
              <a:t>- Résultats obtenus.</a:t>
            </a:r>
          </a:p>
          <a:p>
            <a:r>
              <a:rPr lang="fr-FR" sz="1800" dirty="0">
                <a:solidFill>
                  <a:schemeClr val="tx1"/>
                </a:solidFill>
              </a:rPr>
              <a:t>- Degré de maîtrise des logiciels</a:t>
            </a:r>
          </a:p>
          <a:p>
            <a:r>
              <a:rPr lang="fr-FR" sz="1800" dirty="0">
                <a:solidFill>
                  <a:schemeClr val="tx1"/>
                </a:solidFill>
              </a:rPr>
              <a:t>- Degré de réalisation des objectifs.</a:t>
            </a:r>
          </a:p>
          <a:p>
            <a:r>
              <a:rPr lang="fr-FR" sz="1800" dirty="0">
                <a:solidFill>
                  <a:schemeClr val="tx1"/>
                </a:solidFill>
              </a:rPr>
              <a:t>- Qualité des productions au regard des attentes.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t>Jury</a:t>
            </a:r>
            <a:endParaRPr lang="fr-FR"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r>
              <a:rPr lang="fr-FR" dirty="0" smtClean="0"/>
              <a:t>À l’issue des situations d’évaluation, l’équipe pédagogique de l’établissement de formation adresse au jury la proposition de note sur 20 points accompagnée de la grille d’évaluation fournie par la circulaire d’organisation de l’examen. </a:t>
            </a:r>
          </a:p>
          <a:p>
            <a:pPr>
              <a:buNone/>
            </a:pPr>
            <a:r>
              <a:rPr lang="fr-FR" dirty="0" smtClean="0"/>
              <a:t> </a:t>
            </a:r>
          </a:p>
          <a:p>
            <a:r>
              <a:rPr lang="fr-FR" dirty="0" smtClean="0"/>
              <a:t>Conformément à la réglementation, le jury pourra éventuellement demander à avoir communication des supports des évaluations. Ces documents seront tenus à la disposition du jury et de l'autorité rectorale pour la session considérée jusqu'à la session suivante.</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solidFill>
                  <a:schemeClr val="bg1"/>
                </a:solidFill>
              </a:rPr>
              <a:t>Une épreuve en deux temps</a:t>
            </a:r>
            <a:endParaRPr lang="fr-FR" dirty="0">
              <a:solidFill>
                <a:schemeClr val="bg1"/>
              </a:solidFill>
            </a:endParaRPr>
          </a:p>
        </p:txBody>
      </p:sp>
      <p:sp>
        <p:nvSpPr>
          <p:cNvPr id="3" name="Espace réservé du contenu 2"/>
          <p:cNvSpPr>
            <a:spLocks noGrp="1"/>
          </p:cNvSpPr>
          <p:nvPr>
            <p:ph idx="1"/>
          </p:nvPr>
        </p:nvSpPr>
        <p:spPr>
          <a:xfrm>
            <a:off x="502920" y="1285860"/>
            <a:ext cx="8183880" cy="5572140"/>
          </a:xfrm>
        </p:spPr>
        <p:txBody>
          <a:bodyPr>
            <a:normAutofit lnSpcReduction="10000"/>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sz="2000" dirty="0" smtClean="0">
              <a:solidFill>
                <a:schemeClr val="accent2"/>
              </a:solidFill>
            </a:endParaRPr>
          </a:p>
          <a:p>
            <a:pPr algn="ctr">
              <a:buNone/>
            </a:pPr>
            <a:r>
              <a:rPr lang="fr-FR" sz="1800" dirty="0" smtClean="0">
                <a:effectLst>
                  <a:outerShdw blurRad="38100" dist="38100" dir="2700000" algn="tl">
                    <a:srgbClr val="000000">
                      <a:alpha val="43137"/>
                    </a:srgbClr>
                  </a:outerShdw>
                </a:effectLst>
              </a:rPr>
              <a:t>Situation A en fin de deuxième année</a:t>
            </a:r>
          </a:p>
          <a:p>
            <a:pPr algn="ctr">
              <a:buNone/>
            </a:pPr>
            <a:r>
              <a:rPr lang="fr-FR" sz="1800" dirty="0" smtClean="0">
                <a:effectLst>
                  <a:outerShdw blurRad="38100" dist="38100" dir="2700000" algn="tl">
                    <a:srgbClr val="000000">
                      <a:alpha val="43137"/>
                    </a:srgbClr>
                  </a:outerShdw>
                </a:effectLst>
              </a:rPr>
              <a:t>Situation B au cours des deux ans</a:t>
            </a:r>
            <a:endParaRPr lang="fr-FR" sz="1800" dirty="0">
              <a:effectLst>
                <a:outerShdw blurRad="38100" dist="38100" dir="2700000" algn="tl">
                  <a:srgbClr val="000000">
                    <a:alpha val="43137"/>
                  </a:srgbClr>
                </a:outerShdw>
              </a:effectLst>
            </a:endParaRPr>
          </a:p>
        </p:txBody>
      </p:sp>
      <p:sp>
        <p:nvSpPr>
          <p:cNvPr id="7" name="ZoneTexte 6"/>
          <p:cNvSpPr txBox="1"/>
          <p:nvPr/>
        </p:nvSpPr>
        <p:spPr>
          <a:xfrm>
            <a:off x="4000496" y="857232"/>
            <a:ext cx="2500330" cy="369332"/>
          </a:xfrm>
          <a:prstGeom prst="rect">
            <a:avLst/>
          </a:prstGeom>
          <a:noFill/>
        </p:spPr>
        <p:txBody>
          <a:bodyPr wrap="square" rtlCol="0">
            <a:spAutoFit/>
          </a:bodyPr>
          <a:lstStyle/>
          <a:p>
            <a:endParaRPr lang="fr-FR" dirty="0"/>
          </a:p>
        </p:txBody>
      </p:sp>
      <p:sp>
        <p:nvSpPr>
          <p:cNvPr id="8" name="ZoneTexte 7"/>
          <p:cNvSpPr txBox="1"/>
          <p:nvPr/>
        </p:nvSpPr>
        <p:spPr>
          <a:xfrm>
            <a:off x="571472" y="1857364"/>
            <a:ext cx="2428892" cy="2092881"/>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endParaRPr lang="fr-FR" sz="2000" b="1" dirty="0" smtClean="0">
              <a:solidFill>
                <a:schemeClr val="bg1"/>
              </a:solidFill>
            </a:endParaRPr>
          </a:p>
          <a:p>
            <a:pPr algn="ctr"/>
            <a:r>
              <a:rPr lang="fr-FR" sz="2000" b="1" dirty="0" smtClean="0">
                <a:solidFill>
                  <a:schemeClr val="tx2"/>
                </a:solidFill>
              </a:rPr>
              <a:t>Situation A</a:t>
            </a:r>
          </a:p>
          <a:p>
            <a:pPr algn="ctr"/>
            <a:endParaRPr lang="fr-FR" dirty="0" smtClean="0">
              <a:solidFill>
                <a:schemeClr val="tx2"/>
              </a:solidFill>
            </a:endParaRPr>
          </a:p>
          <a:p>
            <a:pPr algn="ctr"/>
            <a:r>
              <a:rPr lang="fr-FR" dirty="0" smtClean="0">
                <a:solidFill>
                  <a:schemeClr val="tx2"/>
                </a:solidFill>
              </a:rPr>
              <a:t>Oral 40 mn</a:t>
            </a:r>
          </a:p>
          <a:p>
            <a:pPr algn="ctr"/>
            <a:endParaRPr lang="fr-FR" dirty="0" smtClean="0">
              <a:solidFill>
                <a:schemeClr val="tx2"/>
              </a:solidFill>
            </a:endParaRPr>
          </a:p>
          <a:p>
            <a:pPr algn="ctr"/>
            <a:r>
              <a:rPr lang="fr-FR" dirty="0" smtClean="0">
                <a:solidFill>
                  <a:schemeClr val="tx2"/>
                </a:solidFill>
              </a:rPr>
              <a:t>12 points</a:t>
            </a:r>
          </a:p>
          <a:p>
            <a:pPr algn="ctr"/>
            <a:endParaRPr lang="fr-FR" dirty="0">
              <a:solidFill>
                <a:schemeClr val="tx2"/>
              </a:solidFill>
            </a:endParaRPr>
          </a:p>
        </p:txBody>
      </p:sp>
      <p:sp>
        <p:nvSpPr>
          <p:cNvPr id="9" name="ZoneTexte 8"/>
          <p:cNvSpPr txBox="1"/>
          <p:nvPr/>
        </p:nvSpPr>
        <p:spPr>
          <a:xfrm>
            <a:off x="6000760" y="1857364"/>
            <a:ext cx="2357454" cy="2092881"/>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fr-FR" sz="2000" b="1" dirty="0" smtClean="0">
              <a:solidFill>
                <a:schemeClr val="accent2"/>
              </a:solidFill>
            </a:endParaRPr>
          </a:p>
          <a:p>
            <a:pPr algn="ctr"/>
            <a:r>
              <a:rPr lang="fr-FR" sz="2000" b="1" dirty="0" smtClean="0">
                <a:solidFill>
                  <a:schemeClr val="tx2"/>
                </a:solidFill>
              </a:rPr>
              <a:t>Situation B</a:t>
            </a:r>
          </a:p>
          <a:p>
            <a:pPr algn="ctr"/>
            <a:endParaRPr lang="fr-FR" dirty="0" smtClean="0">
              <a:solidFill>
                <a:schemeClr val="tx2"/>
              </a:solidFill>
            </a:endParaRPr>
          </a:p>
          <a:p>
            <a:pPr algn="ctr"/>
            <a:r>
              <a:rPr lang="fr-FR" dirty="0" smtClean="0">
                <a:solidFill>
                  <a:schemeClr val="tx2"/>
                </a:solidFill>
              </a:rPr>
              <a:t>Livret informatique</a:t>
            </a:r>
          </a:p>
          <a:p>
            <a:pPr algn="ctr"/>
            <a:endParaRPr lang="fr-FR" dirty="0" smtClean="0">
              <a:solidFill>
                <a:schemeClr val="tx2"/>
              </a:solidFill>
            </a:endParaRPr>
          </a:p>
          <a:p>
            <a:pPr algn="ctr"/>
            <a:r>
              <a:rPr lang="fr-FR" dirty="0" smtClean="0">
                <a:solidFill>
                  <a:schemeClr val="tx2"/>
                </a:solidFill>
              </a:rPr>
              <a:t>8 points</a:t>
            </a:r>
          </a:p>
          <a:p>
            <a:pPr algn="ctr"/>
            <a:endParaRPr lang="fr-FR" dirty="0" smtClean="0">
              <a:solidFill>
                <a:schemeClr val="accent2"/>
              </a:solidFill>
            </a:endParaRPr>
          </a:p>
        </p:txBody>
      </p:sp>
      <p:sp>
        <p:nvSpPr>
          <p:cNvPr id="11" name="ZoneTexte 10"/>
          <p:cNvSpPr txBox="1"/>
          <p:nvPr/>
        </p:nvSpPr>
        <p:spPr>
          <a:xfrm>
            <a:off x="3643306" y="3929066"/>
            <a:ext cx="1643074" cy="181588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endParaRPr lang="fr-FR" sz="2000" dirty="0" smtClean="0">
              <a:solidFill>
                <a:schemeClr val="accent2"/>
              </a:solidFill>
            </a:endParaRPr>
          </a:p>
          <a:p>
            <a:pPr algn="ctr"/>
            <a:r>
              <a:rPr lang="fr-FR" sz="2000" b="1" dirty="0" smtClean="0">
                <a:solidFill>
                  <a:schemeClr val="tx2"/>
                </a:solidFill>
              </a:rPr>
              <a:t>Épreuve E6</a:t>
            </a:r>
          </a:p>
          <a:p>
            <a:pPr algn="ctr"/>
            <a:endParaRPr lang="fr-FR" b="1" dirty="0">
              <a:solidFill>
                <a:schemeClr val="tx2"/>
              </a:solidFill>
            </a:endParaRPr>
          </a:p>
          <a:p>
            <a:pPr algn="ctr"/>
            <a:endParaRPr lang="fr-FR" b="1" dirty="0" smtClean="0">
              <a:solidFill>
                <a:schemeClr val="tx2"/>
              </a:solidFill>
            </a:endParaRPr>
          </a:p>
          <a:p>
            <a:pPr algn="ctr"/>
            <a:r>
              <a:rPr lang="fr-FR" b="1" dirty="0" smtClean="0">
                <a:solidFill>
                  <a:schemeClr val="tx2"/>
                </a:solidFill>
              </a:rPr>
              <a:t>Coefficient 4</a:t>
            </a:r>
          </a:p>
          <a:p>
            <a:pPr algn="ctr"/>
            <a:endParaRPr lang="fr-FR" b="1" dirty="0">
              <a:solidFill>
                <a:schemeClr val="tx2"/>
              </a:solidFill>
            </a:endParaRPr>
          </a:p>
        </p:txBody>
      </p:sp>
      <p:sp>
        <p:nvSpPr>
          <p:cNvPr id="14" name="ZoneTexte 13"/>
          <p:cNvSpPr txBox="1"/>
          <p:nvPr/>
        </p:nvSpPr>
        <p:spPr>
          <a:xfrm>
            <a:off x="4071934" y="2143116"/>
            <a:ext cx="714380" cy="584775"/>
          </a:xfrm>
          <a:prstGeom prst="rect">
            <a:avLst/>
          </a:prstGeom>
          <a:noFill/>
        </p:spPr>
        <p:txBody>
          <a:bodyPr wrap="square" rtlCol="0">
            <a:spAutoFit/>
          </a:bodyPr>
          <a:lstStyle/>
          <a:p>
            <a:pPr algn="ctr"/>
            <a:r>
              <a:rPr lang="fr-FR" sz="3200" dirty="0" smtClean="0"/>
              <a:t>+</a:t>
            </a:r>
            <a:endParaRPr lang="fr-FR" sz="3200" dirty="0"/>
          </a:p>
        </p:txBody>
      </p:sp>
      <p:sp>
        <p:nvSpPr>
          <p:cNvPr id="15" name="ZoneTexte 14"/>
          <p:cNvSpPr txBox="1"/>
          <p:nvPr/>
        </p:nvSpPr>
        <p:spPr>
          <a:xfrm>
            <a:off x="4143372" y="3286124"/>
            <a:ext cx="571504" cy="584775"/>
          </a:xfrm>
          <a:prstGeom prst="rect">
            <a:avLst/>
          </a:prstGeom>
          <a:noFill/>
        </p:spPr>
        <p:txBody>
          <a:bodyPr wrap="square" rtlCol="0">
            <a:spAutoFit/>
          </a:bodyPr>
          <a:lstStyle/>
          <a:p>
            <a:pPr algn="ctr"/>
            <a:r>
              <a:rPr lang="fr-FR" sz="3200" dirty="0" smtClean="0"/>
              <a:t>=</a:t>
            </a:r>
            <a:endParaRPr lang="fr-FR" sz="3200" dirty="0"/>
          </a:p>
        </p:txBody>
      </p:sp>
      <p:sp>
        <p:nvSpPr>
          <p:cNvPr id="16" name="ZoneTexte 15"/>
          <p:cNvSpPr txBox="1"/>
          <p:nvPr/>
        </p:nvSpPr>
        <p:spPr>
          <a:xfrm>
            <a:off x="714348" y="4214818"/>
            <a:ext cx="2143140" cy="646331"/>
          </a:xfrm>
          <a:prstGeom prst="rect">
            <a:avLst/>
          </a:prstGeom>
          <a:noFill/>
        </p:spPr>
        <p:txBody>
          <a:bodyPr wrap="square" rtlCol="0">
            <a:spAutoFit/>
          </a:bodyPr>
          <a:lstStyle/>
          <a:p>
            <a:r>
              <a:rPr lang="fr-FR" dirty="0" smtClean="0"/>
              <a:t>1 professeur</a:t>
            </a:r>
          </a:p>
          <a:p>
            <a:r>
              <a:rPr lang="fr-FR" dirty="0" smtClean="0"/>
              <a:t>1 professionnel </a:t>
            </a:r>
            <a:endParaRPr lang="fr-FR" dirty="0"/>
          </a:p>
        </p:txBody>
      </p:sp>
      <p:sp>
        <p:nvSpPr>
          <p:cNvPr id="17" name="ZoneTexte 16"/>
          <p:cNvSpPr txBox="1"/>
          <p:nvPr/>
        </p:nvSpPr>
        <p:spPr>
          <a:xfrm>
            <a:off x="6286512" y="4214818"/>
            <a:ext cx="1928826" cy="646331"/>
          </a:xfrm>
          <a:prstGeom prst="rect">
            <a:avLst/>
          </a:prstGeom>
          <a:noFill/>
        </p:spPr>
        <p:txBody>
          <a:bodyPr wrap="square" rtlCol="0">
            <a:spAutoFit/>
          </a:bodyPr>
          <a:lstStyle/>
          <a:p>
            <a:pPr algn="ctr"/>
            <a:r>
              <a:rPr lang="fr-FR" dirty="0" smtClean="0"/>
              <a:t>2 professeurs de</a:t>
            </a:r>
          </a:p>
          <a:p>
            <a:pPr algn="ctr"/>
            <a:r>
              <a:rPr lang="fr-FR" dirty="0" smtClean="0"/>
              <a:t>Finalités 1 à 5</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solidFill>
                  <a:schemeClr val="bg1"/>
                </a:solidFill>
              </a:rPr>
              <a:t>Situation A : Le dossier</a:t>
            </a:r>
            <a:endParaRPr lang="fr-FR" dirty="0">
              <a:solidFill>
                <a:schemeClr val="bg1"/>
              </a:solidFill>
            </a:endParaRPr>
          </a:p>
        </p:txBody>
      </p:sp>
      <p:sp>
        <p:nvSpPr>
          <p:cNvPr id="4" name="Rectangle 3"/>
          <p:cNvSpPr/>
          <p:nvPr/>
        </p:nvSpPr>
        <p:spPr>
          <a:xfrm>
            <a:off x="285720" y="1785926"/>
            <a:ext cx="3071834" cy="32861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2000" b="1" dirty="0" smtClean="0">
                <a:solidFill>
                  <a:schemeClr val="accent2"/>
                </a:solidFill>
              </a:rPr>
              <a:t>Le candidat donne un dossier composé de :</a:t>
            </a:r>
          </a:p>
          <a:p>
            <a:pPr algn="ctr"/>
            <a:endParaRPr lang="fr-FR" dirty="0" smtClean="0"/>
          </a:p>
          <a:p>
            <a:pPr>
              <a:buFont typeface="Arial" pitchFamily="34" charset="0"/>
              <a:buChar char="•"/>
            </a:pPr>
            <a:r>
              <a:rPr lang="fr-FR" dirty="0" smtClean="0">
                <a:solidFill>
                  <a:schemeClr val="accent2"/>
                </a:solidFill>
              </a:rPr>
              <a:t>2 attestations de stage</a:t>
            </a:r>
          </a:p>
          <a:p>
            <a:endParaRPr lang="fr-FR" dirty="0" smtClean="0">
              <a:solidFill>
                <a:schemeClr val="accent2"/>
              </a:solidFill>
            </a:endParaRPr>
          </a:p>
          <a:p>
            <a:pPr>
              <a:buFont typeface="Arial" pitchFamily="34" charset="0"/>
              <a:buChar char="•"/>
            </a:pPr>
            <a:r>
              <a:rPr lang="fr-FR" dirty="0" smtClean="0">
                <a:solidFill>
                  <a:schemeClr val="accent2"/>
                </a:solidFill>
              </a:rPr>
              <a:t>5 fiches descriptives d’actions professionnelles</a:t>
            </a:r>
            <a:endParaRPr lang="fr-FR" dirty="0">
              <a:solidFill>
                <a:schemeClr val="accent2"/>
              </a:solidFill>
            </a:endParaRPr>
          </a:p>
        </p:txBody>
      </p:sp>
      <p:sp>
        <p:nvSpPr>
          <p:cNvPr id="5" name="Rectangle 4"/>
          <p:cNvSpPr/>
          <p:nvPr/>
        </p:nvSpPr>
        <p:spPr>
          <a:xfrm>
            <a:off x="4000496" y="3143248"/>
            <a:ext cx="4929222" cy="32861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b="1" dirty="0" smtClean="0">
                <a:solidFill>
                  <a:schemeClr val="accent2"/>
                </a:solidFill>
              </a:rPr>
              <a:t>Catégories d’action :</a:t>
            </a:r>
          </a:p>
          <a:p>
            <a:pPr algn="ctr"/>
            <a:endParaRPr lang="fr-FR" dirty="0" smtClean="0"/>
          </a:p>
          <a:p>
            <a:pPr>
              <a:buFont typeface="Arial" pitchFamily="34" charset="0"/>
              <a:buChar char="•"/>
            </a:pPr>
            <a:r>
              <a:rPr lang="fr-FR" dirty="0" smtClean="0">
                <a:solidFill>
                  <a:schemeClr val="accent2"/>
                </a:solidFill>
              </a:rPr>
              <a:t>F5 : Prise en charge des activités déléguées (1 minimum)</a:t>
            </a:r>
          </a:p>
          <a:p>
            <a:pPr>
              <a:buFont typeface="Arial" pitchFamily="34" charset="0"/>
              <a:buChar char="•"/>
            </a:pPr>
            <a:r>
              <a:rPr lang="fr-FR" dirty="0" smtClean="0">
                <a:solidFill>
                  <a:schemeClr val="accent2"/>
                </a:solidFill>
              </a:rPr>
              <a:t>F5 : Dossier spécialisé (1 minimum)</a:t>
            </a:r>
          </a:p>
          <a:p>
            <a:pPr>
              <a:buFont typeface="Arial" pitchFamily="34" charset="0"/>
              <a:buChar char="•"/>
            </a:pPr>
            <a:r>
              <a:rPr lang="fr-FR" dirty="0" smtClean="0">
                <a:solidFill>
                  <a:schemeClr val="accent2"/>
                </a:solidFill>
              </a:rPr>
              <a:t>F1à F4 : Activité de soutien (1minimum)</a:t>
            </a:r>
          </a:p>
          <a:p>
            <a:pPr>
              <a:buFont typeface="Arial" pitchFamily="34" charset="0"/>
              <a:buChar char="•"/>
            </a:pPr>
            <a:r>
              <a:rPr lang="fr-FR" dirty="0" smtClean="0">
                <a:solidFill>
                  <a:schemeClr val="accent2"/>
                </a:solidFill>
              </a:rPr>
              <a:t>F1à F5 : Action complémentaire (1)</a:t>
            </a:r>
          </a:p>
          <a:p>
            <a:pPr>
              <a:buFont typeface="Arial" pitchFamily="34" charset="0"/>
              <a:buChar char="•"/>
            </a:pPr>
            <a:r>
              <a:rPr lang="fr-FR" dirty="0" smtClean="0">
                <a:solidFill>
                  <a:schemeClr val="accent2"/>
                </a:solidFill>
              </a:rPr>
              <a:t>F1à F5 : Action complémentaire (1)</a:t>
            </a:r>
          </a:p>
          <a:p>
            <a:pPr>
              <a:buFont typeface="Arial" pitchFamily="34" charset="0"/>
              <a:buChar char="•"/>
            </a:pPr>
            <a:endParaRPr lang="fr-FR" b="1" dirty="0">
              <a:solidFill>
                <a:schemeClr val="accent2"/>
              </a:solidFill>
            </a:endParaRPr>
          </a:p>
          <a:p>
            <a:r>
              <a:rPr lang="fr-FR" b="1" i="1" dirty="0" smtClean="0">
                <a:solidFill>
                  <a:schemeClr val="accent1"/>
                </a:solidFill>
              </a:rPr>
              <a:t>2 doivent être en contexte international</a:t>
            </a:r>
            <a:endParaRPr lang="fr-FR" b="1" i="1" dirty="0">
              <a:solidFill>
                <a:schemeClr val="accent1"/>
              </a:solidFill>
            </a:endParaRPr>
          </a:p>
        </p:txBody>
      </p:sp>
      <p:sp>
        <p:nvSpPr>
          <p:cNvPr id="6" name="Flèche droite 5"/>
          <p:cNvSpPr/>
          <p:nvPr/>
        </p:nvSpPr>
        <p:spPr>
          <a:xfrm>
            <a:off x="3571868" y="4071942"/>
            <a:ext cx="35719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solidFill>
                  <a:schemeClr val="bg1"/>
                </a:solidFill>
              </a:rPr>
              <a:t>Situation A</a:t>
            </a:r>
            <a:endParaRPr lang="fr-FR" dirty="0">
              <a:solidFill>
                <a:schemeClr val="bg1"/>
              </a:solidFill>
            </a:endParaRPr>
          </a:p>
        </p:txBody>
      </p:sp>
      <p:sp>
        <p:nvSpPr>
          <p:cNvPr id="3" name="Espace réservé du contenu 2"/>
          <p:cNvSpPr>
            <a:spLocks noGrp="1"/>
          </p:cNvSpPr>
          <p:nvPr>
            <p:ph idx="1"/>
          </p:nvPr>
        </p:nvSpPr>
        <p:spPr/>
        <p:txBody>
          <a:bodyPr/>
          <a:lstStyle/>
          <a:p>
            <a:pPr lvl="8"/>
            <a:endParaRPr lang="fr-FR" dirty="0" smtClean="0"/>
          </a:p>
          <a:p>
            <a:pPr lvl="8"/>
            <a:endParaRPr lang="fr-FR" dirty="0" smtClean="0"/>
          </a:p>
          <a:p>
            <a:pPr lvl="8"/>
            <a:endParaRPr lang="fr-FR" dirty="0" smtClean="0"/>
          </a:p>
          <a:p>
            <a:pPr lvl="8"/>
            <a:endParaRPr lang="fr-FR" dirty="0" smtClean="0"/>
          </a:p>
          <a:p>
            <a:pPr lvl="8"/>
            <a:endParaRPr lang="fr-FR" dirty="0"/>
          </a:p>
        </p:txBody>
      </p:sp>
      <p:sp>
        <p:nvSpPr>
          <p:cNvPr id="13313" name="Rectangle 1"/>
          <p:cNvSpPr>
            <a:spLocks noChangeArrowheads="1"/>
          </p:cNvSpPr>
          <p:nvPr/>
        </p:nvSpPr>
        <p:spPr bwMode="auto">
          <a:xfrm>
            <a:off x="1000100" y="2285992"/>
            <a:ext cx="7175291" cy="397031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t>
            </a:r>
            <a:r>
              <a:rPr kumimoji="0" lang="fr-FR"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DOSSIER</a:t>
            </a: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dossier est constitu</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suivants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Les attestations de stages </a:t>
            </a:r>
            <a:r>
              <a:rPr kumimoji="0" lang="fr-FR"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(annexe 8)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 les certificats de travail.</a:t>
            </a: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Cinq fiches descriptives d'actions professionnelles, men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en milieu professionnel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elles) et/ou en formation (simul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a:t>
            </a: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 moins deux doivent relever de la finalit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 "Prise en charge des activit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gu</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dont une portant sur un dossier sp</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cialis</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 moins une doit relever des finalit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1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 (activit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 soutien).</a:t>
            </a:r>
            <a:endParaRPr kumimoji="0" lang="fr-F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Parmi ces cinq actions, deux au moins doivent être inscrites dans un contexte international.</a:t>
            </a:r>
          </a:p>
          <a:p>
            <a:pPr marL="0" marR="0" lvl="0" indent="0" algn="just" defTabSz="914400" rtl="0" eaLnBrk="0" fontAlgn="base" latinLnBrk="0" hangingPunct="0">
              <a:lnSpc>
                <a:spcPct val="100000"/>
              </a:lnSpc>
              <a:spcBef>
                <a:spcPct val="0"/>
              </a:spcBef>
              <a:spcAft>
                <a:spcPct val="0"/>
              </a:spcAft>
              <a:buClrTx/>
              <a:buSzTx/>
              <a:buFontTx/>
              <a:buNone/>
              <a:tabLst/>
            </a:pPr>
            <a:endParaRPr lang="fr-FR" dirty="0" smtClean="0">
              <a:solidFill>
                <a:schemeClr val="tx1"/>
              </a:solidFill>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r-FR" b="0" i="1" u="none" strike="noStrike" cap="none" normalizeH="0" baseline="0" dirty="0" smtClean="0">
                <a:ln>
                  <a:noFill/>
                </a:ln>
                <a:solidFill>
                  <a:schemeClr val="tx1"/>
                </a:solidFill>
                <a:effectLst/>
                <a:latin typeface="Times New Roman" pitchFamily="18" charset="0"/>
                <a:cs typeface="Times New Roman" pitchFamily="18" charset="0"/>
              </a:rPr>
              <a:t>Circulaire session 2010</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t>L’action professionnelle de soutien</a:t>
            </a:r>
            <a:br>
              <a:rPr lang="fr-FR" dirty="0" smtClean="0"/>
            </a:br>
            <a:r>
              <a:rPr lang="fr-FR" dirty="0" smtClean="0"/>
              <a:t> ( 1</a:t>
            </a:r>
            <a:r>
              <a:rPr lang="fr-FR" baseline="30000" dirty="0" smtClean="0"/>
              <a:t>ère</a:t>
            </a:r>
            <a:r>
              <a:rPr lang="fr-FR" dirty="0" smtClean="0"/>
              <a:t> et en 2</a:t>
            </a:r>
            <a:r>
              <a:rPr lang="fr-FR" baseline="30000" dirty="0" smtClean="0"/>
              <a:t>ème</a:t>
            </a:r>
            <a:r>
              <a:rPr lang="fr-FR" dirty="0" smtClean="0"/>
              <a:t>  année)</a:t>
            </a:r>
            <a:endParaRPr lang="fr-FR" dirty="0"/>
          </a:p>
        </p:txBody>
      </p:sp>
      <p:sp>
        <p:nvSpPr>
          <p:cNvPr id="5" name="Espace réservé du contenu 4"/>
          <p:cNvSpPr>
            <a:spLocks noGrp="1"/>
          </p:cNvSpPr>
          <p:nvPr>
            <p:ph idx="1"/>
          </p:nvPr>
        </p:nvSpPr>
        <p:spPr>
          <a:xfrm>
            <a:off x="357158" y="1600200"/>
            <a:ext cx="8358246" cy="4525963"/>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endParaRPr lang="fr-FR" dirty="0" smtClean="0"/>
          </a:p>
          <a:p>
            <a:pPr algn="just">
              <a:buNone/>
            </a:pPr>
            <a:r>
              <a:rPr lang="fr-FR" dirty="0" smtClean="0"/>
              <a:t>Elle mobilise les compétences transversales de </a:t>
            </a:r>
            <a:r>
              <a:rPr lang="fr-FR" dirty="0" smtClean="0">
                <a:solidFill>
                  <a:schemeClr val="accent2"/>
                </a:solidFill>
              </a:rPr>
              <a:t>F1 à F4.</a:t>
            </a:r>
          </a:p>
          <a:p>
            <a:pPr algn="just">
              <a:buNone/>
            </a:pPr>
            <a:endParaRPr lang="fr-FR" dirty="0" smtClean="0"/>
          </a:p>
          <a:p>
            <a:pPr algn="just">
              <a:buNone/>
            </a:pPr>
            <a:r>
              <a:rPr lang="fr-FR" dirty="0" smtClean="0">
                <a:solidFill>
                  <a:schemeClr val="accent2"/>
                </a:solidFill>
              </a:rPr>
              <a:t>Exemples :</a:t>
            </a:r>
          </a:p>
          <a:p>
            <a:pPr algn="just"/>
            <a:r>
              <a:rPr lang="fr-FR" dirty="0" smtClean="0"/>
              <a:t>trier, classer et archiver les documents du service</a:t>
            </a:r>
          </a:p>
          <a:p>
            <a:pPr algn="just"/>
            <a:r>
              <a:rPr lang="fr-FR" dirty="0" smtClean="0"/>
              <a:t>tenir l’agenda personnel du manager</a:t>
            </a:r>
          </a:p>
          <a:p>
            <a:pPr algn="just"/>
            <a:r>
              <a:rPr lang="fr-FR" dirty="0" smtClean="0"/>
              <a:t>organiser des déplacements</a:t>
            </a:r>
          </a:p>
          <a:p>
            <a:pPr algn="just"/>
            <a:r>
              <a:rPr lang="fr-FR" dirty="0" smtClean="0"/>
              <a:t>élaborer et mettre en ouvre un processus administratif relatif à…</a:t>
            </a:r>
          </a:p>
          <a:p>
            <a:pPr algn="just">
              <a:buNone/>
            </a:pPr>
            <a:endParaRPr lang="fr-FR" i="1" dirty="0" smtClean="0">
              <a:solidFill>
                <a:schemeClr val="accent2"/>
              </a:solidFill>
            </a:endParaRPr>
          </a:p>
          <a:p>
            <a:pPr algn="just">
              <a:buNone/>
            </a:pPr>
            <a:r>
              <a:rPr lang="fr-FR" i="1" dirty="0" smtClean="0">
                <a:solidFill>
                  <a:schemeClr val="accent2"/>
                </a:solidFill>
              </a:rPr>
              <a:t>Au moins une fiche descriptive est attendue pour l’épreuve.</a:t>
            </a:r>
            <a:endParaRPr lang="fr-FR" i="1"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t>L’action professionnelle déléguée </a:t>
            </a:r>
            <a:br>
              <a:rPr lang="fr-FR" dirty="0" smtClean="0"/>
            </a:br>
            <a:r>
              <a:rPr lang="fr-FR" dirty="0" smtClean="0"/>
              <a:t>(en 2</a:t>
            </a:r>
            <a:r>
              <a:rPr lang="fr-FR" baseline="30000" dirty="0" smtClean="0"/>
              <a:t>ème</a:t>
            </a:r>
            <a:r>
              <a:rPr lang="fr-FR" dirty="0" smtClean="0"/>
              <a:t> année)</a:t>
            </a:r>
            <a:endParaRPr lang="fr-FR"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buNone/>
            </a:pPr>
            <a:endParaRPr lang="fr-FR" dirty="0" smtClean="0"/>
          </a:p>
          <a:p>
            <a:pPr algn="just">
              <a:buNone/>
            </a:pPr>
            <a:r>
              <a:rPr lang="fr-FR" dirty="0" smtClean="0"/>
              <a:t>Elle permet de mettre en œuvre les </a:t>
            </a:r>
            <a:r>
              <a:rPr lang="fr-FR" dirty="0" smtClean="0">
                <a:solidFill>
                  <a:schemeClr val="accent2"/>
                </a:solidFill>
              </a:rPr>
              <a:t>compétences de F5</a:t>
            </a:r>
            <a:r>
              <a:rPr lang="fr-FR" dirty="0" smtClean="0"/>
              <a:t>.</a:t>
            </a:r>
          </a:p>
          <a:p>
            <a:pPr algn="just">
              <a:buNone/>
            </a:pPr>
            <a:r>
              <a:rPr lang="fr-FR" dirty="0" smtClean="0"/>
              <a:t>Elle mobilise implicitement les compétences :</a:t>
            </a:r>
          </a:p>
          <a:p>
            <a:pPr algn="just"/>
            <a:r>
              <a:rPr lang="fr-FR" dirty="0" smtClean="0"/>
              <a:t>des finalités1 à 4. Traitée en pleine responsabilité par le candidat ou en collaboration avec son tuteur, elle a un caractère opérationnel.</a:t>
            </a:r>
          </a:p>
          <a:p>
            <a:pPr algn="just">
              <a:buNone/>
            </a:pPr>
            <a:r>
              <a:rPr lang="fr-FR" dirty="0" smtClean="0">
                <a:solidFill>
                  <a:schemeClr val="accent2"/>
                </a:solidFill>
              </a:rPr>
              <a:t>Exemples :</a:t>
            </a:r>
          </a:p>
          <a:p>
            <a:pPr algn="just"/>
            <a:r>
              <a:rPr lang="fr-FR" dirty="0" smtClean="0"/>
              <a:t>Gérer les achats de petit matériel et de fournitures,</a:t>
            </a:r>
          </a:p>
          <a:p>
            <a:pPr algn="just"/>
            <a:r>
              <a:rPr lang="fr-FR" dirty="0" smtClean="0"/>
              <a:t>Aménager un espace de travail,</a:t>
            </a:r>
          </a:p>
          <a:p>
            <a:pPr algn="just"/>
            <a:r>
              <a:rPr lang="fr-FR" dirty="0" smtClean="0"/>
              <a:t>Organiser un événement.</a:t>
            </a:r>
          </a:p>
          <a:p>
            <a:pPr algn="just"/>
            <a:endParaRPr lang="fr-FR" i="1" dirty="0" smtClean="0">
              <a:solidFill>
                <a:schemeClr val="accent2"/>
              </a:solidFill>
            </a:endParaRPr>
          </a:p>
          <a:p>
            <a:pPr algn="just">
              <a:buNone/>
            </a:pPr>
            <a:r>
              <a:rPr lang="fr-FR" i="1" dirty="0" smtClean="0">
                <a:solidFill>
                  <a:schemeClr val="accent2"/>
                </a:solidFill>
              </a:rPr>
              <a:t>Au moins deux fiches sont attendues pour l’épreuve…</a:t>
            </a:r>
            <a:endParaRPr lang="fr-FR" i="1" dirty="0">
              <a:solidFill>
                <a:schemeClr val="accent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t>L’action professionnelle déléguée </a:t>
            </a:r>
            <a:br>
              <a:rPr lang="fr-FR" dirty="0" smtClean="0"/>
            </a:br>
            <a:r>
              <a:rPr lang="fr-FR" dirty="0" smtClean="0"/>
              <a:t>(en 2</a:t>
            </a:r>
            <a:r>
              <a:rPr lang="fr-FR" baseline="30000" dirty="0" smtClean="0"/>
              <a:t>ème</a:t>
            </a:r>
            <a:r>
              <a:rPr lang="fr-FR" dirty="0" smtClean="0"/>
              <a:t> année)</a:t>
            </a:r>
            <a:endParaRPr lang="fr-FR"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buNone/>
            </a:pPr>
            <a:r>
              <a:rPr lang="fr-FR" dirty="0" smtClean="0">
                <a:solidFill>
                  <a:schemeClr val="accent2"/>
                </a:solidFill>
              </a:rPr>
              <a:t>… </a:t>
            </a:r>
            <a:r>
              <a:rPr lang="fr-FR" sz="2600" i="1" dirty="0" smtClean="0">
                <a:solidFill>
                  <a:schemeClr val="accent2"/>
                </a:solidFill>
              </a:rPr>
              <a:t>Dont une action professionnelle « prise en charge d’un dossier spécialisé »</a:t>
            </a:r>
          </a:p>
          <a:p>
            <a:pPr algn="just">
              <a:buNone/>
            </a:pPr>
            <a:r>
              <a:rPr lang="fr-FR" sz="2600" dirty="0" smtClean="0"/>
              <a:t>Elle permet à l’étudiant d’approfondir ses connaissances sur un service/direction spécifique de l’entreprise. Quel que soit le domaine d’action retenu, sa réalisation mobilise les compétences transversales du point 5.4, à savoir :</a:t>
            </a:r>
          </a:p>
          <a:p>
            <a:pPr algn="just"/>
            <a:r>
              <a:rPr lang="fr-FR" sz="2600" dirty="0" smtClean="0"/>
              <a:t>collecter des informations spécifiques du domaine de spécialité,</a:t>
            </a:r>
          </a:p>
          <a:p>
            <a:pPr algn="just"/>
            <a:r>
              <a:rPr lang="fr-FR" sz="2600" dirty="0" smtClean="0"/>
              <a:t>mettre en œuvre les méthodes de travail spécifiques,</a:t>
            </a:r>
          </a:p>
          <a:p>
            <a:pPr algn="just"/>
            <a:r>
              <a:rPr lang="fr-FR" sz="2600" dirty="0" smtClean="0"/>
              <a:t>évaluer sa performance.</a:t>
            </a:r>
            <a:endParaRPr lang="fr-FR" sz="2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t>Exemples de dossier spécialisé</a:t>
            </a:r>
            <a:endParaRPr lang="fr-FR" dirty="0"/>
          </a:p>
        </p:txBody>
      </p:sp>
      <p:sp>
        <p:nvSpPr>
          <p:cNvPr id="3" name="Espace réservé du contenu 2"/>
          <p:cNvSpPr>
            <a:spLocks noGrp="1"/>
          </p:cNvSpPr>
          <p:nvPr>
            <p:ph idx="1"/>
          </p:nvPr>
        </p:nvSpPr>
        <p:spPr>
          <a:xfrm>
            <a:off x="285720" y="1600200"/>
            <a:ext cx="8501122" cy="4972072"/>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lgn="just"/>
            <a:r>
              <a:rPr lang="fr-FR" dirty="0" smtClean="0">
                <a:solidFill>
                  <a:schemeClr val="accent2"/>
                </a:solidFill>
              </a:rPr>
              <a:t>Service/direction des achats </a:t>
            </a:r>
            <a:r>
              <a:rPr lang="fr-FR" dirty="0" smtClean="0"/>
              <a:t>: </a:t>
            </a:r>
          </a:p>
          <a:p>
            <a:pPr algn="just">
              <a:buNone/>
            </a:pPr>
            <a:r>
              <a:rPr lang="fr-FR" dirty="0" smtClean="0"/>
              <a:t>		Traiter des offres fournisseurs / à des besoins,</a:t>
            </a:r>
          </a:p>
          <a:p>
            <a:pPr algn="just"/>
            <a:r>
              <a:rPr lang="fr-FR" dirty="0" smtClean="0">
                <a:solidFill>
                  <a:schemeClr val="accent2"/>
                </a:solidFill>
              </a:rPr>
              <a:t>Service/direction commerciale </a:t>
            </a:r>
            <a:r>
              <a:rPr lang="fr-FR" dirty="0" smtClean="0"/>
              <a:t>:</a:t>
            </a:r>
          </a:p>
          <a:p>
            <a:pPr algn="just">
              <a:buNone/>
            </a:pPr>
            <a:r>
              <a:rPr lang="fr-FR" dirty="0" smtClean="0"/>
              <a:t>		Suivre des appels d’offre,</a:t>
            </a:r>
          </a:p>
          <a:p>
            <a:pPr algn="just"/>
            <a:r>
              <a:rPr lang="fr-FR" dirty="0" smtClean="0">
                <a:solidFill>
                  <a:schemeClr val="accent2"/>
                </a:solidFill>
              </a:rPr>
              <a:t>Service juridique </a:t>
            </a:r>
            <a:r>
              <a:rPr lang="fr-FR" dirty="0" smtClean="0"/>
              <a:t>: </a:t>
            </a:r>
          </a:p>
          <a:p>
            <a:pPr lvl="1" algn="just">
              <a:buNone/>
            </a:pPr>
            <a:r>
              <a:rPr lang="fr-FR" dirty="0" smtClean="0"/>
              <a:t>		Etudier la conformité des pratiques avec les règles de droit 	(déclaration fichier CNIL, usages informatiques),</a:t>
            </a:r>
          </a:p>
          <a:p>
            <a:pPr algn="just"/>
            <a:r>
              <a:rPr lang="fr-FR" dirty="0" smtClean="0">
                <a:solidFill>
                  <a:schemeClr val="accent2"/>
                </a:solidFill>
              </a:rPr>
              <a:t>Service GRH </a:t>
            </a:r>
            <a:r>
              <a:rPr lang="fr-FR" dirty="0" smtClean="0"/>
              <a:t>: </a:t>
            </a:r>
          </a:p>
          <a:p>
            <a:pPr algn="just">
              <a:buNone/>
            </a:pPr>
            <a:r>
              <a:rPr lang="fr-FR" dirty="0" smtClean="0"/>
              <a:t>		Participer au processus de recrutement, préparer et suivre des 	formations,</a:t>
            </a:r>
          </a:p>
          <a:p>
            <a:pPr algn="just"/>
            <a:r>
              <a:rPr lang="fr-FR" dirty="0" smtClean="0">
                <a:solidFill>
                  <a:schemeClr val="accent2"/>
                </a:solidFill>
              </a:rPr>
              <a:t>Service Communication </a:t>
            </a:r>
            <a:r>
              <a:rPr lang="fr-FR" dirty="0" smtClean="0"/>
              <a:t>: </a:t>
            </a:r>
          </a:p>
          <a:p>
            <a:pPr algn="just">
              <a:buNone/>
            </a:pPr>
            <a:r>
              <a:rPr lang="fr-FR" dirty="0" smtClean="0"/>
              <a:t>		Organiser un événement de communication interne/externe,</a:t>
            </a:r>
          </a:p>
          <a:p>
            <a:pPr algn="just"/>
            <a:r>
              <a:rPr lang="fr-FR" dirty="0" smtClean="0">
                <a:solidFill>
                  <a:schemeClr val="accent2"/>
                </a:solidFill>
              </a:rPr>
              <a:t>Service Qualité </a:t>
            </a:r>
            <a:r>
              <a:rPr lang="fr-FR" dirty="0" smtClean="0"/>
              <a:t>: </a:t>
            </a:r>
          </a:p>
          <a:p>
            <a:pPr algn="just">
              <a:buNone/>
            </a:pPr>
            <a:r>
              <a:rPr lang="fr-FR" dirty="0" smtClean="0"/>
              <a:t>		Préparer un audit qualité.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t>La prise en compte du contexte international</a:t>
            </a:r>
            <a:endParaRPr lang="fr-FR" dirty="0"/>
          </a:p>
        </p:txBody>
      </p:sp>
      <p:sp>
        <p:nvSpPr>
          <p:cNvPr id="3" name="Espace réservé du contenu 2"/>
          <p:cNvSpPr>
            <a:spLocks noGrp="1"/>
          </p:cNvSpPr>
          <p:nvPr>
            <p:ph idx="1"/>
          </p:nvPr>
        </p:nvSpPr>
        <p:spPr/>
        <p:txBody>
          <a:bodyPr>
            <a:normAutofit fontScale="92500" lnSpcReduction="10000"/>
          </a:bodyPr>
          <a:lstStyle/>
          <a:p>
            <a:pPr algn="just">
              <a:buNone/>
            </a:pPr>
            <a:r>
              <a:rPr lang="fr-FR" dirty="0" smtClean="0"/>
              <a:t>Au moins </a:t>
            </a:r>
            <a:r>
              <a:rPr lang="fr-FR" dirty="0" smtClean="0">
                <a:solidFill>
                  <a:schemeClr val="accent2"/>
                </a:solidFill>
              </a:rPr>
              <a:t>deux actions</a:t>
            </a:r>
            <a:r>
              <a:rPr lang="fr-FR" dirty="0" smtClean="0"/>
              <a:t> professionnelles s’inscrivant dans un </a:t>
            </a:r>
            <a:r>
              <a:rPr lang="fr-FR" dirty="0" smtClean="0">
                <a:solidFill>
                  <a:schemeClr val="accent2"/>
                </a:solidFill>
              </a:rPr>
              <a:t>contexte international </a:t>
            </a:r>
            <a:r>
              <a:rPr lang="fr-FR" dirty="0" smtClean="0"/>
              <a:t>sont attendues.</a:t>
            </a:r>
          </a:p>
          <a:p>
            <a:pPr algn="just">
              <a:buNone/>
            </a:pPr>
            <a:r>
              <a:rPr lang="fr-FR" dirty="0" smtClean="0">
                <a:solidFill>
                  <a:schemeClr val="accent2"/>
                </a:solidFill>
              </a:rPr>
              <a:t>Exemples :</a:t>
            </a:r>
          </a:p>
          <a:p>
            <a:pPr algn="just"/>
            <a:r>
              <a:rPr lang="fr-FR" dirty="0" smtClean="0"/>
              <a:t>1. Veille informationnelle dans un service export,</a:t>
            </a:r>
          </a:p>
          <a:p>
            <a:pPr algn="just"/>
            <a:r>
              <a:rPr lang="fr-FR" dirty="0" smtClean="0"/>
              <a:t>2. Traitement de dossiers relatifs au personnel expatrié,</a:t>
            </a:r>
          </a:p>
          <a:p>
            <a:pPr algn="just"/>
            <a:r>
              <a:rPr lang="fr-FR" dirty="0" smtClean="0"/>
              <a:t>3. Organisation d’un événement à l’étranger,</a:t>
            </a:r>
          </a:p>
          <a:p>
            <a:pPr algn="just"/>
            <a:r>
              <a:rPr lang="fr-FR" dirty="0" smtClean="0"/>
              <a:t>4. Organisation d’un déplacement à l’étranger,</a:t>
            </a:r>
          </a:p>
          <a:p>
            <a:pPr algn="just"/>
            <a:r>
              <a:rPr lang="fr-FR" dirty="0" smtClean="0"/>
              <a:t>5.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TotalTime>
  <Words>1018</Words>
  <Application>Microsoft Office PowerPoint</Application>
  <PresentationFormat>Affichage à l'écran (4:3)</PresentationFormat>
  <Paragraphs>229</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E6 BTS AM</vt:lpstr>
      <vt:lpstr>Une épreuve en deux temps</vt:lpstr>
      <vt:lpstr>Situation A : Le dossier</vt:lpstr>
      <vt:lpstr>Situation A</vt:lpstr>
      <vt:lpstr>L’action professionnelle de soutien  ( 1ère et en 2ème  année)</vt:lpstr>
      <vt:lpstr>L’action professionnelle déléguée  (en 2ème année)</vt:lpstr>
      <vt:lpstr>L’action professionnelle déléguée  (en 2ème année)</vt:lpstr>
      <vt:lpstr>Exemples de dossier spécialisé</vt:lpstr>
      <vt:lpstr>La prise en compte du contexte international</vt:lpstr>
      <vt:lpstr>Date  de l’épreuve</vt:lpstr>
      <vt:lpstr>Composition de la commission</vt:lpstr>
      <vt:lpstr>Déroulement de l’épreuve (I)  15 minutes au maximum</vt:lpstr>
      <vt:lpstr>Déroulement de l’épreuve (II) 25 minutes au maximum</vt:lpstr>
      <vt:lpstr>Déroulement de l’épreuve</vt:lpstr>
      <vt:lpstr>La grille d’évaluation</vt:lpstr>
      <vt:lpstr>Critères d’évaluation de la situation A</vt:lpstr>
      <vt:lpstr>Situation B : le livret informatique</vt:lpstr>
      <vt:lpstr>Critères d’évaluation de la situation B</vt:lpstr>
      <vt:lpstr>Jury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E6 BTS AM</dc:title>
  <dc:creator>laa</dc:creator>
  <cp:lastModifiedBy>laa</cp:lastModifiedBy>
  <cp:revision>60</cp:revision>
  <dcterms:created xsi:type="dcterms:W3CDTF">2009-11-19T00:06:12Z</dcterms:created>
  <dcterms:modified xsi:type="dcterms:W3CDTF">2009-11-25T07:45:33Z</dcterms:modified>
</cp:coreProperties>
</file>