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5" r:id="rId3"/>
    <p:sldId id="274" r:id="rId4"/>
    <p:sldId id="275" r:id="rId5"/>
    <p:sldId id="276" r:id="rId6"/>
    <p:sldId id="278" r:id="rId7"/>
    <p:sldId id="280" r:id="rId8"/>
    <p:sldId id="277" r:id="rId9"/>
    <p:sldId id="284" r:id="rId10"/>
    <p:sldId id="279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51" d="100"/>
          <a:sy n="51" d="100"/>
        </p:scale>
        <p:origin x="-54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D5C2E-CB72-4234-B135-47C5F2A1E7DE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67BD-4046-490F-A5A1-14DDAC339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0853-AF85-440B-BD36-A2ECA3FC58B2}" type="datetimeFigureOut">
              <a:rPr lang="fr-FR" smtClean="0"/>
              <a:pPr/>
              <a:t>25/11/2009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62E09-51E3-407C-A136-95C1263841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E5 BTS AM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Formation du 24 novembre 2009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215074" y="607220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898989"/>
                </a:solidFill>
              </a:rPr>
              <a:t>J. Garaude L AA Poitiers</a:t>
            </a:r>
            <a:endParaRPr lang="fr-FR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Critères d’évaluation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Prise en compte du contexte organisationnel et managérial, du SI, des objectifs;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Justesse et précision du diagnostic;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Respect des contraintes;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Rigueur de la démarche d’analyse;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Pertinence des moyens sollicités, efficacité de leur mise en œuvre;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Pertinence des solutions proposées, de leur évaluation au regard du contexte et des objectifs;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Fiabilité des résultats;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Qualité de l’étude produite.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						Exemple : Cas Gaspard</a:t>
            </a:r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7500958" y="6286520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21" descr="évaluation gasp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643734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Les sujets disponibles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Gaspard (CRCOM)</a:t>
            </a:r>
          </a:p>
          <a:p>
            <a:r>
              <a:rPr lang="fr-FR" dirty="0" err="1" smtClean="0"/>
              <a:t>Saniceram</a:t>
            </a:r>
            <a:endParaRPr lang="fr-FR" dirty="0" smtClean="0"/>
          </a:p>
          <a:p>
            <a:r>
              <a:rPr lang="fr-FR" dirty="0" smtClean="0"/>
              <a:t>Château Virant</a:t>
            </a:r>
          </a:p>
          <a:p>
            <a:r>
              <a:rPr lang="fr-FR" dirty="0" smtClean="0"/>
              <a:t>Giffard </a:t>
            </a:r>
          </a:p>
          <a:p>
            <a:r>
              <a:rPr lang="fr-FR" dirty="0" smtClean="0"/>
              <a:t>CIMN « sujet 0 »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	</a:t>
            </a:r>
          </a:p>
          <a:p>
            <a:pPr>
              <a:buNone/>
            </a:pPr>
            <a:r>
              <a:rPr lang="fr-FR" dirty="0" smtClean="0">
                <a:solidFill>
                  <a:schemeClr val="accent2"/>
                </a:solidFill>
              </a:rPr>
              <a:t>Atelier E5 : réalisation sujet ou grille d’évaluation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ATELIERS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fr-FR" dirty="0" smtClean="0"/>
          </a:p>
          <a:p>
            <a:r>
              <a:rPr lang="fr-FR" dirty="0" smtClean="0"/>
              <a:t>STAGES</a:t>
            </a:r>
          </a:p>
          <a:p>
            <a:r>
              <a:rPr lang="fr-FR" dirty="0" smtClean="0"/>
              <a:t>F1 et E4</a:t>
            </a:r>
          </a:p>
          <a:p>
            <a:r>
              <a:rPr lang="fr-FR" dirty="0" smtClean="0"/>
              <a:t>E5</a:t>
            </a:r>
          </a:p>
          <a:p>
            <a:r>
              <a:rPr lang="fr-FR" dirty="0" smtClean="0"/>
              <a:t>E6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Épreuve E5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278608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fr-FR" sz="40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fr-FR" sz="4000" dirty="0" smtClean="0">
                <a:solidFill>
                  <a:schemeClr val="bg1"/>
                </a:solidFill>
              </a:rPr>
              <a:t>Diagnostic opérationnel et </a:t>
            </a:r>
            <a:br>
              <a:rPr lang="fr-FR" sz="4000" dirty="0" smtClean="0">
                <a:solidFill>
                  <a:schemeClr val="bg1"/>
                </a:solidFill>
              </a:rPr>
            </a:br>
            <a:r>
              <a:rPr lang="fr-FR" sz="4000" dirty="0" smtClean="0">
                <a:solidFill>
                  <a:schemeClr val="bg1"/>
                </a:solidFill>
              </a:rPr>
              <a:t>proposition de solutions :  DOPS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Épreuve E5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r-FR" sz="4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4000" dirty="0" smtClean="0">
                <a:solidFill>
                  <a:schemeClr val="bg1"/>
                </a:solidFill>
              </a:rPr>
              <a:t>Épreuve écrite</a:t>
            </a:r>
          </a:p>
          <a:p>
            <a:pPr lvl="4">
              <a:lnSpc>
                <a:spcPct val="90000"/>
              </a:lnSpc>
            </a:pPr>
            <a:endParaRPr lang="fr-FR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4000" dirty="0" smtClean="0">
                <a:solidFill>
                  <a:schemeClr val="bg1"/>
                </a:solidFill>
              </a:rPr>
              <a:t>Évaluation ponctuelle</a:t>
            </a:r>
          </a:p>
          <a:p>
            <a:pPr lvl="4">
              <a:lnSpc>
                <a:spcPct val="90000"/>
              </a:lnSpc>
            </a:pPr>
            <a:endParaRPr lang="fr-FR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4000" dirty="0" smtClean="0">
                <a:solidFill>
                  <a:schemeClr val="bg1"/>
                </a:solidFill>
              </a:rPr>
              <a:t>Durée : 4 heures</a:t>
            </a:r>
          </a:p>
          <a:p>
            <a:pPr lvl="4">
              <a:lnSpc>
                <a:spcPct val="90000"/>
              </a:lnSpc>
            </a:pPr>
            <a:endParaRPr lang="fr-FR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4000" dirty="0" smtClean="0">
                <a:solidFill>
                  <a:schemeClr val="bg1"/>
                </a:solidFill>
              </a:rPr>
              <a:t>Coefficient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Finalités et objectifs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endParaRPr lang="fr-FR" dirty="0" smtClean="0"/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	L’objectif de l’épreuve est d’évaluer la capacité du candidat, dans la recherche d’efficience organisationnelle, à :</a:t>
            </a:r>
            <a:endParaRPr lang="fr-FR" sz="3200" dirty="0" smtClean="0"/>
          </a:p>
          <a:p>
            <a:pPr lvl="1">
              <a:lnSpc>
                <a:spcPct val="80000"/>
              </a:lnSpc>
            </a:pPr>
            <a:r>
              <a:rPr lang="fr-FR" sz="3200" dirty="0" smtClean="0"/>
              <a:t>établir et formuler un </a:t>
            </a:r>
            <a:r>
              <a:rPr lang="fr-FR" sz="3200" dirty="0" smtClean="0">
                <a:solidFill>
                  <a:schemeClr val="accent2"/>
                </a:solidFill>
              </a:rPr>
              <a:t>diagnostic opérationnel,</a:t>
            </a:r>
          </a:p>
          <a:p>
            <a:pPr lvl="1">
              <a:lnSpc>
                <a:spcPct val="80000"/>
              </a:lnSpc>
            </a:pPr>
            <a:r>
              <a:rPr lang="fr-FR" sz="3200" dirty="0" smtClean="0"/>
              <a:t>mobiliser</a:t>
            </a:r>
            <a:r>
              <a:rPr lang="fr-FR" dirty="0" smtClean="0"/>
              <a:t> </a:t>
            </a:r>
            <a:r>
              <a:rPr lang="fr-FR" sz="3200" dirty="0" smtClean="0"/>
              <a:t>les méthodes et les outils d’analyse,</a:t>
            </a:r>
          </a:p>
          <a:p>
            <a:pPr lvl="1">
              <a:lnSpc>
                <a:spcPct val="80000"/>
              </a:lnSpc>
            </a:pPr>
            <a:r>
              <a:rPr lang="fr-FR" sz="3200" dirty="0" smtClean="0"/>
              <a:t>Rechercher, évaluer et proposer des solutions,</a:t>
            </a:r>
          </a:p>
          <a:p>
            <a:pPr lvl="1">
              <a:lnSpc>
                <a:spcPct val="80000"/>
              </a:lnSpc>
            </a:pPr>
            <a:r>
              <a:rPr lang="fr-FR" sz="3200" dirty="0" smtClean="0"/>
              <a:t>Concevoir la mise en œuvre de la décision,</a:t>
            </a:r>
          </a:p>
          <a:p>
            <a:pPr lvl="1">
              <a:lnSpc>
                <a:spcPct val="80000"/>
              </a:lnSpc>
            </a:pPr>
            <a:r>
              <a:rPr lang="fr-FR" sz="3200" dirty="0" smtClean="0"/>
              <a:t>Assurer le suivi de la décision.	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Contenu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fr-FR" sz="4000" dirty="0" smtClean="0"/>
              <a:t>	Les compétences et connaissances relevant des finalités :</a:t>
            </a:r>
          </a:p>
          <a:p>
            <a:pPr lvl="1"/>
            <a:r>
              <a:rPr lang="fr-FR" dirty="0" smtClean="0">
                <a:solidFill>
                  <a:schemeClr val="accent2"/>
                </a:solidFill>
              </a:rPr>
              <a:t>2</a:t>
            </a:r>
            <a:r>
              <a:rPr lang="fr-FR" dirty="0" smtClean="0"/>
              <a:t> : soutien à l’information</a:t>
            </a:r>
          </a:p>
          <a:p>
            <a:pPr lvl="1"/>
            <a:r>
              <a:rPr lang="fr-FR" dirty="0" smtClean="0">
                <a:solidFill>
                  <a:schemeClr val="accent2"/>
                </a:solidFill>
              </a:rPr>
              <a:t>3</a:t>
            </a:r>
            <a:r>
              <a:rPr lang="fr-FR" dirty="0" smtClean="0"/>
              <a:t> : aide à la décision</a:t>
            </a:r>
          </a:p>
          <a:p>
            <a:pPr lvl="1"/>
            <a:r>
              <a:rPr lang="fr-FR" dirty="0" smtClean="0">
                <a:solidFill>
                  <a:schemeClr val="accent2"/>
                </a:solidFill>
              </a:rPr>
              <a:t>4</a:t>
            </a:r>
            <a:r>
              <a:rPr lang="fr-FR" dirty="0" smtClean="0"/>
              <a:t> : organisation de l’action</a:t>
            </a:r>
          </a:p>
          <a:p>
            <a:pPr>
              <a:buNone/>
            </a:pPr>
            <a:r>
              <a:rPr lang="fr-FR" sz="4000" dirty="0" smtClean="0"/>
              <a:t>	dans leurs dimensions managériales, relationnelles et techniques.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La logique de l’épreuve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L’assistant(e) </a:t>
            </a:r>
            <a:r>
              <a:rPr lang="fr-FR" dirty="0" smtClean="0"/>
              <a:t>de Manager </a:t>
            </a:r>
            <a:r>
              <a:rPr lang="fr-FR" dirty="0" smtClean="0">
                <a:solidFill>
                  <a:schemeClr val="accent2"/>
                </a:solidFill>
              </a:rPr>
              <a:t>analyse</a:t>
            </a:r>
            <a:r>
              <a:rPr lang="fr-FR" dirty="0" smtClean="0"/>
              <a:t> la situation et pose un </a:t>
            </a:r>
            <a:r>
              <a:rPr lang="fr-FR" dirty="0" smtClean="0">
                <a:solidFill>
                  <a:schemeClr val="accent2"/>
                </a:solidFill>
              </a:rPr>
              <a:t>diagnostic</a:t>
            </a:r>
            <a:r>
              <a:rPr lang="fr-FR" dirty="0" smtClean="0"/>
              <a:t> 	     problème</a:t>
            </a:r>
          </a:p>
          <a:p>
            <a:pPr algn="ctr">
              <a:buNone/>
            </a:pPr>
            <a:r>
              <a:rPr lang="fr-FR" dirty="0" smtClean="0"/>
              <a:t>              besoin</a:t>
            </a:r>
          </a:p>
          <a:p>
            <a:pPr>
              <a:lnSpc>
                <a:spcPct val="130000"/>
              </a:lnSpc>
              <a:buSzPct val="120000"/>
            </a:pPr>
            <a:r>
              <a:rPr lang="fr-FR" dirty="0" smtClean="0"/>
              <a:t>L’assistant(e) </a:t>
            </a:r>
            <a:r>
              <a:rPr lang="fr-FR" dirty="0" smtClean="0">
                <a:solidFill>
                  <a:schemeClr val="accent2"/>
                </a:solidFill>
              </a:rPr>
              <a:t>propose des solutions opérationnelles,</a:t>
            </a:r>
          </a:p>
          <a:p>
            <a:pPr lvl="4">
              <a:lnSpc>
                <a:spcPct val="130000"/>
              </a:lnSpc>
              <a:buSzPct val="120000"/>
              <a:buFont typeface="Wingdings" pitchFamily="2" charset="2"/>
              <a:buChar char="§"/>
            </a:pPr>
            <a:endParaRPr lang="fr-FR" dirty="0" smtClean="0"/>
          </a:p>
          <a:p>
            <a:pPr algn="just"/>
            <a:r>
              <a:rPr lang="fr-FR" dirty="0" smtClean="0"/>
              <a:t>Le manager tient compte des propositions de </a:t>
            </a:r>
            <a:r>
              <a:rPr lang="fr-FR" dirty="0" smtClean="0"/>
              <a:t>l’assistant(e), </a:t>
            </a:r>
            <a:r>
              <a:rPr lang="fr-FR" dirty="0" smtClean="0"/>
              <a:t>prend des décisions, et lui demande d’en </a:t>
            </a:r>
            <a:r>
              <a:rPr lang="fr-FR" dirty="0" smtClean="0">
                <a:solidFill>
                  <a:schemeClr val="accent2"/>
                </a:solidFill>
              </a:rPr>
              <a:t>assurer le suivi et l’organisation.</a:t>
            </a:r>
          </a:p>
          <a:p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857620" y="278605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/>
          <p:nvPr/>
        </p:nvCxnSpPr>
        <p:spPr>
          <a:xfrm>
            <a:off x="3857620" y="2786058"/>
            <a:ext cx="714380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Les domaine d’intervention de l’assistant(e) de manager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Décision stratégique                           Top  						       Management</a:t>
            </a:r>
          </a:p>
          <a:p>
            <a:pPr>
              <a:lnSpc>
                <a:spcPct val="90000"/>
              </a:lnSpc>
              <a:buNone/>
            </a:pPr>
            <a:endParaRPr lang="fr-FR" sz="2800" b="1" dirty="0" smtClean="0"/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 Mise en œuvre de                       Management </a:t>
            </a:r>
          </a:p>
          <a:p>
            <a:pPr algn="ctr">
              <a:lnSpc>
                <a:spcPct val="90000"/>
              </a:lnSpc>
              <a:buNone/>
            </a:pPr>
            <a:r>
              <a:rPr lang="fr-FR" dirty="0" smtClean="0"/>
              <a:t>la stratégie                             intermédiaire</a:t>
            </a:r>
          </a:p>
          <a:p>
            <a:pPr>
              <a:lnSpc>
                <a:spcPct val="90000"/>
              </a:lnSpc>
              <a:buNone/>
            </a:pPr>
            <a:endParaRPr lang="fr-FR" sz="2800" b="1" dirty="0" smtClean="0"/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olidFill>
                  <a:schemeClr val="hlink"/>
                </a:solidFill>
              </a:rPr>
              <a:t>	</a:t>
            </a:r>
            <a:r>
              <a:rPr lang="fr-FR" dirty="0" smtClean="0">
                <a:solidFill>
                  <a:schemeClr val="accent2"/>
                </a:solidFill>
              </a:rPr>
              <a:t>Management			          Domaine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olidFill>
                  <a:schemeClr val="accent2"/>
                </a:solidFill>
              </a:rPr>
              <a:t>    Opérationnel                             d’intervention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solidFill>
                  <a:schemeClr val="accent2"/>
                </a:solidFill>
              </a:rPr>
              <a:t>                                                        de l’assistant(e)</a:t>
            </a:r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357686" y="2214554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286248" y="3714752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4357686" y="5286388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Sujet en deux parties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bg1"/>
                </a:solidFill>
              </a:rPr>
              <a:t>Première partie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diagnostic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proposition de solutions</a:t>
            </a:r>
          </a:p>
          <a:p>
            <a:pPr lvl="1">
              <a:buNone/>
            </a:pP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Deuxième partie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suivi et organisation de la décision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Les correcteurs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07183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	Les professeurs enseignant en section de TS Assistant de Manager une ou plusieurs des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finalités 2 à 4 </a:t>
            </a:r>
            <a:r>
              <a:rPr lang="fr-FR" dirty="0" smtClean="0"/>
              <a:t>du référentiel.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171</Words>
  <Application>Microsoft Office PowerPoint</Application>
  <PresentationFormat>Affichage à l'écran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E5 BTS AM</vt:lpstr>
      <vt:lpstr>Épreuve E5</vt:lpstr>
      <vt:lpstr>Épreuve E5</vt:lpstr>
      <vt:lpstr>Finalités et objectifs</vt:lpstr>
      <vt:lpstr>Contenu</vt:lpstr>
      <vt:lpstr>La logique de l’épreuve</vt:lpstr>
      <vt:lpstr>Les domaine d’intervention de l’assistant(e) de manager</vt:lpstr>
      <vt:lpstr>Sujet en deux parties</vt:lpstr>
      <vt:lpstr>Les correcteurs</vt:lpstr>
      <vt:lpstr>Critères d’évaluation</vt:lpstr>
      <vt:lpstr>Diapositive 11</vt:lpstr>
      <vt:lpstr>Les sujets disponibles</vt:lpstr>
      <vt:lpstr>ATELIERS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E6 BTS AM</dc:title>
  <dc:creator>laa</dc:creator>
  <cp:lastModifiedBy>laa</cp:lastModifiedBy>
  <cp:revision>58</cp:revision>
  <dcterms:created xsi:type="dcterms:W3CDTF">2009-11-19T00:06:12Z</dcterms:created>
  <dcterms:modified xsi:type="dcterms:W3CDTF">2009-11-25T07:37:12Z</dcterms:modified>
</cp:coreProperties>
</file>