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62" r:id="rId3"/>
    <p:sldId id="260" r:id="rId4"/>
    <p:sldId id="312" r:id="rId5"/>
    <p:sldId id="261" r:id="rId6"/>
    <p:sldId id="263" r:id="rId7"/>
    <p:sldId id="267" r:id="rId8"/>
    <p:sldId id="272" r:id="rId9"/>
    <p:sldId id="273" r:id="rId10"/>
    <p:sldId id="276" r:id="rId11"/>
    <p:sldId id="278" r:id="rId12"/>
    <p:sldId id="287" r:id="rId13"/>
    <p:sldId id="288" r:id="rId14"/>
    <p:sldId id="268" r:id="rId15"/>
    <p:sldId id="279" r:id="rId16"/>
    <p:sldId id="258" r:id="rId17"/>
    <p:sldId id="280" r:id="rId18"/>
    <p:sldId id="313" r:id="rId19"/>
    <p:sldId id="314" r:id="rId20"/>
    <p:sldId id="308" r:id="rId21"/>
    <p:sldId id="311" r:id="rId22"/>
    <p:sldId id="306" r:id="rId23"/>
    <p:sldId id="290" r:id="rId24"/>
    <p:sldId id="294" r:id="rId25"/>
    <p:sldId id="298" r:id="rId26"/>
    <p:sldId id="297" r:id="rId27"/>
    <p:sldId id="317" r:id="rId28"/>
    <p:sldId id="295" r:id="rId29"/>
    <p:sldId id="320" r:id="rId30"/>
    <p:sldId id="319" r:id="rId31"/>
    <p:sldId id="321" r:id="rId32"/>
    <p:sldId id="304" r:id="rId33"/>
    <p:sldId id="318" r:id="rId34"/>
    <p:sldId id="291" r:id="rId35"/>
    <p:sldId id="266" r:id="rId36"/>
    <p:sldId id="265" r:id="rId37"/>
    <p:sldId id="277"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4660"/>
  </p:normalViewPr>
  <p:slideViewPr>
    <p:cSldViewPr>
      <p:cViewPr varScale="1">
        <p:scale>
          <a:sx n="48" d="100"/>
          <a:sy n="48" d="100"/>
        </p:scale>
        <p:origin x="-509" y="-67"/>
      </p:cViewPr>
      <p:guideLst>
        <p:guide orient="horz" pos="2160"/>
        <p:guide pos="2880"/>
      </p:guideLst>
    </p:cSldViewPr>
  </p:slideViewPr>
  <p:notesTextViewPr>
    <p:cViewPr>
      <p:scale>
        <a:sx n="100" d="100"/>
        <a:sy n="100" d="100"/>
      </p:scale>
      <p:origin x="0" y="0"/>
    </p:cViewPr>
  </p:notesTextViewPr>
  <p:notesViewPr>
    <p:cSldViewPr>
      <p:cViewPr varScale="1">
        <p:scale>
          <a:sx n="39" d="100"/>
          <a:sy n="39" d="100"/>
        </p:scale>
        <p:origin x="-1536"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14262-7D43-48D8-A4D0-D8516C417268}" type="doc">
      <dgm:prSet loTypeId="urn:microsoft.com/office/officeart/2005/8/layout/arrow2" loCatId="process" qsTypeId="urn:microsoft.com/office/officeart/2005/8/quickstyle/3d7" qsCatId="3D" csTypeId="urn:microsoft.com/office/officeart/2005/8/colors/accent1_2#1" csCatId="accent1" phldr="1"/>
      <dgm:spPr/>
    </dgm:pt>
    <dgm:pt modelId="{2CAEFD75-E328-4EFE-B2C2-E277B0ADC7E3}">
      <dgm:prSet phldrT="[Texte]"/>
      <dgm:spPr/>
      <dgm:t>
        <a:bodyPr/>
        <a:lstStyle/>
        <a:p>
          <a:r>
            <a:rPr lang="fr-FR" dirty="0" smtClean="0"/>
            <a:t>F1-F2-F3-F4</a:t>
          </a:r>
          <a:endParaRPr lang="fr-FR" dirty="0"/>
        </a:p>
      </dgm:t>
    </dgm:pt>
    <dgm:pt modelId="{95919623-C3A5-463C-AEF7-31A9E80ADDA1}" type="parTrans" cxnId="{8246EDD7-CD34-4A03-B572-0946EB2E2AA1}">
      <dgm:prSet/>
      <dgm:spPr/>
      <dgm:t>
        <a:bodyPr/>
        <a:lstStyle/>
        <a:p>
          <a:endParaRPr lang="fr-FR"/>
        </a:p>
      </dgm:t>
    </dgm:pt>
    <dgm:pt modelId="{9F0D1959-DF42-43DD-B794-041E1803B6BD}" type="sibTrans" cxnId="{8246EDD7-CD34-4A03-B572-0946EB2E2AA1}">
      <dgm:prSet/>
      <dgm:spPr/>
      <dgm:t>
        <a:bodyPr/>
        <a:lstStyle/>
        <a:p>
          <a:endParaRPr lang="fr-FR"/>
        </a:p>
      </dgm:t>
    </dgm:pt>
    <dgm:pt modelId="{2C281EF4-CC92-40B5-AB0A-BF7EB199A77E}">
      <dgm:prSet phldrT="[Texte]"/>
      <dgm:spPr/>
      <dgm:t>
        <a:bodyPr/>
        <a:lstStyle/>
        <a:p>
          <a:r>
            <a:rPr lang="fr-FR" dirty="0" smtClean="0"/>
            <a:t>F5</a:t>
          </a:r>
          <a:endParaRPr lang="fr-FR" dirty="0"/>
        </a:p>
      </dgm:t>
    </dgm:pt>
    <dgm:pt modelId="{B9D91B34-6D59-45F9-92F4-7D1753650D53}" type="parTrans" cxnId="{A5E868CD-FC1A-4D62-9786-FD1A09688CCE}">
      <dgm:prSet/>
      <dgm:spPr/>
      <dgm:t>
        <a:bodyPr/>
        <a:lstStyle/>
        <a:p>
          <a:endParaRPr lang="fr-FR"/>
        </a:p>
      </dgm:t>
    </dgm:pt>
    <dgm:pt modelId="{780C6315-2E93-4BD5-8B77-C19E6B7191D0}" type="sibTrans" cxnId="{A5E868CD-FC1A-4D62-9786-FD1A09688CCE}">
      <dgm:prSet/>
      <dgm:spPr/>
      <dgm:t>
        <a:bodyPr/>
        <a:lstStyle/>
        <a:p>
          <a:endParaRPr lang="fr-FR"/>
        </a:p>
      </dgm:t>
    </dgm:pt>
    <dgm:pt modelId="{B222552F-D1D5-467C-958C-4C8D93ECC805}">
      <dgm:prSet phldrT="[Texte]"/>
      <dgm:spPr/>
      <dgm:t>
        <a:bodyPr/>
        <a:lstStyle/>
        <a:p>
          <a:r>
            <a:rPr lang="fr-FR" dirty="0" err="1" smtClean="0"/>
            <a:t>CompétencesAM</a:t>
          </a:r>
          <a:endParaRPr lang="fr-FR" dirty="0"/>
        </a:p>
      </dgm:t>
    </dgm:pt>
    <dgm:pt modelId="{96FE1B54-AD7D-4A89-B9B4-502B8DC4CB6F}" type="parTrans" cxnId="{DD4075A1-B454-4575-BA21-3FB4104E55D0}">
      <dgm:prSet/>
      <dgm:spPr/>
      <dgm:t>
        <a:bodyPr/>
        <a:lstStyle/>
        <a:p>
          <a:endParaRPr lang="fr-FR"/>
        </a:p>
      </dgm:t>
    </dgm:pt>
    <dgm:pt modelId="{C4BA10A4-D930-4DB2-A1FD-4EC8BFEAEBD9}" type="sibTrans" cxnId="{DD4075A1-B454-4575-BA21-3FB4104E55D0}">
      <dgm:prSet/>
      <dgm:spPr/>
      <dgm:t>
        <a:bodyPr/>
        <a:lstStyle/>
        <a:p>
          <a:endParaRPr lang="fr-FR"/>
        </a:p>
      </dgm:t>
    </dgm:pt>
    <dgm:pt modelId="{09AE832F-A9D4-4741-8EE9-ADD7642431FB}" type="pres">
      <dgm:prSet presAssocID="{4E514262-7D43-48D8-A4D0-D8516C417268}" presName="arrowDiagram" presStyleCnt="0">
        <dgm:presLayoutVars>
          <dgm:chMax val="5"/>
          <dgm:dir/>
          <dgm:resizeHandles val="exact"/>
        </dgm:presLayoutVars>
      </dgm:prSet>
      <dgm:spPr/>
    </dgm:pt>
    <dgm:pt modelId="{B68A00B0-3887-4AAA-8E40-C4BD8F7A61E7}" type="pres">
      <dgm:prSet presAssocID="{4E514262-7D43-48D8-A4D0-D8516C417268}" presName="arrow" presStyleLbl="bgShp" presStyleIdx="0" presStyleCnt="1" custLinFactNeighborX="1377" custLinFactNeighborY="9298"/>
      <dgm:spPr/>
    </dgm:pt>
    <dgm:pt modelId="{14813FE2-78FD-442C-A9DE-5B7952E6A76D}" type="pres">
      <dgm:prSet presAssocID="{4E514262-7D43-48D8-A4D0-D8516C417268}" presName="arrowDiagram3" presStyleCnt="0"/>
      <dgm:spPr/>
    </dgm:pt>
    <dgm:pt modelId="{B79CAD9B-4914-4904-BD46-D34EB2FD6C69}" type="pres">
      <dgm:prSet presAssocID="{2CAEFD75-E328-4EFE-B2C2-E277B0ADC7E3}" presName="bullet3a" presStyleLbl="node1" presStyleIdx="0" presStyleCnt="3"/>
      <dgm:spPr/>
    </dgm:pt>
    <dgm:pt modelId="{1D1ACE03-FBAB-476A-B6BA-F1B0101553B3}" type="pres">
      <dgm:prSet presAssocID="{2CAEFD75-E328-4EFE-B2C2-E277B0ADC7E3}" presName="textBox3a" presStyleLbl="revTx" presStyleIdx="0" presStyleCnt="3" custAng="0" custScaleX="226651" custScaleY="42172" custLinFactNeighborX="13378" custLinFactNeighborY="-48836">
        <dgm:presLayoutVars>
          <dgm:bulletEnabled val="1"/>
        </dgm:presLayoutVars>
      </dgm:prSet>
      <dgm:spPr/>
      <dgm:t>
        <a:bodyPr/>
        <a:lstStyle/>
        <a:p>
          <a:endParaRPr lang="fr-FR"/>
        </a:p>
      </dgm:t>
    </dgm:pt>
    <dgm:pt modelId="{140DBDEA-3E1B-4A18-8604-BF7DB170A702}" type="pres">
      <dgm:prSet presAssocID="{2C281EF4-CC92-40B5-AB0A-BF7EB199A77E}" presName="bullet3b" presStyleLbl="node1" presStyleIdx="1" presStyleCnt="3"/>
      <dgm:spPr/>
    </dgm:pt>
    <dgm:pt modelId="{5421FBA8-3B6A-41A8-9C09-B3162A36F16D}" type="pres">
      <dgm:prSet presAssocID="{2C281EF4-CC92-40B5-AB0A-BF7EB199A77E}" presName="textBox3b" presStyleLbl="revTx" presStyleIdx="1" presStyleCnt="3" custAng="10800000" custFlipVert="1" custScaleY="29044" custLinFactNeighborX="-89" custLinFactNeighborY="-51564">
        <dgm:presLayoutVars>
          <dgm:bulletEnabled val="1"/>
        </dgm:presLayoutVars>
      </dgm:prSet>
      <dgm:spPr/>
      <dgm:t>
        <a:bodyPr/>
        <a:lstStyle/>
        <a:p>
          <a:endParaRPr lang="fr-FR"/>
        </a:p>
      </dgm:t>
    </dgm:pt>
    <dgm:pt modelId="{DA0971BB-9DFF-488A-BF15-610FCE7C7951}" type="pres">
      <dgm:prSet presAssocID="{B222552F-D1D5-467C-958C-4C8D93ECC805}" presName="bullet3c" presStyleLbl="node1" presStyleIdx="2" presStyleCnt="3"/>
      <dgm:spPr/>
    </dgm:pt>
    <dgm:pt modelId="{8E427904-A0B5-421E-8EAE-DEB12CAC5950}" type="pres">
      <dgm:prSet presAssocID="{B222552F-D1D5-467C-958C-4C8D93ECC805}" presName="textBox3c" presStyleLbl="revTx" presStyleIdx="2" presStyleCnt="3" custAng="20683400" custScaleX="129881" custScaleY="19287" custLinFactNeighborX="18269" custLinFactNeighborY="-53837">
        <dgm:presLayoutVars>
          <dgm:bulletEnabled val="1"/>
        </dgm:presLayoutVars>
      </dgm:prSet>
      <dgm:spPr/>
      <dgm:t>
        <a:bodyPr/>
        <a:lstStyle/>
        <a:p>
          <a:endParaRPr lang="fr-FR"/>
        </a:p>
      </dgm:t>
    </dgm:pt>
  </dgm:ptLst>
  <dgm:cxnLst>
    <dgm:cxn modelId="{8246EDD7-CD34-4A03-B572-0946EB2E2AA1}" srcId="{4E514262-7D43-48D8-A4D0-D8516C417268}" destId="{2CAEFD75-E328-4EFE-B2C2-E277B0ADC7E3}" srcOrd="0" destOrd="0" parTransId="{95919623-C3A5-463C-AEF7-31A9E80ADDA1}" sibTransId="{9F0D1959-DF42-43DD-B794-041E1803B6BD}"/>
    <dgm:cxn modelId="{0EE51410-7646-4C83-A319-AF7B2029364D}" type="presOf" srcId="{2CAEFD75-E328-4EFE-B2C2-E277B0ADC7E3}" destId="{1D1ACE03-FBAB-476A-B6BA-F1B0101553B3}" srcOrd="0" destOrd="0" presId="urn:microsoft.com/office/officeart/2005/8/layout/arrow2"/>
    <dgm:cxn modelId="{112B083A-07C5-40B7-B690-39A104500738}" type="presOf" srcId="{B222552F-D1D5-467C-958C-4C8D93ECC805}" destId="{8E427904-A0B5-421E-8EAE-DEB12CAC5950}" srcOrd="0" destOrd="0" presId="urn:microsoft.com/office/officeart/2005/8/layout/arrow2"/>
    <dgm:cxn modelId="{AAD6B6DB-AA6D-4DFF-88BE-DDE245B3215A}" type="presOf" srcId="{4E514262-7D43-48D8-A4D0-D8516C417268}" destId="{09AE832F-A9D4-4741-8EE9-ADD7642431FB}" srcOrd="0" destOrd="0" presId="urn:microsoft.com/office/officeart/2005/8/layout/arrow2"/>
    <dgm:cxn modelId="{2D52314F-2EF6-40D0-A214-134D22684DCB}" type="presOf" srcId="{2C281EF4-CC92-40B5-AB0A-BF7EB199A77E}" destId="{5421FBA8-3B6A-41A8-9C09-B3162A36F16D}" srcOrd="0" destOrd="0" presId="urn:microsoft.com/office/officeart/2005/8/layout/arrow2"/>
    <dgm:cxn modelId="{DD4075A1-B454-4575-BA21-3FB4104E55D0}" srcId="{4E514262-7D43-48D8-A4D0-D8516C417268}" destId="{B222552F-D1D5-467C-958C-4C8D93ECC805}" srcOrd="2" destOrd="0" parTransId="{96FE1B54-AD7D-4A89-B9B4-502B8DC4CB6F}" sibTransId="{C4BA10A4-D930-4DB2-A1FD-4EC8BFEAEBD9}"/>
    <dgm:cxn modelId="{A5E868CD-FC1A-4D62-9786-FD1A09688CCE}" srcId="{4E514262-7D43-48D8-A4D0-D8516C417268}" destId="{2C281EF4-CC92-40B5-AB0A-BF7EB199A77E}" srcOrd="1" destOrd="0" parTransId="{B9D91B34-6D59-45F9-92F4-7D1753650D53}" sibTransId="{780C6315-2E93-4BD5-8B77-C19E6B7191D0}"/>
    <dgm:cxn modelId="{46EA069B-0E77-4BDE-9A83-75480BCFB6E9}" type="presParOf" srcId="{09AE832F-A9D4-4741-8EE9-ADD7642431FB}" destId="{B68A00B0-3887-4AAA-8E40-C4BD8F7A61E7}" srcOrd="0" destOrd="0" presId="urn:microsoft.com/office/officeart/2005/8/layout/arrow2"/>
    <dgm:cxn modelId="{01CD9062-8F65-451A-890C-90CD13F4C4CD}" type="presParOf" srcId="{09AE832F-A9D4-4741-8EE9-ADD7642431FB}" destId="{14813FE2-78FD-442C-A9DE-5B7952E6A76D}" srcOrd="1" destOrd="0" presId="urn:microsoft.com/office/officeart/2005/8/layout/arrow2"/>
    <dgm:cxn modelId="{C125A9B2-3531-416B-A839-2031A3C5A0AC}" type="presParOf" srcId="{14813FE2-78FD-442C-A9DE-5B7952E6A76D}" destId="{B79CAD9B-4914-4904-BD46-D34EB2FD6C69}" srcOrd="0" destOrd="0" presId="urn:microsoft.com/office/officeart/2005/8/layout/arrow2"/>
    <dgm:cxn modelId="{A08B5231-A8FC-4CE7-9545-3BCCCD8D4901}" type="presParOf" srcId="{14813FE2-78FD-442C-A9DE-5B7952E6A76D}" destId="{1D1ACE03-FBAB-476A-B6BA-F1B0101553B3}" srcOrd="1" destOrd="0" presId="urn:microsoft.com/office/officeart/2005/8/layout/arrow2"/>
    <dgm:cxn modelId="{59CE47CD-C51F-4686-9145-76A85191193F}" type="presParOf" srcId="{14813FE2-78FD-442C-A9DE-5B7952E6A76D}" destId="{140DBDEA-3E1B-4A18-8604-BF7DB170A702}" srcOrd="2" destOrd="0" presId="urn:microsoft.com/office/officeart/2005/8/layout/arrow2"/>
    <dgm:cxn modelId="{67DB71DB-D0B3-46D6-94D0-CD468E8D8555}" type="presParOf" srcId="{14813FE2-78FD-442C-A9DE-5B7952E6A76D}" destId="{5421FBA8-3B6A-41A8-9C09-B3162A36F16D}" srcOrd="3" destOrd="0" presId="urn:microsoft.com/office/officeart/2005/8/layout/arrow2"/>
    <dgm:cxn modelId="{F138941E-2424-4306-92F9-7388281C66DD}" type="presParOf" srcId="{14813FE2-78FD-442C-A9DE-5B7952E6A76D}" destId="{DA0971BB-9DFF-488A-BF15-610FCE7C7951}" srcOrd="4" destOrd="0" presId="urn:microsoft.com/office/officeart/2005/8/layout/arrow2"/>
    <dgm:cxn modelId="{5BB3D8B8-BCA1-4284-BABA-CFD91D756D11}" type="presParOf" srcId="{14813FE2-78FD-442C-A9DE-5B7952E6A76D}" destId="{8E427904-A0B5-421E-8EAE-DEB12CAC5950}"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FB995-436A-4D97-87BC-0130EA009021}" type="doc">
      <dgm:prSet loTypeId="urn:microsoft.com/office/officeart/2005/8/layout/funnel1" loCatId="relationship" qsTypeId="urn:microsoft.com/office/officeart/2005/8/quickstyle/simple1#1" qsCatId="simple" csTypeId="urn:microsoft.com/office/officeart/2005/8/colors/accent6_3" csCatId="accent6" phldr="1"/>
      <dgm:spPr/>
      <dgm:t>
        <a:bodyPr/>
        <a:lstStyle/>
        <a:p>
          <a:endParaRPr lang="fr-FR"/>
        </a:p>
      </dgm:t>
    </dgm:pt>
    <dgm:pt modelId="{59831F69-F8ED-42A7-AE6C-53FB0FC6B6D6}">
      <dgm:prSet phldrT="[Texte]" custT="1"/>
      <dgm:spPr/>
      <dgm:t>
        <a:bodyPr/>
        <a:lstStyle/>
        <a:p>
          <a:r>
            <a:rPr lang="fr-FR" sz="1000" dirty="0" smtClean="0"/>
            <a:t>E6 Action professionnelle</a:t>
          </a:r>
        </a:p>
        <a:p>
          <a:r>
            <a:rPr lang="fr-FR" sz="1000" dirty="0" smtClean="0"/>
            <a:t>Livret informatique</a:t>
          </a:r>
          <a:endParaRPr lang="fr-FR" sz="1000" dirty="0"/>
        </a:p>
      </dgm:t>
    </dgm:pt>
    <dgm:pt modelId="{B16F3903-2205-4CD9-B08B-6745621CA5B2}" type="parTrans" cxnId="{A5B45E49-5E34-49B5-B152-DECCE8221896}">
      <dgm:prSet/>
      <dgm:spPr/>
      <dgm:t>
        <a:bodyPr/>
        <a:lstStyle/>
        <a:p>
          <a:endParaRPr lang="fr-FR"/>
        </a:p>
      </dgm:t>
    </dgm:pt>
    <dgm:pt modelId="{3675BBFD-65B8-448C-8272-CC5D6C0D4071}" type="sibTrans" cxnId="{A5B45E49-5E34-49B5-B152-DECCE8221896}">
      <dgm:prSet/>
      <dgm:spPr/>
      <dgm:t>
        <a:bodyPr/>
        <a:lstStyle/>
        <a:p>
          <a:endParaRPr lang="fr-FR"/>
        </a:p>
      </dgm:t>
    </dgm:pt>
    <dgm:pt modelId="{1C6E64DB-D58F-4C8F-9681-A9DFCC3DF144}">
      <dgm:prSet phldrT="[Texte]" custT="1"/>
      <dgm:spPr/>
      <dgm:t>
        <a:bodyPr/>
        <a:lstStyle/>
        <a:p>
          <a:r>
            <a:rPr lang="fr-FR" sz="900" dirty="0" smtClean="0"/>
            <a:t>E5 Diagnostic opérationnel</a:t>
          </a:r>
          <a:endParaRPr lang="fr-FR" sz="900" dirty="0"/>
        </a:p>
      </dgm:t>
    </dgm:pt>
    <dgm:pt modelId="{0B8B32B9-CCEA-4CF4-9B52-0145CE3EEFC1}" type="parTrans" cxnId="{A4CF9995-C058-4EFA-B9D4-90E8C3A4C18C}">
      <dgm:prSet/>
      <dgm:spPr/>
      <dgm:t>
        <a:bodyPr/>
        <a:lstStyle/>
        <a:p>
          <a:endParaRPr lang="fr-FR"/>
        </a:p>
      </dgm:t>
    </dgm:pt>
    <dgm:pt modelId="{1F4BC460-1335-45D7-A169-BE24FF8078BE}" type="sibTrans" cxnId="{A4CF9995-C058-4EFA-B9D4-90E8C3A4C18C}">
      <dgm:prSet/>
      <dgm:spPr/>
      <dgm:t>
        <a:bodyPr/>
        <a:lstStyle/>
        <a:p>
          <a:endParaRPr lang="fr-FR"/>
        </a:p>
      </dgm:t>
    </dgm:pt>
    <dgm:pt modelId="{9B60CA8F-D2D8-4637-9782-7ED3B1BDEE0C}">
      <dgm:prSet phldrT="[Texte]" custT="1"/>
      <dgm:spPr/>
      <dgm:t>
        <a:bodyPr/>
        <a:lstStyle/>
        <a:p>
          <a:r>
            <a:rPr lang="fr-FR" sz="900" dirty="0" smtClean="0"/>
            <a:t>E4 Communication</a:t>
          </a:r>
          <a:endParaRPr lang="fr-FR" sz="900" dirty="0"/>
        </a:p>
      </dgm:t>
    </dgm:pt>
    <dgm:pt modelId="{FF0869EA-0D27-42FF-BDE7-778C64904913}" type="parTrans" cxnId="{BA32AE50-C28A-4C22-BE4E-1B463CBD96FD}">
      <dgm:prSet/>
      <dgm:spPr/>
      <dgm:t>
        <a:bodyPr/>
        <a:lstStyle/>
        <a:p>
          <a:endParaRPr lang="fr-FR"/>
        </a:p>
      </dgm:t>
    </dgm:pt>
    <dgm:pt modelId="{B5770701-D43C-4EDC-9662-9084D2383BFE}" type="sibTrans" cxnId="{BA32AE50-C28A-4C22-BE4E-1B463CBD96FD}">
      <dgm:prSet/>
      <dgm:spPr/>
      <dgm:t>
        <a:bodyPr/>
        <a:lstStyle/>
        <a:p>
          <a:endParaRPr lang="fr-FR"/>
        </a:p>
      </dgm:t>
    </dgm:pt>
    <dgm:pt modelId="{4C5160F2-8F92-41F9-9B66-4AE772A67FDF}">
      <dgm:prSet phldrT="[Texte]"/>
      <dgm:spPr/>
      <dgm:t>
        <a:bodyPr/>
        <a:lstStyle/>
        <a:p>
          <a:r>
            <a:rPr lang="fr-FR" dirty="0" smtClean="0"/>
            <a:t>Épreuves professionnelles</a:t>
          </a:r>
          <a:endParaRPr lang="fr-FR" dirty="0"/>
        </a:p>
      </dgm:t>
    </dgm:pt>
    <dgm:pt modelId="{2292631A-E714-49FE-8C36-34F1B7556672}" type="parTrans" cxnId="{532EFB4C-CE6E-4E9B-B343-0CD4267BFE3A}">
      <dgm:prSet/>
      <dgm:spPr/>
      <dgm:t>
        <a:bodyPr/>
        <a:lstStyle/>
        <a:p>
          <a:endParaRPr lang="fr-FR"/>
        </a:p>
      </dgm:t>
    </dgm:pt>
    <dgm:pt modelId="{EFBB2A30-5E40-43AA-89FB-DB4D0295AC42}" type="sibTrans" cxnId="{532EFB4C-CE6E-4E9B-B343-0CD4267BFE3A}">
      <dgm:prSet/>
      <dgm:spPr/>
      <dgm:t>
        <a:bodyPr/>
        <a:lstStyle/>
        <a:p>
          <a:endParaRPr lang="fr-FR"/>
        </a:p>
      </dgm:t>
    </dgm:pt>
    <dgm:pt modelId="{B4FECD98-13FA-49D6-8EDB-894F0C951E6C}" type="pres">
      <dgm:prSet presAssocID="{27EFB995-436A-4D97-87BC-0130EA009021}" presName="Name0" presStyleCnt="0">
        <dgm:presLayoutVars>
          <dgm:chMax val="4"/>
          <dgm:resizeHandles val="exact"/>
        </dgm:presLayoutVars>
      </dgm:prSet>
      <dgm:spPr/>
      <dgm:t>
        <a:bodyPr/>
        <a:lstStyle/>
        <a:p>
          <a:endParaRPr lang="fr-FR"/>
        </a:p>
      </dgm:t>
    </dgm:pt>
    <dgm:pt modelId="{B178E344-7793-4D5F-8A03-7DE47A36B91B}" type="pres">
      <dgm:prSet presAssocID="{27EFB995-436A-4D97-87BC-0130EA009021}" presName="ellipse" presStyleLbl="trBgShp" presStyleIdx="0" presStyleCnt="1" custAng="16200000" custFlipVert="1" custScaleX="29490" custScaleY="68235" custLinFactNeighborX="-7290" custLinFactNeighborY="65068"/>
      <dgm:spPr>
        <a:prstGeom prst="leftRightUpArrow">
          <a:avLst/>
        </a:prstGeom>
      </dgm:spPr>
      <dgm:t>
        <a:bodyPr/>
        <a:lstStyle/>
        <a:p>
          <a:endParaRPr lang="fr-FR"/>
        </a:p>
      </dgm:t>
    </dgm:pt>
    <dgm:pt modelId="{5D46ACAF-E452-4FBD-9BF1-F8D0F30DA7C0}" type="pres">
      <dgm:prSet presAssocID="{27EFB995-436A-4D97-87BC-0130EA009021}" presName="arrow1" presStyleLbl="fgShp" presStyleIdx="0" presStyleCnt="1" custAng="5400000" custLinFactX="-132706" custLinFactY="-200000" custLinFactNeighborX="-200000" custLinFactNeighborY="-218713"/>
      <dgm:spPr/>
      <dgm:t>
        <a:bodyPr/>
        <a:lstStyle/>
        <a:p>
          <a:endParaRPr lang="fr-FR"/>
        </a:p>
      </dgm:t>
    </dgm:pt>
    <dgm:pt modelId="{AB8CE199-CAA0-477E-8428-8F4B013251CC}" type="pres">
      <dgm:prSet presAssocID="{27EFB995-436A-4D97-87BC-0130EA009021}" presName="rectangle" presStyleLbl="revTx" presStyleIdx="0" presStyleCnt="1" custScaleY="63530" custLinFactNeighborX="41112" custLinFactNeighborY="-6982">
        <dgm:presLayoutVars>
          <dgm:bulletEnabled val="1"/>
        </dgm:presLayoutVars>
      </dgm:prSet>
      <dgm:spPr/>
      <dgm:t>
        <a:bodyPr/>
        <a:lstStyle/>
        <a:p>
          <a:endParaRPr lang="fr-FR"/>
        </a:p>
      </dgm:t>
    </dgm:pt>
    <dgm:pt modelId="{A30AF01F-C490-4213-8E38-4F9A05C63F3C}" type="pres">
      <dgm:prSet presAssocID="{1C6E64DB-D58F-4C8F-9681-A9DFCC3DF144}" presName="item1" presStyleLbl="node1" presStyleIdx="0" presStyleCnt="3" custScaleX="147785" custLinFactX="-23843" custLinFactNeighborX="-100000" custLinFactNeighborY="-48911">
        <dgm:presLayoutVars>
          <dgm:bulletEnabled val="1"/>
        </dgm:presLayoutVars>
      </dgm:prSet>
      <dgm:spPr/>
      <dgm:t>
        <a:bodyPr/>
        <a:lstStyle/>
        <a:p>
          <a:endParaRPr lang="fr-FR"/>
        </a:p>
      </dgm:t>
    </dgm:pt>
    <dgm:pt modelId="{06D95B4B-1CE4-4E92-AD9D-1BD6054BE7F8}" type="pres">
      <dgm:prSet presAssocID="{9B60CA8F-D2D8-4637-9782-7ED3B1BDEE0C}" presName="item2" presStyleLbl="node1" presStyleIdx="1" presStyleCnt="3" custScaleX="148365" custScaleY="73855" custLinFactY="11960" custLinFactNeighborX="56862" custLinFactNeighborY="100000">
        <dgm:presLayoutVars>
          <dgm:bulletEnabled val="1"/>
        </dgm:presLayoutVars>
      </dgm:prSet>
      <dgm:spPr/>
      <dgm:t>
        <a:bodyPr/>
        <a:lstStyle/>
        <a:p>
          <a:endParaRPr lang="fr-FR"/>
        </a:p>
      </dgm:t>
    </dgm:pt>
    <dgm:pt modelId="{2679717A-4DC0-4208-9082-0F6E7036C59D}" type="pres">
      <dgm:prSet presAssocID="{4C5160F2-8F92-41F9-9B66-4AE772A67FDF}" presName="item3" presStyleLbl="node1" presStyleIdx="2" presStyleCnt="3" custScaleX="162601" custScaleY="69935" custLinFactNeighborX="-43399" custLinFactNeighborY="-22685">
        <dgm:presLayoutVars>
          <dgm:bulletEnabled val="1"/>
        </dgm:presLayoutVars>
      </dgm:prSet>
      <dgm:spPr/>
      <dgm:t>
        <a:bodyPr/>
        <a:lstStyle/>
        <a:p>
          <a:endParaRPr lang="fr-FR"/>
        </a:p>
      </dgm:t>
    </dgm:pt>
    <dgm:pt modelId="{BCA6202E-8156-43D1-A5B3-4B38DE96AE84}" type="pres">
      <dgm:prSet presAssocID="{27EFB995-436A-4D97-87BC-0130EA009021}" presName="funnel" presStyleLbl="trAlignAcc1" presStyleIdx="0" presStyleCnt="1" custAng="5400000" custScaleX="125696" custScaleY="140129" custLinFactNeighborX="-12520" custLinFactNeighborY="1812"/>
      <dgm:spPr/>
      <dgm:t>
        <a:bodyPr/>
        <a:lstStyle/>
        <a:p>
          <a:endParaRPr lang="fr-FR"/>
        </a:p>
      </dgm:t>
    </dgm:pt>
  </dgm:ptLst>
  <dgm:cxnLst>
    <dgm:cxn modelId="{3109A78E-FD7C-4D29-8B97-C5CB50FC5377}" type="presOf" srcId="{27EFB995-436A-4D97-87BC-0130EA009021}" destId="{B4FECD98-13FA-49D6-8EDB-894F0C951E6C}" srcOrd="0" destOrd="0" presId="urn:microsoft.com/office/officeart/2005/8/layout/funnel1"/>
    <dgm:cxn modelId="{BA32AE50-C28A-4C22-BE4E-1B463CBD96FD}" srcId="{27EFB995-436A-4D97-87BC-0130EA009021}" destId="{9B60CA8F-D2D8-4637-9782-7ED3B1BDEE0C}" srcOrd="2" destOrd="0" parTransId="{FF0869EA-0D27-42FF-BDE7-778C64904913}" sibTransId="{B5770701-D43C-4EDC-9662-9084D2383BFE}"/>
    <dgm:cxn modelId="{543B8F5D-1D2D-4FC7-8B3A-CCE8A5D69536}" type="presOf" srcId="{4C5160F2-8F92-41F9-9B66-4AE772A67FDF}" destId="{AB8CE199-CAA0-477E-8428-8F4B013251CC}" srcOrd="0" destOrd="0" presId="urn:microsoft.com/office/officeart/2005/8/layout/funnel1"/>
    <dgm:cxn modelId="{532EFB4C-CE6E-4E9B-B343-0CD4267BFE3A}" srcId="{27EFB995-436A-4D97-87BC-0130EA009021}" destId="{4C5160F2-8F92-41F9-9B66-4AE772A67FDF}" srcOrd="3" destOrd="0" parTransId="{2292631A-E714-49FE-8C36-34F1B7556672}" sibTransId="{EFBB2A30-5E40-43AA-89FB-DB4D0295AC42}"/>
    <dgm:cxn modelId="{A5B45E49-5E34-49B5-B152-DECCE8221896}" srcId="{27EFB995-436A-4D97-87BC-0130EA009021}" destId="{59831F69-F8ED-42A7-AE6C-53FB0FC6B6D6}" srcOrd="0" destOrd="0" parTransId="{B16F3903-2205-4CD9-B08B-6745621CA5B2}" sibTransId="{3675BBFD-65B8-448C-8272-CC5D6C0D4071}"/>
    <dgm:cxn modelId="{DA4B5159-DFB5-4110-9C8A-816A7CD180AA}" type="presOf" srcId="{9B60CA8F-D2D8-4637-9782-7ED3B1BDEE0C}" destId="{A30AF01F-C490-4213-8E38-4F9A05C63F3C}" srcOrd="0" destOrd="0" presId="urn:microsoft.com/office/officeart/2005/8/layout/funnel1"/>
    <dgm:cxn modelId="{EA8653B2-779E-4687-8FC4-ED13A2AB710B}" type="presOf" srcId="{59831F69-F8ED-42A7-AE6C-53FB0FC6B6D6}" destId="{2679717A-4DC0-4208-9082-0F6E7036C59D}" srcOrd="0" destOrd="0" presId="urn:microsoft.com/office/officeart/2005/8/layout/funnel1"/>
    <dgm:cxn modelId="{A49373CA-3E2D-4A1D-A6B2-A7DB15057CF8}" type="presOf" srcId="{1C6E64DB-D58F-4C8F-9681-A9DFCC3DF144}" destId="{06D95B4B-1CE4-4E92-AD9D-1BD6054BE7F8}" srcOrd="0" destOrd="0" presId="urn:microsoft.com/office/officeart/2005/8/layout/funnel1"/>
    <dgm:cxn modelId="{A4CF9995-C058-4EFA-B9D4-90E8C3A4C18C}" srcId="{27EFB995-436A-4D97-87BC-0130EA009021}" destId="{1C6E64DB-D58F-4C8F-9681-A9DFCC3DF144}" srcOrd="1" destOrd="0" parTransId="{0B8B32B9-CCEA-4CF4-9B52-0145CE3EEFC1}" sibTransId="{1F4BC460-1335-45D7-A169-BE24FF8078BE}"/>
    <dgm:cxn modelId="{4E1EED75-5F09-44DF-A513-4F914FE4669A}" type="presParOf" srcId="{B4FECD98-13FA-49D6-8EDB-894F0C951E6C}" destId="{B178E344-7793-4D5F-8A03-7DE47A36B91B}" srcOrd="0" destOrd="0" presId="urn:microsoft.com/office/officeart/2005/8/layout/funnel1"/>
    <dgm:cxn modelId="{17D7AF64-72C7-4293-8656-CAB22D889264}" type="presParOf" srcId="{B4FECD98-13FA-49D6-8EDB-894F0C951E6C}" destId="{5D46ACAF-E452-4FBD-9BF1-F8D0F30DA7C0}" srcOrd="1" destOrd="0" presId="urn:microsoft.com/office/officeart/2005/8/layout/funnel1"/>
    <dgm:cxn modelId="{1FE61010-D3F5-4EAD-A333-AE0201D5C42A}" type="presParOf" srcId="{B4FECD98-13FA-49D6-8EDB-894F0C951E6C}" destId="{AB8CE199-CAA0-477E-8428-8F4B013251CC}" srcOrd="2" destOrd="0" presId="urn:microsoft.com/office/officeart/2005/8/layout/funnel1"/>
    <dgm:cxn modelId="{97608929-41C2-4957-B493-5A460D407D5E}" type="presParOf" srcId="{B4FECD98-13FA-49D6-8EDB-894F0C951E6C}" destId="{A30AF01F-C490-4213-8E38-4F9A05C63F3C}" srcOrd="3" destOrd="0" presId="urn:microsoft.com/office/officeart/2005/8/layout/funnel1"/>
    <dgm:cxn modelId="{0C9BBEC8-568D-46CF-8BE3-932134D63C31}" type="presParOf" srcId="{B4FECD98-13FA-49D6-8EDB-894F0C951E6C}" destId="{06D95B4B-1CE4-4E92-AD9D-1BD6054BE7F8}" srcOrd="4" destOrd="0" presId="urn:microsoft.com/office/officeart/2005/8/layout/funnel1"/>
    <dgm:cxn modelId="{C7DE4A71-757D-4B58-AE3B-A1D2875B3A87}" type="presParOf" srcId="{B4FECD98-13FA-49D6-8EDB-894F0C951E6C}" destId="{2679717A-4DC0-4208-9082-0F6E7036C59D}" srcOrd="5" destOrd="0" presId="urn:microsoft.com/office/officeart/2005/8/layout/funnel1"/>
    <dgm:cxn modelId="{35810E37-9BE4-4FE2-9E59-3776BA1634CB}" type="presParOf" srcId="{B4FECD98-13FA-49D6-8EDB-894F0C951E6C}" destId="{BCA6202E-8156-43D1-A5B3-4B38DE96AE84}" srcOrd="6" destOrd="0" presId="urn:microsoft.com/office/officeart/2005/8/layout/funnel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E59EE8-38E9-41B5-A073-506B10576B5B}" type="doc">
      <dgm:prSet loTypeId="urn:microsoft.com/office/officeart/2005/8/layout/gear1" loCatId="cycle" qsTypeId="urn:microsoft.com/office/officeart/2005/8/quickstyle/simple1#2" qsCatId="simple" csTypeId="urn:microsoft.com/office/officeart/2005/8/colors/accent1_2#2" csCatId="accent1" phldr="1"/>
      <dgm:spPr/>
    </dgm:pt>
    <dgm:pt modelId="{F23D2CDB-11F6-432F-806D-58A25CFDDDC8}">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100" dirty="0" smtClean="0">
              <a:solidFill>
                <a:srgbClr val="002060"/>
              </a:solidFill>
            </a:rPr>
            <a:t>Méthode des Cas</a:t>
          </a:r>
        </a:p>
        <a:p>
          <a:r>
            <a:rPr lang="fr-FR" sz="1100" dirty="0" smtClean="0">
              <a:solidFill>
                <a:srgbClr val="002060"/>
              </a:solidFill>
            </a:rPr>
            <a:t>Ateliers Métiers</a:t>
          </a:r>
        </a:p>
        <a:p>
          <a:r>
            <a:rPr lang="fr-FR" sz="1100" dirty="0" smtClean="0">
              <a:solidFill>
                <a:srgbClr val="002060"/>
              </a:solidFill>
            </a:rPr>
            <a:t>APS-Stages</a:t>
          </a:r>
        </a:p>
        <a:p>
          <a:endParaRPr lang="fr-FR" sz="800" dirty="0"/>
        </a:p>
      </dgm:t>
    </dgm:pt>
    <dgm:pt modelId="{067A2E2A-32E0-4C9F-8E33-927946DAC056}" type="parTrans" cxnId="{80A42E76-A8CA-4002-88FF-003B11493753}">
      <dgm:prSet/>
      <dgm:spPr/>
      <dgm:t>
        <a:bodyPr/>
        <a:lstStyle/>
        <a:p>
          <a:endParaRPr lang="fr-FR"/>
        </a:p>
      </dgm:t>
    </dgm:pt>
    <dgm:pt modelId="{570AC99D-6C5F-4829-8022-AEB78CEC6329}" type="sibTrans" cxnId="{80A42E76-A8CA-4002-88FF-003B11493753}">
      <dgm:prSet/>
      <dgm:spPr/>
      <dgm:t>
        <a:bodyPr/>
        <a:lstStyle/>
        <a:p>
          <a:endParaRPr lang="fr-FR"/>
        </a:p>
      </dgm:t>
    </dgm:pt>
    <dgm:pt modelId="{C43C6C32-2009-49CE-BAEA-7062C43A8ACA}">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1000" dirty="0" smtClean="0">
              <a:solidFill>
                <a:srgbClr val="002060"/>
              </a:solidFill>
            </a:rPr>
            <a:t>Communication </a:t>
          </a:r>
        </a:p>
        <a:p>
          <a:endParaRPr lang="fr-FR" sz="1000" dirty="0" smtClean="0">
            <a:solidFill>
              <a:srgbClr val="002060"/>
            </a:solidFill>
          </a:endParaRPr>
        </a:p>
        <a:p>
          <a:r>
            <a:rPr lang="fr-FR" sz="1000" dirty="0" err="1" smtClean="0">
              <a:solidFill>
                <a:srgbClr val="002060"/>
              </a:solidFill>
            </a:rPr>
            <a:t>Interculturalité</a:t>
          </a:r>
          <a:endParaRPr lang="fr-FR" sz="1000" dirty="0">
            <a:solidFill>
              <a:srgbClr val="002060"/>
            </a:solidFill>
          </a:endParaRPr>
        </a:p>
      </dgm:t>
    </dgm:pt>
    <dgm:pt modelId="{3B105EA7-B171-4F1B-94A4-7E2B027D5CF8}" type="parTrans" cxnId="{150669A3-33D9-421E-A889-9D1C57B7BBA1}">
      <dgm:prSet/>
      <dgm:spPr/>
      <dgm:t>
        <a:bodyPr/>
        <a:lstStyle/>
        <a:p>
          <a:endParaRPr lang="fr-FR"/>
        </a:p>
      </dgm:t>
    </dgm:pt>
    <dgm:pt modelId="{6BDA1349-4704-4B65-8CAC-386E6E9453FD}" type="sibTrans" cxnId="{150669A3-33D9-421E-A889-9D1C57B7BBA1}">
      <dgm:prSet/>
      <dgm:spPr/>
      <dgm:t>
        <a:bodyPr/>
        <a:lstStyle/>
        <a:p>
          <a:endParaRPr lang="fr-FR"/>
        </a:p>
      </dgm:t>
    </dgm:pt>
    <dgm:pt modelId="{C93879E6-9AE4-47CD-8649-E1D5711CACB7}">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fr-FR" sz="900" dirty="0" smtClean="0">
              <a:solidFill>
                <a:srgbClr val="002060"/>
              </a:solidFill>
            </a:rPr>
            <a:t>Réflexivité Comportements professionnels</a:t>
          </a:r>
          <a:endParaRPr lang="fr-FR" sz="900" dirty="0">
            <a:solidFill>
              <a:srgbClr val="002060"/>
            </a:solidFill>
          </a:endParaRPr>
        </a:p>
      </dgm:t>
    </dgm:pt>
    <dgm:pt modelId="{A4FB2F13-B740-45DB-957D-5CC34E23F466}" type="parTrans" cxnId="{AB480CBC-9FF4-4E36-81B1-F640D495BB30}">
      <dgm:prSet/>
      <dgm:spPr/>
      <dgm:t>
        <a:bodyPr/>
        <a:lstStyle/>
        <a:p>
          <a:endParaRPr lang="fr-FR"/>
        </a:p>
      </dgm:t>
    </dgm:pt>
    <dgm:pt modelId="{5EE57746-E52C-462F-B865-6642A241D0EE}" type="sibTrans" cxnId="{AB480CBC-9FF4-4E36-81B1-F640D495BB30}">
      <dgm:prSet/>
      <dgm:spPr/>
      <dgm:t>
        <a:bodyPr/>
        <a:lstStyle/>
        <a:p>
          <a:endParaRPr lang="fr-FR"/>
        </a:p>
      </dgm:t>
    </dgm:pt>
    <dgm:pt modelId="{3BC6BCE0-DF38-4044-BBB8-BD9FCC8876E9}" type="pres">
      <dgm:prSet presAssocID="{40E59EE8-38E9-41B5-A073-506B10576B5B}" presName="composite" presStyleCnt="0">
        <dgm:presLayoutVars>
          <dgm:chMax val="3"/>
          <dgm:animLvl val="lvl"/>
          <dgm:resizeHandles val="exact"/>
        </dgm:presLayoutVars>
      </dgm:prSet>
      <dgm:spPr/>
    </dgm:pt>
    <dgm:pt modelId="{4B7D89A9-E5C4-4E66-948F-66686E755E6F}" type="pres">
      <dgm:prSet presAssocID="{F23D2CDB-11F6-432F-806D-58A25CFDDDC8}" presName="gear1" presStyleLbl="node1" presStyleIdx="0" presStyleCnt="3" custScaleX="76365" custScaleY="65455" custLinFactNeighborX="-48327" custLinFactNeighborY="3773">
        <dgm:presLayoutVars>
          <dgm:chMax val="1"/>
          <dgm:bulletEnabled val="1"/>
        </dgm:presLayoutVars>
      </dgm:prSet>
      <dgm:spPr/>
      <dgm:t>
        <a:bodyPr/>
        <a:lstStyle/>
        <a:p>
          <a:endParaRPr lang="fr-FR"/>
        </a:p>
      </dgm:t>
    </dgm:pt>
    <dgm:pt modelId="{15D6DFDE-7CAD-46C0-872C-E44A74D5B293}" type="pres">
      <dgm:prSet presAssocID="{F23D2CDB-11F6-432F-806D-58A25CFDDDC8}" presName="gear1srcNode" presStyleLbl="node1" presStyleIdx="0" presStyleCnt="3"/>
      <dgm:spPr/>
      <dgm:t>
        <a:bodyPr/>
        <a:lstStyle/>
        <a:p>
          <a:endParaRPr lang="fr-FR"/>
        </a:p>
      </dgm:t>
    </dgm:pt>
    <dgm:pt modelId="{C2BE7801-524D-4957-BC17-A2005BCCC8F4}" type="pres">
      <dgm:prSet presAssocID="{F23D2CDB-11F6-432F-806D-58A25CFDDDC8}" presName="gear1dstNode" presStyleLbl="node1" presStyleIdx="0" presStyleCnt="3"/>
      <dgm:spPr/>
      <dgm:t>
        <a:bodyPr/>
        <a:lstStyle/>
        <a:p>
          <a:endParaRPr lang="fr-FR"/>
        </a:p>
      </dgm:t>
    </dgm:pt>
    <dgm:pt modelId="{0D227906-6801-42AC-8636-4813BAEC6C9B}" type="pres">
      <dgm:prSet presAssocID="{C43C6C32-2009-49CE-BAEA-7062C43A8ACA}" presName="gear2" presStyleLbl="node1" presStyleIdx="1" presStyleCnt="3" custScaleX="92717" custScaleY="82031" custLinFactNeighborX="-45331" custLinFactNeighborY="18590">
        <dgm:presLayoutVars>
          <dgm:chMax val="1"/>
          <dgm:bulletEnabled val="1"/>
        </dgm:presLayoutVars>
      </dgm:prSet>
      <dgm:spPr/>
      <dgm:t>
        <a:bodyPr/>
        <a:lstStyle/>
        <a:p>
          <a:endParaRPr lang="fr-FR"/>
        </a:p>
      </dgm:t>
    </dgm:pt>
    <dgm:pt modelId="{A7B437BA-3168-4148-AE8C-C7240ED9DF10}" type="pres">
      <dgm:prSet presAssocID="{C43C6C32-2009-49CE-BAEA-7062C43A8ACA}" presName="gear2srcNode" presStyleLbl="node1" presStyleIdx="1" presStyleCnt="3"/>
      <dgm:spPr/>
      <dgm:t>
        <a:bodyPr/>
        <a:lstStyle/>
        <a:p>
          <a:endParaRPr lang="fr-FR"/>
        </a:p>
      </dgm:t>
    </dgm:pt>
    <dgm:pt modelId="{592F5D9E-1767-48FF-BBDC-676EF57AC577}" type="pres">
      <dgm:prSet presAssocID="{C43C6C32-2009-49CE-BAEA-7062C43A8ACA}" presName="gear2dstNode" presStyleLbl="node1" presStyleIdx="1" presStyleCnt="3"/>
      <dgm:spPr/>
      <dgm:t>
        <a:bodyPr/>
        <a:lstStyle/>
        <a:p>
          <a:endParaRPr lang="fr-FR"/>
        </a:p>
      </dgm:t>
    </dgm:pt>
    <dgm:pt modelId="{3DDA158A-7EC2-40EC-8D25-4F086B53313B}" type="pres">
      <dgm:prSet presAssocID="{C93879E6-9AE4-47CD-8649-E1D5711CACB7}" presName="gear3" presStyleLbl="node1" presStyleIdx="2" presStyleCnt="3" custScaleX="84301" custScaleY="83541" custLinFactNeighborX="-44033" custLinFactNeighborY="26985"/>
      <dgm:spPr/>
      <dgm:t>
        <a:bodyPr/>
        <a:lstStyle/>
        <a:p>
          <a:endParaRPr lang="fr-FR"/>
        </a:p>
      </dgm:t>
    </dgm:pt>
    <dgm:pt modelId="{CCDD8A81-FE7B-430C-B97E-2A04B4932DF5}" type="pres">
      <dgm:prSet presAssocID="{C93879E6-9AE4-47CD-8649-E1D5711CACB7}" presName="gear3tx" presStyleLbl="node1" presStyleIdx="2" presStyleCnt="3">
        <dgm:presLayoutVars>
          <dgm:chMax val="1"/>
          <dgm:bulletEnabled val="1"/>
        </dgm:presLayoutVars>
      </dgm:prSet>
      <dgm:spPr/>
      <dgm:t>
        <a:bodyPr/>
        <a:lstStyle/>
        <a:p>
          <a:endParaRPr lang="fr-FR"/>
        </a:p>
      </dgm:t>
    </dgm:pt>
    <dgm:pt modelId="{B57352D3-1441-40FF-B97E-1B7780C25D79}" type="pres">
      <dgm:prSet presAssocID="{C93879E6-9AE4-47CD-8649-E1D5711CACB7}" presName="gear3srcNode" presStyleLbl="node1" presStyleIdx="2" presStyleCnt="3"/>
      <dgm:spPr/>
      <dgm:t>
        <a:bodyPr/>
        <a:lstStyle/>
        <a:p>
          <a:endParaRPr lang="fr-FR"/>
        </a:p>
      </dgm:t>
    </dgm:pt>
    <dgm:pt modelId="{F2FB38F7-6A6D-45E8-B014-C8D7AAB8C0C0}" type="pres">
      <dgm:prSet presAssocID="{C93879E6-9AE4-47CD-8649-E1D5711CACB7}" presName="gear3dstNode" presStyleLbl="node1" presStyleIdx="2" presStyleCnt="3"/>
      <dgm:spPr/>
      <dgm:t>
        <a:bodyPr/>
        <a:lstStyle/>
        <a:p>
          <a:endParaRPr lang="fr-FR"/>
        </a:p>
      </dgm:t>
    </dgm:pt>
    <dgm:pt modelId="{F00E9584-EE2E-4079-AD7B-F1AC04F73583}" type="pres">
      <dgm:prSet presAssocID="{570AC99D-6C5F-4829-8022-AEB78CEC6329}" presName="connector1" presStyleLbl="sibTrans2D1" presStyleIdx="0" presStyleCnt="3" custScaleX="68646" custScaleY="70924" custLinFactNeighborX="-39427" custLinFactNeighborY="2008"/>
      <dgm:spPr/>
      <dgm:t>
        <a:bodyPr/>
        <a:lstStyle/>
        <a:p>
          <a:endParaRPr lang="fr-FR"/>
        </a:p>
      </dgm:t>
    </dgm:pt>
    <dgm:pt modelId="{02437C7B-A375-461F-BC9E-7BCF681D592D}" type="pres">
      <dgm:prSet presAssocID="{6BDA1349-4704-4B65-8CAC-386E6E9453FD}" presName="connector2" presStyleLbl="sibTrans2D1" presStyleIdx="1" presStyleCnt="3" custLinFactNeighborX="-32006" custLinFactNeighborY="25227"/>
      <dgm:spPr/>
      <dgm:t>
        <a:bodyPr/>
        <a:lstStyle/>
        <a:p>
          <a:endParaRPr lang="fr-FR"/>
        </a:p>
      </dgm:t>
    </dgm:pt>
    <dgm:pt modelId="{49F124FE-748E-4306-868D-FF34B0E30269}" type="pres">
      <dgm:prSet presAssocID="{5EE57746-E52C-462F-B865-6642A241D0EE}" presName="connector3" presStyleLbl="sibTrans2D1" presStyleIdx="2" presStyleCnt="3" custScaleX="109875" custScaleY="90125" custLinFactNeighborX="-27214" custLinFactNeighborY="30983"/>
      <dgm:spPr/>
      <dgm:t>
        <a:bodyPr/>
        <a:lstStyle/>
        <a:p>
          <a:endParaRPr lang="fr-FR"/>
        </a:p>
      </dgm:t>
    </dgm:pt>
  </dgm:ptLst>
  <dgm:cxnLst>
    <dgm:cxn modelId="{80A42E76-A8CA-4002-88FF-003B11493753}" srcId="{40E59EE8-38E9-41B5-A073-506B10576B5B}" destId="{F23D2CDB-11F6-432F-806D-58A25CFDDDC8}" srcOrd="0" destOrd="0" parTransId="{067A2E2A-32E0-4C9F-8E33-927946DAC056}" sibTransId="{570AC99D-6C5F-4829-8022-AEB78CEC6329}"/>
    <dgm:cxn modelId="{9192AF6F-00CB-47E2-8B16-40DD955F2731}" type="presOf" srcId="{C93879E6-9AE4-47CD-8649-E1D5711CACB7}" destId="{B57352D3-1441-40FF-B97E-1B7780C25D79}" srcOrd="2" destOrd="0" presId="urn:microsoft.com/office/officeart/2005/8/layout/gear1"/>
    <dgm:cxn modelId="{17FEEE93-D779-4C55-BA76-521D624E93A0}" type="presOf" srcId="{F23D2CDB-11F6-432F-806D-58A25CFDDDC8}" destId="{15D6DFDE-7CAD-46C0-872C-E44A74D5B293}" srcOrd="1" destOrd="0" presId="urn:microsoft.com/office/officeart/2005/8/layout/gear1"/>
    <dgm:cxn modelId="{BC1842AA-56D4-490C-A1D6-0ED7289E0097}" type="presOf" srcId="{C93879E6-9AE4-47CD-8649-E1D5711CACB7}" destId="{F2FB38F7-6A6D-45E8-B014-C8D7AAB8C0C0}" srcOrd="3" destOrd="0" presId="urn:microsoft.com/office/officeart/2005/8/layout/gear1"/>
    <dgm:cxn modelId="{07840653-2C26-4235-AC40-021937C65B81}" type="presOf" srcId="{40E59EE8-38E9-41B5-A073-506B10576B5B}" destId="{3BC6BCE0-DF38-4044-BBB8-BD9FCC8876E9}" srcOrd="0" destOrd="0" presId="urn:microsoft.com/office/officeart/2005/8/layout/gear1"/>
    <dgm:cxn modelId="{C8E08A32-B186-46E5-8F20-135F161174C5}" type="presOf" srcId="{C93879E6-9AE4-47CD-8649-E1D5711CACB7}" destId="{3DDA158A-7EC2-40EC-8D25-4F086B53313B}" srcOrd="0" destOrd="0" presId="urn:microsoft.com/office/officeart/2005/8/layout/gear1"/>
    <dgm:cxn modelId="{150669A3-33D9-421E-A889-9D1C57B7BBA1}" srcId="{40E59EE8-38E9-41B5-A073-506B10576B5B}" destId="{C43C6C32-2009-49CE-BAEA-7062C43A8ACA}" srcOrd="1" destOrd="0" parTransId="{3B105EA7-B171-4F1B-94A4-7E2B027D5CF8}" sibTransId="{6BDA1349-4704-4B65-8CAC-386E6E9453FD}"/>
    <dgm:cxn modelId="{51F23A3D-C51A-4E6B-8E2F-083CB6FC6192}" type="presOf" srcId="{F23D2CDB-11F6-432F-806D-58A25CFDDDC8}" destId="{4B7D89A9-E5C4-4E66-948F-66686E755E6F}" srcOrd="0" destOrd="0" presId="urn:microsoft.com/office/officeart/2005/8/layout/gear1"/>
    <dgm:cxn modelId="{DAB8F9CB-8B3F-4480-AF96-E9555ED406C6}" type="presOf" srcId="{570AC99D-6C5F-4829-8022-AEB78CEC6329}" destId="{F00E9584-EE2E-4079-AD7B-F1AC04F73583}" srcOrd="0" destOrd="0" presId="urn:microsoft.com/office/officeart/2005/8/layout/gear1"/>
    <dgm:cxn modelId="{81563A5F-C132-42AA-AEC7-56241A0D9517}" type="presOf" srcId="{C43C6C32-2009-49CE-BAEA-7062C43A8ACA}" destId="{A7B437BA-3168-4148-AE8C-C7240ED9DF10}" srcOrd="1" destOrd="0" presId="urn:microsoft.com/office/officeart/2005/8/layout/gear1"/>
    <dgm:cxn modelId="{C40D4BA8-F9D7-4365-99A4-4CBFCBB5A536}" type="presOf" srcId="{6BDA1349-4704-4B65-8CAC-386E6E9453FD}" destId="{02437C7B-A375-461F-BC9E-7BCF681D592D}" srcOrd="0" destOrd="0" presId="urn:microsoft.com/office/officeart/2005/8/layout/gear1"/>
    <dgm:cxn modelId="{7035098C-BDD2-4EA7-BEB7-FF08FF2477D8}" type="presOf" srcId="{C93879E6-9AE4-47CD-8649-E1D5711CACB7}" destId="{CCDD8A81-FE7B-430C-B97E-2A04B4932DF5}" srcOrd="1" destOrd="0" presId="urn:microsoft.com/office/officeart/2005/8/layout/gear1"/>
    <dgm:cxn modelId="{F0492361-CDCA-4B1D-841F-F876A926E32B}" type="presOf" srcId="{F23D2CDB-11F6-432F-806D-58A25CFDDDC8}" destId="{C2BE7801-524D-4957-BC17-A2005BCCC8F4}" srcOrd="2" destOrd="0" presId="urn:microsoft.com/office/officeart/2005/8/layout/gear1"/>
    <dgm:cxn modelId="{B2334061-3F7F-40A8-9B7A-67B95A052EEE}" type="presOf" srcId="{5EE57746-E52C-462F-B865-6642A241D0EE}" destId="{49F124FE-748E-4306-868D-FF34B0E30269}" srcOrd="0" destOrd="0" presId="urn:microsoft.com/office/officeart/2005/8/layout/gear1"/>
    <dgm:cxn modelId="{AB480CBC-9FF4-4E36-81B1-F640D495BB30}" srcId="{40E59EE8-38E9-41B5-A073-506B10576B5B}" destId="{C93879E6-9AE4-47CD-8649-E1D5711CACB7}" srcOrd="2" destOrd="0" parTransId="{A4FB2F13-B740-45DB-957D-5CC34E23F466}" sibTransId="{5EE57746-E52C-462F-B865-6642A241D0EE}"/>
    <dgm:cxn modelId="{921E8CE6-3902-4D51-9731-59A010F9048D}" type="presOf" srcId="{C43C6C32-2009-49CE-BAEA-7062C43A8ACA}" destId="{0D227906-6801-42AC-8636-4813BAEC6C9B}" srcOrd="0" destOrd="0" presId="urn:microsoft.com/office/officeart/2005/8/layout/gear1"/>
    <dgm:cxn modelId="{A30F7EA5-6405-44E6-85C6-3314B242A755}" type="presOf" srcId="{C43C6C32-2009-49CE-BAEA-7062C43A8ACA}" destId="{592F5D9E-1767-48FF-BBDC-676EF57AC577}" srcOrd="2" destOrd="0" presId="urn:microsoft.com/office/officeart/2005/8/layout/gear1"/>
    <dgm:cxn modelId="{C8EFB601-C179-4A4D-9636-257EEABAC079}" type="presParOf" srcId="{3BC6BCE0-DF38-4044-BBB8-BD9FCC8876E9}" destId="{4B7D89A9-E5C4-4E66-948F-66686E755E6F}" srcOrd="0" destOrd="0" presId="urn:microsoft.com/office/officeart/2005/8/layout/gear1"/>
    <dgm:cxn modelId="{79103BCE-524D-49CB-82F1-32A4D0CBF7FC}" type="presParOf" srcId="{3BC6BCE0-DF38-4044-BBB8-BD9FCC8876E9}" destId="{15D6DFDE-7CAD-46C0-872C-E44A74D5B293}" srcOrd="1" destOrd="0" presId="urn:microsoft.com/office/officeart/2005/8/layout/gear1"/>
    <dgm:cxn modelId="{34772F00-C210-4D12-9E17-ECDDD445A396}" type="presParOf" srcId="{3BC6BCE0-DF38-4044-BBB8-BD9FCC8876E9}" destId="{C2BE7801-524D-4957-BC17-A2005BCCC8F4}" srcOrd="2" destOrd="0" presId="urn:microsoft.com/office/officeart/2005/8/layout/gear1"/>
    <dgm:cxn modelId="{BDC2D813-1E9F-4451-813A-AC7406CA2DC7}" type="presParOf" srcId="{3BC6BCE0-DF38-4044-BBB8-BD9FCC8876E9}" destId="{0D227906-6801-42AC-8636-4813BAEC6C9B}" srcOrd="3" destOrd="0" presId="urn:microsoft.com/office/officeart/2005/8/layout/gear1"/>
    <dgm:cxn modelId="{BEFCA38D-F762-4919-AE0C-5287D247E483}" type="presParOf" srcId="{3BC6BCE0-DF38-4044-BBB8-BD9FCC8876E9}" destId="{A7B437BA-3168-4148-AE8C-C7240ED9DF10}" srcOrd="4" destOrd="0" presId="urn:microsoft.com/office/officeart/2005/8/layout/gear1"/>
    <dgm:cxn modelId="{D9D723C2-D4B4-49C6-93FD-7025D3F9C3C7}" type="presParOf" srcId="{3BC6BCE0-DF38-4044-BBB8-BD9FCC8876E9}" destId="{592F5D9E-1767-48FF-BBDC-676EF57AC577}" srcOrd="5" destOrd="0" presId="urn:microsoft.com/office/officeart/2005/8/layout/gear1"/>
    <dgm:cxn modelId="{CE2BCCE5-D268-46A0-A95F-CE0735D33995}" type="presParOf" srcId="{3BC6BCE0-DF38-4044-BBB8-BD9FCC8876E9}" destId="{3DDA158A-7EC2-40EC-8D25-4F086B53313B}" srcOrd="6" destOrd="0" presId="urn:microsoft.com/office/officeart/2005/8/layout/gear1"/>
    <dgm:cxn modelId="{74373CA8-8901-41D5-A52B-C64905EAD2D9}" type="presParOf" srcId="{3BC6BCE0-DF38-4044-BBB8-BD9FCC8876E9}" destId="{CCDD8A81-FE7B-430C-B97E-2A04B4932DF5}" srcOrd="7" destOrd="0" presId="urn:microsoft.com/office/officeart/2005/8/layout/gear1"/>
    <dgm:cxn modelId="{58A41FE5-5786-4EF7-914E-BA7720F36E93}" type="presParOf" srcId="{3BC6BCE0-DF38-4044-BBB8-BD9FCC8876E9}" destId="{B57352D3-1441-40FF-B97E-1B7780C25D79}" srcOrd="8" destOrd="0" presId="urn:microsoft.com/office/officeart/2005/8/layout/gear1"/>
    <dgm:cxn modelId="{F53A71E7-7BEA-4CB5-A53D-5E3FFDD04478}" type="presParOf" srcId="{3BC6BCE0-DF38-4044-BBB8-BD9FCC8876E9}" destId="{F2FB38F7-6A6D-45E8-B014-C8D7AAB8C0C0}" srcOrd="9" destOrd="0" presId="urn:microsoft.com/office/officeart/2005/8/layout/gear1"/>
    <dgm:cxn modelId="{1AA3A725-E1AC-4FA6-95D7-423EEFBC276A}" type="presParOf" srcId="{3BC6BCE0-DF38-4044-BBB8-BD9FCC8876E9}" destId="{F00E9584-EE2E-4079-AD7B-F1AC04F73583}" srcOrd="10" destOrd="0" presId="urn:microsoft.com/office/officeart/2005/8/layout/gear1"/>
    <dgm:cxn modelId="{8817428C-9F2F-43AA-A95A-3C32B214DFF9}" type="presParOf" srcId="{3BC6BCE0-DF38-4044-BBB8-BD9FCC8876E9}" destId="{02437C7B-A375-461F-BC9E-7BCF681D592D}" srcOrd="11" destOrd="0" presId="urn:microsoft.com/office/officeart/2005/8/layout/gear1"/>
    <dgm:cxn modelId="{3A398C6B-6BF9-47EA-B240-B85F2E8B6FF3}" type="presParOf" srcId="{3BC6BCE0-DF38-4044-BBB8-BD9FCC8876E9}" destId="{49F124FE-748E-4306-868D-FF34B0E30269}" srcOrd="12" destOrd="0" presId="urn:microsoft.com/office/officeart/2005/8/layout/gear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EA7DA-FD47-4BA6-8C8B-255DC66635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6710806-10B2-457F-B8DD-CE91DB335CFD}">
      <dgm:prSet phldrT="[Texte]">
        <dgm:style>
          <a:lnRef idx="1">
            <a:schemeClr val="accent1"/>
          </a:lnRef>
          <a:fillRef idx="2">
            <a:schemeClr val="accent1"/>
          </a:fillRef>
          <a:effectRef idx="1">
            <a:schemeClr val="accent1"/>
          </a:effectRef>
          <a:fontRef idx="minor">
            <a:schemeClr val="dk1"/>
          </a:fontRef>
        </dgm:style>
      </dgm:prSet>
      <dgm:spPr/>
      <dgm:t>
        <a:bodyPr/>
        <a:lstStyle/>
        <a:p>
          <a:pPr algn="ctr"/>
          <a:r>
            <a:rPr lang="fr-FR" b="1" dirty="0" smtClean="0">
              <a:solidFill>
                <a:schemeClr val="accent2"/>
              </a:solidFill>
            </a:rPr>
            <a:t>Première phase </a:t>
          </a:r>
        </a:p>
        <a:p>
          <a:pPr algn="ctr"/>
          <a:r>
            <a:rPr lang="fr-FR" b="1" dirty="0" smtClean="0">
              <a:solidFill>
                <a:schemeClr val="accent2"/>
              </a:solidFill>
            </a:rPr>
            <a:t>(durée : 15 mn maximum)</a:t>
          </a:r>
        </a:p>
        <a:p>
          <a:pPr algn="ctr"/>
          <a:endParaRPr lang="fr-FR" b="1" dirty="0" smtClean="0">
            <a:solidFill>
              <a:schemeClr val="accent2"/>
            </a:solidFill>
          </a:endParaRPr>
        </a:p>
        <a:p>
          <a:pPr algn="ctr"/>
          <a:r>
            <a:rPr lang="fr-FR" b="1" dirty="0" smtClean="0">
              <a:solidFill>
                <a:schemeClr val="accent2"/>
              </a:solidFill>
            </a:rPr>
            <a:t>Le candidat présente pour chaque stage :</a:t>
          </a:r>
        </a:p>
        <a:p>
          <a:pPr algn="ctr"/>
          <a:endParaRPr lang="fr-FR" dirty="0" smtClean="0"/>
        </a:p>
        <a:p>
          <a:pPr algn="l"/>
          <a:r>
            <a:rPr lang="fr-FR" dirty="0" smtClean="0">
              <a:solidFill>
                <a:schemeClr val="tx1"/>
              </a:solidFill>
            </a:rPr>
            <a:t>L’organisation d’accueil</a:t>
          </a:r>
        </a:p>
        <a:p>
          <a:pPr algn="l"/>
          <a:r>
            <a:rPr lang="fr-FR" dirty="0" smtClean="0">
              <a:solidFill>
                <a:schemeClr val="tx1"/>
              </a:solidFill>
            </a:rPr>
            <a:t>Le poste de travail</a:t>
          </a:r>
        </a:p>
        <a:p>
          <a:pPr algn="l"/>
          <a:r>
            <a:rPr lang="fr-FR" dirty="0" smtClean="0">
              <a:solidFill>
                <a:schemeClr val="tx1"/>
              </a:solidFill>
            </a:rPr>
            <a:t>Les travaux réalisés</a:t>
          </a:r>
        </a:p>
        <a:p>
          <a:pPr algn="l"/>
          <a:r>
            <a:rPr lang="fr-FR" dirty="0" smtClean="0">
              <a:solidFill>
                <a:schemeClr val="tx1"/>
              </a:solidFill>
            </a:rPr>
            <a:t>La contribution aux activités du ou des managers et/ou du service</a:t>
          </a:r>
          <a:endParaRPr lang="fr-FR" dirty="0"/>
        </a:p>
      </dgm:t>
    </dgm:pt>
    <dgm:pt modelId="{9E1F9E99-B69F-44BC-AD4F-9C4F0FEED6F8}" type="parTrans" cxnId="{E6D75FD2-B00F-44DD-847B-3D8BCC4B8A18}">
      <dgm:prSet/>
      <dgm:spPr/>
      <dgm:t>
        <a:bodyPr/>
        <a:lstStyle/>
        <a:p>
          <a:endParaRPr lang="fr-FR"/>
        </a:p>
      </dgm:t>
    </dgm:pt>
    <dgm:pt modelId="{494BCCDE-35ED-4344-87C0-0B363AFEF53C}" type="sibTrans" cxnId="{E6D75FD2-B00F-44DD-847B-3D8BCC4B8A18}">
      <dgm:prSet/>
      <dgm:spPr/>
      <dgm:t>
        <a:bodyPr/>
        <a:lstStyle/>
        <a:p>
          <a:endParaRPr lang="fr-FR"/>
        </a:p>
      </dgm:t>
    </dgm:pt>
    <dgm:pt modelId="{1AA52023-4238-4349-8FC4-3A3D1BA82183}">
      <dgm:prSet phldrT="[Texte]">
        <dgm:style>
          <a:lnRef idx="1">
            <a:schemeClr val="accent6"/>
          </a:lnRef>
          <a:fillRef idx="2">
            <a:schemeClr val="accent6"/>
          </a:fillRef>
          <a:effectRef idx="1">
            <a:schemeClr val="accent6"/>
          </a:effectRef>
          <a:fontRef idx="minor">
            <a:schemeClr val="dk1"/>
          </a:fontRef>
        </dgm:style>
      </dgm:prSet>
      <dgm:spPr/>
      <dgm:t>
        <a:bodyPr/>
        <a:lstStyle/>
        <a:p>
          <a:r>
            <a:rPr lang="fr-FR" dirty="0" smtClean="0">
              <a:solidFill>
                <a:schemeClr val="accent2"/>
              </a:solidFill>
            </a:rPr>
            <a:t>Exposé de 5 à 10 mn sans être interrompu</a:t>
          </a:r>
        </a:p>
        <a:p>
          <a:endParaRPr lang="fr-FR" dirty="0" smtClean="0">
            <a:solidFill>
              <a:schemeClr val="accent2"/>
            </a:solidFill>
          </a:endParaRPr>
        </a:p>
        <a:p>
          <a:r>
            <a:rPr lang="fr-FR" dirty="0" smtClean="0"/>
            <a:t>Présentation à partir de tous types de documents</a:t>
          </a:r>
          <a:endParaRPr lang="fr-FR" dirty="0"/>
        </a:p>
      </dgm:t>
    </dgm:pt>
    <dgm:pt modelId="{501CE79B-D84D-466E-A359-29452F42498D}" type="parTrans" cxnId="{A83FFCDF-3D18-4F2A-9CC6-5C8584BE9BBF}">
      <dgm:prSet/>
      <dgm:spPr/>
      <dgm:t>
        <a:bodyPr/>
        <a:lstStyle/>
        <a:p>
          <a:endParaRPr lang="fr-FR"/>
        </a:p>
      </dgm:t>
    </dgm:pt>
    <dgm:pt modelId="{0F0ABBCF-F720-4D4A-BCF0-F7CD1F3308DB}" type="sibTrans" cxnId="{A83FFCDF-3D18-4F2A-9CC6-5C8584BE9BBF}">
      <dgm:prSet/>
      <dgm:spPr/>
      <dgm:t>
        <a:bodyPr/>
        <a:lstStyle/>
        <a:p>
          <a:endParaRPr lang="fr-FR"/>
        </a:p>
      </dgm:t>
    </dgm:pt>
    <dgm:pt modelId="{444D293B-D36D-4D21-A6D7-15A8E312E6D7}">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solidFill>
                <a:schemeClr val="accent2"/>
              </a:solidFill>
            </a:rPr>
            <a:t>Bref entretien d’explicitation</a:t>
          </a:r>
        </a:p>
        <a:p>
          <a:endParaRPr lang="fr-FR" dirty="0" smtClean="0">
            <a:solidFill>
              <a:schemeClr val="accent2"/>
            </a:solidFill>
          </a:endParaRPr>
        </a:p>
        <a:p>
          <a:r>
            <a:rPr lang="fr-FR" dirty="0" smtClean="0"/>
            <a:t> sans objectif d’évaluation du stage</a:t>
          </a:r>
          <a:endParaRPr lang="fr-FR" dirty="0"/>
        </a:p>
      </dgm:t>
    </dgm:pt>
    <dgm:pt modelId="{A63C591E-F77F-4CE2-9CFD-73DB8CCB5A0F}" type="parTrans" cxnId="{C6290572-1689-4A99-ABB3-095864CCCB67}">
      <dgm:prSet/>
      <dgm:spPr/>
      <dgm:t>
        <a:bodyPr/>
        <a:lstStyle/>
        <a:p>
          <a:endParaRPr lang="fr-FR"/>
        </a:p>
      </dgm:t>
    </dgm:pt>
    <dgm:pt modelId="{64DFC27A-B552-462C-979E-D9B0CB5A581C}" type="sibTrans" cxnId="{C6290572-1689-4A99-ABB3-095864CCCB67}">
      <dgm:prSet/>
      <dgm:spPr/>
      <dgm:t>
        <a:bodyPr/>
        <a:lstStyle/>
        <a:p>
          <a:endParaRPr lang="fr-FR"/>
        </a:p>
      </dgm:t>
    </dgm:pt>
    <dgm:pt modelId="{2575C8FD-6862-44FB-84F4-59FC84B0E803}" type="pres">
      <dgm:prSet presAssocID="{0E2EA7DA-FD47-4BA6-8C8B-255DC666353B}" presName="diagram" presStyleCnt="0">
        <dgm:presLayoutVars>
          <dgm:dir/>
          <dgm:resizeHandles val="exact"/>
        </dgm:presLayoutVars>
      </dgm:prSet>
      <dgm:spPr/>
      <dgm:t>
        <a:bodyPr/>
        <a:lstStyle/>
        <a:p>
          <a:endParaRPr lang="fr-FR"/>
        </a:p>
      </dgm:t>
    </dgm:pt>
    <dgm:pt modelId="{9245ADC2-5D13-43DE-AF3B-8F11E66BA886}" type="pres">
      <dgm:prSet presAssocID="{B6710806-10B2-457F-B8DD-CE91DB335CFD}" presName="node" presStyleLbl="node1" presStyleIdx="0" presStyleCnt="3" custScaleX="237600" custScaleY="451772" custLinFactNeighborX="-80276" custLinFactNeighborY="91766">
        <dgm:presLayoutVars>
          <dgm:bulletEnabled val="1"/>
        </dgm:presLayoutVars>
      </dgm:prSet>
      <dgm:spPr/>
      <dgm:t>
        <a:bodyPr/>
        <a:lstStyle/>
        <a:p>
          <a:endParaRPr lang="fr-FR"/>
        </a:p>
      </dgm:t>
    </dgm:pt>
    <dgm:pt modelId="{C9CEBBCD-85AD-4FF4-AA3D-516CDE17E505}" type="pres">
      <dgm:prSet presAssocID="{494BCCDE-35ED-4344-87C0-0B363AFEF53C}" presName="sibTrans" presStyleCnt="0"/>
      <dgm:spPr/>
    </dgm:pt>
    <dgm:pt modelId="{EDC71CFF-A8F1-4983-A047-B19E9A3EFF6E}" type="pres">
      <dgm:prSet presAssocID="{1AA52023-4238-4349-8FC4-3A3D1BA82183}" presName="node" presStyleLbl="node1" presStyleIdx="1" presStyleCnt="3" custScaleX="241699" custScaleY="229916" custLinFactNeighborX="39310" custLinFactNeighborY="-19162">
        <dgm:presLayoutVars>
          <dgm:bulletEnabled val="1"/>
        </dgm:presLayoutVars>
      </dgm:prSet>
      <dgm:spPr/>
      <dgm:t>
        <a:bodyPr/>
        <a:lstStyle/>
        <a:p>
          <a:endParaRPr lang="fr-FR"/>
        </a:p>
      </dgm:t>
    </dgm:pt>
    <dgm:pt modelId="{01E77F36-FA3E-4961-A957-76EE242D0D21}" type="pres">
      <dgm:prSet presAssocID="{0F0ABBCF-F720-4D4A-BCF0-F7CD1F3308DB}" presName="sibTrans" presStyleCnt="0"/>
      <dgm:spPr/>
    </dgm:pt>
    <dgm:pt modelId="{B7D44A8B-BAD7-4F90-BDD3-071FEC51EB51}" type="pres">
      <dgm:prSet presAssocID="{444D293B-D36D-4D21-A6D7-15A8E312E6D7}" presName="node" presStyleLbl="node1" presStyleIdx="2" presStyleCnt="3" custScaleX="230753" custScaleY="177697" custLinFactX="66785" custLinFactY="-11483" custLinFactNeighborX="100000" custLinFactNeighborY="-100000">
        <dgm:presLayoutVars>
          <dgm:bulletEnabled val="1"/>
        </dgm:presLayoutVars>
      </dgm:prSet>
      <dgm:spPr/>
      <dgm:t>
        <a:bodyPr/>
        <a:lstStyle/>
        <a:p>
          <a:endParaRPr lang="fr-FR"/>
        </a:p>
      </dgm:t>
    </dgm:pt>
  </dgm:ptLst>
  <dgm:cxnLst>
    <dgm:cxn modelId="{C6290572-1689-4A99-ABB3-095864CCCB67}" srcId="{0E2EA7DA-FD47-4BA6-8C8B-255DC666353B}" destId="{444D293B-D36D-4D21-A6D7-15A8E312E6D7}" srcOrd="2" destOrd="0" parTransId="{A63C591E-F77F-4CE2-9CFD-73DB8CCB5A0F}" sibTransId="{64DFC27A-B552-462C-979E-D9B0CB5A581C}"/>
    <dgm:cxn modelId="{9C5E59F3-09FF-4C39-A5DA-B4BBD5F52C8C}" type="presOf" srcId="{1AA52023-4238-4349-8FC4-3A3D1BA82183}" destId="{EDC71CFF-A8F1-4983-A047-B19E9A3EFF6E}" srcOrd="0" destOrd="0" presId="urn:microsoft.com/office/officeart/2005/8/layout/default"/>
    <dgm:cxn modelId="{C7862CC2-DC3F-455B-8F23-B09192A82A36}" type="presOf" srcId="{444D293B-D36D-4D21-A6D7-15A8E312E6D7}" destId="{B7D44A8B-BAD7-4F90-BDD3-071FEC51EB51}" srcOrd="0" destOrd="0" presId="urn:microsoft.com/office/officeart/2005/8/layout/default"/>
    <dgm:cxn modelId="{6F24EFC9-95F0-468D-9B71-F58788F3B693}" type="presOf" srcId="{0E2EA7DA-FD47-4BA6-8C8B-255DC666353B}" destId="{2575C8FD-6862-44FB-84F4-59FC84B0E803}" srcOrd="0" destOrd="0" presId="urn:microsoft.com/office/officeart/2005/8/layout/default"/>
    <dgm:cxn modelId="{A83FFCDF-3D18-4F2A-9CC6-5C8584BE9BBF}" srcId="{0E2EA7DA-FD47-4BA6-8C8B-255DC666353B}" destId="{1AA52023-4238-4349-8FC4-3A3D1BA82183}" srcOrd="1" destOrd="0" parTransId="{501CE79B-D84D-466E-A359-29452F42498D}" sibTransId="{0F0ABBCF-F720-4D4A-BCF0-F7CD1F3308DB}"/>
    <dgm:cxn modelId="{77BDA089-3179-4389-897F-C8A98C3AC977}" type="presOf" srcId="{B6710806-10B2-457F-B8DD-CE91DB335CFD}" destId="{9245ADC2-5D13-43DE-AF3B-8F11E66BA886}" srcOrd="0" destOrd="0" presId="urn:microsoft.com/office/officeart/2005/8/layout/default"/>
    <dgm:cxn modelId="{E6D75FD2-B00F-44DD-847B-3D8BCC4B8A18}" srcId="{0E2EA7DA-FD47-4BA6-8C8B-255DC666353B}" destId="{B6710806-10B2-457F-B8DD-CE91DB335CFD}" srcOrd="0" destOrd="0" parTransId="{9E1F9E99-B69F-44BC-AD4F-9C4F0FEED6F8}" sibTransId="{494BCCDE-35ED-4344-87C0-0B363AFEF53C}"/>
    <dgm:cxn modelId="{6B9566D0-B8D7-4B04-80F1-164ECA9051EB}" type="presParOf" srcId="{2575C8FD-6862-44FB-84F4-59FC84B0E803}" destId="{9245ADC2-5D13-43DE-AF3B-8F11E66BA886}" srcOrd="0" destOrd="0" presId="urn:microsoft.com/office/officeart/2005/8/layout/default"/>
    <dgm:cxn modelId="{88D2873E-3A77-49EE-90AC-33A1264C3F56}" type="presParOf" srcId="{2575C8FD-6862-44FB-84F4-59FC84B0E803}" destId="{C9CEBBCD-85AD-4FF4-AA3D-516CDE17E505}" srcOrd="1" destOrd="0" presId="urn:microsoft.com/office/officeart/2005/8/layout/default"/>
    <dgm:cxn modelId="{39564758-4A2D-41E0-AD0B-2B516C689D9A}" type="presParOf" srcId="{2575C8FD-6862-44FB-84F4-59FC84B0E803}" destId="{EDC71CFF-A8F1-4983-A047-B19E9A3EFF6E}" srcOrd="2" destOrd="0" presId="urn:microsoft.com/office/officeart/2005/8/layout/default"/>
    <dgm:cxn modelId="{ED10594C-2D64-49EF-8178-295367A8233F}" type="presParOf" srcId="{2575C8FD-6862-44FB-84F4-59FC84B0E803}" destId="{01E77F36-FA3E-4961-A957-76EE242D0D21}" srcOrd="3" destOrd="0" presId="urn:microsoft.com/office/officeart/2005/8/layout/default"/>
    <dgm:cxn modelId="{4145DACB-50BA-415C-8E17-C539C46FD2B3}" type="presParOf" srcId="{2575C8FD-6862-44FB-84F4-59FC84B0E803}" destId="{B7D44A8B-BAD7-4F90-BDD3-071FEC51EB51}"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8A00B0-3887-4AAA-8E40-C4BD8F7A61E7}">
      <dsp:nvSpPr>
        <dsp:cNvPr id="0" name=""/>
        <dsp:cNvSpPr/>
      </dsp:nvSpPr>
      <dsp:spPr>
        <a:xfrm>
          <a:off x="15368" y="383978"/>
          <a:ext cx="4071966" cy="2544978"/>
        </a:xfrm>
        <a:prstGeom prst="swooshArrow">
          <a:avLst>
            <a:gd name="adj1" fmla="val 25000"/>
            <a:gd name="adj2" fmla="val 25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79CAD9B-4914-4904-BD46-D34EB2FD6C69}">
      <dsp:nvSpPr>
        <dsp:cNvPr id="0" name=""/>
        <dsp:cNvSpPr/>
      </dsp:nvSpPr>
      <dsp:spPr>
        <a:xfrm>
          <a:off x="532508" y="1948533"/>
          <a:ext cx="105871" cy="10587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D1ACE03-FBAB-476A-B6BA-F1B0101553B3}">
      <dsp:nvSpPr>
        <dsp:cNvPr id="0" name=""/>
        <dsp:cNvSpPr/>
      </dsp:nvSpPr>
      <dsp:spPr>
        <a:xfrm>
          <a:off x="111557" y="1854942"/>
          <a:ext cx="2150392" cy="310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099" tIns="0" rIns="0" bIns="0" numCol="1" spcCol="1270" anchor="t" anchorCtr="0">
          <a:noAutofit/>
        </a:bodyPr>
        <a:lstStyle/>
        <a:p>
          <a:pPr lvl="0" algn="l" defTabSz="533400">
            <a:lnSpc>
              <a:spcPct val="90000"/>
            </a:lnSpc>
            <a:spcBef>
              <a:spcPct val="0"/>
            </a:spcBef>
            <a:spcAft>
              <a:spcPct val="35000"/>
            </a:spcAft>
          </a:pPr>
          <a:r>
            <a:rPr lang="fr-FR" sz="1200" kern="1200" dirty="0" smtClean="0"/>
            <a:t>F1-F2-F3-F4</a:t>
          </a:r>
          <a:endParaRPr lang="fr-FR" sz="1200" kern="1200" dirty="0"/>
        </a:p>
      </dsp:txBody>
      <dsp:txXfrm>
        <a:off x="111557" y="1854942"/>
        <a:ext cx="2150392" cy="310174"/>
      </dsp:txXfrm>
    </dsp:sp>
    <dsp:sp modelId="{140DBDEA-3E1B-4A18-8604-BF7DB170A702}">
      <dsp:nvSpPr>
        <dsp:cNvPr id="0" name=""/>
        <dsp:cNvSpPr/>
      </dsp:nvSpPr>
      <dsp:spPr>
        <a:xfrm>
          <a:off x="1467024" y="1256808"/>
          <a:ext cx="191382" cy="19138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421FBA8-3B6A-41A8-9C09-B3162A36F16D}">
      <dsp:nvSpPr>
        <dsp:cNvPr id="0" name=""/>
        <dsp:cNvSpPr/>
      </dsp:nvSpPr>
      <dsp:spPr>
        <a:xfrm rot="10800000" flipV="1">
          <a:off x="1561845" y="1129793"/>
          <a:ext cx="977271" cy="40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10" tIns="0" rIns="0" bIns="0" numCol="1" spcCol="1270" anchor="t" anchorCtr="0">
          <a:noAutofit/>
        </a:bodyPr>
        <a:lstStyle/>
        <a:p>
          <a:pPr lvl="0" algn="l" defTabSz="533400">
            <a:lnSpc>
              <a:spcPct val="90000"/>
            </a:lnSpc>
            <a:spcBef>
              <a:spcPct val="0"/>
            </a:spcBef>
            <a:spcAft>
              <a:spcPct val="35000"/>
            </a:spcAft>
          </a:pPr>
          <a:r>
            <a:rPr lang="fr-FR" sz="1200" kern="1200" dirty="0" smtClean="0"/>
            <a:t>F5</a:t>
          </a:r>
          <a:endParaRPr lang="fr-FR" sz="1200" kern="1200" dirty="0"/>
        </a:p>
      </dsp:txBody>
      <dsp:txXfrm rot="10800000" flipV="1">
        <a:off x="1561845" y="1129793"/>
        <a:ext cx="977271" cy="402105"/>
      </dsp:txXfrm>
    </dsp:sp>
    <dsp:sp modelId="{DA0971BB-9DFF-488A-BF15-610FCE7C7951}">
      <dsp:nvSpPr>
        <dsp:cNvPr id="0" name=""/>
        <dsp:cNvSpPr/>
      </dsp:nvSpPr>
      <dsp:spPr>
        <a:xfrm>
          <a:off x="2590886" y="835868"/>
          <a:ext cx="264677" cy="264677"/>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E427904-A0B5-421E-8EAE-DEB12CAC5950}">
      <dsp:nvSpPr>
        <dsp:cNvPr id="0" name=""/>
        <dsp:cNvSpPr/>
      </dsp:nvSpPr>
      <dsp:spPr>
        <a:xfrm rot="20683400">
          <a:off x="2755754" y="729769"/>
          <a:ext cx="1269290" cy="341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47" tIns="0" rIns="0" bIns="0" numCol="1" spcCol="1270" anchor="t" anchorCtr="0">
          <a:noAutofit/>
        </a:bodyPr>
        <a:lstStyle/>
        <a:p>
          <a:pPr lvl="0" algn="l" defTabSz="533400">
            <a:lnSpc>
              <a:spcPct val="90000"/>
            </a:lnSpc>
            <a:spcBef>
              <a:spcPct val="0"/>
            </a:spcBef>
            <a:spcAft>
              <a:spcPct val="35000"/>
            </a:spcAft>
          </a:pPr>
          <a:r>
            <a:rPr lang="fr-FR" sz="1200" kern="1200" dirty="0" err="1" smtClean="0"/>
            <a:t>CompétencesAM</a:t>
          </a:r>
          <a:endParaRPr lang="fr-FR" sz="1200" kern="1200" dirty="0"/>
        </a:p>
      </dsp:txBody>
      <dsp:txXfrm rot="20683400">
        <a:off x="2755754" y="729769"/>
        <a:ext cx="1269290" cy="3411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78E344-7793-4D5F-8A03-7DE47A36B91B}">
      <dsp:nvSpPr>
        <dsp:cNvPr id="0" name=""/>
        <dsp:cNvSpPr/>
      </dsp:nvSpPr>
      <dsp:spPr>
        <a:xfrm rot="5400000" flipV="1">
          <a:off x="1828195" y="1190625"/>
          <a:ext cx="798310" cy="641493"/>
        </a:xfrm>
        <a:prstGeom prst="leftRightUpArrow">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6ACAF-E452-4FBD-9BF1-F8D0F30DA7C0}">
      <dsp:nvSpPr>
        <dsp:cNvPr id="0" name=""/>
        <dsp:cNvSpPr/>
      </dsp:nvSpPr>
      <dsp:spPr>
        <a:xfrm rot="5400000">
          <a:off x="421129" y="1325769"/>
          <a:ext cx="524622" cy="335758"/>
        </a:xfrm>
        <a:prstGeom prst="down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CE199-CAA0-477E-8428-8F4B013251CC}">
      <dsp:nvSpPr>
        <dsp:cNvPr id="0" name=""/>
        <dsp:cNvSpPr/>
      </dsp:nvSpPr>
      <dsp:spPr>
        <a:xfrm>
          <a:off x="2205075" y="3071084"/>
          <a:ext cx="2518189" cy="39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t>Épreuves professionnelles</a:t>
          </a:r>
          <a:endParaRPr lang="fr-FR" sz="1400" kern="1200" dirty="0"/>
        </a:p>
      </dsp:txBody>
      <dsp:txXfrm>
        <a:off x="2205075" y="3071084"/>
        <a:ext cx="2518189" cy="399951"/>
      </dsp:txXfrm>
    </dsp:sp>
    <dsp:sp modelId="{A30AF01F-C490-4213-8E38-4F9A05C63F3C}">
      <dsp:nvSpPr>
        <dsp:cNvPr id="0" name=""/>
        <dsp:cNvSpPr/>
      </dsp:nvSpPr>
      <dsp:spPr>
        <a:xfrm>
          <a:off x="660263" y="980444"/>
          <a:ext cx="1395564" cy="944321"/>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E4 Communication</a:t>
          </a:r>
          <a:endParaRPr lang="fr-FR" sz="900" kern="1200" dirty="0"/>
        </a:p>
      </dsp:txBody>
      <dsp:txXfrm>
        <a:off x="660263" y="980444"/>
        <a:ext cx="1395564" cy="944321"/>
      </dsp:txXfrm>
    </dsp:sp>
    <dsp:sp modelId="{06D95B4B-1CE4-4E92-AD9D-1BD6054BE7F8}">
      <dsp:nvSpPr>
        <dsp:cNvPr id="0" name=""/>
        <dsp:cNvSpPr/>
      </dsp:nvSpPr>
      <dsp:spPr>
        <a:xfrm>
          <a:off x="1688245" y="1914579"/>
          <a:ext cx="1401041" cy="697428"/>
        </a:xfrm>
        <a:prstGeom prst="ellipse">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E5 Diagnostic opérationnel</a:t>
          </a:r>
          <a:endParaRPr lang="fr-FR" sz="900" kern="1200" dirty="0"/>
        </a:p>
      </dsp:txBody>
      <dsp:txXfrm>
        <a:off x="1688245" y="1914579"/>
        <a:ext cx="1401041" cy="697428"/>
      </dsp:txXfrm>
    </dsp:sp>
    <dsp:sp modelId="{2679717A-4DC0-4208-9082-0F6E7036C59D}">
      <dsp:nvSpPr>
        <dsp:cNvPr id="0" name=""/>
        <dsp:cNvSpPr/>
      </dsp:nvSpPr>
      <dsp:spPr>
        <a:xfrm>
          <a:off x="1639549" y="433291"/>
          <a:ext cx="1535475" cy="660410"/>
        </a:xfrm>
        <a:prstGeom prst="ellipse">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t>E6 Action professionnelle</a:t>
          </a:r>
        </a:p>
        <a:p>
          <a:pPr lvl="0" algn="ctr" defTabSz="444500">
            <a:lnSpc>
              <a:spcPct val="90000"/>
            </a:lnSpc>
            <a:spcBef>
              <a:spcPct val="0"/>
            </a:spcBef>
            <a:spcAft>
              <a:spcPct val="35000"/>
            </a:spcAft>
          </a:pPr>
          <a:r>
            <a:rPr lang="fr-FR" sz="1000" kern="1200" dirty="0" smtClean="0"/>
            <a:t>Livret informatique</a:t>
          </a:r>
          <a:endParaRPr lang="fr-FR" sz="1000" kern="1200" dirty="0"/>
        </a:p>
      </dsp:txBody>
      <dsp:txXfrm>
        <a:off x="1639549" y="433291"/>
        <a:ext cx="1535475" cy="660410"/>
      </dsp:txXfrm>
    </dsp:sp>
    <dsp:sp modelId="{BCA6202E-8156-43D1-A5B3-4B38DE96AE84}">
      <dsp:nvSpPr>
        <dsp:cNvPr id="0" name=""/>
        <dsp:cNvSpPr/>
      </dsp:nvSpPr>
      <dsp:spPr>
        <a:xfrm rot="5400000">
          <a:off x="214664" y="-135550"/>
          <a:ext cx="3692807" cy="3293466"/>
        </a:xfrm>
        <a:prstGeom prst="funnel">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7D89A9-E5C4-4E66-948F-66686E755E6F}">
      <dsp:nvSpPr>
        <dsp:cNvPr id="0" name=""/>
        <dsp:cNvSpPr/>
      </dsp:nvSpPr>
      <dsp:spPr>
        <a:xfrm>
          <a:off x="2643211" y="2786081"/>
          <a:ext cx="1993626" cy="1708803"/>
        </a:xfrm>
        <a:prstGeom prst="gear9">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solidFill>
                <a:srgbClr val="002060"/>
              </a:solidFill>
            </a:rPr>
            <a:t>Méthode des Cas</a:t>
          </a:r>
        </a:p>
        <a:p>
          <a:pPr lvl="0" algn="ctr" defTabSz="488950">
            <a:lnSpc>
              <a:spcPct val="90000"/>
            </a:lnSpc>
            <a:spcBef>
              <a:spcPct val="0"/>
            </a:spcBef>
            <a:spcAft>
              <a:spcPct val="35000"/>
            </a:spcAft>
          </a:pPr>
          <a:r>
            <a:rPr lang="fr-FR" sz="1100" kern="1200" dirty="0" smtClean="0">
              <a:solidFill>
                <a:srgbClr val="002060"/>
              </a:solidFill>
            </a:rPr>
            <a:t>Ateliers Métiers</a:t>
          </a:r>
        </a:p>
        <a:p>
          <a:pPr lvl="0" algn="ctr" defTabSz="488950">
            <a:lnSpc>
              <a:spcPct val="90000"/>
            </a:lnSpc>
            <a:spcBef>
              <a:spcPct val="0"/>
            </a:spcBef>
            <a:spcAft>
              <a:spcPct val="35000"/>
            </a:spcAft>
          </a:pPr>
          <a:r>
            <a:rPr lang="fr-FR" sz="1100" kern="1200" dirty="0" smtClean="0">
              <a:solidFill>
                <a:srgbClr val="002060"/>
              </a:solidFill>
            </a:rPr>
            <a:t>APS-Stages</a:t>
          </a:r>
        </a:p>
        <a:p>
          <a:pPr lvl="0" algn="ctr" defTabSz="488950">
            <a:lnSpc>
              <a:spcPct val="90000"/>
            </a:lnSpc>
            <a:spcBef>
              <a:spcPct val="0"/>
            </a:spcBef>
            <a:spcAft>
              <a:spcPct val="35000"/>
            </a:spcAft>
          </a:pPr>
          <a:endParaRPr lang="fr-FR" sz="800" kern="1200" dirty="0"/>
        </a:p>
      </dsp:txBody>
      <dsp:txXfrm>
        <a:off x="2643211" y="2786081"/>
        <a:ext cx="1993626" cy="1708803"/>
      </dsp:txXfrm>
    </dsp:sp>
    <dsp:sp modelId="{0D227906-6801-42AC-8636-4813BAEC6C9B}">
      <dsp:nvSpPr>
        <dsp:cNvPr id="0" name=""/>
        <dsp:cNvSpPr/>
      </dsp:nvSpPr>
      <dsp:spPr>
        <a:xfrm>
          <a:off x="1285881" y="2143137"/>
          <a:ext cx="1760378" cy="1557487"/>
        </a:xfrm>
        <a:prstGeom prst="gear6">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kern="1200" dirty="0" smtClean="0">
              <a:solidFill>
                <a:srgbClr val="002060"/>
              </a:solidFill>
            </a:rPr>
            <a:t>Communication </a:t>
          </a:r>
        </a:p>
        <a:p>
          <a:pPr lvl="0" algn="ctr" defTabSz="444500">
            <a:lnSpc>
              <a:spcPct val="90000"/>
            </a:lnSpc>
            <a:spcBef>
              <a:spcPct val="0"/>
            </a:spcBef>
            <a:spcAft>
              <a:spcPct val="35000"/>
            </a:spcAft>
          </a:pPr>
          <a:endParaRPr lang="fr-FR" sz="1000" kern="1200" dirty="0" smtClean="0">
            <a:solidFill>
              <a:srgbClr val="002060"/>
            </a:solidFill>
          </a:endParaRPr>
        </a:p>
        <a:p>
          <a:pPr lvl="0" algn="ctr" defTabSz="444500">
            <a:lnSpc>
              <a:spcPct val="90000"/>
            </a:lnSpc>
            <a:spcBef>
              <a:spcPct val="0"/>
            </a:spcBef>
            <a:spcAft>
              <a:spcPct val="35000"/>
            </a:spcAft>
          </a:pPr>
          <a:r>
            <a:rPr lang="fr-FR" sz="1000" kern="1200" dirty="0" err="1" smtClean="0">
              <a:solidFill>
                <a:srgbClr val="002060"/>
              </a:solidFill>
            </a:rPr>
            <a:t>Interculturalité</a:t>
          </a:r>
          <a:endParaRPr lang="fr-FR" sz="1000" kern="1200" dirty="0">
            <a:solidFill>
              <a:srgbClr val="002060"/>
            </a:solidFill>
          </a:endParaRPr>
        </a:p>
      </dsp:txBody>
      <dsp:txXfrm>
        <a:off x="1285881" y="2143137"/>
        <a:ext cx="1760378" cy="1557487"/>
      </dsp:txXfrm>
    </dsp:sp>
    <dsp:sp modelId="{3DDA158A-7EC2-40EC-8D25-4F086B53313B}">
      <dsp:nvSpPr>
        <dsp:cNvPr id="0" name=""/>
        <dsp:cNvSpPr/>
      </dsp:nvSpPr>
      <dsp:spPr>
        <a:xfrm rot="20700000">
          <a:off x="2281057" y="1080216"/>
          <a:ext cx="1573423" cy="1548935"/>
        </a:xfrm>
        <a:prstGeom prst="gear6">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solidFill>
                <a:srgbClr val="002060"/>
              </a:solidFill>
            </a:rPr>
            <a:t>Réflexivité Comportements professionnels</a:t>
          </a:r>
          <a:endParaRPr lang="fr-FR" sz="900" kern="1200" dirty="0">
            <a:solidFill>
              <a:srgbClr val="002060"/>
            </a:solidFill>
          </a:endParaRPr>
        </a:p>
      </dsp:txBody>
      <dsp:txXfrm>
        <a:off x="2627608" y="1418490"/>
        <a:ext cx="880323" cy="872386"/>
      </dsp:txXfrm>
    </dsp:sp>
    <dsp:sp modelId="{F00E9584-EE2E-4079-AD7B-F1AC04F73583}">
      <dsp:nvSpPr>
        <dsp:cNvPr id="0" name=""/>
        <dsp:cNvSpPr/>
      </dsp:nvSpPr>
      <dsp:spPr>
        <a:xfrm>
          <a:off x="2608075" y="2392137"/>
          <a:ext cx="2293900" cy="2370022"/>
        </a:xfrm>
        <a:prstGeom prst="circularArrow">
          <a:avLst>
            <a:gd name="adj1" fmla="val 4688"/>
            <a:gd name="adj2" fmla="val 299029"/>
            <a:gd name="adj3" fmla="val 2527946"/>
            <a:gd name="adj4" fmla="val 1583612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437C7B-A375-461F-BC9E-7BCF681D592D}">
      <dsp:nvSpPr>
        <dsp:cNvPr id="0" name=""/>
        <dsp:cNvSpPr/>
      </dsp:nvSpPr>
      <dsp:spPr>
        <a:xfrm>
          <a:off x="964097" y="1809609"/>
          <a:ext cx="2427908" cy="242790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F124FE-748E-4306-868D-FF34B0E30269}">
      <dsp:nvSpPr>
        <dsp:cNvPr id="0" name=""/>
        <dsp:cNvSpPr/>
      </dsp:nvSpPr>
      <dsp:spPr>
        <a:xfrm>
          <a:off x="1868904" y="840184"/>
          <a:ext cx="2876279" cy="23592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45ADC2-5D13-43DE-AF3B-8F11E66BA886}">
      <dsp:nvSpPr>
        <dsp:cNvPr id="0" name=""/>
        <dsp:cNvSpPr/>
      </dsp:nvSpPr>
      <dsp:spPr>
        <a:xfrm>
          <a:off x="145571" y="673815"/>
          <a:ext cx="2902477" cy="331125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b="1" kern="1200" dirty="0" smtClean="0">
              <a:solidFill>
                <a:schemeClr val="accent2"/>
              </a:solidFill>
            </a:rPr>
            <a:t>Première phase </a:t>
          </a:r>
        </a:p>
        <a:p>
          <a:pPr lvl="0" algn="ctr" defTabSz="666750">
            <a:lnSpc>
              <a:spcPct val="90000"/>
            </a:lnSpc>
            <a:spcBef>
              <a:spcPct val="0"/>
            </a:spcBef>
            <a:spcAft>
              <a:spcPct val="35000"/>
            </a:spcAft>
          </a:pPr>
          <a:r>
            <a:rPr lang="fr-FR" sz="1500" b="1" kern="1200" dirty="0" smtClean="0">
              <a:solidFill>
                <a:schemeClr val="accent2"/>
              </a:solidFill>
            </a:rPr>
            <a:t>(durée : 15 mn maximum)</a:t>
          </a:r>
        </a:p>
        <a:p>
          <a:pPr lvl="0" algn="ctr" defTabSz="666750">
            <a:lnSpc>
              <a:spcPct val="90000"/>
            </a:lnSpc>
            <a:spcBef>
              <a:spcPct val="0"/>
            </a:spcBef>
            <a:spcAft>
              <a:spcPct val="35000"/>
            </a:spcAft>
          </a:pPr>
          <a:endParaRPr lang="fr-FR" sz="1500" b="1" kern="1200" dirty="0" smtClean="0">
            <a:solidFill>
              <a:schemeClr val="accent2"/>
            </a:solidFill>
          </a:endParaRPr>
        </a:p>
        <a:p>
          <a:pPr lvl="0" algn="ctr" defTabSz="666750">
            <a:lnSpc>
              <a:spcPct val="90000"/>
            </a:lnSpc>
            <a:spcBef>
              <a:spcPct val="0"/>
            </a:spcBef>
            <a:spcAft>
              <a:spcPct val="35000"/>
            </a:spcAft>
          </a:pPr>
          <a:r>
            <a:rPr lang="fr-FR" sz="1500" b="1" kern="1200" dirty="0" smtClean="0">
              <a:solidFill>
                <a:schemeClr val="accent2"/>
              </a:solidFill>
            </a:rPr>
            <a:t>Le candidat présente pour chaque stage :</a:t>
          </a:r>
        </a:p>
        <a:p>
          <a:pPr lvl="0" algn="ctr" defTabSz="666750">
            <a:lnSpc>
              <a:spcPct val="90000"/>
            </a:lnSpc>
            <a:spcBef>
              <a:spcPct val="0"/>
            </a:spcBef>
            <a:spcAft>
              <a:spcPct val="35000"/>
            </a:spcAft>
          </a:pPr>
          <a:endParaRPr lang="fr-FR" sz="1500" kern="1200" dirty="0" smtClean="0"/>
        </a:p>
        <a:p>
          <a:pPr lvl="0" algn="l" defTabSz="666750">
            <a:lnSpc>
              <a:spcPct val="90000"/>
            </a:lnSpc>
            <a:spcBef>
              <a:spcPct val="0"/>
            </a:spcBef>
            <a:spcAft>
              <a:spcPct val="35000"/>
            </a:spcAft>
          </a:pPr>
          <a:r>
            <a:rPr lang="fr-FR" sz="1500" kern="1200" dirty="0" smtClean="0">
              <a:solidFill>
                <a:schemeClr val="tx1"/>
              </a:solidFill>
            </a:rPr>
            <a:t>L’organisation d’accueil</a:t>
          </a:r>
        </a:p>
        <a:p>
          <a:pPr lvl="0" algn="l" defTabSz="666750">
            <a:lnSpc>
              <a:spcPct val="90000"/>
            </a:lnSpc>
            <a:spcBef>
              <a:spcPct val="0"/>
            </a:spcBef>
            <a:spcAft>
              <a:spcPct val="35000"/>
            </a:spcAft>
          </a:pPr>
          <a:r>
            <a:rPr lang="fr-FR" sz="1500" kern="1200" dirty="0" smtClean="0">
              <a:solidFill>
                <a:schemeClr val="tx1"/>
              </a:solidFill>
            </a:rPr>
            <a:t>Le poste de travail</a:t>
          </a:r>
        </a:p>
        <a:p>
          <a:pPr lvl="0" algn="l" defTabSz="666750">
            <a:lnSpc>
              <a:spcPct val="90000"/>
            </a:lnSpc>
            <a:spcBef>
              <a:spcPct val="0"/>
            </a:spcBef>
            <a:spcAft>
              <a:spcPct val="35000"/>
            </a:spcAft>
          </a:pPr>
          <a:r>
            <a:rPr lang="fr-FR" sz="1500" kern="1200" dirty="0" smtClean="0">
              <a:solidFill>
                <a:schemeClr val="tx1"/>
              </a:solidFill>
            </a:rPr>
            <a:t>Les travaux réalisés</a:t>
          </a:r>
        </a:p>
        <a:p>
          <a:pPr lvl="0" algn="l" defTabSz="666750">
            <a:lnSpc>
              <a:spcPct val="90000"/>
            </a:lnSpc>
            <a:spcBef>
              <a:spcPct val="0"/>
            </a:spcBef>
            <a:spcAft>
              <a:spcPct val="35000"/>
            </a:spcAft>
          </a:pPr>
          <a:r>
            <a:rPr lang="fr-FR" sz="1500" kern="1200" dirty="0" smtClean="0">
              <a:solidFill>
                <a:schemeClr val="tx1"/>
              </a:solidFill>
            </a:rPr>
            <a:t>La contribution aux activités du ou des managers et/ou du service</a:t>
          </a:r>
          <a:endParaRPr lang="fr-FR" sz="1500" kern="1200" dirty="0"/>
        </a:p>
      </dsp:txBody>
      <dsp:txXfrm>
        <a:off x="145571" y="673815"/>
        <a:ext cx="2902477" cy="3311257"/>
      </dsp:txXfrm>
    </dsp:sp>
    <dsp:sp modelId="{EDC71CFF-A8F1-4983-A047-B19E9A3EFF6E}">
      <dsp:nvSpPr>
        <dsp:cNvPr id="0" name=""/>
        <dsp:cNvSpPr/>
      </dsp:nvSpPr>
      <dsp:spPr>
        <a:xfrm>
          <a:off x="4631046" y="673815"/>
          <a:ext cx="2952549" cy="168516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solidFill>
                <a:schemeClr val="accent2"/>
              </a:solidFill>
            </a:rPr>
            <a:t>Exposé de 5 à 10 mn sans être interrompu</a:t>
          </a:r>
        </a:p>
        <a:p>
          <a:pPr lvl="0" algn="ctr" defTabSz="666750">
            <a:lnSpc>
              <a:spcPct val="90000"/>
            </a:lnSpc>
            <a:spcBef>
              <a:spcPct val="0"/>
            </a:spcBef>
            <a:spcAft>
              <a:spcPct val="35000"/>
            </a:spcAft>
          </a:pPr>
          <a:endParaRPr lang="fr-FR" sz="1500" kern="1200" dirty="0" smtClean="0">
            <a:solidFill>
              <a:schemeClr val="accent2"/>
            </a:solidFill>
          </a:endParaRPr>
        </a:p>
        <a:p>
          <a:pPr lvl="0" algn="ctr" defTabSz="666750">
            <a:lnSpc>
              <a:spcPct val="90000"/>
            </a:lnSpc>
            <a:spcBef>
              <a:spcPct val="0"/>
            </a:spcBef>
            <a:spcAft>
              <a:spcPct val="35000"/>
            </a:spcAft>
          </a:pPr>
          <a:r>
            <a:rPr lang="fr-FR" sz="1500" kern="1200" dirty="0" smtClean="0"/>
            <a:t>Présentation à partir de tous types de documents</a:t>
          </a:r>
          <a:endParaRPr lang="fr-FR" sz="1500" kern="1200" dirty="0"/>
        </a:p>
      </dsp:txBody>
      <dsp:txXfrm>
        <a:off x="4631046" y="673815"/>
        <a:ext cx="2952549" cy="1685166"/>
      </dsp:txXfrm>
    </dsp:sp>
    <dsp:sp modelId="{B7D44A8B-BAD7-4F90-BDD3-071FEC51EB51}">
      <dsp:nvSpPr>
        <dsp:cNvPr id="0" name=""/>
        <dsp:cNvSpPr/>
      </dsp:nvSpPr>
      <dsp:spPr>
        <a:xfrm>
          <a:off x="4742796" y="2617519"/>
          <a:ext cx="2818835" cy="130242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solidFill>
                <a:schemeClr val="accent2"/>
              </a:solidFill>
            </a:rPr>
            <a:t>Bref entretien d’explicitation</a:t>
          </a:r>
        </a:p>
        <a:p>
          <a:pPr lvl="0" algn="ctr" defTabSz="666750">
            <a:lnSpc>
              <a:spcPct val="90000"/>
            </a:lnSpc>
            <a:spcBef>
              <a:spcPct val="0"/>
            </a:spcBef>
            <a:spcAft>
              <a:spcPct val="35000"/>
            </a:spcAft>
          </a:pPr>
          <a:endParaRPr lang="fr-FR" sz="1500" kern="1200" dirty="0" smtClean="0">
            <a:solidFill>
              <a:schemeClr val="accent2"/>
            </a:solidFill>
          </a:endParaRPr>
        </a:p>
        <a:p>
          <a:pPr lvl="0" algn="ctr" defTabSz="666750">
            <a:lnSpc>
              <a:spcPct val="90000"/>
            </a:lnSpc>
            <a:spcBef>
              <a:spcPct val="0"/>
            </a:spcBef>
            <a:spcAft>
              <a:spcPct val="35000"/>
            </a:spcAft>
          </a:pPr>
          <a:r>
            <a:rPr lang="fr-FR" sz="1500" kern="1200" dirty="0" smtClean="0"/>
            <a:t> sans objectif d’évaluation du stage</a:t>
          </a:r>
          <a:endParaRPr lang="fr-FR" sz="1500" kern="1200" dirty="0"/>
        </a:p>
      </dsp:txBody>
      <dsp:txXfrm>
        <a:off x="4742796" y="2617519"/>
        <a:ext cx="2818835" cy="13024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093A2C-F682-40AC-9C91-BBBAD44B8689}" type="datetimeFigureOut">
              <a:rPr lang="fr-FR" smtClean="0"/>
              <a:pPr/>
              <a:t>26/05/2011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6FF108-5794-491F-A02A-4D751C2CD4F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FE5DE-E2E5-48ED-8152-A50D600D0F65}" type="datetimeFigureOut">
              <a:rPr lang="fr-FR" smtClean="0"/>
              <a:pPr/>
              <a:t>26/05/2011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7AF53-C4BB-40EE-A900-D50DC1F39BF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noTextEdit="1"/>
          </p:cNvSpPr>
          <p:nvPr>
            <p:ph type="sldImg"/>
          </p:nvPr>
        </p:nvSpPr>
        <p:spPr>
          <a:ln/>
        </p:spPr>
      </p:sp>
      <p:sp>
        <p:nvSpPr>
          <p:cNvPr id="109570"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109571" name="Espace réservé du numéro de diapositive 3"/>
          <p:cNvSpPr>
            <a:spLocks noGrp="1"/>
          </p:cNvSpPr>
          <p:nvPr>
            <p:ph type="sldNum" sz="quarter" idx="5"/>
          </p:nvPr>
        </p:nvSpPr>
        <p:spPr>
          <a:noFill/>
        </p:spPr>
        <p:txBody>
          <a:bodyPr/>
          <a:lstStyle/>
          <a:p>
            <a:fld id="{406834A5-CE41-4470-97FF-37480ABEB11C}" type="slidenum">
              <a:rPr lang="fr-FR" smtClean="0"/>
              <a:pPr/>
              <a:t>4</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77500" lnSpcReduction="20000"/>
          </a:bodyPr>
          <a:lstStyle/>
          <a:p>
            <a:pPr eaLnBrk="1" hangingPunct="1">
              <a:defRPr/>
            </a:pPr>
            <a:r>
              <a:rPr lang="fr-FR" dirty="0" smtClean="0"/>
              <a:t>L'évaluation de la compétence bureautique et informatique ne se réduit : </a:t>
            </a:r>
          </a:p>
          <a:p>
            <a:pPr eaLnBrk="1" hangingPunct="1">
              <a:defRPr/>
            </a:pPr>
            <a:endParaRPr lang="fr-FR" dirty="0" smtClean="0"/>
          </a:p>
          <a:p>
            <a:pPr eaLnBrk="1" hangingPunct="1">
              <a:defRPr/>
            </a:pPr>
            <a:r>
              <a:rPr lang="fr-FR" dirty="0" smtClean="0"/>
              <a:t>- ni à l'observation d'un "geste" reproduit, d'une manipulation logicielle </a:t>
            </a:r>
            <a:r>
              <a:rPr lang="fr-FR" dirty="0" err="1" smtClean="0"/>
              <a:t>décontextualisée</a:t>
            </a:r>
            <a:r>
              <a:rPr lang="fr-FR" dirty="0" smtClean="0"/>
              <a:t> par rapport aux réalités d’un environnement professionnel</a:t>
            </a:r>
          </a:p>
          <a:p>
            <a:pPr eaLnBrk="1" hangingPunct="1">
              <a:defRPr/>
            </a:pPr>
            <a:r>
              <a:rPr lang="fr-FR" dirty="0" smtClean="0"/>
              <a:t>- ni à l'observation d'un résultat atteint, d'une production respectant des règles formelles de présentation.</a:t>
            </a:r>
          </a:p>
          <a:p>
            <a:pPr eaLnBrk="1" hangingPunct="1">
              <a:defRPr/>
            </a:pPr>
            <a:endParaRPr lang="fr-FR" dirty="0" smtClean="0"/>
          </a:p>
          <a:p>
            <a:pPr eaLnBrk="1" hangingPunct="1">
              <a:defRPr/>
            </a:pPr>
            <a:r>
              <a:rPr lang="fr-FR" dirty="0" smtClean="0"/>
              <a:t>Le candidat doit démontrer</a:t>
            </a:r>
          </a:p>
          <a:p>
            <a:pPr eaLnBrk="1" hangingPunct="1">
              <a:defRPr/>
            </a:pPr>
            <a:endParaRPr lang="fr-FR" dirty="0" smtClean="0"/>
          </a:p>
          <a:p>
            <a:pPr eaLnBrk="1" hangingPunct="1">
              <a:defRPr/>
            </a:pPr>
            <a:r>
              <a:rPr lang="fr-FR" dirty="0" smtClean="0"/>
              <a:t>- qu’il a mis avec discernement l'outil informatique au service de la résolution d'un problème de gestion administrative, d’organisation, de communication, analysé en amont, contrôlé en aval.</a:t>
            </a:r>
          </a:p>
          <a:p>
            <a:pPr eaLnBrk="1" hangingPunct="1">
              <a:buFontTx/>
              <a:buChar char="-"/>
              <a:defRPr/>
            </a:pPr>
            <a:r>
              <a:rPr lang="fr-FR" dirty="0" smtClean="0"/>
              <a:t>qu’il a une compréhension maîtrisée des différentes dimensions du SI</a:t>
            </a:r>
          </a:p>
          <a:p>
            <a:pPr eaLnBrk="1" hangingPunct="1">
              <a:buFontTx/>
              <a:buChar char="-"/>
              <a:defRPr/>
            </a:pPr>
            <a:endParaRPr lang="fr-FR" dirty="0" smtClean="0"/>
          </a:p>
          <a:p>
            <a:pPr eaLnBrk="1" hangingPunct="1">
              <a:defRPr/>
            </a:pPr>
            <a:r>
              <a:rPr lang="fr-FR" dirty="0" smtClean="0"/>
              <a:t>En conséquence, l’évaluateur doit être en mesure d’apprécier </a:t>
            </a:r>
            <a:r>
              <a:rPr lang="fr-FR" b="1" dirty="0" smtClean="0"/>
              <a:t>le contexte de mobilisation de la </a:t>
            </a:r>
            <a:r>
              <a:rPr lang="fr-FR" dirty="0" smtClean="0"/>
              <a:t>compétence. Les compétences bureautiques et informatiques sont appréciées à travers </a:t>
            </a:r>
            <a:r>
              <a:rPr lang="fr-FR" i="1" dirty="0" smtClean="0"/>
              <a:t>la capacité de l'étudiant d'expliciter à un jury pourquoi il estime avoir mobilisé la compétence dans telle(s) ou telle(s) situation(s) de travail réelles ou simulées. </a:t>
            </a:r>
            <a:r>
              <a:rPr lang="fr-FR" b="1" i="1" dirty="0" smtClean="0"/>
              <a:t>Cela consacre l'importance de la réflexivité dans  </a:t>
            </a:r>
            <a:r>
              <a:rPr lang="fr-FR" b="1" dirty="0" smtClean="0"/>
              <a:t>l'acquisition des compétences. </a:t>
            </a:r>
          </a:p>
          <a:p>
            <a:pPr eaLnBrk="1" hangingPunct="1">
              <a:defRPr/>
            </a:pPr>
            <a:endParaRPr lang="fr-FR" dirty="0" smtClean="0"/>
          </a:p>
          <a:p>
            <a:pPr eaLnBrk="1" hangingPunct="1">
              <a:defRPr/>
            </a:pPr>
            <a:r>
              <a:rPr lang="fr-FR" dirty="0" smtClean="0"/>
              <a:t>En conséquence, les questions sont posées au candidat en terme de SI, c'est à dire à l'intersection des 3 axes de la triade (technologie, processus, acteurs) : comment la technologie se met-elle au service d'une activité et est-elle mobilisée par les acteurs, quelle est sa contribution... ?</a:t>
            </a:r>
          </a:p>
          <a:p>
            <a:pPr eaLnBrk="1" hangingPunct="1">
              <a:defRPr/>
            </a:pPr>
            <a:endParaRPr lang="fr-FR" dirty="0" smtClean="0"/>
          </a:p>
          <a:p>
            <a:pPr eaLnBrk="1" hangingPunct="1">
              <a:defRPr/>
            </a:pPr>
            <a:r>
              <a:rPr lang="fr-FR" b="1" dirty="0" smtClean="0"/>
              <a:t>Le degré de maîtrise de la compétence </a:t>
            </a:r>
            <a:r>
              <a:rPr lang="fr-FR" dirty="0" smtClean="0"/>
              <a:t>est directement lié à la nature de la situation de travail rencontrée (emblématique, critique,…) et à la capacité du candidat à la transférer à d'autres situations de travail.</a:t>
            </a:r>
          </a:p>
          <a:p>
            <a:pPr eaLnBrk="1" hangingPunct="1">
              <a:defRPr/>
            </a:pPr>
            <a:endParaRPr lang="fr-FR" dirty="0" smtClean="0"/>
          </a:p>
          <a:p>
            <a:pPr eaLnBrk="1" hangingPunct="1">
              <a:defRPr/>
            </a:pPr>
            <a:r>
              <a:rPr lang="fr-FR" dirty="0" smtClean="0"/>
              <a:t>Pour les candidats relevant du contrôle ponctuel, outre le livret, le candidat peut appuyer sa présentation orale sur plusieurs supports comme ses productions et les résultats obtenus, des démonstrations in vivo et tout autre procédé (copies d’écran par exemple).</a:t>
            </a:r>
            <a:endParaRPr lang="fr-FR" dirty="0"/>
          </a:p>
        </p:txBody>
      </p:sp>
      <p:sp>
        <p:nvSpPr>
          <p:cNvPr id="104451" name="Espace réservé du numéro de diapositive 3"/>
          <p:cNvSpPr>
            <a:spLocks noGrp="1"/>
          </p:cNvSpPr>
          <p:nvPr>
            <p:ph type="sldNum" sz="quarter" idx="5"/>
          </p:nvPr>
        </p:nvSpPr>
        <p:spPr>
          <a:noFill/>
        </p:spPr>
        <p:txBody>
          <a:bodyPr/>
          <a:lstStyle/>
          <a:p>
            <a:fld id="{6224DD0E-0564-4001-8679-1BE2DBB2EC65}" type="slidenum">
              <a:rPr lang="fr-FR" smtClean="0"/>
              <a:pPr/>
              <a:t>13</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Espace réservé de l'image des diapositives 1"/>
          <p:cNvSpPr>
            <a:spLocks noGrp="1" noRot="1" noChangeAspect="1" noTextEdit="1"/>
          </p:cNvSpPr>
          <p:nvPr>
            <p:ph type="sldImg"/>
          </p:nvPr>
        </p:nvSpPr>
        <p:spPr>
          <a:ln/>
        </p:spPr>
      </p:sp>
      <p:sp>
        <p:nvSpPr>
          <p:cNvPr id="106498" name="Espace réservé des commentaires 2"/>
          <p:cNvSpPr>
            <a:spLocks noGrp="1"/>
          </p:cNvSpPr>
          <p:nvPr>
            <p:ph type="body" idx="1"/>
          </p:nvPr>
        </p:nvSpPr>
        <p:spPr>
          <a:noFill/>
          <a:ln/>
        </p:spPr>
        <p:txBody>
          <a:bodyPr/>
          <a:lstStyle/>
          <a:p>
            <a:pPr eaLnBrk="1" hangingPunct="1"/>
            <a:r>
              <a:rPr lang="fr-FR" smtClean="0"/>
              <a:t>Ce tableau est renseigné par le candidat tout au long de sa formation et non à l’occasion des seules situations d’évaluation.</a:t>
            </a:r>
          </a:p>
          <a:p>
            <a:pPr eaLnBrk="1" hangingPunct="1"/>
            <a:endParaRPr lang="fr-FR" smtClean="0"/>
          </a:p>
          <a:p>
            <a:pPr eaLnBrk="1" hangingPunct="1"/>
            <a:r>
              <a:rPr lang="fr-FR" smtClean="0"/>
              <a:t>Le candidat ne retient que les situations de travail significatives vécues en formation, en stage ou lors d’une expérience professionnelle. Il remplit donc son livret aux moments opportuns qui constituent « des moments bilans ».</a:t>
            </a:r>
          </a:p>
        </p:txBody>
      </p:sp>
      <p:sp>
        <p:nvSpPr>
          <p:cNvPr id="106499" name="Espace réservé du numéro de diapositive 3"/>
          <p:cNvSpPr>
            <a:spLocks noGrp="1"/>
          </p:cNvSpPr>
          <p:nvPr>
            <p:ph type="sldNum" sz="quarter" idx="5"/>
          </p:nvPr>
        </p:nvSpPr>
        <p:spPr>
          <a:noFill/>
        </p:spPr>
        <p:txBody>
          <a:bodyPr/>
          <a:lstStyle/>
          <a:p>
            <a:fld id="{DBCDBBF3-510C-46C5-B1FA-9C7BDCB2B24A}" type="slidenum">
              <a:rPr lang="fr-FR" smtClean="0"/>
              <a:pPr/>
              <a:t>14</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Espace réservé de l'image des diapositives 1"/>
          <p:cNvSpPr>
            <a:spLocks noGrp="1" noRot="1" noChangeAspect="1" noTextEdit="1"/>
          </p:cNvSpPr>
          <p:nvPr>
            <p:ph type="sldImg"/>
          </p:nvPr>
        </p:nvSpPr>
        <p:spPr>
          <a:ln/>
        </p:spPr>
      </p:sp>
      <p:sp>
        <p:nvSpPr>
          <p:cNvPr id="90114" name="Espace réservé des commentaires 2"/>
          <p:cNvSpPr>
            <a:spLocks noGrp="1"/>
          </p:cNvSpPr>
          <p:nvPr>
            <p:ph type="body" idx="1"/>
          </p:nvPr>
        </p:nvSpPr>
        <p:spPr>
          <a:noFill/>
          <a:ln/>
        </p:spPr>
        <p:txBody>
          <a:bodyPr/>
          <a:lstStyle/>
          <a:p>
            <a:pPr eaLnBrk="1" hangingPunct="1"/>
            <a:r>
              <a:rPr lang="fr-FR" smtClean="0"/>
              <a:t>Extrait du référentiel:</a:t>
            </a:r>
          </a:p>
          <a:p>
            <a:pPr eaLnBrk="1" hangingPunct="1"/>
            <a:r>
              <a:rPr lang="fr-FR" smtClean="0"/>
              <a:t>L’un des stages, de préférence celui de première année, doit se dérouler soit dans un pays étranger soit dans un service à vocation internationale sur le territoire national, impliquant l'utilisation d'une langue étrangère</a:t>
            </a:r>
          </a:p>
          <a:p>
            <a:pPr eaLnBrk="1" hangingPunct="1"/>
            <a:endParaRPr lang="fr-FR" smtClean="0"/>
          </a:p>
          <a:p>
            <a:pPr eaLnBrk="1" hangingPunct="1"/>
            <a:r>
              <a:rPr lang="fr-FR" smtClean="0"/>
              <a:t>La durée des stages est de 12 semaines sur les deux années, dont 4 semaines consécutives au minimum par année. Cette durée peut être prolongée de 4 semaines pendant les vacances scolaires.</a:t>
            </a:r>
          </a:p>
        </p:txBody>
      </p:sp>
      <p:sp>
        <p:nvSpPr>
          <p:cNvPr id="90115" name="Espace réservé du numéro de diapositive 3"/>
          <p:cNvSpPr>
            <a:spLocks noGrp="1"/>
          </p:cNvSpPr>
          <p:nvPr>
            <p:ph type="sldNum" sz="quarter" idx="5"/>
          </p:nvPr>
        </p:nvSpPr>
        <p:spPr>
          <a:noFill/>
        </p:spPr>
        <p:txBody>
          <a:bodyPr/>
          <a:lstStyle/>
          <a:p>
            <a:fld id="{C45CDB19-267C-4025-BADC-6D092BF62498}" type="slidenum">
              <a:rPr lang="fr-FR" smtClean="0"/>
              <a:pPr/>
              <a:t>21</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8C1-5951-4BB7-B269-44EB450857D5}" type="slidenum">
              <a:rPr lang="fr-FR" smtClean="0"/>
              <a:pPr/>
              <a:t>‹N°›</a:t>
            </a:fld>
            <a:endParaRPr lang="fr-FR"/>
          </a:p>
        </p:txBody>
      </p:sp>
      <p:pic>
        <p:nvPicPr>
          <p:cNvPr id="59394" name="Picture 2"/>
          <p:cNvPicPr>
            <a:picLocks noChangeAspect="1" noChangeArrowheads="1"/>
          </p:cNvPicPr>
          <p:nvPr userDrawn="1"/>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395536" y="6309320"/>
            <a:ext cx="2133600" cy="365125"/>
          </a:xfrm>
          <a:prstGeom prst="rect">
            <a:avLst/>
          </a:prstGeom>
        </p:spPr>
        <p:txBody>
          <a:bodyPr/>
          <a:lstStyle/>
          <a:p>
            <a:fld id="{21A590E3-95F3-4547-8FCB-FA54ADFF9A17}" type="datetimeFigureOut">
              <a:rPr lang="fr-FR" smtClean="0"/>
              <a:pPr/>
              <a:t>26/05/2011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21E8C1-5951-4BB7-B269-44EB450857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1E8C1-5951-4BB7-B269-44EB450857D5}" type="slidenum">
              <a:rPr lang="fr-FR" smtClean="0"/>
              <a:pPr/>
              <a:t>‹N°›</a:t>
            </a:fld>
            <a:endParaRPr lang="fr-FR"/>
          </a:p>
        </p:txBody>
      </p:sp>
      <p:pic>
        <p:nvPicPr>
          <p:cNvPr id="7" name="Image 6"/>
          <p:cNvPicPr/>
          <p:nvPr userDrawn="1"/>
        </p:nvPicPr>
        <p:blipFill>
          <a:blip r:embed="rId14" cstate="print"/>
          <a:srcRect/>
          <a:stretch>
            <a:fillRect/>
          </a:stretch>
        </p:blipFill>
        <p:spPr bwMode="auto">
          <a:xfrm>
            <a:off x="0" y="0"/>
            <a:ext cx="1547664" cy="764704"/>
          </a:xfrm>
          <a:prstGeom prst="rect">
            <a:avLst/>
          </a:prstGeom>
          <a:noFill/>
          <a:ln w="9525">
            <a:noFill/>
            <a:miter lim="800000"/>
            <a:headEnd/>
            <a:tailEnd/>
          </a:ln>
        </p:spPr>
      </p:pic>
      <p:pic>
        <p:nvPicPr>
          <p:cNvPr id="1026" name="Picture 2"/>
          <p:cNvPicPr>
            <a:picLocks noChangeAspect="1" noChangeArrowheads="1"/>
          </p:cNvPicPr>
          <p:nvPr userDrawn="1"/>
        </p:nvPicPr>
        <p:blipFill>
          <a:blip r:embed="rId15" cstate="print"/>
          <a:srcRect/>
          <a:stretch>
            <a:fillRect/>
          </a:stretch>
        </p:blipFill>
        <p:spPr bwMode="auto">
          <a:xfrm>
            <a:off x="7740352" y="0"/>
            <a:ext cx="1403648" cy="764704"/>
          </a:xfrm>
          <a:prstGeom prst="rect">
            <a:avLst/>
          </a:prstGeom>
          <a:noFill/>
          <a:ln w="9525">
            <a:noFill/>
            <a:miter lim="800000"/>
            <a:headEnd/>
            <a:tailEnd/>
          </a:ln>
        </p:spPr>
      </p:pic>
      <p:pic>
        <p:nvPicPr>
          <p:cNvPr id="1027" name="Picture 3"/>
          <p:cNvPicPr>
            <a:picLocks noChangeAspect="1" noChangeArrowheads="1"/>
          </p:cNvPicPr>
          <p:nvPr userDrawn="1"/>
        </p:nvPicPr>
        <p:blipFill>
          <a:blip r:embed="rId16" cstate="print"/>
          <a:srcRect/>
          <a:stretch>
            <a:fillRect/>
          </a:stretch>
        </p:blipFill>
        <p:spPr bwMode="auto">
          <a:xfrm>
            <a:off x="1547664" y="0"/>
            <a:ext cx="1440160" cy="764704"/>
          </a:xfrm>
          <a:prstGeom prst="rect">
            <a:avLst/>
          </a:prstGeom>
          <a:noFill/>
          <a:ln w="9525">
            <a:noFill/>
            <a:miter lim="800000"/>
            <a:headEnd/>
            <a:tailEnd/>
          </a:ln>
        </p:spPr>
      </p:pic>
      <p:pic>
        <p:nvPicPr>
          <p:cNvPr id="1028" name="Picture 4"/>
          <p:cNvPicPr>
            <a:picLocks noChangeAspect="1" noChangeArrowheads="1"/>
          </p:cNvPicPr>
          <p:nvPr userDrawn="1"/>
        </p:nvPicPr>
        <p:blipFill>
          <a:blip r:embed="rId17" cstate="print"/>
          <a:srcRect/>
          <a:stretch>
            <a:fillRect/>
          </a:stretch>
        </p:blipFill>
        <p:spPr bwMode="auto">
          <a:xfrm>
            <a:off x="2987824" y="0"/>
            <a:ext cx="1512168" cy="764703"/>
          </a:xfrm>
          <a:prstGeom prst="rect">
            <a:avLst/>
          </a:prstGeom>
          <a:noFill/>
          <a:ln w="9525">
            <a:noFill/>
            <a:miter lim="800000"/>
            <a:headEnd/>
            <a:tailEnd/>
          </a:ln>
        </p:spPr>
      </p:pic>
      <p:pic>
        <p:nvPicPr>
          <p:cNvPr id="1029" name="Picture 5"/>
          <p:cNvPicPr>
            <a:picLocks noChangeAspect="1" noChangeArrowheads="1"/>
          </p:cNvPicPr>
          <p:nvPr userDrawn="1"/>
        </p:nvPicPr>
        <p:blipFill>
          <a:blip r:embed="rId18" cstate="print"/>
          <a:srcRect/>
          <a:stretch>
            <a:fillRect/>
          </a:stretch>
        </p:blipFill>
        <p:spPr bwMode="auto">
          <a:xfrm>
            <a:off x="4499992" y="0"/>
            <a:ext cx="1656184" cy="764704"/>
          </a:xfrm>
          <a:prstGeom prst="rect">
            <a:avLst/>
          </a:prstGeom>
          <a:noFill/>
          <a:ln w="9525">
            <a:noFill/>
            <a:miter lim="800000"/>
            <a:headEnd/>
            <a:tailEnd/>
          </a:ln>
        </p:spPr>
      </p:pic>
      <p:pic>
        <p:nvPicPr>
          <p:cNvPr id="1030" name="Picture 6"/>
          <p:cNvPicPr>
            <a:picLocks noChangeAspect="1" noChangeArrowheads="1"/>
          </p:cNvPicPr>
          <p:nvPr userDrawn="1"/>
        </p:nvPicPr>
        <p:blipFill>
          <a:blip r:embed="rId19" cstate="print"/>
          <a:srcRect/>
          <a:stretch>
            <a:fillRect/>
          </a:stretch>
        </p:blipFill>
        <p:spPr bwMode="auto">
          <a:xfrm>
            <a:off x="6156176" y="0"/>
            <a:ext cx="1584176" cy="764703"/>
          </a:xfrm>
          <a:prstGeom prst="rect">
            <a:avLst/>
          </a:prstGeom>
          <a:noFill/>
          <a:ln w="9525">
            <a:noFill/>
            <a:miter lim="800000"/>
            <a:headEnd/>
            <a:tailEnd/>
          </a:ln>
        </p:spPr>
      </p:pic>
      <p:pic>
        <p:nvPicPr>
          <p:cNvPr id="14" name="Picture 12"/>
          <p:cNvPicPr>
            <a:picLocks noChangeAspect="1" noChangeArrowheads="1"/>
          </p:cNvPicPr>
          <p:nvPr userDrawn="1"/>
        </p:nvPicPr>
        <p:blipFill>
          <a:blip r:embed="rId20" cstate="print"/>
          <a:srcRect/>
          <a:stretch>
            <a:fillRect/>
          </a:stretch>
        </p:blipFill>
        <p:spPr bwMode="auto">
          <a:xfrm>
            <a:off x="838200" y="6381328"/>
            <a:ext cx="8305800" cy="274637"/>
          </a:xfrm>
          <a:prstGeom prst="rect">
            <a:avLst/>
          </a:prstGeom>
          <a:noFill/>
          <a:ln w="9525">
            <a:noFill/>
            <a:miter lim="800000"/>
            <a:headEnd/>
            <a:tailEnd/>
          </a:ln>
        </p:spPr>
      </p:pic>
      <p:pic>
        <p:nvPicPr>
          <p:cNvPr id="1032" name="Picture 8"/>
          <p:cNvPicPr>
            <a:picLocks noChangeAspect="1" noChangeArrowheads="1"/>
          </p:cNvPicPr>
          <p:nvPr userDrawn="1"/>
        </p:nvPicPr>
        <p:blipFill>
          <a:blip r:embed="rId21" cstate="print"/>
          <a:srcRect/>
          <a:stretch>
            <a:fillRect/>
          </a:stretch>
        </p:blipFill>
        <p:spPr bwMode="auto">
          <a:xfrm>
            <a:off x="0" y="6381328"/>
            <a:ext cx="827584" cy="47667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top-assistante.com/cv/index.php" TargetMode="External"/><Relationship Id="rId2" Type="http://schemas.openxmlformats.org/officeDocument/2006/relationships/hyperlink" Target="http://www.assistante-experte.com/index.ph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9.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hyperlink" Target="http://www.creg.ac-versailles.fr/spip.php?article44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eb.stockpro.certa.academie-openerp.fr/" TargetMode="External"/><Relationship Id="rId2" Type="http://schemas.openxmlformats.org/officeDocument/2006/relationships/hyperlink" Target="http://www.reseaucerta.org/docs/cotecours/StockPRO_Niveau1.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nouvelles problématiques du BTS AM</a:t>
            </a:r>
          </a:p>
        </p:txBody>
      </p:sp>
      <p:sp>
        <p:nvSpPr>
          <p:cNvPr id="3" name="Sous-titre 2"/>
          <p:cNvSpPr>
            <a:spLocks noGrp="1"/>
          </p:cNvSpPr>
          <p:nvPr>
            <p:ph type="subTitle" idx="1"/>
          </p:nvPr>
        </p:nvSpPr>
        <p:spPr>
          <a:xfrm>
            <a:off x="1371600" y="4797152"/>
            <a:ext cx="6400800" cy="841648"/>
          </a:xfrm>
        </p:spPr>
        <p:txBody>
          <a:bodyPr>
            <a:normAutofit fontScale="85000" lnSpcReduction="20000"/>
          </a:bodyPr>
          <a:lstStyle/>
          <a:p>
            <a:r>
              <a:rPr lang="fr-FR" dirty="0" smtClean="0"/>
              <a:t>Lycée Aliénor d’Aquitaine</a:t>
            </a:r>
          </a:p>
          <a:p>
            <a:r>
              <a:rPr lang="fr-FR" dirty="0" smtClean="0"/>
              <a:t>01 avril 2011</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108012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solidFill>
                  <a:schemeClr val="bg1"/>
                </a:solidFill>
              </a:rPr>
              <a:t>Déroulement de l’épreuve (II)</a:t>
            </a:r>
            <a:br>
              <a:rPr lang="fr-FR" dirty="0" smtClean="0">
                <a:solidFill>
                  <a:schemeClr val="bg1"/>
                </a:solidFill>
              </a:rPr>
            </a:br>
            <a:r>
              <a:rPr lang="fr-FR" sz="2200" dirty="0" smtClean="0">
                <a:solidFill>
                  <a:schemeClr val="bg1"/>
                </a:solidFill>
              </a:rPr>
              <a:t>25 minutes au maximum</a:t>
            </a:r>
            <a:endParaRPr lang="fr-FR" sz="2200" dirty="0">
              <a:solidFill>
                <a:schemeClr val="bg1"/>
              </a:solidFill>
            </a:endParaRPr>
          </a:p>
        </p:txBody>
      </p:sp>
      <p:sp>
        <p:nvSpPr>
          <p:cNvPr id="4" name="Rectangle 3"/>
          <p:cNvSpPr/>
          <p:nvPr/>
        </p:nvSpPr>
        <p:spPr>
          <a:xfrm>
            <a:off x="395536" y="2132856"/>
            <a:ext cx="3357586" cy="35719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endParaRPr lang="fr-FR" b="1" dirty="0" smtClean="0"/>
          </a:p>
          <a:p>
            <a:r>
              <a:rPr lang="fr-FR" sz="2000" b="1" dirty="0" smtClean="0">
                <a:solidFill>
                  <a:schemeClr val="accent4"/>
                </a:solidFill>
              </a:rPr>
              <a:t> Le candidat :</a:t>
            </a:r>
          </a:p>
          <a:p>
            <a:endParaRPr lang="fr-FR" sz="2000" b="1" dirty="0" smtClean="0">
              <a:solidFill>
                <a:schemeClr val="accent4"/>
              </a:solidFill>
            </a:endParaRPr>
          </a:p>
          <a:p>
            <a:pPr>
              <a:buFont typeface="Arial" pitchFamily="34" charset="0"/>
              <a:buChar char="•"/>
            </a:pPr>
            <a:endParaRPr lang="fr-FR" dirty="0" smtClean="0"/>
          </a:p>
          <a:p>
            <a:pPr>
              <a:buFont typeface="Arial" pitchFamily="34" charset="0"/>
              <a:buChar char="•"/>
            </a:pPr>
            <a:r>
              <a:rPr lang="fr-FR" dirty="0" smtClean="0">
                <a:solidFill>
                  <a:schemeClr val="accent2"/>
                </a:solidFill>
              </a:rPr>
              <a:t> présente une action choisie par la commission d’interrogation à partir des fiches du dossier.</a:t>
            </a:r>
          </a:p>
          <a:p>
            <a:pPr>
              <a:buFont typeface="Arial" pitchFamily="34" charset="0"/>
              <a:buChar char="•"/>
            </a:pPr>
            <a:endParaRPr lang="fr-FR" dirty="0" smtClean="0">
              <a:solidFill>
                <a:schemeClr val="accent2"/>
              </a:solidFill>
            </a:endParaRPr>
          </a:p>
          <a:p>
            <a:pPr>
              <a:buFont typeface="Arial" pitchFamily="34" charset="0"/>
              <a:buChar char="•"/>
            </a:pPr>
            <a:r>
              <a:rPr lang="fr-FR" dirty="0" smtClean="0">
                <a:solidFill>
                  <a:schemeClr val="accent2"/>
                </a:solidFill>
              </a:rPr>
              <a:t> il peut s’appuyer sur tout document à sa convenance</a:t>
            </a:r>
            <a:endParaRPr lang="fr-FR" dirty="0">
              <a:solidFill>
                <a:schemeClr val="accent2"/>
              </a:solidFill>
            </a:endParaRPr>
          </a:p>
        </p:txBody>
      </p:sp>
      <p:sp>
        <p:nvSpPr>
          <p:cNvPr id="8" name="Double flèche horizontale 7"/>
          <p:cNvSpPr/>
          <p:nvPr/>
        </p:nvSpPr>
        <p:spPr>
          <a:xfrm>
            <a:off x="4286248" y="4000504"/>
            <a:ext cx="785818" cy="484632"/>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2"/>
              </a:solidFill>
            </a:endParaRPr>
          </a:p>
        </p:txBody>
      </p:sp>
      <p:sp>
        <p:nvSpPr>
          <p:cNvPr id="9" name="Rectangle 8"/>
          <p:cNvSpPr/>
          <p:nvPr/>
        </p:nvSpPr>
        <p:spPr>
          <a:xfrm>
            <a:off x="5572132" y="2564904"/>
            <a:ext cx="3071834" cy="36724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2000" b="1" dirty="0" smtClean="0">
                <a:solidFill>
                  <a:schemeClr val="accent4"/>
                </a:solidFill>
              </a:rPr>
              <a:t>La commission :</a:t>
            </a:r>
          </a:p>
          <a:p>
            <a:endParaRPr lang="fr-FR" sz="2000" b="1" dirty="0" smtClean="0">
              <a:solidFill>
                <a:schemeClr val="accent4"/>
              </a:solidFill>
            </a:endParaRPr>
          </a:p>
          <a:p>
            <a:endParaRPr lang="fr-FR" dirty="0" smtClean="0">
              <a:solidFill>
                <a:schemeClr val="bg1"/>
              </a:solidFill>
            </a:endParaRPr>
          </a:p>
          <a:p>
            <a:pPr>
              <a:buFont typeface="Arial" pitchFamily="34" charset="0"/>
              <a:buChar char="•"/>
            </a:pPr>
            <a:r>
              <a:rPr lang="fr-FR" dirty="0" smtClean="0">
                <a:solidFill>
                  <a:schemeClr val="accent2"/>
                </a:solidFill>
              </a:rPr>
              <a:t> demande des éclaircissements ou des approfondissements sur les actions présentées. </a:t>
            </a:r>
          </a:p>
          <a:p>
            <a:pPr>
              <a:buFont typeface="Arial" pitchFamily="34" charset="0"/>
              <a:buChar char="•"/>
            </a:pPr>
            <a:endParaRPr lang="fr-FR" dirty="0" smtClean="0">
              <a:solidFill>
                <a:schemeClr val="accent2"/>
              </a:solidFill>
            </a:endParaRPr>
          </a:p>
          <a:p>
            <a:pPr>
              <a:buFont typeface="Arial" pitchFamily="34" charset="0"/>
              <a:buChar char="•"/>
            </a:pPr>
            <a:r>
              <a:rPr lang="fr-FR" dirty="0" smtClean="0">
                <a:solidFill>
                  <a:schemeClr val="accent2"/>
                </a:solidFill>
              </a:rPr>
              <a:t>  le jury peut étendre l’entretien à une autre action, de nature différente</a:t>
            </a:r>
            <a:endParaRPr lang="fr-FR" dirty="0"/>
          </a:p>
        </p:txBody>
      </p:sp>
      <p:pic>
        <p:nvPicPr>
          <p:cNvPr id="6"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8640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sz="3000" dirty="0" smtClean="0">
                <a:solidFill>
                  <a:schemeClr val="bg1"/>
                </a:solidFill>
              </a:rPr>
              <a:t>Critères d’évaluation de la situation A</a:t>
            </a:r>
            <a:endParaRPr lang="fr-FR" sz="3000" dirty="0">
              <a:solidFill>
                <a:schemeClr val="bg1"/>
              </a:solidFill>
            </a:endParaRPr>
          </a:p>
        </p:txBody>
      </p:sp>
      <p:sp>
        <p:nvSpPr>
          <p:cNvPr id="3" name="Espace réservé du contenu 2"/>
          <p:cNvSpPr>
            <a:spLocks noGrp="1"/>
          </p:cNvSpPr>
          <p:nvPr>
            <p:ph idx="1"/>
          </p:nvPr>
        </p:nvSpPr>
        <p:spPr>
          <a:xfrm>
            <a:off x="0" y="1600200"/>
            <a:ext cx="9144000" cy="525780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buNone/>
            </a:pPr>
            <a:endParaRPr lang="fr-FR" sz="3600" dirty="0" smtClean="0">
              <a:solidFill>
                <a:schemeClr val="accent2"/>
              </a:solidFill>
            </a:endParaRPr>
          </a:p>
          <a:p>
            <a:pPr>
              <a:buNone/>
            </a:pPr>
            <a:r>
              <a:rPr lang="fr-FR" sz="4200" dirty="0" smtClean="0">
                <a:solidFill>
                  <a:schemeClr val="accent2"/>
                </a:solidFill>
              </a:rPr>
              <a:t>L'analyse de la contribution de l'assistant(e) (4 points) :</a:t>
            </a:r>
          </a:p>
          <a:p>
            <a:pPr>
              <a:buNone/>
            </a:pPr>
            <a:r>
              <a:rPr lang="fr-FR" dirty="0" smtClean="0">
                <a:solidFill>
                  <a:schemeClr val="accent2"/>
                </a:solidFill>
              </a:rPr>
              <a:t> </a:t>
            </a:r>
          </a:p>
          <a:p>
            <a:r>
              <a:rPr lang="fr-FR" sz="3300" dirty="0" smtClean="0"/>
              <a:t>pertinence de l'analyse du poste de travail au sein du service (ou du département ou de l'organisation) et du système d'information ;</a:t>
            </a:r>
          </a:p>
          <a:p>
            <a:r>
              <a:rPr lang="fr-FR" sz="3300" dirty="0" smtClean="0"/>
              <a:t>pertinence de l'identification de sa propre contribution aux activités du manager ou aux missions du service.</a:t>
            </a:r>
          </a:p>
          <a:p>
            <a:pPr>
              <a:buNone/>
            </a:pPr>
            <a:endParaRPr lang="fr-FR" dirty="0" smtClean="0"/>
          </a:p>
          <a:p>
            <a:pPr>
              <a:buNone/>
            </a:pPr>
            <a:r>
              <a:rPr lang="fr-FR" sz="4200" dirty="0" smtClean="0">
                <a:solidFill>
                  <a:schemeClr val="accent2"/>
                </a:solidFill>
              </a:rPr>
              <a:t>L'analyse d'actions professionnelles (8 points) :</a:t>
            </a:r>
          </a:p>
          <a:p>
            <a:pPr>
              <a:buNone/>
            </a:pPr>
            <a:endParaRPr lang="fr-FR" dirty="0" smtClean="0"/>
          </a:p>
          <a:p>
            <a:r>
              <a:rPr lang="fr-FR" sz="3300" dirty="0" smtClean="0"/>
              <a:t>précision de l'analyse du contexte de l'action ;</a:t>
            </a:r>
          </a:p>
          <a:p>
            <a:r>
              <a:rPr lang="fr-FR" sz="3300" dirty="0" smtClean="0"/>
              <a:t>prise en compte et le respect des contraintes ;</a:t>
            </a:r>
          </a:p>
          <a:p>
            <a:r>
              <a:rPr lang="fr-FR" sz="3300" dirty="0" smtClean="0"/>
              <a:t>adéquation des outils utilisés ;</a:t>
            </a:r>
          </a:p>
          <a:p>
            <a:r>
              <a:rPr lang="fr-FR" sz="3300" dirty="0" smtClean="0"/>
              <a:t>justification de la démarche et des moyens mobilisés ;</a:t>
            </a:r>
          </a:p>
          <a:p>
            <a:r>
              <a:rPr lang="fr-FR" sz="3300" dirty="0" smtClean="0"/>
              <a:t>efficacité et/ou l'efficience de l'action ;</a:t>
            </a:r>
          </a:p>
          <a:p>
            <a:r>
              <a:rPr lang="fr-FR" sz="3300" dirty="0" smtClean="0"/>
              <a:t>rigueur du suivi et du contrôle ;</a:t>
            </a:r>
          </a:p>
          <a:p>
            <a:r>
              <a:rPr lang="fr-FR" sz="3300" dirty="0" smtClean="0"/>
              <a:t>pertinence du bilan de l'action et des éventuelles mesures correctives.</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endParaRPr lang="fr-FR" dirty="0"/>
          </a:p>
          <a:p>
            <a:pPr algn="ctr">
              <a:buNone/>
            </a:pPr>
            <a:r>
              <a:rPr lang="fr-FR" sz="4400" b="1" dirty="0"/>
              <a:t>Situation B</a:t>
            </a:r>
          </a:p>
          <a:p>
            <a:pPr algn="ctr">
              <a:buNone/>
            </a:pPr>
            <a:r>
              <a:rPr lang="fr-FR" sz="4400" b="1" dirty="0"/>
              <a:t>Le livret informatique</a:t>
            </a:r>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re 1"/>
          <p:cNvSpPr>
            <a:spLocks noGrp="1"/>
          </p:cNvSpPr>
          <p:nvPr>
            <p:ph type="title"/>
          </p:nvPr>
        </p:nvSpPr>
        <p:spPr bwMode="auto">
          <a:xfrm>
            <a:off x="0" y="764704"/>
            <a:ext cx="9144000" cy="720080"/>
          </a:xfr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eaLnBrk="1" hangingPunct="1"/>
            <a:r>
              <a:rPr lang="fr-FR" sz="3600" dirty="0" smtClean="0"/>
              <a:t>L’évaluation des compétences</a:t>
            </a:r>
          </a:p>
        </p:txBody>
      </p:sp>
      <p:sp>
        <p:nvSpPr>
          <p:cNvPr id="103426" name="Espace réservé du pied de page 2"/>
          <p:cNvSpPr>
            <a:spLocks noGrp="1"/>
          </p:cNvSpPr>
          <p:nvPr>
            <p:ph type="ftr" sz="quarter" idx="4294967295"/>
          </p:nvPr>
        </p:nvSpPr>
        <p:spPr bwMode="auto">
          <a:xfrm>
            <a:off x="2500313" y="6215063"/>
            <a:ext cx="4495800" cy="304800"/>
          </a:xfrm>
          <a:prstGeom prst="rect">
            <a:avLst/>
          </a:prstGeom>
          <a:noFill/>
          <a:ln>
            <a:miter lim="800000"/>
            <a:headEnd/>
            <a:tailEnd/>
          </a:ln>
        </p:spPr>
        <p:txBody>
          <a:bodyPr/>
          <a:lstStyle/>
          <a:p>
            <a:r>
              <a:rPr lang="fr-FR"/>
              <a:t>BTS Assistant de manager</a:t>
            </a:r>
            <a:endParaRPr lang="fr-FR">
              <a:solidFill>
                <a:schemeClr val="folHlink"/>
              </a:solidFill>
            </a:endParaRPr>
          </a:p>
        </p:txBody>
      </p:sp>
      <p:sp>
        <p:nvSpPr>
          <p:cNvPr id="5" name="ZoneTexte 4"/>
          <p:cNvSpPr txBox="1"/>
          <p:nvPr/>
        </p:nvSpPr>
        <p:spPr>
          <a:xfrm>
            <a:off x="467544" y="1484784"/>
            <a:ext cx="8280920" cy="5262979"/>
          </a:xfrm>
          <a:prstGeom prst="rect">
            <a:avLst/>
          </a:prstGeom>
          <a:noFill/>
        </p:spPr>
        <p:txBody>
          <a:bodyPr wrap="square">
            <a:spAutoFit/>
          </a:bodyPr>
          <a:lstStyle/>
          <a:p>
            <a:pPr>
              <a:defRPr/>
            </a:pPr>
            <a:r>
              <a:rPr lang="fr-FR" sz="2400" b="1" dirty="0"/>
              <a:t>N’est pas :</a:t>
            </a:r>
          </a:p>
          <a:p>
            <a:pPr marL="900113" indent="260350">
              <a:buFont typeface="Arial" pitchFamily="34" charset="0"/>
              <a:buChar char="•"/>
              <a:tabLst>
                <a:tab pos="1160463" algn="l"/>
              </a:tabLst>
              <a:defRPr/>
            </a:pPr>
            <a:r>
              <a:rPr lang="fr-FR" sz="2400" dirty="0"/>
              <a:t> l’observation d’un geste reproduit sorti de son	contexte,</a:t>
            </a:r>
          </a:p>
          <a:p>
            <a:pPr marL="900113" indent="260350">
              <a:buFont typeface="Arial" pitchFamily="34" charset="0"/>
              <a:buChar char="•"/>
              <a:defRPr/>
            </a:pPr>
            <a:r>
              <a:rPr lang="fr-FR" sz="2400" dirty="0"/>
              <a:t>l’observation d’un résultat atteint.</a:t>
            </a:r>
          </a:p>
          <a:p>
            <a:pPr>
              <a:defRPr/>
            </a:pPr>
            <a:r>
              <a:rPr lang="fr-FR" sz="2400" b="1" dirty="0"/>
              <a:t>Est </a:t>
            </a:r>
            <a:r>
              <a:rPr lang="fr-FR" sz="2400" b="1" dirty="0" smtClean="0"/>
              <a:t>: </a:t>
            </a:r>
          </a:p>
          <a:p>
            <a:pPr lvl="2">
              <a:buFont typeface="Arial" pitchFamily="34" charset="0"/>
              <a:buChar char="•"/>
              <a:defRPr/>
            </a:pPr>
            <a:r>
              <a:rPr lang="fr-FR" sz="2400" dirty="0" smtClean="0"/>
              <a:t>    l’évaluation </a:t>
            </a:r>
            <a:r>
              <a:rPr lang="fr-FR" sz="2400" dirty="0"/>
              <a:t>de l’aptitude à mettre en œuvre l’outil informatique au service de la résolution de  </a:t>
            </a:r>
            <a:r>
              <a:rPr lang="fr-FR" sz="2400" dirty="0" smtClean="0"/>
              <a:t>problème</a:t>
            </a:r>
          </a:p>
          <a:p>
            <a:pPr marL="900113" indent="355600">
              <a:buFont typeface="Arial" pitchFamily="34" charset="0"/>
              <a:buChar char="•"/>
              <a:defRPr/>
            </a:pPr>
            <a:r>
              <a:rPr lang="fr-FR" sz="2400" dirty="0"/>
              <a:t>l’évaluation de la compréhension des différents </a:t>
            </a:r>
            <a:r>
              <a:rPr lang="fr-FR" sz="2400" dirty="0" smtClean="0"/>
              <a:t>SI</a:t>
            </a:r>
            <a:endParaRPr lang="fr-FR" sz="2400" dirty="0"/>
          </a:p>
          <a:p>
            <a:pPr marL="900113" indent="355600">
              <a:buFont typeface="Arial" pitchFamily="34" charset="0"/>
              <a:buChar char="•"/>
              <a:defRPr/>
            </a:pPr>
            <a:r>
              <a:rPr lang="fr-FR" sz="2400" dirty="0" smtClean="0"/>
              <a:t>l’évaluation </a:t>
            </a:r>
            <a:r>
              <a:rPr lang="fr-FR" sz="2400" dirty="0"/>
              <a:t>du degré de mesure de la </a:t>
            </a:r>
            <a:r>
              <a:rPr lang="fr-FR" sz="2400" dirty="0" smtClean="0"/>
              <a:t>compétence</a:t>
            </a:r>
          </a:p>
          <a:p>
            <a:pPr marL="900113" indent="355600">
              <a:buFont typeface="Arial" pitchFamily="34" charset="0"/>
              <a:buChar char="•"/>
              <a:defRPr/>
            </a:pPr>
            <a:endParaRPr lang="fr-FR" sz="2400" dirty="0">
              <a:solidFill>
                <a:schemeClr val="bg1"/>
              </a:solidFill>
            </a:endParaRPr>
          </a:p>
          <a:p>
            <a:pPr marL="182563">
              <a:defRPr/>
            </a:pPr>
            <a:r>
              <a:rPr lang="fr-FR" sz="2400" dirty="0" smtClean="0"/>
              <a:t>Les </a:t>
            </a:r>
            <a:r>
              <a:rPr lang="fr-FR" sz="2400" dirty="0"/>
              <a:t>questions sont posées au candidat en termes de SI c’est-à-dire autour de 3 axes : technologies, processus, acteurs </a:t>
            </a:r>
            <a:r>
              <a:rPr lang="fr-FR" sz="2400" dirty="0">
                <a:hlinkClick r:id="rId3" action="ppaction://hlinksldjump"/>
              </a:rPr>
              <a:t>(</a:t>
            </a:r>
            <a:r>
              <a:rPr lang="fr-FR" sz="2400" dirty="0" err="1" smtClean="0">
                <a:hlinkClick r:id="rId3" action="ppaction://hlinksldjump"/>
              </a:rPr>
              <a:t>cf</a:t>
            </a:r>
            <a:r>
              <a:rPr lang="fr-FR" sz="2400" dirty="0" smtClean="0">
                <a:hlinkClick r:id="rId3" action="ppaction://hlinksldjump"/>
              </a:rPr>
              <a:t> : </a:t>
            </a:r>
            <a:r>
              <a:rPr lang="fr-FR" sz="2400" dirty="0">
                <a:hlinkClick r:id="rId3" action="ppaction://hlinksldjump"/>
              </a:rPr>
              <a:t>livret informatique des compétences)</a:t>
            </a:r>
            <a:endParaRPr lang="fr-FR" sz="2400" dirty="0"/>
          </a:p>
          <a:p>
            <a:pPr marL="900113" indent="355600">
              <a:buFont typeface="Verdana" pitchFamily="34" charset="0"/>
              <a:buChar char="–"/>
              <a:defRPr/>
            </a:pPr>
            <a:endParaRPr lang="fr-FR" sz="2400" dirty="0">
              <a:solidFill>
                <a:schemeClr val="bg1"/>
              </a:solidFill>
            </a:endParaRPr>
          </a:p>
        </p:txBody>
      </p:sp>
      <p:pic>
        <p:nvPicPr>
          <p:cNvPr id="6" name="Picture 2"/>
          <p:cNvPicPr>
            <a:picLocks noChangeAspect="1" noChangeArrowheads="1"/>
          </p:cNvPicPr>
          <p:nvPr/>
        </p:nvPicPr>
        <p:blipFill>
          <a:blip r:embed="rId4"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u pied de page 2"/>
          <p:cNvSpPr>
            <a:spLocks noGrp="1"/>
          </p:cNvSpPr>
          <p:nvPr>
            <p:ph type="ftr" sz="quarter" idx="4294967295"/>
          </p:nvPr>
        </p:nvSpPr>
        <p:spPr bwMode="auto">
          <a:xfrm>
            <a:off x="2571750" y="6286500"/>
            <a:ext cx="4495800" cy="304800"/>
          </a:xfrm>
          <a:prstGeom prst="rect">
            <a:avLst/>
          </a:prstGeom>
          <a:noFill/>
          <a:ln>
            <a:miter lim="800000"/>
            <a:headEnd/>
            <a:tailEnd/>
          </a:ln>
        </p:spPr>
        <p:txBody>
          <a:bodyPr/>
          <a:lstStyle/>
          <a:p>
            <a:r>
              <a:rPr lang="fr-FR"/>
              <a:t>BTS Assistant de manager</a:t>
            </a:r>
            <a:endParaRPr lang="fr-FR">
              <a:solidFill>
                <a:schemeClr val="folHlink"/>
              </a:solidFill>
            </a:endParaRPr>
          </a:p>
        </p:txBody>
      </p:sp>
      <p:graphicFrame>
        <p:nvGraphicFramePr>
          <p:cNvPr id="4" name="Tableau 3"/>
          <p:cNvGraphicFramePr>
            <a:graphicFrameLocks noGrp="1"/>
          </p:cNvGraphicFramePr>
          <p:nvPr/>
        </p:nvGraphicFramePr>
        <p:xfrm>
          <a:off x="0" y="0"/>
          <a:ext cx="9143999" cy="6858001"/>
        </p:xfrm>
        <a:graphic>
          <a:graphicData uri="http://schemas.openxmlformats.org/drawingml/2006/table">
            <a:tbl>
              <a:tblPr firstRow="1" bandRow="1">
                <a:tableStyleId>{5C22544A-7EE6-4342-B048-85BDC9FD1C3A}</a:tableStyleId>
              </a:tblPr>
              <a:tblGrid>
                <a:gridCol w="1120462"/>
                <a:gridCol w="1247318"/>
                <a:gridCol w="1331876"/>
                <a:gridCol w="1120462"/>
                <a:gridCol w="1552082"/>
                <a:gridCol w="1153949"/>
                <a:gridCol w="1617850"/>
              </a:tblGrid>
              <a:tr h="488148">
                <a:tc gridSpan="7">
                  <a:txBody>
                    <a:bodyPr/>
                    <a:lstStyle/>
                    <a:p>
                      <a:pPr>
                        <a:tabLst>
                          <a:tab pos="982663" algn="l"/>
                        </a:tabLst>
                      </a:pPr>
                      <a:r>
                        <a:rPr lang="fr-FR" sz="1600" dirty="0" smtClean="0"/>
                        <a:t>Finalité 1 : Soutien à la communication et aux</a:t>
                      </a:r>
                      <a:r>
                        <a:rPr lang="fr-FR" sz="1600" baseline="0" dirty="0" smtClean="0"/>
                        <a:t> relations  internes et externes</a:t>
                      </a:r>
                      <a:endParaRPr lang="fr-FR" sz="1600"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r>
              <a:tr h="488148">
                <a:tc rowSpan="2">
                  <a:txBody>
                    <a:bodyPr/>
                    <a:lstStyle/>
                    <a:p>
                      <a:r>
                        <a:rPr lang="fr-FR" sz="1800" dirty="0" smtClean="0">
                          <a:solidFill>
                            <a:schemeClr val="tx1"/>
                          </a:solidFill>
                        </a:rPr>
                        <a:t>Activités</a:t>
                      </a:r>
                      <a:endParaRPr lang="fr-FR" sz="1800" dirty="0">
                        <a:solidFill>
                          <a:schemeClr val="tx1"/>
                        </a:solidFill>
                      </a:endParaRPr>
                    </a:p>
                  </a:txBody>
                  <a:tcPr anchor="ctr"/>
                </a:tc>
                <a:tc rowSpan="2">
                  <a:txBody>
                    <a:bodyPr/>
                    <a:lstStyle/>
                    <a:p>
                      <a:r>
                        <a:rPr lang="fr-FR" sz="1800" dirty="0" smtClean="0">
                          <a:solidFill>
                            <a:schemeClr val="tx1"/>
                          </a:solidFill>
                        </a:rPr>
                        <a:t>Compétences</a:t>
                      </a:r>
                      <a:r>
                        <a:rPr lang="fr-FR" sz="1800" baseline="0" dirty="0" smtClean="0">
                          <a:solidFill>
                            <a:schemeClr val="tx1"/>
                          </a:solidFill>
                        </a:rPr>
                        <a:t> du réf</a:t>
                      </a:r>
                      <a:endParaRPr lang="fr-FR" sz="1800" dirty="0">
                        <a:solidFill>
                          <a:schemeClr val="tx1"/>
                        </a:solidFill>
                      </a:endParaRPr>
                    </a:p>
                  </a:txBody>
                  <a:tcPr anchor="ctr"/>
                </a:tc>
                <a:tc rowSpan="2">
                  <a:txBody>
                    <a:bodyPr/>
                    <a:lstStyle/>
                    <a:p>
                      <a:r>
                        <a:rPr lang="fr-FR" sz="1800" dirty="0" smtClean="0">
                          <a:solidFill>
                            <a:schemeClr val="tx1"/>
                          </a:solidFill>
                        </a:rPr>
                        <a:t>Description des situations</a:t>
                      </a:r>
                      <a:r>
                        <a:rPr lang="fr-FR" sz="1800" baseline="0" dirty="0" smtClean="0">
                          <a:solidFill>
                            <a:schemeClr val="tx1"/>
                          </a:solidFill>
                        </a:rPr>
                        <a:t> de travail</a:t>
                      </a:r>
                      <a:endParaRPr lang="fr-FR" sz="1800" dirty="0">
                        <a:solidFill>
                          <a:schemeClr val="tx1"/>
                        </a:solidFill>
                      </a:endParaRPr>
                    </a:p>
                  </a:txBody>
                  <a:tcPr anchor="ctr"/>
                </a:tc>
                <a:tc rowSpan="2">
                  <a:txBody>
                    <a:bodyPr/>
                    <a:lstStyle/>
                    <a:p>
                      <a:pPr algn="ctr"/>
                      <a:r>
                        <a:rPr lang="fr-FR" sz="1800" dirty="0" smtClean="0">
                          <a:solidFill>
                            <a:schemeClr val="tx1"/>
                          </a:solidFill>
                        </a:rPr>
                        <a:t>Production</a:t>
                      </a:r>
                      <a:r>
                        <a:rPr lang="fr-FR" sz="1800" baseline="0" dirty="0" smtClean="0">
                          <a:solidFill>
                            <a:schemeClr val="tx1"/>
                          </a:solidFill>
                        </a:rPr>
                        <a:t>  et documents </a:t>
                      </a:r>
                    </a:p>
                    <a:p>
                      <a:pPr algn="ctr"/>
                      <a:r>
                        <a:rPr lang="fr-FR" sz="1800" baseline="0" dirty="0" smtClean="0">
                          <a:solidFill>
                            <a:schemeClr val="tx1"/>
                          </a:solidFill>
                        </a:rPr>
                        <a:t>Numériques</a:t>
                      </a:r>
                      <a:endParaRPr lang="fr-FR" sz="1800" dirty="0">
                        <a:solidFill>
                          <a:schemeClr val="tx1"/>
                        </a:solidFill>
                      </a:endParaRPr>
                    </a:p>
                  </a:txBody>
                  <a:tcPr anchor="ctr"/>
                </a:tc>
                <a:tc gridSpan="3">
                  <a:txBody>
                    <a:bodyPr/>
                    <a:lstStyle/>
                    <a:p>
                      <a:pPr algn="ctr"/>
                      <a:r>
                        <a:rPr lang="fr-FR" sz="1600" dirty="0" smtClean="0">
                          <a:solidFill>
                            <a:schemeClr val="tx1"/>
                          </a:solidFill>
                        </a:rPr>
                        <a:t>Environnement</a:t>
                      </a:r>
                      <a:endParaRPr lang="fr-FR" sz="1600" dirty="0">
                        <a:solidFill>
                          <a:schemeClr val="tx1"/>
                        </a:solidFill>
                      </a:endParaRPr>
                    </a:p>
                  </a:txBody>
                  <a:tcPr anchor="ctr"/>
                </a:tc>
                <a:tc hMerge="1">
                  <a:txBody>
                    <a:bodyPr/>
                    <a:lstStyle/>
                    <a:p>
                      <a:endParaRPr lang="fr-FR"/>
                    </a:p>
                  </a:txBody>
                  <a:tcPr/>
                </a:tc>
                <a:tc hMerge="1">
                  <a:txBody>
                    <a:bodyPr/>
                    <a:lstStyle/>
                    <a:p>
                      <a:endParaRPr lang="fr-FR"/>
                    </a:p>
                  </a:txBody>
                  <a:tcPr/>
                </a:tc>
              </a:tr>
              <a:tr h="1725233">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tc>
                  <a:txBody>
                    <a:bodyPr/>
                    <a:lstStyle/>
                    <a:p>
                      <a:r>
                        <a:rPr lang="fr-FR" sz="1800" dirty="0" smtClean="0">
                          <a:solidFill>
                            <a:schemeClr val="tx1"/>
                          </a:solidFill>
                        </a:rPr>
                        <a:t>Processus</a:t>
                      </a:r>
                      <a:endParaRPr lang="fr-FR" sz="1800" dirty="0">
                        <a:solidFill>
                          <a:schemeClr val="tx1"/>
                        </a:solidFill>
                      </a:endParaRPr>
                    </a:p>
                  </a:txBody>
                  <a:tcPr anchor="ctr"/>
                </a:tc>
                <a:tc>
                  <a:txBody>
                    <a:bodyPr/>
                    <a:lstStyle/>
                    <a:p>
                      <a:r>
                        <a:rPr lang="fr-FR" sz="1800" dirty="0" smtClean="0">
                          <a:solidFill>
                            <a:schemeClr val="tx1"/>
                          </a:solidFill>
                        </a:rPr>
                        <a:t>Acteurs internes et externes concernés</a:t>
                      </a:r>
                      <a:endParaRPr lang="fr-FR" sz="1800" dirty="0">
                        <a:solidFill>
                          <a:schemeClr val="tx1"/>
                        </a:solidFill>
                      </a:endParaRPr>
                    </a:p>
                  </a:txBody>
                  <a:tcPr anchor="ctr"/>
                </a:tc>
                <a:tc>
                  <a:txBody>
                    <a:bodyPr/>
                    <a:lstStyle/>
                    <a:p>
                      <a:r>
                        <a:rPr lang="fr-FR" sz="1800" dirty="0" smtClean="0">
                          <a:solidFill>
                            <a:schemeClr val="tx1"/>
                          </a:solidFill>
                        </a:rPr>
                        <a:t>Environnement technologique mobilisé</a:t>
                      </a:r>
                    </a:p>
                    <a:p>
                      <a:r>
                        <a:rPr lang="fr-FR" sz="1800" dirty="0" smtClean="0">
                          <a:solidFill>
                            <a:schemeClr val="tx1"/>
                          </a:solidFill>
                        </a:rPr>
                        <a:t>(infrastructure,</a:t>
                      </a:r>
                      <a:r>
                        <a:rPr lang="fr-FR" sz="1800" baseline="0" dirty="0" smtClean="0">
                          <a:solidFill>
                            <a:schemeClr val="tx1"/>
                          </a:solidFill>
                        </a:rPr>
                        <a:t> logiciels)</a:t>
                      </a:r>
                      <a:endParaRPr lang="fr-FR" sz="1800" dirty="0">
                        <a:solidFill>
                          <a:schemeClr val="tx1"/>
                        </a:solidFill>
                      </a:endParaRPr>
                    </a:p>
                  </a:txBody>
                  <a:tcPr anchor="ctr"/>
                </a:tc>
              </a:tr>
              <a:tr h="50781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tx1"/>
                          </a:solidFill>
                        </a:rPr>
                        <a:t>1.1 Collaborer avec le ou les managers</a:t>
                      </a:r>
                      <a:endParaRPr lang="fr-FR" sz="1800" dirty="0">
                        <a:solidFill>
                          <a:schemeClr val="tx1"/>
                        </a:solidFill>
                      </a:endParaRPr>
                    </a:p>
                  </a:txBody>
                  <a:tcPr anchor="ct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r>
              <a:tr h="3648661">
                <a:tc>
                  <a:txBody>
                    <a:bodyPr/>
                    <a:lstStyle/>
                    <a:p>
                      <a:r>
                        <a:rPr lang="fr-FR" sz="1800" dirty="0" smtClean="0">
                          <a:solidFill>
                            <a:schemeClr val="tx1"/>
                          </a:solidFill>
                        </a:rPr>
                        <a:t>3 rendre</a:t>
                      </a:r>
                      <a:r>
                        <a:rPr lang="fr-FR" sz="1800" baseline="0" dirty="0" smtClean="0">
                          <a:solidFill>
                            <a:schemeClr val="tx1"/>
                          </a:solidFill>
                        </a:rPr>
                        <a:t> compte , informer, faire le point</a:t>
                      </a:r>
                      <a:endParaRPr lang="fr-FR" sz="1800" dirty="0">
                        <a:solidFill>
                          <a:schemeClr val="tx1"/>
                        </a:solidFill>
                      </a:endParaRPr>
                    </a:p>
                  </a:txBody>
                  <a:tcPr anchor="ctr"/>
                </a:tc>
                <a:tc>
                  <a:txBody>
                    <a:bodyPr/>
                    <a:lstStyle/>
                    <a:p>
                      <a:r>
                        <a:rPr lang="fr-FR" sz="1800" dirty="0" smtClean="0">
                          <a:solidFill>
                            <a:schemeClr val="tx1"/>
                          </a:solidFill>
                        </a:rPr>
                        <a:t>Mobiliser les fonctionnalités</a:t>
                      </a:r>
                      <a:r>
                        <a:rPr lang="fr-FR" sz="1800" baseline="0" dirty="0" smtClean="0">
                          <a:solidFill>
                            <a:schemeClr val="tx1"/>
                          </a:solidFill>
                        </a:rPr>
                        <a:t> d’écriture, de mise en page  …</a:t>
                      </a:r>
                      <a:endParaRPr lang="fr-FR" sz="1800" dirty="0">
                        <a:solidFill>
                          <a:schemeClr val="tx1"/>
                        </a:solidFill>
                      </a:endParaRPr>
                    </a:p>
                  </a:txBody>
                  <a:tcPr anchor="ctr"/>
                </a:tc>
                <a:tc>
                  <a:txBody>
                    <a:bodyPr/>
                    <a:lstStyle/>
                    <a:p>
                      <a:r>
                        <a:rPr lang="fr-FR" sz="1800" dirty="0" smtClean="0">
                          <a:solidFill>
                            <a:schemeClr val="tx1"/>
                          </a:solidFill>
                        </a:rPr>
                        <a:t>Demande de tarifs</a:t>
                      </a:r>
                      <a:r>
                        <a:rPr lang="fr-FR" sz="1800" baseline="0" dirty="0" smtClean="0">
                          <a:solidFill>
                            <a:schemeClr val="tx1"/>
                          </a:solidFill>
                        </a:rPr>
                        <a:t> à des fournisseurs de fournitures de bureau pour un comparatif de prix</a:t>
                      </a:r>
                      <a:endParaRPr lang="fr-FR" sz="1800" dirty="0">
                        <a:solidFill>
                          <a:schemeClr val="tx1"/>
                        </a:solidFill>
                      </a:endParaRPr>
                    </a:p>
                  </a:txBody>
                  <a:tcPr anchor="ctr"/>
                </a:tc>
                <a:tc>
                  <a:txBody>
                    <a:bodyPr/>
                    <a:lstStyle/>
                    <a:p>
                      <a:r>
                        <a:rPr lang="fr-FR" sz="1800" dirty="0" smtClean="0">
                          <a:solidFill>
                            <a:schemeClr val="tx1"/>
                          </a:solidFill>
                        </a:rPr>
                        <a:t>Lettres types exemple de courrier</a:t>
                      </a:r>
                      <a:endParaRPr lang="fr-FR" sz="1800" dirty="0">
                        <a:solidFill>
                          <a:schemeClr val="tx1"/>
                        </a:solidFill>
                      </a:endParaRPr>
                    </a:p>
                  </a:txBody>
                  <a:tcPr anchor="ctr"/>
                </a:tc>
                <a:tc>
                  <a:txBody>
                    <a:bodyPr/>
                    <a:lstStyle/>
                    <a:p>
                      <a:r>
                        <a:rPr lang="fr-FR" sz="1800" dirty="0" smtClean="0">
                          <a:solidFill>
                            <a:schemeClr val="tx1"/>
                          </a:solidFill>
                        </a:rPr>
                        <a:t>Renouvellement d’un contrat de fournitures</a:t>
                      </a:r>
                      <a:endParaRPr lang="fr-FR" sz="1800" dirty="0">
                        <a:solidFill>
                          <a:schemeClr val="tx1"/>
                        </a:solidFill>
                      </a:endParaRPr>
                    </a:p>
                  </a:txBody>
                  <a:tcPr anchor="ctr"/>
                </a:tc>
                <a:tc>
                  <a:txBody>
                    <a:bodyPr/>
                    <a:lstStyle/>
                    <a:p>
                      <a:r>
                        <a:rPr lang="fr-FR" sz="1800" dirty="0" smtClean="0">
                          <a:solidFill>
                            <a:schemeClr val="tx1"/>
                          </a:solidFill>
                        </a:rPr>
                        <a:t>Responsable du</a:t>
                      </a:r>
                      <a:r>
                        <a:rPr lang="fr-FR" sz="1800" baseline="0" dirty="0" smtClean="0">
                          <a:solidFill>
                            <a:schemeClr val="tx1"/>
                          </a:solidFill>
                        </a:rPr>
                        <a:t> service des achats,</a:t>
                      </a:r>
                    </a:p>
                    <a:p>
                      <a:r>
                        <a:rPr lang="fr-FR" sz="1800" baseline="0" dirty="0" smtClean="0">
                          <a:solidFill>
                            <a:schemeClr val="tx1"/>
                          </a:solidFill>
                        </a:rPr>
                        <a:t>Fournisseurs consultés</a:t>
                      </a:r>
                      <a:endParaRPr lang="fr-FR" sz="1800" dirty="0">
                        <a:solidFill>
                          <a:schemeClr val="tx1"/>
                        </a:solidFill>
                      </a:endParaRPr>
                    </a:p>
                  </a:txBody>
                  <a:tcPr anchor="ctr"/>
                </a:tc>
                <a:tc>
                  <a:txBody>
                    <a:bodyPr/>
                    <a:lstStyle/>
                    <a:p>
                      <a:r>
                        <a:rPr lang="fr-FR" sz="1800" dirty="0" smtClean="0">
                          <a:solidFill>
                            <a:schemeClr val="tx1"/>
                          </a:solidFill>
                        </a:rPr>
                        <a:t>Micro</a:t>
                      </a:r>
                      <a:r>
                        <a:rPr lang="fr-FR" sz="1800" baseline="0" dirty="0" smtClean="0">
                          <a:solidFill>
                            <a:schemeClr val="tx1"/>
                          </a:solidFill>
                        </a:rPr>
                        <a:t> ordinateur en réseau</a:t>
                      </a:r>
                    </a:p>
                    <a:p>
                      <a:r>
                        <a:rPr lang="fr-FR" sz="1800" baseline="0" dirty="0" smtClean="0">
                          <a:solidFill>
                            <a:schemeClr val="tx1"/>
                          </a:solidFill>
                        </a:rPr>
                        <a:t>Serveur Microsoft SQL server,</a:t>
                      </a:r>
                    </a:p>
                    <a:p>
                      <a:r>
                        <a:rPr lang="fr-FR" sz="1800" baseline="0" dirty="0" smtClean="0">
                          <a:solidFill>
                            <a:schemeClr val="tx1"/>
                          </a:solidFill>
                        </a:rPr>
                        <a:t>Analyseur de requêtes SQL server, </a:t>
                      </a:r>
                    </a:p>
                    <a:p>
                      <a:r>
                        <a:rPr lang="fr-FR" sz="1800" baseline="0" dirty="0" smtClean="0">
                          <a:solidFill>
                            <a:schemeClr val="tx1"/>
                          </a:solidFill>
                        </a:rPr>
                        <a:t>Word, Excel </a:t>
                      </a:r>
                      <a:endParaRPr lang="fr-FR" sz="1800" dirty="0" smtClean="0">
                        <a:solidFill>
                          <a:schemeClr val="tx1"/>
                        </a:solidFill>
                      </a:endParaRPr>
                    </a:p>
                    <a:p>
                      <a:endParaRPr lang="fr-FR" sz="1800" dirty="0">
                        <a:solidFill>
                          <a:schemeClr val="tx1"/>
                        </a:solidFill>
                      </a:endParaRPr>
                    </a:p>
                  </a:txBody>
                  <a:tcPr anchor="ctr"/>
                </a:tc>
              </a:tr>
            </a:tbl>
          </a:graphicData>
        </a:graphic>
      </p:graphicFrame>
      <p:sp>
        <p:nvSpPr>
          <p:cNvPr id="105512" name="Flèche droite 4">
            <a:hlinkClick r:id="rId3" action="ppaction://hlinksldjump"/>
          </p:cNvPr>
          <p:cNvSpPr>
            <a:spLocks noChangeArrowheads="1"/>
          </p:cNvSpPr>
          <p:nvPr/>
        </p:nvSpPr>
        <p:spPr bwMode="auto">
          <a:xfrm>
            <a:off x="5000625" y="5929313"/>
            <a:ext cx="928688" cy="285750"/>
          </a:xfrm>
          <a:prstGeom prst="rightArrow">
            <a:avLst>
              <a:gd name="adj1" fmla="val 50000"/>
              <a:gd name="adj2" fmla="val 49999"/>
            </a:avLst>
          </a:prstGeom>
          <a:solidFill>
            <a:schemeClr val="bg2"/>
          </a:solidFill>
          <a:ln w="9525" algn="ctr">
            <a:noFill/>
            <a:round/>
            <a:headEnd/>
            <a:tailEnd/>
          </a:ln>
        </p:spPr>
        <p:txBody>
          <a:bodyPr lIns="92075" tIns="46038" rIns="92075" bIns="46038" anchor="ct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7200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solidFill>
                  <a:schemeClr val="bg1"/>
                </a:solidFill>
              </a:rPr>
              <a:t>Critères d’évaluation de la situation B</a:t>
            </a:r>
            <a:endParaRPr lang="fr-FR" dirty="0">
              <a:solidFill>
                <a:schemeClr val="bg1"/>
              </a:solidFill>
            </a:endParaRPr>
          </a:p>
        </p:txBody>
      </p:sp>
      <p:sp>
        <p:nvSpPr>
          <p:cNvPr id="3" name="Espace réservé du contenu 2"/>
          <p:cNvSpPr>
            <a:spLocks noGrp="1"/>
          </p:cNvSpPr>
          <p:nvPr>
            <p:ph idx="1"/>
          </p:nvPr>
        </p:nvSpPr>
        <p:spPr>
          <a:xfrm>
            <a:off x="0" y="1500174"/>
            <a:ext cx="9144000" cy="5357826"/>
          </a:xfrm>
        </p:spPr>
        <p:style>
          <a:lnRef idx="2">
            <a:schemeClr val="accent1"/>
          </a:lnRef>
          <a:fillRef idx="1">
            <a:schemeClr val="lt1"/>
          </a:fillRef>
          <a:effectRef idx="0">
            <a:schemeClr val="accent1"/>
          </a:effectRef>
          <a:fontRef idx="minor">
            <a:schemeClr val="dk1"/>
          </a:fontRef>
        </p:style>
        <p:txBody>
          <a:bodyPr>
            <a:noAutofit/>
          </a:bodyPr>
          <a:lstStyle/>
          <a:p>
            <a:r>
              <a:rPr lang="fr-FR" sz="1800" dirty="0" smtClean="0">
                <a:solidFill>
                  <a:schemeClr val="tx1"/>
                </a:solidFill>
              </a:rPr>
              <a:t>- Etendue </a:t>
            </a:r>
            <a:r>
              <a:rPr lang="fr-FR" sz="1800" dirty="0">
                <a:solidFill>
                  <a:schemeClr val="tx1"/>
                </a:solidFill>
              </a:rPr>
              <a:t>des compétences informatiques</a:t>
            </a:r>
          </a:p>
          <a:p>
            <a:pPr>
              <a:buNone/>
            </a:pPr>
            <a:r>
              <a:rPr lang="fr-FR" sz="1800" dirty="0" smtClean="0"/>
              <a:t>	Degré </a:t>
            </a:r>
            <a:r>
              <a:rPr lang="fr-FR" sz="1800" dirty="0"/>
              <a:t>de couverture des compétences listées (</a:t>
            </a:r>
            <a:r>
              <a:rPr lang="fr-FR" sz="1800" dirty="0" smtClean="0"/>
              <a:t>celles qui </a:t>
            </a:r>
            <a:r>
              <a:rPr lang="fr-FR" sz="1800" dirty="0"/>
              <a:t>ont été mentionnées, </a:t>
            </a:r>
            <a:r>
              <a:rPr lang="fr-FR" sz="1800" dirty="0" smtClean="0"/>
              <a:t> Validées</a:t>
            </a:r>
            <a:r>
              <a:rPr lang="fr-FR" sz="1800" dirty="0"/>
              <a:t>, évaluées par rapport </a:t>
            </a:r>
            <a:r>
              <a:rPr lang="fr-FR" sz="1800" dirty="0" smtClean="0"/>
              <a:t>à l’ensemble </a:t>
            </a:r>
            <a:r>
              <a:rPr lang="fr-FR" sz="1800" dirty="0"/>
              <a:t>des compétences du référentiel).</a:t>
            </a:r>
          </a:p>
          <a:p>
            <a:pPr>
              <a:buNone/>
            </a:pPr>
            <a:r>
              <a:rPr lang="fr-FR" sz="1800" dirty="0" smtClean="0"/>
              <a:t>		de </a:t>
            </a:r>
            <a:r>
              <a:rPr lang="fr-FR" sz="1800" dirty="0"/>
              <a:t>0 à 25 % des compétences : très insuffisant</a:t>
            </a:r>
          </a:p>
          <a:p>
            <a:pPr>
              <a:buNone/>
            </a:pPr>
            <a:r>
              <a:rPr lang="fr-FR" sz="1800" dirty="0" smtClean="0"/>
              <a:t>		de </a:t>
            </a:r>
            <a:r>
              <a:rPr lang="fr-FR" sz="1800" dirty="0"/>
              <a:t>25 % à 50 % des compétences : insuffisant</a:t>
            </a:r>
          </a:p>
          <a:p>
            <a:pPr>
              <a:buNone/>
            </a:pPr>
            <a:r>
              <a:rPr lang="fr-FR" sz="1800" dirty="0" smtClean="0"/>
              <a:t>		de </a:t>
            </a:r>
            <a:r>
              <a:rPr lang="fr-FR" sz="1800" dirty="0"/>
              <a:t>50 % à 75 % des compétences : satisfaisant</a:t>
            </a:r>
          </a:p>
          <a:p>
            <a:pPr>
              <a:buNone/>
            </a:pPr>
            <a:r>
              <a:rPr lang="fr-FR" sz="1800" dirty="0" smtClean="0"/>
              <a:t>		de </a:t>
            </a:r>
            <a:r>
              <a:rPr lang="fr-FR" sz="1800" dirty="0"/>
              <a:t>75 % à 100 % des compétences : très satisfaisant</a:t>
            </a:r>
          </a:p>
          <a:p>
            <a:r>
              <a:rPr lang="fr-FR" sz="1800" dirty="0">
                <a:solidFill>
                  <a:schemeClr val="tx1"/>
                </a:solidFill>
              </a:rPr>
              <a:t>- Pertinence des choix des moyens mobilisés</a:t>
            </a:r>
          </a:p>
          <a:p>
            <a:r>
              <a:rPr lang="fr-FR" sz="1800" dirty="0">
                <a:solidFill>
                  <a:schemeClr val="tx1"/>
                </a:solidFill>
              </a:rPr>
              <a:t>- Adaptation des ressources mobilisées au regard des buts à atteindre.</a:t>
            </a:r>
          </a:p>
          <a:p>
            <a:r>
              <a:rPr lang="fr-FR" sz="1800" dirty="0">
                <a:solidFill>
                  <a:schemeClr val="tx1"/>
                </a:solidFill>
              </a:rPr>
              <a:t>- Qualité des choix opérés par rapport aux situations.</a:t>
            </a:r>
          </a:p>
          <a:p>
            <a:r>
              <a:rPr lang="fr-FR" sz="1800" dirty="0">
                <a:solidFill>
                  <a:schemeClr val="tx1"/>
                </a:solidFill>
              </a:rPr>
              <a:t>- Degré de conceptualisation (d’explicitation) des situations.</a:t>
            </a:r>
          </a:p>
          <a:p>
            <a:r>
              <a:rPr lang="fr-FR" sz="1800" dirty="0">
                <a:solidFill>
                  <a:schemeClr val="tx1"/>
                </a:solidFill>
              </a:rPr>
              <a:t>- Efficacité de la mise en </a:t>
            </a:r>
            <a:r>
              <a:rPr lang="fr-FR" sz="1800" dirty="0" smtClean="0">
                <a:solidFill>
                  <a:schemeClr val="tx1"/>
                </a:solidFill>
              </a:rPr>
              <a:t>œuvre </a:t>
            </a:r>
            <a:r>
              <a:rPr lang="fr-FR" sz="1800" dirty="0">
                <a:solidFill>
                  <a:schemeClr val="tx1"/>
                </a:solidFill>
              </a:rPr>
              <a:t>de ces moyens</a:t>
            </a:r>
          </a:p>
          <a:p>
            <a:r>
              <a:rPr lang="fr-FR" sz="1800" dirty="0">
                <a:solidFill>
                  <a:schemeClr val="tx1"/>
                </a:solidFill>
              </a:rPr>
              <a:t>- Résultats obtenus.</a:t>
            </a:r>
          </a:p>
          <a:p>
            <a:r>
              <a:rPr lang="fr-FR" sz="1800" dirty="0">
                <a:solidFill>
                  <a:schemeClr val="tx1"/>
                </a:solidFill>
              </a:rPr>
              <a:t>- Degré de maîtrise des logiciels</a:t>
            </a:r>
          </a:p>
          <a:p>
            <a:r>
              <a:rPr lang="fr-FR" sz="1800" dirty="0">
                <a:solidFill>
                  <a:schemeClr val="tx1"/>
                </a:solidFill>
              </a:rPr>
              <a:t>- Degré de réalisation des objectifs.</a:t>
            </a:r>
          </a:p>
          <a:p>
            <a:r>
              <a:rPr lang="fr-FR" sz="1800" dirty="0">
                <a:solidFill>
                  <a:schemeClr val="tx1"/>
                </a:solidFill>
              </a:rPr>
              <a:t>- Qualité des productions au regard des attentes.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endParaRPr lang="fr-FR" sz="44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Calibri" pitchFamily="34" charset="0"/>
            </a:endParaRPr>
          </a:p>
          <a:p>
            <a:pPr algn="ctr">
              <a:buNone/>
            </a:pPr>
            <a:r>
              <a:rPr lang="fr-FR" sz="4400" b="1" dirty="0"/>
              <a:t>E4 </a:t>
            </a:r>
          </a:p>
          <a:p>
            <a:pPr algn="ctr">
              <a:buNone/>
            </a:pPr>
            <a:r>
              <a:rPr lang="fr-FR" sz="4400" b="1" dirty="0" smtClean="0"/>
              <a:t>Les </a:t>
            </a:r>
            <a:r>
              <a:rPr lang="fr-FR" sz="4400" b="1" dirty="0"/>
              <a:t>fiches de situations  </a:t>
            </a:r>
            <a:br>
              <a:rPr lang="fr-FR" sz="4400" b="1" dirty="0"/>
            </a:br>
            <a:endParaRPr lang="fr-FR" sz="4400" b="1"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partenaires économiques </a:t>
            </a:r>
          </a:p>
        </p:txBody>
      </p:sp>
      <p:sp>
        <p:nvSpPr>
          <p:cNvPr id="3" name="Espace réservé du texte 2"/>
          <p:cNvSpPr>
            <a:spLocks noGrp="1"/>
          </p:cNvSpPr>
          <p:nvPr>
            <p:ph type="body" idx="1"/>
          </p:nvPr>
        </p:nvSpPr>
        <p:spPr/>
        <p:txBody>
          <a:bodyPr/>
          <a:lstStyle/>
          <a:p>
            <a:r>
              <a:rPr lang="fr-FR" dirty="0"/>
              <a:t>les associations assistant(e)s </a:t>
            </a:r>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764704"/>
            <a:ext cx="9144000" cy="108012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Des données sur le métier d’assistante, sur le déroulement de carrière</a:t>
            </a:r>
            <a:endParaRPr lang="fr-FR" dirty="0"/>
          </a:p>
        </p:txBody>
      </p:sp>
      <p:sp>
        <p:nvSpPr>
          <p:cNvPr id="5" name="Espace réservé du contenu 4"/>
          <p:cNvSpPr>
            <a:spLocks noGrp="1"/>
          </p:cNvSpPr>
          <p:nvPr>
            <p:ph idx="1"/>
          </p:nvPr>
        </p:nvSpPr>
        <p:spPr>
          <a:xfrm>
            <a:off x="179512" y="2132856"/>
            <a:ext cx="8784976" cy="3993307"/>
          </a:xfrm>
        </p:spPr>
        <p:txBody>
          <a:bodyPr/>
          <a:lstStyle/>
          <a:p>
            <a:endParaRPr lang="fr-FR" dirty="0" smtClean="0">
              <a:hlinkClick r:id="rId2"/>
            </a:endParaRPr>
          </a:p>
          <a:p>
            <a:endParaRPr lang="fr-FR" dirty="0" smtClean="0">
              <a:hlinkClick r:id="rId2"/>
            </a:endParaRPr>
          </a:p>
          <a:p>
            <a:r>
              <a:rPr lang="fr-FR" dirty="0" smtClean="0">
                <a:hlinkClick r:id="rId2"/>
              </a:rPr>
              <a:t>http://www.assistante-experte.com/index.php</a:t>
            </a:r>
            <a:endParaRPr lang="fr-FR" dirty="0" smtClean="0"/>
          </a:p>
          <a:p>
            <a:endParaRPr lang="fr-FR" dirty="0" smtClean="0"/>
          </a:p>
          <a:p>
            <a:r>
              <a:rPr lang="fr-FR" dirty="0" smtClean="0">
                <a:hlinkClick r:id="rId3"/>
              </a:rPr>
              <a:t>http://www.top-assistante.com/cv/index.php</a:t>
            </a:r>
            <a:endParaRPr lang="fr-FR" dirty="0" smtClean="0"/>
          </a:p>
          <a:p>
            <a:endParaRPr lang="fr-FR" dirty="0"/>
          </a:p>
        </p:txBody>
      </p:sp>
      <p:pic>
        <p:nvPicPr>
          <p:cNvPr id="6" name="Picture 2"/>
          <p:cNvPicPr>
            <a:picLocks noChangeAspect="1" noChangeArrowheads="1"/>
          </p:cNvPicPr>
          <p:nvPr/>
        </p:nvPicPr>
        <p:blipFill>
          <a:blip r:embed="rId4"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endParaRPr lang="fr-FR" dirty="0" smtClean="0"/>
          </a:p>
          <a:p>
            <a:r>
              <a:rPr lang="fr-FR" dirty="0" smtClean="0"/>
              <a:t>L’efficacité de l’assistant(e) de manager repose autant sur son comportement que sur ses connaissances .</a:t>
            </a:r>
          </a:p>
          <a:p>
            <a:endParaRPr lang="fr-FR" dirty="0" smtClean="0"/>
          </a:p>
          <a:p>
            <a:r>
              <a:rPr lang="fr-FR" dirty="0" smtClean="0"/>
              <a:t>Il faut passer d’une notion d’Assistant(e) de direction qui « exécute » à celle d’un(e) assistant(e) de manager qui « pousse et anticipe ».</a:t>
            </a: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
        <p:nvSpPr>
          <p:cNvPr id="5" name="Titre 1"/>
          <p:cNvSpPr>
            <a:spLocks noGrp="1"/>
          </p:cNvSpPr>
          <p:nvPr>
            <p:ph type="title"/>
          </p:nvPr>
        </p:nvSpPr>
        <p:spPr>
          <a:xfrm>
            <a:off x="0" y="764704"/>
            <a:ext cx="9144000" cy="93610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
            </a:r>
            <a:br>
              <a:rPr lang="fr-FR" dirty="0" smtClean="0"/>
            </a:br>
            <a:r>
              <a:rPr lang="fr-FR" dirty="0" smtClean="0"/>
              <a:t>Témoignage  d’un manager</a:t>
            </a:r>
            <a:br>
              <a:rPr lang="fr-FR" dirty="0" smtClean="0"/>
            </a:b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285720" y="1714489"/>
          <a:ext cx="4071966" cy="2928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28596" y="4572008"/>
            <a:ext cx="1143008" cy="369332"/>
          </a:xfrm>
          <a:prstGeom prst="rect">
            <a:avLst/>
          </a:prstGeom>
          <a:noFill/>
        </p:spPr>
        <p:txBody>
          <a:bodyPr>
            <a:spAutoFit/>
            <a:scene3d>
              <a:camera prst="orthographicFront">
                <a:rot lat="0" lon="21299999" rev="0"/>
              </a:camera>
              <a:lightRig rig="threePt" dir="t"/>
            </a:scene3d>
            <a:flatTx/>
          </a:bodyPr>
          <a:lstStyle/>
          <a:p>
            <a:pPr>
              <a:defRPr/>
            </a:pPr>
            <a:r>
              <a:rPr lang="fr-FR" dirty="0"/>
              <a:t>Étudiant</a:t>
            </a:r>
          </a:p>
        </p:txBody>
      </p:sp>
      <p:graphicFrame>
        <p:nvGraphicFramePr>
          <p:cNvPr id="7" name="Diagramme 6"/>
          <p:cNvGraphicFramePr/>
          <p:nvPr/>
        </p:nvGraphicFramePr>
        <p:xfrm>
          <a:off x="4071934" y="1142984"/>
          <a:ext cx="4857784" cy="33575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e 7"/>
          <p:cNvGraphicFramePr/>
          <p:nvPr/>
        </p:nvGraphicFramePr>
        <p:xfrm>
          <a:off x="1428728" y="1857364"/>
          <a:ext cx="7572428" cy="47466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9" name="Picture 2"/>
          <p:cNvPicPr>
            <a:picLocks noChangeAspect="1" noChangeArrowheads="1"/>
          </p:cNvPicPr>
          <p:nvPr/>
        </p:nvPicPr>
        <p:blipFill>
          <a:blip r:embed="rId17"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7" grpId="0">
        <p:bldAsOne/>
      </p:bldGraphic>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72008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sz="4000" dirty="0"/>
              <a:t>Les attentes des professionnels</a:t>
            </a:r>
          </a:p>
        </p:txBody>
      </p:sp>
      <p:sp>
        <p:nvSpPr>
          <p:cNvPr id="3" name="Espace réservé du contenu 2"/>
          <p:cNvSpPr>
            <a:spLocks noGrp="1"/>
          </p:cNvSpPr>
          <p:nvPr>
            <p:ph idx="1"/>
          </p:nvPr>
        </p:nvSpPr>
        <p:spPr/>
        <p:txBody>
          <a:bodyPr>
            <a:normAutofit fontScale="85000" lnSpcReduction="20000"/>
          </a:bodyPr>
          <a:lstStyle/>
          <a:p>
            <a:pPr algn="just">
              <a:buNone/>
            </a:pPr>
            <a:r>
              <a:rPr lang="fr-FR" dirty="0" smtClean="0">
                <a:cs typeface="Times New Roman" pitchFamily="18" charset="0"/>
              </a:rPr>
              <a:t>L’évolution du métier d’assistant est liée principalement à l’élévation du niveau des compétences attendues plus qu’à l’évolution des missions </a:t>
            </a:r>
          </a:p>
          <a:p>
            <a:pPr eaLnBrk="0" hangingPunct="0">
              <a:spcBef>
                <a:spcPct val="50000"/>
              </a:spcBef>
              <a:buClr>
                <a:schemeClr val="hlink"/>
              </a:buClr>
              <a:buSzPct val="50000"/>
              <a:buFont typeface="Monotype Sorts"/>
              <a:buNone/>
            </a:pPr>
            <a:r>
              <a:rPr kumimoji="1" lang="fr-FR" b="1" dirty="0" smtClean="0">
                <a:cs typeface="Times New Roman" pitchFamily="18" charset="0"/>
              </a:rPr>
              <a:t>Ceci est dû principalement : </a:t>
            </a:r>
          </a:p>
          <a:p>
            <a:pPr eaLnBrk="0" hangingPunct="0">
              <a:spcBef>
                <a:spcPct val="50000"/>
              </a:spcBef>
              <a:buClr>
                <a:schemeClr val="hlink"/>
              </a:buClr>
              <a:buSzPct val="50000"/>
            </a:pPr>
            <a:r>
              <a:rPr kumimoji="1" lang="fr-FR" dirty="0" smtClean="0">
                <a:cs typeface="Times New Roman" pitchFamily="18" charset="0"/>
              </a:rPr>
              <a:t>Au </a:t>
            </a:r>
            <a:r>
              <a:rPr kumimoji="1" lang="fr-FR" dirty="0">
                <a:cs typeface="Times New Roman" pitchFamily="18" charset="0"/>
              </a:rPr>
              <a:t>développement des nouvelles technologies de </a:t>
            </a:r>
            <a:r>
              <a:rPr kumimoji="1" lang="fr-FR" dirty="0" smtClean="0">
                <a:cs typeface="Times New Roman" pitchFamily="18" charset="0"/>
              </a:rPr>
              <a:t>l’information</a:t>
            </a:r>
          </a:p>
          <a:p>
            <a:pPr eaLnBrk="0" hangingPunct="0">
              <a:spcBef>
                <a:spcPct val="50000"/>
              </a:spcBef>
              <a:buClr>
                <a:schemeClr val="hlink"/>
              </a:buClr>
              <a:buSzPct val="50000"/>
            </a:pPr>
            <a:r>
              <a:rPr kumimoji="1" lang="fr-FR" dirty="0" smtClean="0">
                <a:cs typeface="Times New Roman" pitchFamily="18" charset="0"/>
              </a:rPr>
              <a:t>Aux </a:t>
            </a:r>
            <a:r>
              <a:rPr kumimoji="1" lang="fr-FR" dirty="0">
                <a:cs typeface="Times New Roman" pitchFamily="18" charset="0"/>
              </a:rPr>
              <a:t>missions d’assistance auprès d’un nombre croissant de supérieurs hiérarchiques ou de </a:t>
            </a:r>
            <a:r>
              <a:rPr kumimoji="1" lang="fr-FR" dirty="0" smtClean="0">
                <a:cs typeface="Times New Roman" pitchFamily="18" charset="0"/>
              </a:rPr>
              <a:t>cadres</a:t>
            </a:r>
          </a:p>
          <a:p>
            <a:pPr eaLnBrk="0" hangingPunct="0">
              <a:spcBef>
                <a:spcPct val="50000"/>
              </a:spcBef>
              <a:buClr>
                <a:schemeClr val="hlink"/>
              </a:buClr>
              <a:buSzPct val="50000"/>
            </a:pPr>
            <a:r>
              <a:rPr kumimoji="1" lang="fr-FR" dirty="0" smtClean="0">
                <a:cs typeface="Times New Roman" pitchFamily="18" charset="0"/>
              </a:rPr>
              <a:t> À </a:t>
            </a:r>
            <a:r>
              <a:rPr kumimoji="1" lang="fr-FR" dirty="0">
                <a:cs typeface="Times New Roman" pitchFamily="18" charset="0"/>
              </a:rPr>
              <a:t>la participation à des groupes de </a:t>
            </a:r>
            <a:r>
              <a:rPr kumimoji="1" lang="fr-FR" dirty="0" smtClean="0">
                <a:cs typeface="Times New Roman" pitchFamily="18" charset="0"/>
              </a:rPr>
              <a:t>travail</a:t>
            </a:r>
          </a:p>
          <a:p>
            <a:pPr eaLnBrk="0" hangingPunct="0">
              <a:spcBef>
                <a:spcPct val="50000"/>
              </a:spcBef>
              <a:buClr>
                <a:schemeClr val="hlink"/>
              </a:buClr>
              <a:buSzPct val="50000"/>
            </a:pPr>
            <a:r>
              <a:rPr kumimoji="1" lang="fr-FR" dirty="0" smtClean="0">
                <a:cs typeface="Times New Roman" pitchFamily="18" charset="0"/>
              </a:rPr>
              <a:t>Au </a:t>
            </a:r>
            <a:r>
              <a:rPr kumimoji="1" lang="fr-FR" dirty="0">
                <a:cs typeface="Times New Roman" pitchFamily="18" charset="0"/>
              </a:rPr>
              <a:t>développement des relations internationales</a:t>
            </a:r>
          </a:p>
          <a:p>
            <a:endParaRPr kumimoji="1" lang="fr-FR" b="1" dirty="0" smtClean="0">
              <a:cs typeface="Times New Roman" pitchFamily="18" charset="0"/>
            </a:endParaRP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p:cNvSpPr>
            <a:spLocks noGrp="1"/>
          </p:cNvSpPr>
          <p:nvPr>
            <p:ph type="title"/>
          </p:nvPr>
        </p:nvSpPr>
        <p:spPr bwMode="auto">
          <a:xfrm>
            <a:off x="0" y="764704"/>
            <a:ext cx="9144000" cy="864096"/>
          </a:xfr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eaLnBrk="1" hangingPunct="1"/>
            <a:r>
              <a:rPr lang="fr-FR" dirty="0" smtClean="0"/>
              <a:t>Activités en entreprise </a:t>
            </a:r>
          </a:p>
        </p:txBody>
      </p:sp>
      <p:sp>
        <p:nvSpPr>
          <p:cNvPr id="89090" name="Espace réservé du contenu 2"/>
          <p:cNvSpPr>
            <a:spLocks noGrp="1"/>
          </p:cNvSpPr>
          <p:nvPr>
            <p:ph idx="1"/>
          </p:nvPr>
        </p:nvSpPr>
        <p:spPr bwMode="auto">
          <a:xfrm>
            <a:off x="1071563" y="2000250"/>
            <a:ext cx="7676901" cy="4143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1200"/>
              </a:spcAft>
            </a:pPr>
            <a:r>
              <a:rPr lang="fr-FR" sz="2800" dirty="0" smtClean="0"/>
              <a:t>Objectif : approfondir ses compétences professionnelles en situation réelle de travail</a:t>
            </a:r>
          </a:p>
          <a:p>
            <a:pPr lvl="1" eaLnBrk="1" hangingPunct="1">
              <a:spcAft>
                <a:spcPts val="1200"/>
              </a:spcAft>
            </a:pPr>
            <a:r>
              <a:rPr lang="fr-FR" dirty="0" smtClean="0"/>
              <a:t>Alternance =&gt; apprentissage</a:t>
            </a:r>
          </a:p>
          <a:p>
            <a:pPr lvl="1" eaLnBrk="1" hangingPunct="1">
              <a:spcAft>
                <a:spcPts val="1200"/>
              </a:spcAft>
            </a:pPr>
            <a:r>
              <a:rPr lang="fr-FR" dirty="0" smtClean="0"/>
              <a:t>Obligation d’une période à l’étranger ou de réaliser des activités impliquant l’utilisation d’une langue étrangère</a:t>
            </a:r>
          </a:p>
          <a:p>
            <a:pPr eaLnBrk="1" hangingPunct="1"/>
            <a:endParaRPr lang="fr-FR" dirty="0" smtClean="0"/>
          </a:p>
        </p:txBody>
      </p:sp>
      <p:pic>
        <p:nvPicPr>
          <p:cNvPr id="4" name="Picture 2"/>
          <p:cNvPicPr>
            <a:picLocks noChangeAspect="1" noChangeArrowheads="1"/>
          </p:cNvPicPr>
          <p:nvPr/>
        </p:nvPicPr>
        <p:blipFill>
          <a:blip r:embed="rId3"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4406900"/>
            <a:ext cx="8170167" cy="1362075"/>
          </a:xfrm>
        </p:spPr>
        <p:txBody>
          <a:bodyPr>
            <a:normAutofit fontScale="90000"/>
          </a:bodyPr>
          <a:lstStyle/>
          <a:p>
            <a:r>
              <a:rPr lang="fr-FR" dirty="0"/>
              <a:t>Repenser la communication STS AM </a:t>
            </a:r>
            <a:br>
              <a:rPr lang="fr-FR" dirty="0"/>
            </a:br>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a:t>Les évolutions sociologiques : alternance et mixité des publics.</a:t>
            </a:r>
          </a:p>
          <a:p>
            <a:r>
              <a:rPr lang="fr-FR" dirty="0"/>
              <a:t>L’accueil des récurrents ; L’accueil des BAC PRO</a:t>
            </a:r>
            <a:r>
              <a:rPr lang="fr-FR" dirty="0" smtClean="0"/>
              <a:t>.</a:t>
            </a:r>
          </a:p>
          <a:p>
            <a:r>
              <a:rPr lang="fr-FR" dirty="0" smtClean="0"/>
              <a:t>L’accompagnement </a:t>
            </a:r>
            <a:r>
              <a:rPr lang="fr-FR" dirty="0"/>
              <a:t>des étudiants  (</a:t>
            </a:r>
            <a:r>
              <a:rPr lang="fr-FR" dirty="0" err="1"/>
              <a:t>pb</a:t>
            </a:r>
            <a:r>
              <a:rPr lang="fr-FR" dirty="0"/>
              <a:t> : absentéisme, démissions, mutations</a:t>
            </a:r>
            <a:r>
              <a:rPr lang="fr-FR" dirty="0" smtClean="0"/>
              <a:t>…</a:t>
            </a:r>
          </a:p>
          <a:p>
            <a:r>
              <a:rPr lang="fr-FR" dirty="0" smtClean="0"/>
              <a:t>Quel </a:t>
            </a:r>
            <a:r>
              <a:rPr lang="fr-FR" dirty="0"/>
              <a:t>contrat définir ?  Quel projet soutenir ?).</a:t>
            </a:r>
          </a:p>
          <a:p>
            <a:r>
              <a:rPr lang="fr-FR" dirty="0"/>
              <a:t> </a:t>
            </a:r>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Les métiers de l’Assistant et le challenge d’entreprise </a:t>
            </a:r>
          </a:p>
        </p:txBody>
      </p:sp>
      <p:sp>
        <p:nvSpPr>
          <p:cNvPr id="5" name="Espace réservé du texte 4"/>
          <p:cNvSpPr>
            <a:spLocks noGrp="1"/>
          </p:cNvSpPr>
          <p:nvPr>
            <p:ph type="body" idx="1"/>
          </p:nvPr>
        </p:nvSpPr>
        <p:spPr/>
        <p:txBody>
          <a:bodyPr/>
          <a:lstStyle/>
          <a:p>
            <a:r>
              <a:rPr lang="fr-FR" dirty="0"/>
              <a:t>D</a:t>
            </a:r>
            <a:r>
              <a:rPr lang="fr-FR" dirty="0" smtClean="0"/>
              <a:t>e la troisième au BTS  : susciter des parcours professionnels.</a:t>
            </a:r>
            <a:br>
              <a:rPr lang="fr-FR" dirty="0" smtClean="0"/>
            </a:br>
            <a:endParaRPr lang="fr-FR" dirty="0"/>
          </a:p>
        </p:txBody>
      </p:sp>
      <p:pic>
        <p:nvPicPr>
          <p:cNvPr id="6"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L’ouverture internationale et les stages à </a:t>
            </a:r>
            <a:r>
              <a:rPr lang="fr-FR" dirty="0" smtClean="0"/>
              <a:t>l’étranger</a:t>
            </a:r>
            <a:endParaRPr lang="fr-FR" dirty="0"/>
          </a:p>
        </p:txBody>
      </p:sp>
      <p:sp>
        <p:nvSpPr>
          <p:cNvPr id="13" name="Espace réservé du contenu 12"/>
          <p:cNvSpPr>
            <a:spLocks noGrp="1"/>
          </p:cNvSpPr>
          <p:nvPr>
            <p:ph type="body" idx="1"/>
          </p:nvPr>
        </p:nvSpPr>
        <p:spPr/>
        <p:txBody>
          <a:bodyPr/>
          <a:lstStyle/>
          <a:p>
            <a:pPr>
              <a:buNone/>
            </a:pPr>
            <a:r>
              <a:rPr lang="fr-FR" b="1" dirty="0" smtClean="0"/>
              <a:t> </a:t>
            </a:r>
            <a:endParaRPr lang="fr-FR" dirty="0"/>
          </a:p>
          <a:p>
            <a:endParaRPr lang="fr-FR"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XING</a:t>
            </a:r>
            <a:r>
              <a:rPr kumimoji="0" lang="fr-FR" sz="8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pic>
        <p:nvPicPr>
          <p:cNvPr id="2049" name="Image 2"/>
          <p:cNvPicPr>
            <a:picLocks noChangeAspect="1" noChangeArrowheads="1"/>
          </p:cNvPicPr>
          <p:nvPr/>
        </p:nvPicPr>
        <p:blipFill>
          <a:blip r:embed="rId2" cstate="print"/>
          <a:srcRect/>
          <a:stretch>
            <a:fillRect/>
          </a:stretch>
        </p:blipFill>
        <p:spPr bwMode="auto">
          <a:xfrm>
            <a:off x="0" y="457200"/>
            <a:ext cx="762000" cy="236538"/>
          </a:xfrm>
          <a:prstGeom prst="rect">
            <a:avLst/>
          </a:prstGeom>
          <a:noFill/>
        </p:spPr>
      </p:pic>
      <p:sp>
        <p:nvSpPr>
          <p:cNvPr id="2051" name="Rectangle 3"/>
          <p:cNvSpPr>
            <a:spLocks noChangeArrowheads="1"/>
          </p:cNvSpPr>
          <p:nvPr/>
        </p:nvSpPr>
        <p:spPr bwMode="auto">
          <a:xfrm>
            <a:off x="449263" y="693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XING</a:t>
            </a:r>
            <a:r>
              <a:rPr kumimoji="0" lang="fr-FR" sz="8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pic>
        <p:nvPicPr>
          <p:cNvPr id="2052" name="Image 2"/>
          <p:cNvPicPr>
            <a:picLocks noChangeAspect="1" noChangeArrowheads="1"/>
          </p:cNvPicPr>
          <p:nvPr/>
        </p:nvPicPr>
        <p:blipFill>
          <a:blip r:embed="rId2" cstate="print"/>
          <a:srcRect/>
          <a:stretch>
            <a:fillRect/>
          </a:stretch>
        </p:blipFill>
        <p:spPr bwMode="auto">
          <a:xfrm>
            <a:off x="0" y="457200"/>
            <a:ext cx="762000" cy="236538"/>
          </a:xfrm>
          <a:prstGeom prst="rect">
            <a:avLst/>
          </a:prstGeom>
          <a:noFill/>
        </p:spPr>
      </p:pic>
      <p:sp>
        <p:nvSpPr>
          <p:cNvPr id="2054" name="Rectangle 6"/>
          <p:cNvSpPr>
            <a:spLocks noChangeArrowheads="1"/>
          </p:cNvSpPr>
          <p:nvPr/>
        </p:nvSpPr>
        <p:spPr bwMode="auto">
          <a:xfrm>
            <a:off x="449263" y="693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XING</a:t>
            </a:r>
            <a:r>
              <a:rPr kumimoji="0" lang="fr-FR" sz="8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endParaRPr>
          </a:p>
        </p:txBody>
      </p:sp>
      <p:pic>
        <p:nvPicPr>
          <p:cNvPr id="2055" name="Image 2"/>
          <p:cNvPicPr>
            <a:picLocks noChangeAspect="1" noChangeArrowheads="1"/>
          </p:cNvPicPr>
          <p:nvPr/>
        </p:nvPicPr>
        <p:blipFill>
          <a:blip r:embed="rId2" cstate="print"/>
          <a:srcRect/>
          <a:stretch>
            <a:fillRect/>
          </a:stretch>
        </p:blipFill>
        <p:spPr bwMode="auto">
          <a:xfrm>
            <a:off x="0" y="457200"/>
            <a:ext cx="762000" cy="236538"/>
          </a:xfrm>
          <a:prstGeom prst="rect">
            <a:avLst/>
          </a:prstGeom>
          <a:noFill/>
        </p:spPr>
      </p:pic>
      <p:sp>
        <p:nvSpPr>
          <p:cNvPr id="2057" name="Rectangle 9"/>
          <p:cNvSpPr>
            <a:spLocks noChangeArrowheads="1"/>
          </p:cNvSpPr>
          <p:nvPr/>
        </p:nvSpPr>
        <p:spPr bwMode="auto">
          <a:xfrm>
            <a:off x="449263" y="6937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764704"/>
            <a:ext cx="9144000" cy="8640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t>stages à l’étranger : Les partenaires </a:t>
            </a:r>
            <a:endParaRPr lang="fr-FR" dirty="0"/>
          </a:p>
        </p:txBody>
      </p:sp>
      <p:pic>
        <p:nvPicPr>
          <p:cNvPr id="61442" name="Picture 2"/>
          <p:cNvPicPr>
            <a:picLocks noGrp="1" noChangeAspect="1" noChangeArrowheads="1"/>
          </p:cNvPicPr>
          <p:nvPr>
            <p:ph idx="1"/>
          </p:nvPr>
        </p:nvPicPr>
        <p:blipFill>
          <a:blip r:embed="rId2" cstate="print"/>
          <a:srcRect/>
          <a:stretch>
            <a:fillRect/>
          </a:stretch>
        </p:blipFill>
        <p:spPr bwMode="auto">
          <a:xfrm>
            <a:off x="3563888" y="2636913"/>
            <a:ext cx="1944216" cy="864096"/>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3419872" y="4725144"/>
            <a:ext cx="2016224" cy="1152128"/>
          </a:xfrm>
          <a:prstGeom prst="rect">
            <a:avLst/>
          </a:prstGeom>
          <a:noFill/>
          <a:ln w="9525">
            <a:noFill/>
            <a:miter lim="800000"/>
            <a:headEnd/>
            <a:tailEnd/>
          </a:ln>
        </p:spPr>
      </p:pic>
      <p:pic>
        <p:nvPicPr>
          <p:cNvPr id="61444" name="Picture 4" descr="D:\DOCUMENTS\LOGOS PHOTOS\logo-poitou-charentes-jpg\logo-crpc.jpg"/>
          <p:cNvPicPr>
            <a:picLocks noChangeAspect="1" noChangeArrowheads="1"/>
          </p:cNvPicPr>
          <p:nvPr/>
        </p:nvPicPr>
        <p:blipFill>
          <a:blip r:embed="rId4" cstate="print"/>
          <a:srcRect/>
          <a:stretch>
            <a:fillRect/>
          </a:stretch>
        </p:blipFill>
        <p:spPr bwMode="auto">
          <a:xfrm>
            <a:off x="899592" y="2348880"/>
            <a:ext cx="1512168" cy="1462806"/>
          </a:xfrm>
          <a:prstGeom prst="rect">
            <a:avLst/>
          </a:prstGeom>
          <a:noFill/>
        </p:spPr>
      </p:pic>
      <p:pic>
        <p:nvPicPr>
          <p:cNvPr id="61445" name="Picture 5"/>
          <p:cNvPicPr>
            <a:picLocks noChangeAspect="1" noChangeArrowheads="1"/>
          </p:cNvPicPr>
          <p:nvPr/>
        </p:nvPicPr>
        <p:blipFill>
          <a:blip r:embed="rId5" cstate="print"/>
          <a:srcRect/>
          <a:stretch>
            <a:fillRect/>
          </a:stretch>
        </p:blipFill>
        <p:spPr bwMode="auto">
          <a:xfrm>
            <a:off x="6732240" y="2564904"/>
            <a:ext cx="1944216" cy="1019547"/>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42"/>
                                        </p:tgtEl>
                                        <p:attrNameLst>
                                          <p:attrName>style.visibility</p:attrName>
                                        </p:attrNameLst>
                                      </p:cBhvr>
                                      <p:to>
                                        <p:strVal val="visible"/>
                                      </p:to>
                                    </p:set>
                                    <p:anim calcmode="lin" valueType="num">
                                      <p:cBhvr additive="base">
                                        <p:cTn id="13" dur="500" fill="hold"/>
                                        <p:tgtEl>
                                          <p:spTgt spid="61442"/>
                                        </p:tgtEl>
                                        <p:attrNameLst>
                                          <p:attrName>ppt_x</p:attrName>
                                        </p:attrNameLst>
                                      </p:cBhvr>
                                      <p:tavLst>
                                        <p:tav tm="0">
                                          <p:val>
                                            <p:strVal val="#ppt_x"/>
                                          </p:val>
                                        </p:tav>
                                        <p:tav tm="100000">
                                          <p:val>
                                            <p:strVal val="#ppt_x"/>
                                          </p:val>
                                        </p:tav>
                                      </p:tavLst>
                                    </p:anim>
                                    <p:anim calcmode="lin" valueType="num">
                                      <p:cBhvr additive="base">
                                        <p:cTn id="14" dur="500" fill="hold"/>
                                        <p:tgtEl>
                                          <p:spTgt spid="614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45"/>
                                        </p:tgtEl>
                                        <p:attrNameLst>
                                          <p:attrName>style.visibility</p:attrName>
                                        </p:attrNameLst>
                                      </p:cBhvr>
                                      <p:to>
                                        <p:strVal val="visible"/>
                                      </p:to>
                                    </p:set>
                                    <p:anim calcmode="lin" valueType="num">
                                      <p:cBhvr additive="base">
                                        <p:cTn id="19" dur="500" fill="hold"/>
                                        <p:tgtEl>
                                          <p:spTgt spid="61445"/>
                                        </p:tgtEl>
                                        <p:attrNameLst>
                                          <p:attrName>ppt_x</p:attrName>
                                        </p:attrNameLst>
                                      </p:cBhvr>
                                      <p:tavLst>
                                        <p:tav tm="0">
                                          <p:val>
                                            <p:strVal val="#ppt_x"/>
                                          </p:val>
                                        </p:tav>
                                        <p:tav tm="100000">
                                          <p:val>
                                            <p:strVal val="#ppt_x"/>
                                          </p:val>
                                        </p:tav>
                                      </p:tavLst>
                                    </p:anim>
                                    <p:anim calcmode="lin" valueType="num">
                                      <p:cBhvr additive="base">
                                        <p:cTn id="20"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gtEl>
                                        <p:attrNameLst>
                                          <p:attrName>style.visibility</p:attrName>
                                        </p:attrNameLst>
                                      </p:cBhvr>
                                      <p:to>
                                        <p:strVal val="visible"/>
                                      </p:to>
                                    </p:set>
                                    <p:anim calcmode="lin" valueType="num">
                                      <p:cBhvr additive="base">
                                        <p:cTn id="25" dur="500" fill="hold"/>
                                        <p:tgtEl>
                                          <p:spTgt spid="61443"/>
                                        </p:tgtEl>
                                        <p:attrNameLst>
                                          <p:attrName>ppt_x</p:attrName>
                                        </p:attrNameLst>
                                      </p:cBhvr>
                                      <p:tavLst>
                                        <p:tav tm="0">
                                          <p:val>
                                            <p:strVal val="#ppt_x"/>
                                          </p:val>
                                        </p:tav>
                                        <p:tav tm="100000">
                                          <p:val>
                                            <p:strVal val="#ppt_x"/>
                                          </p:val>
                                        </p:tav>
                                      </p:tavLst>
                                    </p:anim>
                                    <p:anim calcmode="lin" valueType="num">
                                      <p:cBhvr additive="base">
                                        <p:cTn id="26" dur="500" fill="hold"/>
                                        <p:tgtEl>
                                          <p:spTgt spid="614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0"/>
          <a:ext cx="9144000" cy="6858001"/>
        </p:xfrm>
        <a:graphic>
          <a:graphicData uri="http://schemas.openxmlformats.org/drawingml/2006/table">
            <a:tbl>
              <a:tblPr/>
              <a:tblGrid>
                <a:gridCol w="1037617"/>
                <a:gridCol w="2918298"/>
                <a:gridCol w="2810213"/>
                <a:gridCol w="2377872"/>
              </a:tblGrid>
              <a:tr h="639607">
                <a:tc>
                  <a:txBody>
                    <a:bodyPr/>
                    <a:lstStyle/>
                    <a:p>
                      <a:pPr algn="ctr">
                        <a:spcBef>
                          <a:spcPts val="300"/>
                        </a:spcBef>
                        <a:spcAft>
                          <a:spcPts val="300"/>
                        </a:spcAft>
                      </a:pPr>
                      <a:r>
                        <a:rPr lang="fr-FR" sz="900" b="1" cap="small" dirty="0">
                          <a:solidFill>
                            <a:srgbClr val="009900"/>
                          </a:solidFill>
                          <a:latin typeface="Arial"/>
                          <a:ea typeface="Times New Roman"/>
                        </a:rPr>
                        <a:t>Financeurs</a:t>
                      </a:r>
                      <a:endParaRPr lang="fr-FR" sz="11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endParaRPr lang="fr-FR" sz="11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endParaRPr lang="fr-FR" sz="11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fr-FR" sz="900" b="1" cap="small">
                          <a:solidFill>
                            <a:srgbClr val="D00000"/>
                          </a:solidFill>
                          <a:latin typeface="Arial"/>
                          <a:ea typeface="Times New Roman"/>
                        </a:rPr>
                        <a:t>Obligations des etudiants</a:t>
                      </a:r>
                      <a:endParaRPr lang="fr-FR" sz="1100" b="1">
                        <a:latin typeface="Arial"/>
                        <a:ea typeface="Times New Roman"/>
                      </a:endParaRPr>
                    </a:p>
                  </a:txBody>
                  <a:tcPr marL="43234" marR="4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015">
                <a:tc>
                  <a:txBody>
                    <a:bodyPr/>
                    <a:lstStyle/>
                    <a:p>
                      <a:pPr algn="ctr">
                        <a:spcBef>
                          <a:spcPts val="600"/>
                        </a:spcBef>
                        <a:spcAft>
                          <a:spcPts val="600"/>
                        </a:spcAft>
                      </a:pPr>
                      <a:r>
                        <a:rPr lang="fr-FR" sz="1200" b="1" cap="small" dirty="0">
                          <a:solidFill>
                            <a:srgbClr val="009900"/>
                          </a:solidFill>
                          <a:latin typeface="Arial"/>
                          <a:ea typeface="Times New Roman"/>
                        </a:rPr>
                        <a:t>Région</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1" dirty="0">
                          <a:latin typeface="Arial"/>
                          <a:ea typeface="Times New Roman"/>
                        </a:rPr>
                        <a:t> </a:t>
                      </a:r>
                      <a:r>
                        <a:rPr lang="fr-FR" sz="1200" b="1" dirty="0">
                          <a:solidFill>
                            <a:srgbClr val="800080"/>
                          </a:solidFill>
                          <a:latin typeface="Arial"/>
                          <a:ea typeface="Times New Roman"/>
                        </a:rPr>
                        <a:t>60 €/semaine</a:t>
                      </a:r>
                      <a:r>
                        <a:rPr lang="fr-FR" sz="1200" b="0" dirty="0">
                          <a:latin typeface="Arial"/>
                          <a:ea typeface="Times New Roman"/>
                        </a:rPr>
                        <a:t> pour une durée de </a:t>
                      </a:r>
                      <a:r>
                        <a:rPr lang="fr-FR" sz="1200" b="1" dirty="0">
                          <a:solidFill>
                            <a:srgbClr val="800000"/>
                          </a:solidFill>
                          <a:latin typeface="Arial"/>
                          <a:ea typeface="Times New Roman"/>
                        </a:rPr>
                        <a:t>2 à 12</a:t>
                      </a:r>
                      <a:r>
                        <a:rPr lang="fr-FR" sz="1200" b="0" dirty="0">
                          <a:latin typeface="Arial"/>
                          <a:ea typeface="Times New Roman"/>
                        </a:rPr>
                        <a:t> </a:t>
                      </a:r>
                      <a:r>
                        <a:rPr lang="fr-FR" sz="1200" b="1" dirty="0">
                          <a:solidFill>
                            <a:srgbClr val="800080"/>
                          </a:solidFill>
                          <a:latin typeface="Arial"/>
                          <a:ea typeface="Times New Roman"/>
                        </a:rPr>
                        <a:t>semaines</a:t>
                      </a:r>
                      <a:r>
                        <a:rPr lang="fr-FR" sz="1200" b="0" dirty="0">
                          <a:solidFill>
                            <a:srgbClr val="800080"/>
                          </a:solidFill>
                          <a:latin typeface="Arial"/>
                          <a:ea typeface="Times New Roman"/>
                        </a:rPr>
                        <a:t> </a:t>
                      </a:r>
                      <a:r>
                        <a:rPr lang="fr-FR" sz="1200" b="0" dirty="0">
                          <a:latin typeface="Arial"/>
                          <a:ea typeface="Times New Roman"/>
                        </a:rPr>
                        <a:t>consécutives</a:t>
                      </a:r>
                      <a:r>
                        <a:rPr lang="fr-FR" sz="1200" b="0" dirty="0">
                          <a:solidFill>
                            <a:srgbClr val="800080"/>
                          </a:solidFill>
                          <a:latin typeface="Arial"/>
                          <a:ea typeface="Times New Roman"/>
                        </a:rPr>
                        <a:t> </a:t>
                      </a:r>
                      <a:r>
                        <a:rPr lang="fr-FR" sz="1200" b="1" dirty="0">
                          <a:solidFill>
                            <a:srgbClr val="800080"/>
                          </a:solidFill>
                          <a:latin typeface="Arial"/>
                          <a:ea typeface="Times New Roman"/>
                        </a:rPr>
                        <a:t>+ 1 forfait transport</a:t>
                      </a:r>
                      <a:r>
                        <a:rPr lang="fr-FR" sz="1200" b="0" dirty="0">
                          <a:solidFill>
                            <a:srgbClr val="800080"/>
                          </a:solidFill>
                          <a:latin typeface="Arial"/>
                          <a:ea typeface="Times New Roman"/>
                        </a:rPr>
                        <a:t> </a:t>
                      </a:r>
                      <a:r>
                        <a:rPr lang="fr-FR" sz="1200" b="0" dirty="0">
                          <a:latin typeface="Arial"/>
                          <a:ea typeface="Times New Roman"/>
                        </a:rPr>
                        <a:t>(</a:t>
                      </a:r>
                      <a:r>
                        <a:rPr lang="fr-FR" sz="1200" b="1" dirty="0">
                          <a:solidFill>
                            <a:srgbClr val="800080"/>
                          </a:solidFill>
                          <a:latin typeface="Arial"/>
                          <a:ea typeface="Times New Roman"/>
                        </a:rPr>
                        <a:t>200 €</a:t>
                      </a:r>
                      <a:r>
                        <a:rPr lang="fr-FR" sz="1200" b="0" dirty="0">
                          <a:solidFill>
                            <a:srgbClr val="800080"/>
                          </a:solidFill>
                          <a:latin typeface="Arial"/>
                          <a:ea typeface="Times New Roman"/>
                        </a:rPr>
                        <a:t> </a:t>
                      </a:r>
                      <a:r>
                        <a:rPr lang="fr-FR" sz="1200" b="0" dirty="0">
                          <a:latin typeface="Arial"/>
                          <a:ea typeface="Times New Roman"/>
                        </a:rPr>
                        <a:t>pour l’UE</a:t>
                      </a:r>
                      <a:r>
                        <a:rPr lang="fr-FR" sz="1200" b="0" dirty="0">
                          <a:solidFill>
                            <a:srgbClr val="800080"/>
                          </a:solidFill>
                          <a:latin typeface="Arial"/>
                          <a:ea typeface="Times New Roman"/>
                        </a:rPr>
                        <a:t> </a:t>
                      </a:r>
                      <a:r>
                        <a:rPr lang="fr-FR" sz="1200" b="1" dirty="0">
                          <a:solidFill>
                            <a:srgbClr val="800080"/>
                          </a:solidFill>
                          <a:latin typeface="Arial"/>
                          <a:ea typeface="Times New Roman"/>
                        </a:rPr>
                        <a:t>ou 400 €</a:t>
                      </a:r>
                      <a:r>
                        <a:rPr lang="fr-FR" sz="1200" b="0" dirty="0">
                          <a:solidFill>
                            <a:srgbClr val="800080"/>
                          </a:solidFill>
                          <a:latin typeface="Arial"/>
                          <a:ea typeface="Times New Roman"/>
                        </a:rPr>
                        <a:t> </a:t>
                      </a:r>
                      <a:r>
                        <a:rPr lang="fr-FR" sz="1200" b="0" dirty="0">
                          <a:latin typeface="Arial"/>
                          <a:ea typeface="Times New Roman"/>
                        </a:rPr>
                        <a:t>pour les autres destinations)</a:t>
                      </a:r>
                      <a:r>
                        <a:rPr lang="fr-FR" sz="1200" b="0" dirty="0">
                          <a:solidFill>
                            <a:srgbClr val="800080"/>
                          </a:solidFill>
                          <a:latin typeface="Arial"/>
                          <a:ea typeface="Times New Roman"/>
                        </a:rPr>
                        <a:t> </a:t>
                      </a:r>
                      <a:endParaRPr lang="fr-FR" sz="1200" b="1" dirty="0">
                        <a:latin typeface="Arial"/>
                        <a:ea typeface="Times New Roman"/>
                      </a:endParaRPr>
                    </a:p>
                    <a:p>
                      <a:pPr algn="ctr">
                        <a:spcBef>
                          <a:spcPts val="600"/>
                        </a:spcBef>
                        <a:spcAft>
                          <a:spcPts val="600"/>
                        </a:spcAft>
                      </a:pPr>
                      <a:r>
                        <a:rPr lang="fr-FR" sz="1200" b="1" i="1" dirty="0">
                          <a:solidFill>
                            <a:srgbClr val="800080"/>
                          </a:solidFill>
                          <a:latin typeface="Arial"/>
                          <a:ea typeface="Times New Roman"/>
                        </a:rPr>
                        <a:t>Bourse accordée pour chacun des 2 stages</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1" dirty="0">
                          <a:solidFill>
                            <a:srgbClr val="0000FF"/>
                          </a:solidFill>
                          <a:latin typeface="Arial"/>
                          <a:ea typeface="Times New Roman"/>
                        </a:rPr>
                        <a:t>Déclaration du stage</a:t>
                      </a:r>
                      <a:r>
                        <a:rPr lang="fr-FR" sz="1200" b="0" dirty="0">
                          <a:solidFill>
                            <a:srgbClr val="0000FF"/>
                          </a:solidFill>
                          <a:latin typeface="Arial"/>
                          <a:ea typeface="Times New Roman"/>
                        </a:rPr>
                        <a:t> (validée par le lycée) </a:t>
                      </a:r>
                      <a:r>
                        <a:rPr lang="fr-FR" sz="1200" b="1" dirty="0">
                          <a:solidFill>
                            <a:srgbClr val="0000FF"/>
                          </a:solidFill>
                          <a:latin typeface="Arial"/>
                          <a:ea typeface="Times New Roman"/>
                        </a:rPr>
                        <a:t>par chaque étudiant</a:t>
                      </a:r>
                      <a:r>
                        <a:rPr lang="fr-FR" sz="1200" b="0" dirty="0">
                          <a:latin typeface="Arial"/>
                          <a:ea typeface="Times New Roman"/>
                        </a:rPr>
                        <a:t> via Internet, sur le site de la Région, </a:t>
                      </a:r>
                      <a:r>
                        <a:rPr lang="fr-FR" sz="1200" b="0" dirty="0">
                          <a:solidFill>
                            <a:srgbClr val="0000FF"/>
                          </a:solidFill>
                          <a:latin typeface="Arial"/>
                          <a:ea typeface="Times New Roman"/>
                        </a:rPr>
                        <a:t>avant le départ (www.poitou-charentes.fr)</a:t>
                      </a:r>
                      <a:r>
                        <a:rPr lang="fr-FR" sz="1200" b="0" dirty="0">
                          <a:latin typeface="Arial"/>
                          <a:ea typeface="Times New Roman"/>
                        </a:rPr>
                        <a:t>.</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200" b="0" dirty="0">
                          <a:latin typeface="Arial"/>
                          <a:ea typeface="Times New Roman"/>
                        </a:rPr>
                        <a:t>Pièces à fournir : R.I.B. – copie de la </a:t>
                      </a:r>
                      <a:r>
                        <a:rPr lang="fr-FR" sz="1200" b="0" dirty="0">
                          <a:solidFill>
                            <a:srgbClr val="D00000"/>
                          </a:solidFill>
                          <a:latin typeface="Arial"/>
                          <a:ea typeface="Times New Roman"/>
                        </a:rPr>
                        <a:t>convention signée,</a:t>
                      </a:r>
                      <a:r>
                        <a:rPr lang="fr-FR" sz="1200" b="0" dirty="0">
                          <a:latin typeface="Arial"/>
                          <a:ea typeface="Times New Roman"/>
                        </a:rPr>
                        <a:t>                               </a:t>
                      </a:r>
                      <a:endParaRPr lang="fr-FR" sz="1200" b="1" dirty="0">
                        <a:latin typeface="Arial"/>
                        <a:ea typeface="Times New Roman"/>
                      </a:endParaRPr>
                    </a:p>
                    <a:p>
                      <a:pPr algn="ctr">
                        <a:spcAft>
                          <a:spcPts val="600"/>
                        </a:spcAft>
                      </a:pPr>
                      <a:r>
                        <a:rPr lang="fr-FR" sz="1200" b="0" dirty="0">
                          <a:latin typeface="Arial"/>
                          <a:ea typeface="Times New Roman"/>
                        </a:rPr>
                        <a:t>puis de </a:t>
                      </a:r>
                      <a:r>
                        <a:rPr lang="fr-FR" sz="1200" b="0" dirty="0">
                          <a:solidFill>
                            <a:srgbClr val="D00000"/>
                          </a:solidFill>
                          <a:latin typeface="Arial"/>
                          <a:ea typeface="Times New Roman"/>
                        </a:rPr>
                        <a:t>l’attestation de stage.</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6487">
                <a:tc>
                  <a:txBody>
                    <a:bodyPr/>
                    <a:lstStyle/>
                    <a:p>
                      <a:pPr algn="ctr">
                        <a:spcBef>
                          <a:spcPts val="600"/>
                        </a:spcBef>
                        <a:spcAft>
                          <a:spcPts val="600"/>
                        </a:spcAft>
                      </a:pPr>
                      <a:r>
                        <a:rPr lang="fr-FR" sz="1200" b="1" cap="small">
                          <a:solidFill>
                            <a:srgbClr val="009900"/>
                          </a:solidFill>
                          <a:latin typeface="Arial"/>
                          <a:ea typeface="Times New Roman"/>
                        </a:rPr>
                        <a:t>ERASMUS</a:t>
                      </a:r>
                      <a:endParaRPr lang="fr-FR" sz="1200" b="1">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1" dirty="0">
                          <a:solidFill>
                            <a:srgbClr val="800080"/>
                          </a:solidFill>
                          <a:latin typeface="Arial"/>
                          <a:ea typeface="Times New Roman"/>
                        </a:rPr>
                        <a:t>Entre 75 € et 90 €/semaine </a:t>
                      </a:r>
                      <a:endParaRPr lang="fr-FR" sz="1200" b="1" dirty="0">
                        <a:latin typeface="Arial"/>
                        <a:ea typeface="Times New Roman"/>
                      </a:endParaRPr>
                    </a:p>
                    <a:p>
                      <a:pPr algn="ctr">
                        <a:spcBef>
                          <a:spcPts val="600"/>
                        </a:spcBef>
                        <a:spcAft>
                          <a:spcPts val="600"/>
                        </a:spcAft>
                      </a:pPr>
                      <a:r>
                        <a:rPr lang="fr-FR" sz="1200" b="0" dirty="0">
                          <a:solidFill>
                            <a:srgbClr val="800080"/>
                          </a:solidFill>
                          <a:latin typeface="Arial"/>
                          <a:ea typeface="Times New Roman"/>
                        </a:rPr>
                        <a:t>(montant variable selon les années)</a:t>
                      </a:r>
                      <a:endParaRPr lang="fr-FR" sz="1200" b="1" dirty="0">
                        <a:latin typeface="Arial"/>
                        <a:ea typeface="Times New Roman"/>
                      </a:endParaRPr>
                    </a:p>
                    <a:p>
                      <a:pPr algn="ctr">
                        <a:spcBef>
                          <a:spcPts val="1200"/>
                        </a:spcBef>
                        <a:spcAft>
                          <a:spcPts val="600"/>
                        </a:spcAft>
                      </a:pPr>
                      <a:r>
                        <a:rPr lang="fr-FR" sz="1200" b="1" i="1" dirty="0">
                          <a:solidFill>
                            <a:srgbClr val="800080"/>
                          </a:solidFill>
                          <a:latin typeface="Arial"/>
                          <a:ea typeface="Times New Roman"/>
                        </a:rPr>
                        <a:t>1 seule bourse accordée </a:t>
                      </a:r>
                      <a:r>
                        <a:rPr lang="fr-FR" sz="1200" b="1" i="1" dirty="0" smtClean="0">
                          <a:solidFill>
                            <a:srgbClr val="800080"/>
                          </a:solidFill>
                          <a:latin typeface="Arial"/>
                          <a:ea typeface="Times New Roman"/>
                        </a:rPr>
                        <a:t> </a:t>
                      </a:r>
                      <a:r>
                        <a:rPr lang="fr-FR" sz="1200" b="1" i="1" dirty="0">
                          <a:solidFill>
                            <a:srgbClr val="800080"/>
                          </a:solidFill>
                          <a:latin typeface="Arial"/>
                          <a:ea typeface="Times New Roman"/>
                        </a:rPr>
                        <a:t>au cours du cursus</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0">
                          <a:latin typeface="Arial"/>
                          <a:ea typeface="Times New Roman"/>
                        </a:rPr>
                        <a:t>Effectuer un </a:t>
                      </a:r>
                      <a:r>
                        <a:rPr lang="fr-FR" sz="1200" b="1">
                          <a:solidFill>
                            <a:srgbClr val="0000FF"/>
                          </a:solidFill>
                          <a:latin typeface="Arial"/>
                          <a:ea typeface="Times New Roman"/>
                        </a:rPr>
                        <a:t>stage de 2 mois pleins minimum</a:t>
                      </a:r>
                      <a:r>
                        <a:rPr lang="fr-FR" sz="1200" b="0">
                          <a:latin typeface="Arial"/>
                          <a:ea typeface="Times New Roman"/>
                        </a:rPr>
                        <a:t> dans un pays de la </a:t>
                      </a:r>
                      <a:r>
                        <a:rPr lang="fr-FR" sz="1200" b="1">
                          <a:solidFill>
                            <a:srgbClr val="0000FF"/>
                          </a:solidFill>
                          <a:latin typeface="Arial"/>
                          <a:ea typeface="Times New Roman"/>
                        </a:rPr>
                        <a:t>communauté européenne</a:t>
                      </a:r>
                      <a:r>
                        <a:rPr lang="fr-FR" sz="1200" b="0">
                          <a:latin typeface="Arial"/>
                          <a:ea typeface="Times New Roman"/>
                        </a:rPr>
                        <a:t>.</a:t>
                      </a:r>
                      <a:endParaRPr lang="fr-FR" sz="1200" b="1">
                        <a:latin typeface="Arial"/>
                        <a:ea typeface="Times New Roman"/>
                      </a:endParaRPr>
                    </a:p>
                    <a:p>
                      <a:pPr algn="ctr">
                        <a:spcBef>
                          <a:spcPts val="600"/>
                        </a:spcBef>
                        <a:spcAft>
                          <a:spcPts val="600"/>
                        </a:spcAft>
                      </a:pPr>
                      <a:r>
                        <a:rPr lang="fr-FR" sz="1200" b="0">
                          <a:latin typeface="Arial"/>
                          <a:ea typeface="Times New Roman"/>
                        </a:rPr>
                        <a:t>Être ressortissant ou scolarisé dans un Etat membre de l'Union européenne ou d'un des autres pays participant au programme Erasmus *.</a:t>
                      </a:r>
                      <a:endParaRPr lang="fr-FR" sz="1200" b="1">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fr-FR" sz="1200" b="0" dirty="0">
                          <a:latin typeface="Arial"/>
                          <a:ea typeface="Times New Roman"/>
                        </a:rPr>
                        <a:t>Présenter la </a:t>
                      </a:r>
                      <a:r>
                        <a:rPr lang="fr-FR" sz="1200" b="0" dirty="0">
                          <a:solidFill>
                            <a:srgbClr val="D00000"/>
                          </a:solidFill>
                          <a:latin typeface="Arial"/>
                          <a:ea typeface="Times New Roman"/>
                        </a:rPr>
                        <a:t>convention signée          </a:t>
                      </a:r>
                      <a:r>
                        <a:rPr lang="fr-FR" sz="1200" b="0" dirty="0">
                          <a:latin typeface="Arial"/>
                          <a:ea typeface="Times New Roman"/>
                        </a:rPr>
                        <a:t>(1 mois avant le départ) puis </a:t>
                      </a:r>
                      <a:r>
                        <a:rPr lang="fr-FR" sz="1200" b="0" dirty="0">
                          <a:solidFill>
                            <a:srgbClr val="D00000"/>
                          </a:solidFill>
                          <a:latin typeface="Arial"/>
                          <a:ea typeface="Times New Roman"/>
                        </a:rPr>
                        <a:t>l’attestation de présence</a:t>
                      </a:r>
                      <a:endParaRPr lang="fr-FR" sz="1200" b="1" dirty="0">
                        <a:latin typeface="Arial"/>
                        <a:ea typeface="Times New Roman"/>
                      </a:endParaRPr>
                    </a:p>
                    <a:p>
                      <a:pPr algn="ctr">
                        <a:spcAft>
                          <a:spcPts val="0"/>
                        </a:spcAft>
                      </a:pPr>
                      <a:r>
                        <a:rPr lang="fr-FR" sz="1200" b="0" dirty="0">
                          <a:latin typeface="Arial"/>
                          <a:ea typeface="Times New Roman"/>
                        </a:rPr>
                        <a:t> et renseigner le</a:t>
                      </a:r>
                      <a:endParaRPr lang="fr-FR" sz="1200" b="1" dirty="0">
                        <a:latin typeface="Arial"/>
                        <a:ea typeface="Times New Roman"/>
                      </a:endParaRPr>
                    </a:p>
                    <a:p>
                      <a:pPr algn="ctr">
                        <a:spcAft>
                          <a:spcPts val="600"/>
                        </a:spcAft>
                      </a:pPr>
                      <a:r>
                        <a:rPr lang="fr-FR" sz="1200" b="0" dirty="0">
                          <a:latin typeface="Arial"/>
                          <a:ea typeface="Times New Roman"/>
                        </a:rPr>
                        <a:t> </a:t>
                      </a:r>
                      <a:r>
                        <a:rPr lang="fr-FR" sz="1200" b="0" dirty="0">
                          <a:solidFill>
                            <a:srgbClr val="D00000"/>
                          </a:solidFill>
                          <a:latin typeface="Arial"/>
                          <a:ea typeface="Times New Roman"/>
                        </a:rPr>
                        <a:t>formulaire spécifique.</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3089">
                <a:tc>
                  <a:txBody>
                    <a:bodyPr/>
                    <a:lstStyle/>
                    <a:p>
                      <a:pPr algn="ctr">
                        <a:spcBef>
                          <a:spcPts val="600"/>
                        </a:spcBef>
                        <a:spcAft>
                          <a:spcPts val="600"/>
                        </a:spcAft>
                      </a:pPr>
                      <a:r>
                        <a:rPr lang="fr-FR" sz="1200" b="1" cap="small">
                          <a:solidFill>
                            <a:srgbClr val="009900"/>
                          </a:solidFill>
                          <a:latin typeface="Arial"/>
                          <a:ea typeface="Times New Roman"/>
                        </a:rPr>
                        <a:t>Lycée</a:t>
                      </a:r>
                      <a:endParaRPr lang="fr-FR" sz="1200" b="1">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0">
                          <a:latin typeface="Arial"/>
                          <a:ea typeface="Times New Roman"/>
                        </a:rPr>
                        <a:t>Prise en charge des </a:t>
                      </a:r>
                      <a:r>
                        <a:rPr lang="fr-FR" sz="1200" b="1">
                          <a:solidFill>
                            <a:srgbClr val="800080"/>
                          </a:solidFill>
                          <a:latin typeface="Arial"/>
                          <a:ea typeface="Times New Roman"/>
                        </a:rPr>
                        <a:t>repas de midi</a:t>
                      </a:r>
                      <a:r>
                        <a:rPr lang="fr-FR" sz="1200" b="0">
                          <a:latin typeface="Arial"/>
                          <a:ea typeface="Times New Roman"/>
                        </a:rPr>
                        <a:t> pendant les jours ouvrés (maximum pris en compte : 8 € dont 2,70 € laissés à la charge de l’étudiant).</a:t>
                      </a:r>
                      <a:endParaRPr lang="fr-FR" sz="1200" b="1">
                        <a:latin typeface="Arial"/>
                        <a:ea typeface="Times New Roman"/>
                      </a:endParaRPr>
                    </a:p>
                    <a:p>
                      <a:pPr algn="ctr">
                        <a:spcBef>
                          <a:spcPts val="600"/>
                        </a:spcBef>
                        <a:spcAft>
                          <a:spcPts val="600"/>
                        </a:spcAft>
                      </a:pPr>
                      <a:r>
                        <a:rPr lang="fr-FR" sz="1200" b="0">
                          <a:latin typeface="Arial"/>
                          <a:ea typeface="Times New Roman"/>
                        </a:rPr>
                        <a:t>-----------</a:t>
                      </a:r>
                      <a:endParaRPr lang="fr-FR" sz="1200" b="1">
                        <a:latin typeface="Arial"/>
                        <a:ea typeface="Times New Roman"/>
                      </a:endParaRPr>
                    </a:p>
                    <a:p>
                      <a:pPr algn="ctr">
                        <a:spcBef>
                          <a:spcPts val="600"/>
                        </a:spcBef>
                        <a:spcAft>
                          <a:spcPts val="600"/>
                        </a:spcAft>
                      </a:pPr>
                      <a:r>
                        <a:rPr lang="fr-FR" sz="1200" b="0">
                          <a:latin typeface="Arial"/>
                          <a:ea typeface="Times New Roman"/>
                        </a:rPr>
                        <a:t>Le </a:t>
                      </a:r>
                      <a:r>
                        <a:rPr lang="fr-FR" sz="1200" b="1">
                          <a:solidFill>
                            <a:srgbClr val="800080"/>
                          </a:solidFill>
                          <a:latin typeface="Arial"/>
                          <a:ea typeface="Times New Roman"/>
                        </a:rPr>
                        <a:t>montant total</a:t>
                      </a:r>
                      <a:r>
                        <a:rPr lang="fr-FR" sz="1200" b="0">
                          <a:latin typeface="Arial"/>
                          <a:ea typeface="Times New Roman"/>
                        </a:rPr>
                        <a:t> (transport + repas) du remboursement est </a:t>
                      </a:r>
                      <a:r>
                        <a:rPr lang="fr-FR" sz="1200" b="1">
                          <a:solidFill>
                            <a:srgbClr val="800080"/>
                          </a:solidFill>
                          <a:latin typeface="Arial"/>
                          <a:ea typeface="Times New Roman"/>
                        </a:rPr>
                        <a:t>plafonné à</a:t>
                      </a:r>
                      <a:r>
                        <a:rPr lang="fr-FR" sz="1200" b="1">
                          <a:latin typeface="Arial"/>
                          <a:ea typeface="Times New Roman"/>
                        </a:rPr>
                        <a:t> </a:t>
                      </a:r>
                      <a:r>
                        <a:rPr lang="fr-FR" sz="1200" b="1">
                          <a:solidFill>
                            <a:srgbClr val="800080"/>
                          </a:solidFill>
                          <a:latin typeface="Arial"/>
                          <a:ea typeface="Times New Roman"/>
                        </a:rPr>
                        <a:t>400 €</a:t>
                      </a:r>
                      <a:endParaRPr lang="fr-FR" sz="1200" b="1">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fr-FR" sz="1200" b="0">
                        <a:solidFill>
                          <a:srgbClr val="0000FF"/>
                        </a:solidFill>
                        <a:latin typeface="Arial"/>
                        <a:ea typeface="Times New Roman"/>
                      </a:endParaRPr>
                    </a:p>
                    <a:p>
                      <a:pPr algn="ctr">
                        <a:spcAft>
                          <a:spcPts val="600"/>
                        </a:spcAft>
                      </a:pPr>
                      <a:r>
                        <a:rPr lang="fr-FR" sz="1200" b="0">
                          <a:latin typeface="Arial"/>
                          <a:ea typeface="Times New Roman"/>
                        </a:rPr>
                        <a:t>Les frais de transport ne seront pas pris en charge si l’étudiant bénéficie de la bourse de la Région.</a:t>
                      </a:r>
                      <a:endParaRPr lang="fr-FR" sz="1200" b="1">
                        <a:latin typeface="Arial"/>
                        <a:ea typeface="Times New Roman"/>
                      </a:endParaRPr>
                    </a:p>
                  </a:txBody>
                  <a:tcPr marL="43234" marR="4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fr-FR" sz="1200" b="0" dirty="0">
                          <a:latin typeface="Arial"/>
                          <a:ea typeface="Times New Roman"/>
                        </a:rPr>
                        <a:t>Présenter obligatoirement,               </a:t>
                      </a:r>
                      <a:r>
                        <a:rPr lang="fr-FR" sz="1200" b="0" dirty="0">
                          <a:solidFill>
                            <a:srgbClr val="D00000"/>
                          </a:solidFill>
                          <a:latin typeface="Arial"/>
                          <a:ea typeface="Times New Roman"/>
                        </a:rPr>
                        <a:t>dès le retour</a:t>
                      </a:r>
                      <a:r>
                        <a:rPr lang="fr-FR" sz="1200" b="0" dirty="0">
                          <a:latin typeface="Arial"/>
                          <a:ea typeface="Times New Roman"/>
                        </a:rPr>
                        <a:t>,  tous les </a:t>
                      </a:r>
                      <a:r>
                        <a:rPr lang="fr-FR" sz="1200" b="0" dirty="0">
                          <a:solidFill>
                            <a:srgbClr val="D00000"/>
                          </a:solidFill>
                          <a:latin typeface="Arial"/>
                          <a:ea typeface="Times New Roman"/>
                        </a:rPr>
                        <a:t>justificatifs</a:t>
                      </a:r>
                      <a:r>
                        <a:rPr lang="fr-FR" sz="1200" b="0" dirty="0">
                          <a:latin typeface="Arial"/>
                          <a:ea typeface="Times New Roman"/>
                        </a:rPr>
                        <a:t> et </a:t>
                      </a:r>
                      <a:r>
                        <a:rPr lang="fr-FR" sz="1200" b="0" dirty="0">
                          <a:solidFill>
                            <a:srgbClr val="D00000"/>
                          </a:solidFill>
                          <a:latin typeface="Arial"/>
                          <a:ea typeface="Times New Roman"/>
                        </a:rPr>
                        <a:t>copie</a:t>
                      </a:r>
                      <a:r>
                        <a:rPr lang="fr-FR" sz="1200" b="0" dirty="0">
                          <a:latin typeface="Arial"/>
                          <a:ea typeface="Times New Roman"/>
                        </a:rPr>
                        <a:t> de l’</a:t>
                      </a:r>
                      <a:r>
                        <a:rPr lang="fr-FR" sz="1200" b="0" dirty="0">
                          <a:solidFill>
                            <a:srgbClr val="D00000"/>
                          </a:solidFill>
                          <a:latin typeface="Arial"/>
                          <a:ea typeface="Times New Roman"/>
                        </a:rPr>
                        <a:t>attestation de stage.</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803">
                <a:tc gridSpan="4">
                  <a:txBody>
                    <a:bodyPr/>
                    <a:lstStyle/>
                    <a:p>
                      <a:pPr algn="ctr">
                        <a:spcBef>
                          <a:spcPts val="300"/>
                        </a:spcBef>
                        <a:spcAft>
                          <a:spcPts val="300"/>
                        </a:spcAft>
                      </a:pPr>
                      <a:r>
                        <a:rPr lang="fr-FR" sz="1200" b="1" cap="small" dirty="0">
                          <a:solidFill>
                            <a:srgbClr val="009900"/>
                          </a:solidFill>
                          <a:latin typeface="Arial"/>
                          <a:ea typeface="Times New Roman"/>
                        </a:rPr>
                        <a:t>CROUS – OFAJ :</a:t>
                      </a:r>
                      <a:r>
                        <a:rPr lang="fr-FR" sz="1200" b="1" cap="small" dirty="0">
                          <a:solidFill>
                            <a:srgbClr val="800080"/>
                          </a:solidFill>
                          <a:latin typeface="Arial"/>
                          <a:ea typeface="Times New Roman"/>
                        </a:rPr>
                        <a:t> </a:t>
                      </a:r>
                      <a:r>
                        <a:rPr lang="fr-FR" sz="1200" b="0" dirty="0">
                          <a:latin typeface="Arial"/>
                          <a:ea typeface="Times New Roman"/>
                        </a:rPr>
                        <a:t>Possibilités d’aides soumises à conditions </a:t>
                      </a:r>
                      <a:r>
                        <a:rPr lang="fr-FR" sz="1200" b="0" i="1" dirty="0">
                          <a:solidFill>
                            <a:srgbClr val="FF0000"/>
                          </a:solidFill>
                          <a:latin typeface="Arial"/>
                          <a:ea typeface="Times New Roman"/>
                        </a:rPr>
                        <a:t>(souvent non cumulables avec d’autres aides)</a:t>
                      </a:r>
                      <a:endParaRPr lang="fr-FR" sz="1200" b="1" dirty="0">
                        <a:latin typeface="Arial"/>
                        <a:ea typeface="Times New Roman"/>
                      </a:endParaRPr>
                    </a:p>
                  </a:txBody>
                  <a:tcPr marL="43234" marR="4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pic>
        <p:nvPicPr>
          <p:cNvPr id="1027" name="Picture 3"/>
          <p:cNvPicPr>
            <a:picLocks noChangeAspect="1" noChangeArrowheads="1"/>
          </p:cNvPicPr>
          <p:nvPr/>
        </p:nvPicPr>
        <p:blipFill>
          <a:blip r:embed="rId2" cstate="print"/>
          <a:srcRect/>
          <a:stretch>
            <a:fillRect/>
          </a:stretch>
        </p:blipFill>
        <p:spPr bwMode="auto">
          <a:xfrm>
            <a:off x="0" y="0"/>
            <a:ext cx="449263" cy="479425"/>
          </a:xfrm>
          <a:prstGeom prst="rect">
            <a:avLst/>
          </a:prstGeom>
          <a:noFill/>
        </p:spPr>
      </p:pic>
      <p:pic>
        <p:nvPicPr>
          <p:cNvPr id="1026" name="Picture 2" descr="logo-Erasmus"/>
          <p:cNvPicPr>
            <a:picLocks noChangeAspect="1" noChangeArrowheads="1"/>
          </p:cNvPicPr>
          <p:nvPr/>
        </p:nvPicPr>
        <p:blipFill>
          <a:blip r:embed="rId3" cstate="print"/>
          <a:srcRect/>
          <a:stretch>
            <a:fillRect/>
          </a:stretch>
        </p:blipFill>
        <p:spPr bwMode="auto">
          <a:xfrm>
            <a:off x="0" y="0"/>
            <a:ext cx="846138" cy="525463"/>
          </a:xfrm>
          <a:prstGeom prst="rect">
            <a:avLst/>
          </a:prstGeom>
          <a:noFill/>
        </p:spPr>
      </p:pic>
      <p:pic>
        <p:nvPicPr>
          <p:cNvPr id="1025" name="Picture 1" descr="logo"/>
          <p:cNvPicPr>
            <a:picLocks noChangeAspect="1" noChangeArrowheads="1"/>
          </p:cNvPicPr>
          <p:nvPr/>
        </p:nvPicPr>
        <p:blipFill>
          <a:blip r:embed="rId4" cstate="print"/>
          <a:srcRect/>
          <a:stretch>
            <a:fillRect/>
          </a:stretch>
        </p:blipFill>
        <p:spPr bwMode="auto">
          <a:xfrm>
            <a:off x="0" y="0"/>
            <a:ext cx="587375" cy="617538"/>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138"/>
          <p:cNvPicPr>
            <a:picLocks noChangeAspect="1" noChangeArrowheads="1"/>
          </p:cNvPicPr>
          <p:nvPr/>
        </p:nvPicPr>
        <p:blipFill>
          <a:blip r:embed="rId2" cstate="print"/>
          <a:srcRect/>
          <a:stretch>
            <a:fillRect/>
          </a:stretch>
        </p:blipFill>
        <p:spPr bwMode="auto">
          <a:xfrm>
            <a:off x="251520" y="764704"/>
            <a:ext cx="4476750" cy="3724275"/>
          </a:xfrm>
          <a:prstGeom prst="rect">
            <a:avLst/>
          </a:prstGeom>
          <a:noFill/>
          <a:ln w="9525">
            <a:noFill/>
            <a:miter lim="800000"/>
            <a:headEnd/>
            <a:tailEnd/>
          </a:ln>
          <a:effectLst/>
        </p:spPr>
      </p:pic>
      <p:pic>
        <p:nvPicPr>
          <p:cNvPr id="3" name="Picture 5142"/>
          <p:cNvPicPr>
            <a:picLocks noChangeAspect="1" noChangeArrowheads="1"/>
          </p:cNvPicPr>
          <p:nvPr/>
        </p:nvPicPr>
        <p:blipFill>
          <a:blip r:embed="rId3" cstate="print"/>
          <a:srcRect/>
          <a:stretch>
            <a:fillRect/>
          </a:stretch>
        </p:blipFill>
        <p:spPr bwMode="auto">
          <a:xfrm>
            <a:off x="4572000" y="2708920"/>
            <a:ext cx="4343400" cy="3848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Les réseaux sociaux et la pédagogie</a:t>
            </a:r>
          </a:p>
        </p:txBody>
      </p:sp>
      <p:sp>
        <p:nvSpPr>
          <p:cNvPr id="8" name="Espace réservé du texte 7"/>
          <p:cNvSpPr>
            <a:spLocks noGrp="1"/>
          </p:cNvSpPr>
          <p:nvPr>
            <p:ph type="body" idx="1"/>
          </p:nvPr>
        </p:nvSpPr>
        <p:spPr/>
        <p:txBody>
          <a:bodyPr/>
          <a:lstStyle/>
          <a:p>
            <a:r>
              <a:rPr lang="fr-FR" dirty="0" err="1" smtClean="0"/>
              <a:t>Xing</a:t>
            </a:r>
            <a:r>
              <a:rPr lang="fr-FR" dirty="0" smtClean="0"/>
              <a:t> </a:t>
            </a:r>
            <a:r>
              <a:rPr lang="fr-FR" dirty="0" err="1" smtClean="0"/>
              <a:t>EuroAst</a:t>
            </a:r>
            <a:r>
              <a:rPr lang="fr-FR" dirty="0" smtClean="0"/>
              <a:t>, </a:t>
            </a:r>
            <a:r>
              <a:rPr lang="fr-FR" dirty="0" err="1" smtClean="0"/>
              <a:t>Viadéo</a:t>
            </a:r>
            <a:r>
              <a:rPr lang="fr-FR" dirty="0" smtClean="0"/>
              <a:t>, </a:t>
            </a:r>
            <a:r>
              <a:rPr lang="fr-FR" dirty="0" err="1" smtClean="0"/>
              <a:t>Linked</a:t>
            </a:r>
            <a:r>
              <a:rPr lang="fr-FR" dirty="0" smtClean="0"/>
              <a:t> In</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1547664" y="2348880"/>
            <a:ext cx="5688632" cy="3096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latin typeface="+mj-lt"/>
                <a:ea typeface="+mj-ea"/>
                <a:cs typeface="+mj-cs"/>
              </a:rPr>
              <a:t>Les CCF</a:t>
            </a:r>
            <a:br>
              <a:rPr lang="fr-FR" dirty="0" smtClean="0">
                <a:latin typeface="+mj-lt"/>
                <a:ea typeface="+mj-ea"/>
                <a:cs typeface="+mj-cs"/>
              </a:rPr>
            </a:br>
            <a:endParaRPr lang="fr-FR" dirty="0"/>
          </a:p>
        </p:txBody>
      </p:sp>
      <p:sp>
        <p:nvSpPr>
          <p:cNvPr id="3" name="Espace réservé du contenu 2"/>
          <p:cNvSpPr>
            <a:spLocks noGrp="1"/>
          </p:cNvSpPr>
          <p:nvPr>
            <p:ph type="body" idx="1"/>
          </p:nvPr>
        </p:nvSpPr>
        <p:spPr/>
        <p:txBody>
          <a:bodyPr>
            <a:normAutofit fontScale="70000" lnSpcReduction="20000"/>
          </a:bodyPr>
          <a:lstStyle/>
          <a:p>
            <a:pPr>
              <a:buNone/>
            </a:pPr>
            <a:endParaRPr lang="fr-FR" sz="4400" dirty="0" smtClean="0">
              <a:latin typeface="+mj-lt"/>
              <a:ea typeface="+mj-ea"/>
              <a:cs typeface="+mj-cs"/>
            </a:endParaRPr>
          </a:p>
          <a:p>
            <a:pPr>
              <a:buNone/>
            </a:pPr>
            <a:endParaRPr lang="fr-FR" sz="4400" dirty="0">
              <a:latin typeface="+mj-lt"/>
              <a:ea typeface="+mj-ea"/>
              <a:cs typeface="+mj-cs"/>
            </a:endParaRPr>
          </a:p>
          <a:p>
            <a:pPr>
              <a:buNone/>
            </a:pPr>
            <a:r>
              <a:rPr lang="fr-FR" sz="4400" dirty="0" smtClean="0">
                <a:latin typeface="+mj-lt"/>
                <a:ea typeface="+mj-ea"/>
                <a:cs typeface="+mj-cs"/>
              </a:rPr>
              <a:t>				</a:t>
            </a:r>
            <a:endParaRPr lang="fr-FR" sz="4800" dirty="0">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r>
              <a:rPr lang="fr-FR" dirty="0" smtClean="0"/>
              <a:t>S'approprier un environnement informatique de travail</a:t>
            </a:r>
            <a:br>
              <a:rPr lang="fr-FR" dirty="0" smtClean="0"/>
            </a:br>
            <a:r>
              <a:rPr lang="fr-FR" dirty="0" smtClean="0"/>
              <a:t>Adopter une attitude responsable</a:t>
            </a:r>
            <a:br>
              <a:rPr lang="fr-FR" dirty="0" smtClean="0"/>
            </a:br>
            <a:r>
              <a:rPr lang="fr-FR" dirty="0" smtClean="0"/>
              <a:t>Créer, produire, traiter et exploiter des données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7200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Les objectifs</a:t>
            </a:r>
            <a:endParaRPr lang="fr-FR" dirty="0"/>
          </a:p>
        </p:txBody>
      </p:sp>
      <p:sp>
        <p:nvSpPr>
          <p:cNvPr id="3" name="Espace réservé du contenu 2"/>
          <p:cNvSpPr>
            <a:spLocks noGrp="1"/>
          </p:cNvSpPr>
          <p:nvPr>
            <p:ph idx="1"/>
          </p:nvPr>
        </p:nvSpPr>
        <p:spPr>
          <a:xfrm>
            <a:off x="457200" y="1268760"/>
            <a:ext cx="8229600" cy="4857403"/>
          </a:xfrm>
        </p:spPr>
        <p:txBody>
          <a:bodyPr>
            <a:normAutofit fontScale="92500" lnSpcReduction="10000"/>
          </a:bodyPr>
          <a:lstStyle/>
          <a:p>
            <a:pPr>
              <a:buNone/>
            </a:pPr>
            <a:r>
              <a:rPr lang="fr-FR" dirty="0" smtClean="0"/>
              <a:t>	</a:t>
            </a:r>
          </a:p>
          <a:p>
            <a:r>
              <a:rPr lang="fr-FR" dirty="0" smtClean="0"/>
              <a:t>	créer une communauté d'étudiants : retrouver les anciens, assurer la visibilité de leurs parcours, assurer un lien avec les responsable de stage ou employeurs potentiels, assurer le suivi de stage. </a:t>
            </a:r>
          </a:p>
          <a:p>
            <a:endParaRPr lang="fr-FR" dirty="0" smtClean="0"/>
          </a:p>
          <a:p>
            <a:r>
              <a:rPr lang="fr-FR" dirty="0" smtClean="0"/>
              <a:t>	S'approprier un environnement informatique de travail, adopter une attitude responsable, créer, produire, traiter et exploiter des données.</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764704"/>
            <a:ext cx="9144000" cy="93610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t>Les réseaux sociaux professionnels</a:t>
            </a:r>
            <a:endParaRPr lang="fr-FR" dirty="0"/>
          </a:p>
        </p:txBody>
      </p:sp>
      <p:pic>
        <p:nvPicPr>
          <p:cNvPr id="69634" name="Picture 2"/>
          <p:cNvPicPr>
            <a:picLocks noGrp="1" noChangeAspect="1" noChangeArrowheads="1"/>
          </p:cNvPicPr>
          <p:nvPr>
            <p:ph idx="1"/>
          </p:nvPr>
        </p:nvPicPr>
        <p:blipFill>
          <a:blip r:embed="rId2" cstate="print"/>
          <a:srcRect/>
          <a:stretch>
            <a:fillRect/>
          </a:stretch>
        </p:blipFill>
        <p:spPr bwMode="auto">
          <a:xfrm>
            <a:off x="827585" y="2492896"/>
            <a:ext cx="3024335" cy="889015"/>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5292080" y="3717032"/>
            <a:ext cx="2592288" cy="1080120"/>
          </a:xfrm>
          <a:prstGeom prst="rect">
            <a:avLst/>
          </a:prstGeom>
          <a:noFill/>
          <a:ln w="9525">
            <a:noFill/>
            <a:miter lim="800000"/>
            <a:headEnd/>
            <a:tailEnd/>
          </a:ln>
        </p:spPr>
      </p:pic>
      <p:sp>
        <p:nvSpPr>
          <p:cNvPr id="8" name="ZoneTexte 7"/>
          <p:cNvSpPr txBox="1"/>
          <p:nvPr/>
        </p:nvSpPr>
        <p:spPr>
          <a:xfrm>
            <a:off x="4355976" y="4293096"/>
            <a:ext cx="1224136" cy="646331"/>
          </a:xfrm>
          <a:prstGeom prst="rect">
            <a:avLst/>
          </a:prstGeom>
          <a:noFill/>
        </p:spPr>
        <p:txBody>
          <a:bodyPr wrap="square" rtlCol="0">
            <a:spAutoFit/>
          </a:bodyPr>
          <a:lstStyle/>
          <a:p>
            <a:r>
              <a:rPr lang="fr-FR" sz="3600" b="1" dirty="0" smtClean="0"/>
              <a:t>XING</a:t>
            </a:r>
            <a:endParaRPr lang="fr-FR" sz="3600" b="1" dirty="0"/>
          </a:p>
        </p:txBody>
      </p:sp>
      <p:sp>
        <p:nvSpPr>
          <p:cNvPr id="9" name="ZoneTexte 8"/>
          <p:cNvSpPr txBox="1"/>
          <p:nvPr/>
        </p:nvSpPr>
        <p:spPr>
          <a:xfrm>
            <a:off x="539552" y="4941168"/>
            <a:ext cx="3024336" cy="769441"/>
          </a:xfrm>
          <a:prstGeom prst="rect">
            <a:avLst/>
          </a:prstGeom>
          <a:noFill/>
        </p:spPr>
        <p:txBody>
          <a:bodyPr wrap="square" rtlCol="0">
            <a:spAutoFit/>
          </a:bodyPr>
          <a:lstStyle/>
          <a:p>
            <a:r>
              <a:rPr lang="fr-FR" sz="4400" b="1" dirty="0" err="1" smtClean="0"/>
              <a:t>Linked</a:t>
            </a:r>
            <a:r>
              <a:rPr lang="fr-FR" sz="3600" b="1" dirty="0" smtClean="0"/>
              <a:t> In</a:t>
            </a:r>
            <a:endParaRPr lang="fr-FR" sz="3600" b="1" dirty="0"/>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104377"/>
                </a:solidFill>
                <a:effectLst/>
                <a:latin typeface="Calibri" pitchFamily="34" charset="0"/>
                <a:ea typeface="Times New Roman" pitchFamily="18" charset="0"/>
                <a:cs typeface="Arial" pitchFamily="34" charset="0"/>
              </a:rPr>
              <a:t>LinkedIn</a:t>
            </a:r>
            <a:endParaRPr kumimoji="0" lang="fr-FR" sz="1800" b="0" i="0" u="none" strike="noStrike" cap="none" normalizeH="0" baseline="0" smtClean="0">
              <a:ln>
                <a:noFill/>
              </a:ln>
              <a:solidFill>
                <a:schemeClr val="tx1"/>
              </a:solidFill>
              <a:effectLst/>
              <a:latin typeface="Arial" pitchFamily="34" charset="0"/>
            </a:endParaRPr>
          </a:p>
        </p:txBody>
      </p:sp>
      <p:sp>
        <p:nvSpPr>
          <p:cNvPr id="696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rgbClr val="104377"/>
                </a:solidFill>
                <a:effectLst/>
                <a:latin typeface="Calibri" pitchFamily="34" charset="0"/>
                <a:ea typeface="Times New Roman" pitchFamily="18" charset="0"/>
                <a:cs typeface="Arial" pitchFamily="34" charset="0"/>
              </a:rPr>
              <a:t>LinkedIn</a:t>
            </a:r>
            <a:endParaRPr kumimoji="0" lang="fr-FR" sz="1800" b="0" i="0" u="none" strike="noStrike" cap="none" normalizeH="0" baseline="0" smtClean="0">
              <a:ln>
                <a:noFill/>
              </a:ln>
              <a:solidFill>
                <a:schemeClr val="tx1"/>
              </a:solidFill>
              <a:effectLst/>
              <a:latin typeface="Arial" pitchFamily="34" charset="0"/>
            </a:endParaRPr>
          </a:p>
        </p:txBody>
      </p:sp>
      <p:pic>
        <p:nvPicPr>
          <p:cNvPr id="12" name="Picture 2"/>
          <p:cNvPicPr>
            <a:picLocks noChangeAspect="1" noChangeArrowheads="1"/>
          </p:cNvPicPr>
          <p:nvPr/>
        </p:nvPicPr>
        <p:blipFill>
          <a:blip r:embed="rId4"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pPr>
              <a:buNone/>
            </a:pPr>
            <a:r>
              <a:rPr lang="fr-FR" b="1" dirty="0" smtClean="0">
                <a:hlinkClick r:id="rId2"/>
              </a:rPr>
              <a:t>Projet TRAAM</a:t>
            </a:r>
            <a:r>
              <a:rPr lang="fr-FR" b="1" dirty="0" smtClean="0"/>
              <a:t> </a:t>
            </a:r>
            <a:r>
              <a:rPr lang="fr-FR" b="1" dirty="0" smtClean="0"/>
              <a:t>2009-2010 : les réseaux </a:t>
            </a:r>
            <a:r>
              <a:rPr lang="fr-FR" b="1" dirty="0" smtClean="0"/>
              <a:t>sociaux</a:t>
            </a:r>
            <a:endParaRPr lang="fr-FR"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plateformes collaboratives </a:t>
            </a:r>
          </a:p>
        </p:txBody>
      </p:sp>
      <p:sp>
        <p:nvSpPr>
          <p:cNvPr id="5" name="Espace réservé du texte 4"/>
          <p:cNvSpPr>
            <a:spLocks noGrp="1"/>
          </p:cNvSpPr>
          <p:nvPr>
            <p:ph type="body" idx="1"/>
          </p:nvPr>
        </p:nvSpPr>
        <p:spPr/>
        <p:txBody>
          <a:bodyPr>
            <a:normAutofit/>
          </a:bodyPr>
          <a:lstStyle/>
          <a:p>
            <a:r>
              <a:rPr lang="fr-FR" dirty="0"/>
              <a:t>Le nouvel espace collaboratif académique : Mutualiser </a:t>
            </a:r>
            <a:endParaRPr lang="fr-FR" dirty="0" smtClean="0"/>
          </a:p>
          <a:p>
            <a:r>
              <a:rPr lang="fr-FR" dirty="0"/>
              <a:t>Les plateformes collaboratives des établissements</a:t>
            </a:r>
          </a:p>
        </p:txBody>
      </p:sp>
      <p:pic>
        <p:nvPicPr>
          <p:cNvPr id="6"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PGI et le BTS AM</a:t>
            </a:r>
          </a:p>
        </p:txBody>
      </p:sp>
      <p:sp>
        <p:nvSpPr>
          <p:cNvPr id="5" name="Espace réservé du texte 4"/>
          <p:cNvSpPr>
            <a:spLocks noGrp="1"/>
          </p:cNvSpPr>
          <p:nvPr>
            <p:ph type="body" idx="1"/>
          </p:nvPr>
        </p:nvSpPr>
        <p:spPr/>
        <p:txBody>
          <a:bodyPr/>
          <a:lstStyle/>
          <a:p>
            <a:endParaRPr lang="fr-FR"/>
          </a:p>
        </p:txBody>
      </p:sp>
      <p:pic>
        <p:nvPicPr>
          <p:cNvPr id="6"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8640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t>Découvrir un PGI</a:t>
            </a:r>
            <a:endParaRPr lang="fr-FR" dirty="0"/>
          </a:p>
        </p:txBody>
      </p:sp>
      <p:sp>
        <p:nvSpPr>
          <p:cNvPr id="3" name="Espace réservé du contenu 2"/>
          <p:cNvSpPr>
            <a:spLocks noGrp="1"/>
          </p:cNvSpPr>
          <p:nvPr>
            <p:ph idx="1"/>
          </p:nvPr>
        </p:nvSpPr>
        <p:spPr/>
        <p:txBody>
          <a:bodyPr/>
          <a:lstStyle/>
          <a:p>
            <a:endParaRPr lang="fr-FR" dirty="0" smtClean="0">
              <a:hlinkClick r:id="rId2"/>
            </a:endParaRPr>
          </a:p>
          <a:p>
            <a:r>
              <a:rPr lang="fr-FR" dirty="0" smtClean="0">
                <a:hlinkClick r:id="rId2"/>
              </a:rPr>
              <a:t>http://www.reseaucerta.org/docs/cotecours/StockPRO_Niveau1.pdf</a:t>
            </a:r>
            <a:endParaRPr lang="fr-FR" dirty="0" smtClean="0"/>
          </a:p>
          <a:p>
            <a:endParaRPr lang="fr-FR" dirty="0" smtClean="0">
              <a:hlinkClick r:id="rId3"/>
            </a:endParaRPr>
          </a:p>
          <a:p>
            <a:r>
              <a:rPr lang="fr-FR" dirty="0" smtClean="0">
                <a:hlinkClick r:id="rId3"/>
              </a:rPr>
              <a:t>http://web.stockpro.certa.academie-openerp.fr/</a:t>
            </a:r>
            <a:endParaRPr lang="fr-FR" dirty="0" smtClean="0"/>
          </a:p>
          <a:p>
            <a:endParaRPr lang="fr-FR" dirty="0"/>
          </a:p>
        </p:txBody>
      </p:sp>
      <p:pic>
        <p:nvPicPr>
          <p:cNvPr id="4" name="Picture 2"/>
          <p:cNvPicPr>
            <a:picLocks noChangeAspect="1" noChangeArrowheads="1"/>
          </p:cNvPicPr>
          <p:nvPr/>
        </p:nvPicPr>
        <p:blipFill>
          <a:blip r:embed="rId4"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bwMode="auto">
          <a:xfrm>
            <a:off x="0" y="764705"/>
            <a:ext cx="9144000" cy="792087"/>
          </a:xfr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eaLnBrk="1" hangingPunct="1"/>
            <a:r>
              <a:rPr lang="fr-FR" sz="3600" dirty="0" smtClean="0"/>
              <a:t>Un formalisme à respecter</a:t>
            </a:r>
          </a:p>
        </p:txBody>
      </p:sp>
      <p:sp>
        <p:nvSpPr>
          <p:cNvPr id="108546" name="Espace réservé du contenu 2"/>
          <p:cNvSpPr>
            <a:spLocks noGrp="1"/>
          </p:cNvSpPr>
          <p:nvPr>
            <p:ph idx="1"/>
          </p:nvPr>
        </p:nvSpPr>
        <p:spPr bwMode="auto">
          <a:xfrm>
            <a:off x="457200" y="1988840"/>
            <a:ext cx="8229600" cy="413732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FR" sz="2400" dirty="0" smtClean="0"/>
              <a:t>Des convocations envoyées par courrier ou remises aux étudiants avec émargement</a:t>
            </a:r>
          </a:p>
          <a:p>
            <a:pPr eaLnBrk="1" hangingPunct="1"/>
            <a:r>
              <a:rPr lang="fr-FR" sz="2400" dirty="0" smtClean="0"/>
              <a:t>Un écrit attestant de la date de demande de remise des dossiers</a:t>
            </a:r>
          </a:p>
          <a:p>
            <a:pPr eaLnBrk="1" hangingPunct="1"/>
            <a:r>
              <a:rPr lang="fr-FR" sz="2400" dirty="0" smtClean="0"/>
              <a:t>Un émargement lors de la remise du dossier et lors de l’entrée en loge du candidat</a:t>
            </a:r>
          </a:p>
          <a:p>
            <a:pPr eaLnBrk="1" hangingPunct="1"/>
            <a:r>
              <a:rPr lang="fr-FR" sz="2400" dirty="0" smtClean="0"/>
              <a:t>Des photocopies pour les interrogateurs et pour la constitution du dossier de certification du candidat </a:t>
            </a:r>
          </a:p>
          <a:p>
            <a:pPr eaLnBrk="1" hangingPunct="1"/>
            <a:r>
              <a:rPr lang="fr-FR" sz="2400" dirty="0" smtClean="0"/>
              <a:t>Des dossiers complets à conserver 1 an au lycée</a:t>
            </a:r>
          </a:p>
        </p:txBody>
      </p:sp>
      <p:sp>
        <p:nvSpPr>
          <p:cNvPr id="108547" name="Espace réservé du numéro de diapositive 5"/>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1946B697-A3A2-4AB3-A031-1E8676BC8BD8}" type="slidenum">
              <a:rPr lang="fr-FR"/>
              <a:pPr/>
              <a:t>4</a:t>
            </a:fld>
            <a:endParaRPr lang="fr-FR"/>
          </a:p>
        </p:txBody>
      </p:sp>
      <p:pic>
        <p:nvPicPr>
          <p:cNvPr id="5" name="Picture 2"/>
          <p:cNvPicPr>
            <a:picLocks noChangeAspect="1" noChangeArrowheads="1"/>
          </p:cNvPicPr>
          <p:nvPr/>
        </p:nvPicPr>
        <p:blipFill>
          <a:blip r:embed="rId3"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57200" y="836712"/>
            <a:ext cx="8229600" cy="5289451"/>
          </a:xfrm>
        </p:spPr>
        <p:txBody>
          <a:bodyPr/>
          <a:lstStyle/>
          <a:p>
            <a:pPr>
              <a:buNone/>
            </a:pPr>
            <a:endPar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buNone/>
            </a:pP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lgn="ctr">
              <a:buNone/>
            </a:pPr>
            <a:r>
              <a:rPr lang="fr-FR" sz="4800" dirty="0">
                <a:latin typeface="+mj-lt"/>
                <a:ea typeface="+mj-ea"/>
                <a:cs typeface="+mj-cs"/>
              </a:rPr>
              <a:t>E6 </a:t>
            </a:r>
          </a:p>
          <a:p>
            <a:pPr algn="ctr"/>
            <a:endParaRPr lang="fr-FR" sz="4800" dirty="0">
              <a:latin typeface="+mj-lt"/>
              <a:ea typeface="+mj-ea"/>
              <a:cs typeface="+mj-cs"/>
            </a:endParaRPr>
          </a:p>
          <a:p>
            <a:pPr algn="ctr">
              <a:buNone/>
            </a:pPr>
            <a:r>
              <a:rPr lang="fr-FR" sz="4800" dirty="0">
                <a:latin typeface="+mj-lt"/>
                <a:ea typeface="+mj-ea"/>
                <a:cs typeface="+mj-cs"/>
              </a:rPr>
              <a:t> 2 situations dont une seule en face à face </a:t>
            </a:r>
          </a:p>
          <a:p>
            <a:endParaRPr lang="fr-FR" dirty="0"/>
          </a:p>
        </p:txBody>
      </p:sp>
      <p:pic>
        <p:nvPicPr>
          <p:cNvPr id="3"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836712"/>
            <a:ext cx="8183880" cy="5400600"/>
          </a:xfrm>
        </p:spPr>
        <p:txBody>
          <a:bodyPr>
            <a:normAutofit lnSpcReduction="10000"/>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sz="2000" dirty="0" smtClean="0">
              <a:solidFill>
                <a:schemeClr val="accent2"/>
              </a:solidFill>
            </a:endParaRPr>
          </a:p>
          <a:p>
            <a:pPr algn="ctr">
              <a:buNone/>
            </a:pPr>
            <a:r>
              <a:rPr lang="fr-FR" sz="1800" dirty="0" smtClean="0">
                <a:effectLst>
                  <a:outerShdw blurRad="38100" dist="38100" dir="2700000" algn="tl">
                    <a:srgbClr val="000000">
                      <a:alpha val="43137"/>
                    </a:srgbClr>
                  </a:outerShdw>
                </a:effectLst>
              </a:rPr>
              <a:t>Situation A en fin de deuxième année</a:t>
            </a:r>
          </a:p>
          <a:p>
            <a:pPr algn="ctr">
              <a:buNone/>
            </a:pPr>
            <a:r>
              <a:rPr lang="fr-FR" sz="1800" dirty="0" smtClean="0">
                <a:effectLst>
                  <a:outerShdw blurRad="38100" dist="38100" dir="2700000" algn="tl">
                    <a:srgbClr val="000000">
                      <a:alpha val="43137"/>
                    </a:srgbClr>
                  </a:outerShdw>
                </a:effectLst>
              </a:rPr>
              <a:t>Situation B au cours des deux ans</a:t>
            </a:r>
            <a:endParaRPr lang="fr-FR" sz="1800" dirty="0">
              <a:effectLst>
                <a:outerShdw blurRad="38100" dist="38100" dir="2700000" algn="tl">
                  <a:srgbClr val="000000">
                    <a:alpha val="43137"/>
                  </a:srgbClr>
                </a:outerShdw>
              </a:effectLst>
            </a:endParaRPr>
          </a:p>
        </p:txBody>
      </p:sp>
      <p:sp>
        <p:nvSpPr>
          <p:cNvPr id="7" name="ZoneTexte 6"/>
          <p:cNvSpPr txBox="1"/>
          <p:nvPr/>
        </p:nvSpPr>
        <p:spPr>
          <a:xfrm>
            <a:off x="4000496" y="857232"/>
            <a:ext cx="2500330" cy="369332"/>
          </a:xfrm>
          <a:prstGeom prst="rect">
            <a:avLst/>
          </a:prstGeom>
          <a:noFill/>
        </p:spPr>
        <p:txBody>
          <a:bodyPr wrap="square" rtlCol="0">
            <a:spAutoFit/>
          </a:bodyPr>
          <a:lstStyle/>
          <a:p>
            <a:endParaRPr lang="fr-FR" dirty="0"/>
          </a:p>
        </p:txBody>
      </p:sp>
      <p:sp>
        <p:nvSpPr>
          <p:cNvPr id="8" name="ZoneTexte 7"/>
          <p:cNvSpPr txBox="1"/>
          <p:nvPr/>
        </p:nvSpPr>
        <p:spPr>
          <a:xfrm>
            <a:off x="539552" y="1268760"/>
            <a:ext cx="2428892" cy="209288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fr-FR" sz="2000" b="1" dirty="0" smtClean="0">
              <a:solidFill>
                <a:schemeClr val="bg1"/>
              </a:solidFill>
            </a:endParaRPr>
          </a:p>
          <a:p>
            <a:pPr algn="ctr"/>
            <a:r>
              <a:rPr lang="fr-FR" sz="2000" b="1" dirty="0" smtClean="0">
                <a:solidFill>
                  <a:schemeClr val="tx2"/>
                </a:solidFill>
              </a:rPr>
              <a:t>Situation A</a:t>
            </a:r>
          </a:p>
          <a:p>
            <a:pPr algn="ctr"/>
            <a:endParaRPr lang="fr-FR" dirty="0" smtClean="0">
              <a:solidFill>
                <a:schemeClr val="tx2"/>
              </a:solidFill>
            </a:endParaRPr>
          </a:p>
          <a:p>
            <a:pPr algn="ctr"/>
            <a:r>
              <a:rPr lang="fr-FR" dirty="0" smtClean="0">
                <a:solidFill>
                  <a:schemeClr val="tx2"/>
                </a:solidFill>
              </a:rPr>
              <a:t>Oral 40 mn</a:t>
            </a:r>
          </a:p>
          <a:p>
            <a:pPr algn="ctr"/>
            <a:endParaRPr lang="fr-FR" dirty="0" smtClean="0">
              <a:solidFill>
                <a:schemeClr val="tx2"/>
              </a:solidFill>
            </a:endParaRPr>
          </a:p>
          <a:p>
            <a:pPr algn="ctr"/>
            <a:r>
              <a:rPr lang="fr-FR" dirty="0" smtClean="0">
                <a:solidFill>
                  <a:schemeClr val="tx2"/>
                </a:solidFill>
              </a:rPr>
              <a:t>12 points</a:t>
            </a:r>
          </a:p>
          <a:p>
            <a:pPr algn="ctr"/>
            <a:endParaRPr lang="fr-FR" dirty="0">
              <a:solidFill>
                <a:schemeClr val="tx2"/>
              </a:solidFill>
            </a:endParaRPr>
          </a:p>
        </p:txBody>
      </p:sp>
      <p:sp>
        <p:nvSpPr>
          <p:cNvPr id="9" name="ZoneTexte 8"/>
          <p:cNvSpPr txBox="1"/>
          <p:nvPr/>
        </p:nvSpPr>
        <p:spPr>
          <a:xfrm>
            <a:off x="5940152" y="1268760"/>
            <a:ext cx="2357454"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fr-FR" sz="2000" b="1" dirty="0" smtClean="0">
              <a:solidFill>
                <a:schemeClr val="accent2"/>
              </a:solidFill>
            </a:endParaRPr>
          </a:p>
          <a:p>
            <a:pPr algn="ctr"/>
            <a:r>
              <a:rPr lang="fr-FR" sz="2000" b="1" dirty="0" smtClean="0">
                <a:solidFill>
                  <a:schemeClr val="tx2"/>
                </a:solidFill>
              </a:rPr>
              <a:t>Situation B</a:t>
            </a:r>
          </a:p>
          <a:p>
            <a:pPr algn="ctr"/>
            <a:endParaRPr lang="fr-FR" dirty="0" smtClean="0">
              <a:solidFill>
                <a:schemeClr val="tx2"/>
              </a:solidFill>
            </a:endParaRPr>
          </a:p>
          <a:p>
            <a:pPr algn="ctr"/>
            <a:r>
              <a:rPr lang="fr-FR" dirty="0" smtClean="0">
                <a:solidFill>
                  <a:schemeClr val="tx2"/>
                </a:solidFill>
              </a:rPr>
              <a:t>Livret informatique</a:t>
            </a:r>
          </a:p>
          <a:p>
            <a:pPr algn="ctr"/>
            <a:endParaRPr lang="fr-FR" dirty="0" smtClean="0">
              <a:solidFill>
                <a:schemeClr val="tx2"/>
              </a:solidFill>
            </a:endParaRPr>
          </a:p>
          <a:p>
            <a:pPr algn="ctr"/>
            <a:r>
              <a:rPr lang="fr-FR" dirty="0" smtClean="0">
                <a:solidFill>
                  <a:schemeClr val="tx2"/>
                </a:solidFill>
              </a:rPr>
              <a:t>8 points</a:t>
            </a:r>
          </a:p>
          <a:p>
            <a:pPr algn="ctr"/>
            <a:endParaRPr lang="fr-FR" dirty="0" smtClean="0">
              <a:solidFill>
                <a:schemeClr val="accent2"/>
              </a:solidFill>
            </a:endParaRPr>
          </a:p>
        </p:txBody>
      </p:sp>
      <p:sp>
        <p:nvSpPr>
          <p:cNvPr id="11" name="ZoneTexte 10"/>
          <p:cNvSpPr txBox="1"/>
          <p:nvPr/>
        </p:nvSpPr>
        <p:spPr>
          <a:xfrm>
            <a:off x="3707904" y="3501008"/>
            <a:ext cx="1643074" cy="181588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fr-FR" sz="2000" dirty="0" smtClean="0">
              <a:solidFill>
                <a:schemeClr val="accent2"/>
              </a:solidFill>
            </a:endParaRPr>
          </a:p>
          <a:p>
            <a:pPr algn="ctr"/>
            <a:r>
              <a:rPr lang="fr-FR" sz="2000" b="1" dirty="0" smtClean="0">
                <a:solidFill>
                  <a:schemeClr val="tx2"/>
                </a:solidFill>
              </a:rPr>
              <a:t>Épreuve E6</a:t>
            </a:r>
          </a:p>
          <a:p>
            <a:pPr algn="ctr"/>
            <a:endParaRPr lang="fr-FR" b="1" dirty="0">
              <a:solidFill>
                <a:schemeClr val="tx2"/>
              </a:solidFill>
            </a:endParaRPr>
          </a:p>
          <a:p>
            <a:pPr algn="ctr"/>
            <a:endParaRPr lang="fr-FR" b="1" dirty="0" smtClean="0">
              <a:solidFill>
                <a:schemeClr val="tx2"/>
              </a:solidFill>
            </a:endParaRPr>
          </a:p>
          <a:p>
            <a:pPr algn="ctr"/>
            <a:r>
              <a:rPr lang="fr-FR" b="1" dirty="0" smtClean="0">
                <a:solidFill>
                  <a:schemeClr val="tx2"/>
                </a:solidFill>
              </a:rPr>
              <a:t>Coefficient 4</a:t>
            </a:r>
          </a:p>
          <a:p>
            <a:pPr algn="ctr"/>
            <a:endParaRPr lang="fr-FR" b="1" dirty="0">
              <a:solidFill>
                <a:schemeClr val="tx2"/>
              </a:solidFill>
            </a:endParaRPr>
          </a:p>
        </p:txBody>
      </p:sp>
      <p:sp>
        <p:nvSpPr>
          <p:cNvPr id="14" name="ZoneTexte 13"/>
          <p:cNvSpPr txBox="1"/>
          <p:nvPr/>
        </p:nvSpPr>
        <p:spPr>
          <a:xfrm>
            <a:off x="4071934" y="2143116"/>
            <a:ext cx="714380" cy="584775"/>
          </a:xfrm>
          <a:prstGeom prst="rect">
            <a:avLst/>
          </a:prstGeom>
          <a:noFill/>
        </p:spPr>
        <p:txBody>
          <a:bodyPr wrap="square" rtlCol="0">
            <a:spAutoFit/>
          </a:bodyPr>
          <a:lstStyle/>
          <a:p>
            <a:pPr algn="ctr"/>
            <a:r>
              <a:rPr lang="fr-FR" sz="3200" dirty="0" smtClean="0"/>
              <a:t>+</a:t>
            </a:r>
            <a:endParaRPr lang="fr-FR" sz="3200" dirty="0"/>
          </a:p>
        </p:txBody>
      </p:sp>
      <p:sp>
        <p:nvSpPr>
          <p:cNvPr id="15" name="ZoneTexte 14"/>
          <p:cNvSpPr txBox="1"/>
          <p:nvPr/>
        </p:nvSpPr>
        <p:spPr>
          <a:xfrm>
            <a:off x="4139952" y="2996952"/>
            <a:ext cx="571504" cy="584775"/>
          </a:xfrm>
          <a:prstGeom prst="rect">
            <a:avLst/>
          </a:prstGeom>
          <a:noFill/>
        </p:spPr>
        <p:txBody>
          <a:bodyPr wrap="square" rtlCol="0">
            <a:spAutoFit/>
          </a:bodyPr>
          <a:lstStyle/>
          <a:p>
            <a:pPr algn="ctr"/>
            <a:r>
              <a:rPr lang="fr-FR" sz="3200" dirty="0" smtClean="0"/>
              <a:t>=</a:t>
            </a:r>
            <a:endParaRPr lang="fr-FR" sz="3200" dirty="0"/>
          </a:p>
        </p:txBody>
      </p:sp>
      <p:sp>
        <p:nvSpPr>
          <p:cNvPr id="16" name="ZoneTexte 15"/>
          <p:cNvSpPr txBox="1"/>
          <p:nvPr/>
        </p:nvSpPr>
        <p:spPr>
          <a:xfrm>
            <a:off x="714348" y="4214818"/>
            <a:ext cx="2143140" cy="646331"/>
          </a:xfrm>
          <a:prstGeom prst="rect">
            <a:avLst/>
          </a:prstGeom>
          <a:noFill/>
        </p:spPr>
        <p:txBody>
          <a:bodyPr wrap="square" rtlCol="0">
            <a:spAutoFit/>
          </a:bodyPr>
          <a:lstStyle/>
          <a:p>
            <a:r>
              <a:rPr lang="fr-FR" dirty="0" smtClean="0"/>
              <a:t>1 professeur</a:t>
            </a:r>
          </a:p>
          <a:p>
            <a:r>
              <a:rPr lang="fr-FR" dirty="0" smtClean="0"/>
              <a:t>1 professionnel </a:t>
            </a:r>
            <a:endParaRPr lang="fr-FR" dirty="0"/>
          </a:p>
        </p:txBody>
      </p:sp>
      <p:sp>
        <p:nvSpPr>
          <p:cNvPr id="17" name="ZoneTexte 16"/>
          <p:cNvSpPr txBox="1"/>
          <p:nvPr/>
        </p:nvSpPr>
        <p:spPr>
          <a:xfrm>
            <a:off x="6286512" y="4214818"/>
            <a:ext cx="1928826" cy="646331"/>
          </a:xfrm>
          <a:prstGeom prst="rect">
            <a:avLst/>
          </a:prstGeom>
          <a:noFill/>
        </p:spPr>
        <p:txBody>
          <a:bodyPr wrap="square" rtlCol="0">
            <a:spAutoFit/>
          </a:bodyPr>
          <a:lstStyle/>
          <a:p>
            <a:pPr algn="ctr"/>
            <a:r>
              <a:rPr lang="fr-FR" dirty="0" smtClean="0"/>
              <a:t>2 professeurs de</a:t>
            </a:r>
          </a:p>
          <a:p>
            <a:pPr algn="ctr"/>
            <a:r>
              <a:rPr lang="fr-FR" dirty="0" smtClean="0"/>
              <a:t>Finalités 1 à 5</a:t>
            </a:r>
            <a:endParaRPr lang="fr-FR" dirty="0"/>
          </a:p>
        </p:txBody>
      </p:sp>
      <p:pic>
        <p:nvPicPr>
          <p:cNvPr id="12"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solidFill>
                  <a:schemeClr val="bg1"/>
                </a:solidFill>
              </a:rPr>
              <a:t>Situation A : Le dossier</a:t>
            </a:r>
            <a:endParaRPr lang="fr-FR" dirty="0">
              <a:solidFill>
                <a:schemeClr val="bg1"/>
              </a:solidFill>
            </a:endParaRPr>
          </a:p>
        </p:txBody>
      </p:sp>
      <p:sp>
        <p:nvSpPr>
          <p:cNvPr id="4" name="Rectangle 3"/>
          <p:cNvSpPr/>
          <p:nvPr/>
        </p:nvSpPr>
        <p:spPr>
          <a:xfrm>
            <a:off x="285720" y="1785926"/>
            <a:ext cx="3071834" cy="32861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smtClean="0">
                <a:solidFill>
                  <a:schemeClr val="accent2"/>
                </a:solidFill>
              </a:rPr>
              <a:t>Le candidat donne un dossier composé de :</a:t>
            </a:r>
          </a:p>
          <a:p>
            <a:pPr algn="ctr"/>
            <a:endParaRPr lang="fr-FR" dirty="0" smtClean="0"/>
          </a:p>
          <a:p>
            <a:pPr>
              <a:buFont typeface="Arial" pitchFamily="34" charset="0"/>
              <a:buChar char="•"/>
            </a:pPr>
            <a:r>
              <a:rPr lang="fr-FR" dirty="0" smtClean="0">
                <a:solidFill>
                  <a:schemeClr val="accent2"/>
                </a:solidFill>
              </a:rPr>
              <a:t>2 attestations de stage</a:t>
            </a:r>
          </a:p>
          <a:p>
            <a:endParaRPr lang="fr-FR" dirty="0" smtClean="0">
              <a:solidFill>
                <a:schemeClr val="accent2"/>
              </a:solidFill>
            </a:endParaRPr>
          </a:p>
          <a:p>
            <a:pPr>
              <a:buFont typeface="Arial" pitchFamily="34" charset="0"/>
              <a:buChar char="•"/>
            </a:pPr>
            <a:r>
              <a:rPr lang="fr-FR" dirty="0" smtClean="0">
                <a:solidFill>
                  <a:schemeClr val="accent2"/>
                </a:solidFill>
              </a:rPr>
              <a:t>5 fiches descriptives d’actions professionnelles</a:t>
            </a:r>
            <a:endParaRPr lang="fr-FR" dirty="0">
              <a:solidFill>
                <a:schemeClr val="accent2"/>
              </a:solidFill>
            </a:endParaRPr>
          </a:p>
        </p:txBody>
      </p:sp>
      <p:sp>
        <p:nvSpPr>
          <p:cNvPr id="5" name="Rectangle 4"/>
          <p:cNvSpPr/>
          <p:nvPr/>
        </p:nvSpPr>
        <p:spPr>
          <a:xfrm>
            <a:off x="3995936" y="2708920"/>
            <a:ext cx="4929222" cy="32861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solidFill>
                  <a:schemeClr val="accent2"/>
                </a:solidFill>
              </a:rPr>
              <a:t>Catégories d’action :</a:t>
            </a:r>
          </a:p>
          <a:p>
            <a:pPr algn="ctr"/>
            <a:endParaRPr lang="fr-FR" dirty="0" smtClean="0"/>
          </a:p>
          <a:p>
            <a:pPr>
              <a:buFont typeface="Arial" pitchFamily="34" charset="0"/>
              <a:buChar char="•"/>
            </a:pPr>
            <a:r>
              <a:rPr lang="fr-FR" dirty="0" smtClean="0">
                <a:solidFill>
                  <a:schemeClr val="accent2"/>
                </a:solidFill>
              </a:rPr>
              <a:t>F5 : Prise en charge des activités déléguées (1 minimum)</a:t>
            </a:r>
          </a:p>
          <a:p>
            <a:pPr>
              <a:buFont typeface="Arial" pitchFamily="34" charset="0"/>
              <a:buChar char="•"/>
            </a:pPr>
            <a:r>
              <a:rPr lang="fr-FR" dirty="0" smtClean="0">
                <a:solidFill>
                  <a:schemeClr val="accent2"/>
                </a:solidFill>
              </a:rPr>
              <a:t>F5 : Dossier spécialisé (1 minimum)</a:t>
            </a:r>
          </a:p>
          <a:p>
            <a:pPr>
              <a:buFont typeface="Arial" pitchFamily="34" charset="0"/>
              <a:buChar char="•"/>
            </a:pPr>
            <a:r>
              <a:rPr lang="fr-FR" dirty="0" smtClean="0">
                <a:solidFill>
                  <a:schemeClr val="accent2"/>
                </a:solidFill>
              </a:rPr>
              <a:t>F1à F4 : Activité de soutien (1minimum)</a:t>
            </a:r>
          </a:p>
          <a:p>
            <a:pPr>
              <a:buFont typeface="Arial" pitchFamily="34" charset="0"/>
              <a:buChar char="•"/>
            </a:pPr>
            <a:r>
              <a:rPr lang="fr-FR" dirty="0" smtClean="0">
                <a:solidFill>
                  <a:schemeClr val="accent2"/>
                </a:solidFill>
              </a:rPr>
              <a:t>F1à F5 : Action complémentaire (1)</a:t>
            </a:r>
          </a:p>
          <a:p>
            <a:pPr>
              <a:buFont typeface="Arial" pitchFamily="34" charset="0"/>
              <a:buChar char="•"/>
            </a:pPr>
            <a:r>
              <a:rPr lang="fr-FR" dirty="0" smtClean="0">
                <a:solidFill>
                  <a:schemeClr val="accent2"/>
                </a:solidFill>
              </a:rPr>
              <a:t>F1à F5 : Action complémentaire (1)</a:t>
            </a:r>
          </a:p>
          <a:p>
            <a:pPr>
              <a:buFont typeface="Arial" pitchFamily="34" charset="0"/>
              <a:buChar char="•"/>
            </a:pPr>
            <a:endParaRPr lang="fr-FR" b="1" dirty="0">
              <a:solidFill>
                <a:schemeClr val="accent2"/>
              </a:solidFill>
            </a:endParaRPr>
          </a:p>
          <a:p>
            <a:r>
              <a:rPr lang="fr-FR" b="1" i="1" dirty="0" smtClean="0">
                <a:solidFill>
                  <a:schemeClr val="accent1"/>
                </a:solidFill>
              </a:rPr>
              <a:t>2 doivent être en contexte international</a:t>
            </a:r>
            <a:endParaRPr lang="fr-FR" b="1" i="1" dirty="0">
              <a:solidFill>
                <a:schemeClr val="accent1"/>
              </a:solidFill>
            </a:endParaRPr>
          </a:p>
        </p:txBody>
      </p:sp>
      <p:sp>
        <p:nvSpPr>
          <p:cNvPr id="6" name="Flèche droite 5"/>
          <p:cNvSpPr/>
          <p:nvPr/>
        </p:nvSpPr>
        <p:spPr>
          <a:xfrm>
            <a:off x="3571868" y="4071942"/>
            <a:ext cx="35719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64704"/>
            <a:ext cx="9144000" cy="65293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t>Exemples de dossier spécialisé</a:t>
            </a:r>
            <a:endParaRPr lang="fr-FR" dirty="0"/>
          </a:p>
        </p:txBody>
      </p:sp>
      <p:sp>
        <p:nvSpPr>
          <p:cNvPr id="3" name="Espace réservé du contenu 2"/>
          <p:cNvSpPr>
            <a:spLocks noGrp="1"/>
          </p:cNvSpPr>
          <p:nvPr>
            <p:ph idx="1"/>
          </p:nvPr>
        </p:nvSpPr>
        <p:spPr>
          <a:xfrm>
            <a:off x="285720" y="1600200"/>
            <a:ext cx="8501122" cy="470912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just"/>
            <a:r>
              <a:rPr lang="fr-FR" dirty="0" smtClean="0">
                <a:solidFill>
                  <a:schemeClr val="accent2"/>
                </a:solidFill>
              </a:rPr>
              <a:t>Service/direction des achats </a:t>
            </a:r>
            <a:r>
              <a:rPr lang="fr-FR" dirty="0" smtClean="0"/>
              <a:t>: </a:t>
            </a:r>
          </a:p>
          <a:p>
            <a:pPr algn="just">
              <a:buNone/>
            </a:pPr>
            <a:r>
              <a:rPr lang="fr-FR" dirty="0" smtClean="0"/>
              <a:t>		Traiter des offres fournisseurs / à des besoins,</a:t>
            </a:r>
          </a:p>
          <a:p>
            <a:pPr algn="just"/>
            <a:r>
              <a:rPr lang="fr-FR" dirty="0" smtClean="0">
                <a:solidFill>
                  <a:schemeClr val="accent2"/>
                </a:solidFill>
              </a:rPr>
              <a:t>Service/direction commerciale </a:t>
            </a:r>
            <a:r>
              <a:rPr lang="fr-FR" dirty="0" smtClean="0"/>
              <a:t>:</a:t>
            </a:r>
          </a:p>
          <a:p>
            <a:pPr algn="just">
              <a:buNone/>
            </a:pPr>
            <a:r>
              <a:rPr lang="fr-FR" dirty="0" smtClean="0"/>
              <a:t>		Suivre des appels d’offre,</a:t>
            </a:r>
          </a:p>
          <a:p>
            <a:pPr algn="just"/>
            <a:r>
              <a:rPr lang="fr-FR" dirty="0" smtClean="0">
                <a:solidFill>
                  <a:schemeClr val="accent2"/>
                </a:solidFill>
              </a:rPr>
              <a:t>Service juridique </a:t>
            </a:r>
            <a:r>
              <a:rPr lang="fr-FR" dirty="0" smtClean="0"/>
              <a:t>: </a:t>
            </a:r>
          </a:p>
          <a:p>
            <a:pPr lvl="1" algn="just">
              <a:buNone/>
            </a:pPr>
            <a:r>
              <a:rPr lang="fr-FR" dirty="0" smtClean="0"/>
              <a:t>		Etudier la conformité des pratiques avec les règles de droit 	(déclaration fichier CNIL, usages informatiques),</a:t>
            </a:r>
          </a:p>
          <a:p>
            <a:pPr algn="just"/>
            <a:r>
              <a:rPr lang="fr-FR" dirty="0" smtClean="0">
                <a:solidFill>
                  <a:schemeClr val="accent2"/>
                </a:solidFill>
              </a:rPr>
              <a:t>Service GRH </a:t>
            </a:r>
            <a:r>
              <a:rPr lang="fr-FR" dirty="0" smtClean="0"/>
              <a:t>: </a:t>
            </a:r>
          </a:p>
          <a:p>
            <a:pPr algn="just">
              <a:buNone/>
            </a:pPr>
            <a:r>
              <a:rPr lang="fr-FR" dirty="0" smtClean="0"/>
              <a:t>		Participer au processus de recrutement, préparer et suivre des 	formations,</a:t>
            </a:r>
          </a:p>
          <a:p>
            <a:pPr algn="just"/>
            <a:r>
              <a:rPr lang="fr-FR" dirty="0" smtClean="0">
                <a:solidFill>
                  <a:schemeClr val="accent2"/>
                </a:solidFill>
              </a:rPr>
              <a:t>Service Communication </a:t>
            </a:r>
            <a:r>
              <a:rPr lang="fr-FR" dirty="0" smtClean="0"/>
              <a:t>: </a:t>
            </a:r>
          </a:p>
          <a:p>
            <a:pPr algn="just">
              <a:buNone/>
            </a:pPr>
            <a:r>
              <a:rPr lang="fr-FR" dirty="0" smtClean="0"/>
              <a:t>		Organiser un événement de communication interne/externe,</a:t>
            </a:r>
          </a:p>
          <a:p>
            <a:pPr algn="just"/>
            <a:r>
              <a:rPr lang="fr-FR" dirty="0" smtClean="0">
                <a:solidFill>
                  <a:schemeClr val="accent2"/>
                </a:solidFill>
              </a:rPr>
              <a:t>Service Qualité </a:t>
            </a:r>
            <a:r>
              <a:rPr lang="fr-FR" dirty="0" smtClean="0"/>
              <a:t>: </a:t>
            </a:r>
          </a:p>
          <a:p>
            <a:pPr algn="just">
              <a:buNone/>
            </a:pPr>
            <a:r>
              <a:rPr lang="fr-FR" dirty="0" smtClean="0"/>
              <a:t>		Préparer un audit qualité.</a:t>
            </a:r>
          </a:p>
        </p:txBody>
      </p:sp>
      <p:pic>
        <p:nvPicPr>
          <p:cNvPr id="4" name="Picture 2"/>
          <p:cNvPicPr>
            <a:picLocks noChangeAspect="1" noChangeArrowheads="1"/>
          </p:cNvPicPr>
          <p:nvPr/>
        </p:nvPicPr>
        <p:blipFill>
          <a:blip r:embed="rId2"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28596" y="1643050"/>
          <a:ext cx="8229600" cy="4738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a:spLocks noGrp="1"/>
          </p:cNvSpPr>
          <p:nvPr>
            <p:ph type="title"/>
          </p:nvPr>
        </p:nvSpPr>
        <p:spPr>
          <a:xfrm>
            <a:off x="0" y="764704"/>
            <a:ext cx="9144000" cy="108012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r-FR" dirty="0" smtClean="0">
                <a:solidFill>
                  <a:schemeClr val="bg1"/>
                </a:solidFill>
              </a:rPr>
              <a:t>Déroulement de l’épreuve (I) </a:t>
            </a:r>
            <a:br>
              <a:rPr lang="fr-FR" dirty="0" smtClean="0">
                <a:solidFill>
                  <a:schemeClr val="bg1"/>
                </a:solidFill>
              </a:rPr>
            </a:br>
            <a:r>
              <a:rPr lang="fr-FR" sz="2200" b="1" dirty="0" smtClean="0">
                <a:solidFill>
                  <a:schemeClr val="bg1"/>
                </a:solidFill>
              </a:rPr>
              <a:t>15 minutes au maximum</a:t>
            </a:r>
            <a:endParaRPr lang="fr-FR" sz="2200" b="1" dirty="0">
              <a:solidFill>
                <a:schemeClr val="bg1"/>
              </a:solidFill>
            </a:endParaRPr>
          </a:p>
        </p:txBody>
      </p:sp>
      <p:sp>
        <p:nvSpPr>
          <p:cNvPr id="6" name="Flèche droite 5"/>
          <p:cNvSpPr/>
          <p:nvPr/>
        </p:nvSpPr>
        <p:spPr>
          <a:xfrm>
            <a:off x="3929058" y="3714752"/>
            <a:ext cx="71438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
          <p:cNvPicPr>
            <a:picLocks noChangeAspect="1" noChangeArrowheads="1"/>
          </p:cNvPicPr>
          <p:nvPr/>
        </p:nvPicPr>
        <p:blipFill>
          <a:blip r:embed="rId7" cstate="print"/>
          <a:srcRect/>
          <a:stretch>
            <a:fillRect/>
          </a:stretch>
        </p:blipFill>
        <p:spPr bwMode="auto">
          <a:xfrm>
            <a:off x="0" y="6165303"/>
            <a:ext cx="1043608" cy="69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1472</Words>
  <Application>Microsoft Office PowerPoint</Application>
  <PresentationFormat>Affichage à l'écran (4:3)</PresentationFormat>
  <Paragraphs>322</Paragraphs>
  <Slides>37</Slides>
  <Notes>4</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Les nouvelles problématiques du BTS AM</vt:lpstr>
      <vt:lpstr>Diapositive 2</vt:lpstr>
      <vt:lpstr>Les CCF </vt:lpstr>
      <vt:lpstr>Un formalisme à respecter</vt:lpstr>
      <vt:lpstr>Diapositive 5</vt:lpstr>
      <vt:lpstr>Diapositive 6</vt:lpstr>
      <vt:lpstr>Situation A : Le dossier</vt:lpstr>
      <vt:lpstr>Exemples de dossier spécialisé</vt:lpstr>
      <vt:lpstr>Déroulement de l’épreuve (I)  15 minutes au maximum</vt:lpstr>
      <vt:lpstr>Déroulement de l’épreuve (II) 25 minutes au maximum</vt:lpstr>
      <vt:lpstr>Critères d’évaluation de la situation A</vt:lpstr>
      <vt:lpstr>Diapositive 12</vt:lpstr>
      <vt:lpstr>L’évaluation des compétences</vt:lpstr>
      <vt:lpstr>Diapositive 14</vt:lpstr>
      <vt:lpstr>Critères d’évaluation de la situation B</vt:lpstr>
      <vt:lpstr>Diapositive 16</vt:lpstr>
      <vt:lpstr>Les partenaires économiques </vt:lpstr>
      <vt:lpstr>Des données sur le métier d’assistante, sur le déroulement de carrière</vt:lpstr>
      <vt:lpstr> Témoignage  d’un manager </vt:lpstr>
      <vt:lpstr>Les attentes des professionnels</vt:lpstr>
      <vt:lpstr>Activités en entreprise </vt:lpstr>
      <vt:lpstr>Repenser la communication STS AM  </vt:lpstr>
      <vt:lpstr>Les métiers de l’Assistant et le challenge d’entreprise </vt:lpstr>
      <vt:lpstr>L’ouverture internationale et les stages à l’étranger</vt:lpstr>
      <vt:lpstr>stages à l’étranger : Les partenaires </vt:lpstr>
      <vt:lpstr>Diapositive 26</vt:lpstr>
      <vt:lpstr>Diapositive 27</vt:lpstr>
      <vt:lpstr>Les réseaux sociaux et la pédagogie</vt:lpstr>
      <vt:lpstr>Diapositive 29</vt:lpstr>
      <vt:lpstr>Diapositive 30</vt:lpstr>
      <vt:lpstr>Les objectifs</vt:lpstr>
      <vt:lpstr>Les réseaux sociaux professionnels</vt:lpstr>
      <vt:lpstr>Diapositive 33</vt:lpstr>
      <vt:lpstr>Les plateformes collaboratives </vt:lpstr>
      <vt:lpstr>Les PGI et le BTS AM</vt:lpstr>
      <vt:lpstr>Découvrir un PGI</vt:lpstr>
      <vt:lpstr>Diapositive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du 01/04/2011</dc:title>
  <dc:subject>BTS AM</dc:subject>
  <dc:creator>Joëlle Garaude</dc:creator>
  <cp:lastModifiedBy>laa</cp:lastModifiedBy>
  <cp:revision>86</cp:revision>
  <dcterms:created xsi:type="dcterms:W3CDTF">2011-03-22T11:11:25Z</dcterms:created>
  <dcterms:modified xsi:type="dcterms:W3CDTF">2011-05-26T21:11:38Z</dcterms:modified>
</cp:coreProperties>
</file>