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329" r:id="rId5"/>
    <p:sldId id="259" r:id="rId6"/>
    <p:sldId id="330"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2" r:id="rId29"/>
    <p:sldId id="283" r:id="rId30"/>
    <p:sldId id="284" r:id="rId31"/>
    <p:sldId id="285" r:id="rId32"/>
    <p:sldId id="287" r:id="rId33"/>
    <p:sldId id="288" r:id="rId34"/>
    <p:sldId id="289"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6" r:id="rId50"/>
    <p:sldId id="305"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2" r:id="rId66"/>
    <p:sldId id="321" r:id="rId67"/>
    <p:sldId id="323" r:id="rId68"/>
    <p:sldId id="324" r:id="rId69"/>
    <p:sldId id="325" r:id="rId70"/>
    <p:sldId id="326" r:id="rId71"/>
    <p:sldId id="327" r:id="rId72"/>
    <p:sldId id="328" r:id="rId7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5" d="100"/>
          <a:sy n="95" d="100"/>
        </p:scale>
        <p:origin x="-79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fr-FR" smtClean="0"/>
              <a:t>Modifiez le style du titre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67242A9C-36A8-4738-A52C-7A3DE445B8B7}" type="datetimeFigureOut">
              <a:rPr lang="fr-FR" smtClean="0"/>
              <a:t>30/07/2015</a:t>
            </a:fld>
            <a:endParaRPr lang="fr-FR"/>
          </a:p>
        </p:txBody>
      </p:sp>
      <p:sp>
        <p:nvSpPr>
          <p:cNvPr id="5" name="Footer Placeholder 4"/>
          <p:cNvSpPr>
            <a:spLocks noGrp="1"/>
          </p:cNvSpPr>
          <p:nvPr>
            <p:ph type="ftr" sz="quarter" idx="11"/>
          </p:nvPr>
        </p:nvSpPr>
        <p:spPr/>
        <p:txBody>
          <a:bodyPr/>
          <a:lstStyle/>
          <a:p>
            <a:endParaRPr lang="fr-F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11E195A-DD7B-474E-85D2-C48B8E3F8927}"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67242A9C-36A8-4738-A52C-7A3DE445B8B7}" type="datetimeFigureOut">
              <a:rPr lang="fr-FR" smtClean="0"/>
              <a:t>30/07/2015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1E195A-DD7B-474E-85D2-C48B8E3F8927}"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67242A9C-36A8-4738-A52C-7A3DE445B8B7}" type="datetimeFigureOut">
              <a:rPr lang="fr-FR" smtClean="0"/>
              <a:t>30/07/2015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1E195A-DD7B-474E-85D2-C48B8E3F8927}"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67242A9C-36A8-4738-A52C-7A3DE445B8B7}" type="datetimeFigureOut">
              <a:rPr lang="fr-FR" smtClean="0"/>
              <a:t>30/07/2015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1E195A-DD7B-474E-85D2-C48B8E3F8927}"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7" name="Date Placeholder 6"/>
          <p:cNvSpPr>
            <a:spLocks noGrp="1"/>
          </p:cNvSpPr>
          <p:nvPr>
            <p:ph type="dt" sz="half" idx="10"/>
          </p:nvPr>
        </p:nvSpPr>
        <p:spPr/>
        <p:txBody>
          <a:bodyPr/>
          <a:lstStyle/>
          <a:p>
            <a:fld id="{67242A9C-36A8-4738-A52C-7A3DE445B8B7}" type="datetimeFigureOut">
              <a:rPr lang="fr-FR" smtClean="0"/>
              <a:t>30/07/2015</a:t>
            </a:fld>
            <a:endParaRPr lang="fr-FR"/>
          </a:p>
        </p:txBody>
      </p:sp>
      <p:sp>
        <p:nvSpPr>
          <p:cNvPr id="8" name="Slide Number Placeholder 7"/>
          <p:cNvSpPr>
            <a:spLocks noGrp="1"/>
          </p:cNvSpPr>
          <p:nvPr>
            <p:ph type="sldNum" sz="quarter" idx="11"/>
          </p:nvPr>
        </p:nvSpPr>
        <p:spPr/>
        <p:txBody>
          <a:bodyPr/>
          <a:lstStyle/>
          <a:p>
            <a:fld id="{711E195A-DD7B-474E-85D2-C48B8E3F8927}" type="slidenum">
              <a:rPr lang="fr-FR" smtClean="0"/>
              <a:t>‹N°›</a:t>
            </a:fld>
            <a:endParaRPr lang="fr-FR"/>
          </a:p>
        </p:txBody>
      </p:sp>
      <p:sp>
        <p:nvSpPr>
          <p:cNvPr id="9" name="Footer Placeholder 8"/>
          <p:cNvSpPr>
            <a:spLocks noGrp="1"/>
          </p:cNvSpPr>
          <p:nvPr>
            <p:ph type="ftr" sz="quarter" idx="12"/>
          </p:nvPr>
        </p:nvSpPr>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67242A9C-36A8-4738-A52C-7A3DE445B8B7}" type="datetimeFigureOut">
              <a:rPr lang="fr-FR" smtClean="0"/>
              <a:t>30/07/2015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11E195A-DD7B-474E-85D2-C48B8E3F8927}"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fr-FR" smtClean="0"/>
              <a:t>Modifiez les styles du texte du masque</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67242A9C-36A8-4738-A52C-7A3DE445B8B7}" type="datetimeFigureOut">
              <a:rPr lang="fr-FR" smtClean="0"/>
              <a:t>30/07/2015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11E195A-DD7B-474E-85D2-C48B8E3F8927}"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67242A9C-36A8-4738-A52C-7A3DE445B8B7}" type="datetimeFigureOut">
              <a:rPr lang="fr-FR" smtClean="0"/>
              <a:t>30/07/2015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11E195A-DD7B-474E-85D2-C48B8E3F8927}"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242A9C-36A8-4738-A52C-7A3DE445B8B7}" type="datetimeFigureOut">
              <a:rPr lang="fr-FR" smtClean="0"/>
              <a:t>30/07/2015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11E195A-DD7B-474E-85D2-C48B8E3F8927}"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67242A9C-36A8-4738-A52C-7A3DE445B8B7}" type="datetimeFigureOut">
              <a:rPr lang="fr-FR" smtClean="0"/>
              <a:t>30/07/2015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11E195A-DD7B-474E-85D2-C48B8E3F8927}" type="slidenum">
              <a:rPr lang="fr-FR" smtClean="0"/>
              <a:t>‹N°›</a:t>
            </a:fld>
            <a:endParaRPr lang="fr-FR"/>
          </a:p>
        </p:txBody>
      </p:sp>
      <p:sp>
        <p:nvSpPr>
          <p:cNvPr id="8" name="Title 7"/>
          <p:cNvSpPr>
            <a:spLocks noGrp="1"/>
          </p:cNvSpPr>
          <p:nvPr>
            <p:ph type="title"/>
          </p:nvPr>
        </p:nvSpPr>
        <p:spPr/>
        <p:txBody>
          <a:bodyPr/>
          <a:lstStyle/>
          <a:p>
            <a:r>
              <a:rPr lang="fr-FR" smtClean="0"/>
              <a:t>Modifiez le style du titre</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67242A9C-36A8-4738-A52C-7A3DE445B8B7}" type="datetimeFigureOut">
              <a:rPr lang="fr-FR" smtClean="0"/>
              <a:t>30/07/2015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711E195A-DD7B-474E-85D2-C48B8E3F8927}" type="slidenum">
              <a:rPr lang="fr-FR" smtClean="0"/>
              <a:t>‹N°›</a:t>
            </a:fld>
            <a:endParaRPr lang="fr-FR"/>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fr-FR" smtClean="0"/>
              <a:t>Modifiez le style du titre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67242A9C-36A8-4738-A52C-7A3DE445B8B7}" type="datetimeFigureOut">
              <a:rPr lang="fr-FR" smtClean="0"/>
              <a:t>30/07/2015</a:t>
            </a:fld>
            <a:endParaRPr lang="fr-FR"/>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fr-FR"/>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711E195A-DD7B-474E-85D2-C48B8E3F8927}" type="slidenum">
              <a:rPr lang="fr-FR" smtClean="0"/>
              <a:t>‹N°›</a:t>
            </a:fld>
            <a:endParaRPr lang="fr-FR"/>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trombi.com/" TargetMode="External"/><Relationship Id="rId2" Type="http://schemas.openxmlformats.org/officeDocument/2006/relationships/hyperlink" Target="http://copainsdavant.linternaute.com/"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diasporafoundation.org/"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mixcloud.com/" TargetMode="External"/><Relationship Id="rId2" Type="http://schemas.openxmlformats.org/officeDocument/2006/relationships/hyperlink" Target="https://soundcloud.com/" TargetMode="Externa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webmarketing-conseil.fr/facebook-slingshot/"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webmarketing-conseil.fr/bolt-nouvelle-application-instagram/"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keek.com/" TargetMode="External"/><Relationship Id="rId2" Type="http://schemas.openxmlformats.org/officeDocument/2006/relationships/hyperlink" Target="http://jelly.co/" TargetMode="Externa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webmarketing-conseil.fr/appeler-gratuitement-facebook-messenger/"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kik.com/" TargetMode="Externa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blogdumoderateur.com/facebook-q2-2015/" TargetMode="External"/><Relationship Id="rId1" Type="http://schemas.openxmlformats.org/officeDocument/2006/relationships/slideLayout" Target="../slideLayouts/slideLayout2.xml"/><Relationship Id="rId4" Type="http://schemas.openxmlformats.org/officeDocument/2006/relationships/hyperlink" Target="http://www.blogdumoderateur.com/" TargetMode="External"/></Relationships>
</file>

<file path=ppt/slides/_rels/slide60.xml.rels><?xml version="1.0" encoding="UTF-8" standalone="yes"?>
<Relationships xmlns="http://schemas.openxmlformats.org/package/2006/relationships"><Relationship Id="rId8" Type="http://schemas.openxmlformats.org/officeDocument/2006/relationships/hyperlink" Target="https://play.google.com/store/apps/details?id=com.sec.chaton&amp;hl=en" TargetMode="External"/><Relationship Id="rId3" Type="http://schemas.openxmlformats.org/officeDocument/2006/relationships/hyperlink" Target="http://www.kakao.com/talk" TargetMode="External"/><Relationship Id="rId7" Type="http://schemas.openxmlformats.org/officeDocument/2006/relationships/hyperlink" Target="http://www.apple.com/fr/mac/facetime/" TargetMode="External"/><Relationship Id="rId2" Type="http://schemas.openxmlformats.org/officeDocument/2006/relationships/hyperlink" Target="http://www.wechat.com/" TargetMode="External"/><Relationship Id="rId1" Type="http://schemas.openxmlformats.org/officeDocument/2006/relationships/slideLayout" Target="../slideLayouts/slideLayout2.xml"/><Relationship Id="rId6" Type="http://schemas.openxmlformats.org/officeDocument/2006/relationships/hyperlink" Target="https://play.google.com/store/apps/details?id=com.yuilop&amp;hl=fr" TargetMode="External"/><Relationship Id="rId5" Type="http://schemas.openxmlformats.org/officeDocument/2006/relationships/hyperlink" Target="https://play.google.com/store/apps/details?id=com.fring&amp;hl=fr" TargetMode="External"/><Relationship Id="rId4" Type="http://schemas.openxmlformats.org/officeDocument/2006/relationships/hyperlink" Target="http://www.nimbuzz.com/en/" TargetMode="External"/><Relationship Id="rId9" Type="http://schemas.openxmlformats.org/officeDocument/2006/relationships/image" Target="../media/image66.png"/></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voxer.com/" TargetMode="External"/><Relationship Id="rId2" Type="http://schemas.openxmlformats.org/officeDocument/2006/relationships/hyperlink" Target="http://www.heytell.com/front.html" TargetMode="Externa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badoo.com/" TargetMode="External"/><Relationship Id="rId2" Type="http://schemas.openxmlformats.org/officeDocument/2006/relationships/hyperlink" Target="http://www.meetup.com/fr/"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skout.com/" TargetMode="External"/><Relationship Id="rId2" Type="http://schemas.openxmlformats.org/officeDocument/2006/relationships/hyperlink" Target="http://www.tagged.com/" TargetMode="External"/><Relationship Id="rId1" Type="http://schemas.openxmlformats.org/officeDocument/2006/relationships/slideLayout" Target="../slideLayouts/slideLayout2.xml"/><Relationship Id="rId5" Type="http://schemas.openxmlformats.org/officeDocument/2006/relationships/hyperlink" Target="https://www.zoosk.com/" TargetMode="External"/><Relationship Id="rId4" Type="http://schemas.openxmlformats.org/officeDocument/2006/relationships/hyperlink" Target="http://www.pof.fr/"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weibo.com/" TargetMode="External"/><Relationship Id="rId2" Type="http://schemas.openxmlformats.org/officeDocument/2006/relationships/hyperlink" Target="http://qzone.qq.com/" TargetMode="Externa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hyperlink" Target="http://t.qq.com/"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renren.com/" TargetMode="External"/><Relationship Id="rId2" Type="http://schemas.openxmlformats.org/officeDocument/2006/relationships/hyperlink" Target="http://www.douban.com/"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hyperlink" Target="http://recode.net/2015/06/12/facebook-messenger-hits-700-million-total-users/" TargetMode="External"/><Relationship Id="rId3" Type="http://schemas.openxmlformats.org/officeDocument/2006/relationships/hyperlink" Target="http://files.shareholder.com/downloads/AMDA-NJ5DZ/79290280x0x822961/FD718A09-C312-4605-9A17-1D6EF07BDD5A/FB_Q115EarningsSlides.pdf" TargetMode="External"/><Relationship Id="rId7" Type="http://schemas.openxmlformats.org/officeDocument/2006/relationships/hyperlink" Target="http://blogs.wsj.com/digits/2015/04/17/whatsapphits-800000-users-1-billion-by-year-end/?mod=WSJBlog" TargetMode="External"/><Relationship Id="rId12" Type="http://schemas.openxmlformats.org/officeDocument/2006/relationships/hyperlink" Target="http://jewishbusinessnews.com/2014/11/13/tumblr-ceo-david-karp-expects-100-million-in-ad-revenue/" TargetMode="External"/><Relationship Id="rId2" Type="http://schemas.openxmlformats.org/officeDocument/2006/relationships/hyperlink" Target="http://www.webmarketing-conseil.fr/facebook" TargetMode="External"/><Relationship Id="rId1" Type="http://schemas.openxmlformats.org/officeDocument/2006/relationships/slideLayout" Target="../slideLayouts/slideLayout2.xml"/><Relationship Id="rId6" Type="http://schemas.openxmlformats.org/officeDocument/2006/relationships/hyperlink" Target="http://tencent.com/en-us/ir/news/2015.shtml" TargetMode="External"/><Relationship Id="rId11" Type="http://schemas.openxmlformats.org/officeDocument/2006/relationships/hyperlink" Target="http://www.nasdaq.com/article/baidu-dissecting-chinas-internet-giant-cm367792" TargetMode="External"/><Relationship Id="rId5" Type="http://schemas.openxmlformats.org/officeDocument/2006/relationships/hyperlink" Target="http://youtube-global.blogspot.jp/2013/03/onebillionstrong.html" TargetMode="External"/><Relationship Id="rId10" Type="http://schemas.openxmlformats.org/officeDocument/2006/relationships/hyperlink" Target="https://www.techinasia.com/wechat-500-million-active-users-q4-2014/" TargetMode="External"/><Relationship Id="rId4" Type="http://schemas.openxmlformats.org/officeDocument/2006/relationships/hyperlink" Target="http://www.webmarketing-conseil.fr/youtube" TargetMode="External"/><Relationship Id="rId9" Type="http://schemas.openxmlformats.org/officeDocument/2006/relationships/hyperlink" Target="http://ir.youku.com/phoenix.zhtml?c=241246&amp;p=irol-newsArticle&amp;id=198863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webmarketing-conseil.fr/twitter/"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www.forbes.com/sites/parmyolson/2014/05/28/microsoft-unveils-near-real-time-language-translation-for-skype/" TargetMode="External"/><Relationship Id="rId13" Type="http://schemas.openxmlformats.org/officeDocument/2006/relationships/hyperlink" Target="https://www.quantcast.com/linkedin.com?country=GLOBAL" TargetMode="External"/><Relationship Id="rId3" Type="http://schemas.openxmlformats.org/officeDocument/2006/relationships/hyperlink" Target="https://econsultancy.com/blog/64319-google-just-35-of-users-are-active" TargetMode="External"/><Relationship Id="rId7" Type="http://schemas.openxmlformats.org/officeDocument/2006/relationships/hyperlink" Target="http://recode.net/2014/12/10/instagram-hits-300-million-users-now-larger-than-twitter/" TargetMode="External"/><Relationship Id="rId12" Type="http://schemas.openxmlformats.org/officeDocument/2006/relationships/hyperlink" Target="http://www.webmarketing-conseil.fr/linkedin" TargetMode="External"/><Relationship Id="rId2" Type="http://schemas.openxmlformats.org/officeDocument/2006/relationships/hyperlink" Target="http://www.webmarketing-conseil.fr/google-plus/" TargetMode="External"/><Relationship Id="rId1" Type="http://schemas.openxmlformats.org/officeDocument/2006/relationships/slideLayout" Target="../slideLayouts/slideLayout2.xml"/><Relationship Id="rId6" Type="http://schemas.openxmlformats.org/officeDocument/2006/relationships/hyperlink" Target="http://www.webmarketing-conseil.fr/instagram" TargetMode="External"/><Relationship Id="rId11" Type="http://schemas.openxmlformats.org/officeDocument/2006/relationships/hyperlink" Target="http://blogs.bmj.com/bmj-journals-development-blog/2014/04/28/what-does-the-social-media-landscape-look-like-in-china/" TargetMode="External"/><Relationship Id="rId5" Type="http://schemas.openxmlformats.org/officeDocument/2006/relationships/hyperlink" Target="http://techcrunch.com/2015/07/28/twitter-monthly-active-users-crawl-to-316m-up-just-15-year-over-year/" TargetMode="External"/><Relationship Id="rId15" Type="http://schemas.openxmlformats.org/officeDocument/2006/relationships/hyperlink" Target="http://uk.businessinsider.com/snapchats-monthly-active-users-may-be-nearing-200-million-2014-12?r=US" TargetMode="External"/><Relationship Id="rId10" Type="http://schemas.openxmlformats.org/officeDocument/2006/relationships/hyperlink" Target="https://www.techinasia.com/viber-mau-looking-monetization/" TargetMode="External"/><Relationship Id="rId4" Type="http://schemas.openxmlformats.org/officeDocument/2006/relationships/hyperlink" Target="http://www.webmarketing-conseil.fr/twitter/" TargetMode="External"/><Relationship Id="rId9" Type="http://schemas.openxmlformats.org/officeDocument/2006/relationships/hyperlink" Target="http://www.practicalecommerce.com/articles/86264-91-Leading-Social-Networks-Worldwide" TargetMode="External"/><Relationship Id="rId14" Type="http://schemas.openxmlformats.org/officeDocument/2006/relationships/hyperlink" Target="http://linecorp.com/en/pr/news/en/2015/988"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webmarketing-conseil.fr/classement-reseaux-sociaux/"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67544" y="476672"/>
            <a:ext cx="7772400" cy="2232248"/>
          </a:xfrm>
        </p:spPr>
        <p:style>
          <a:lnRef idx="0">
            <a:schemeClr val="accent3"/>
          </a:lnRef>
          <a:fillRef idx="3">
            <a:schemeClr val="accent3"/>
          </a:fillRef>
          <a:effectRef idx="3">
            <a:schemeClr val="accent3"/>
          </a:effectRef>
          <a:fontRef idx="minor">
            <a:schemeClr val="lt1"/>
          </a:fontRef>
        </p:style>
        <p:txBody>
          <a:bodyPr/>
          <a:lstStyle/>
          <a:p>
            <a:r>
              <a:rPr lang="fr-FR" sz="7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 réseaux sociaux</a:t>
            </a:r>
            <a:endParaRPr lang="fr-FR" sz="7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Sous-titre 2"/>
          <p:cNvSpPr>
            <a:spLocks noGrp="1"/>
          </p:cNvSpPr>
          <p:nvPr>
            <p:ph type="subTitle" idx="1"/>
          </p:nvPr>
        </p:nvSpPr>
        <p:spPr/>
        <p:txBody>
          <a:bodyPr/>
          <a:lstStyle/>
          <a:p>
            <a:endParaRPr lang="fr-FR" dirty="0"/>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75656" y="3706341"/>
            <a:ext cx="2600325" cy="16668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019457" y="5373216"/>
            <a:ext cx="2762250" cy="1114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859957" y="3573016"/>
            <a:ext cx="3867150" cy="154305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9397760"/>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généralistes</a:t>
            </a:r>
            <a:endParaRPr lang="fr-FR" dirty="0"/>
          </a:p>
        </p:txBody>
      </p:sp>
      <p:sp>
        <p:nvSpPr>
          <p:cNvPr id="3" name="Espace réservé du contenu 2"/>
          <p:cNvSpPr>
            <a:spLocks noGrp="1"/>
          </p:cNvSpPr>
          <p:nvPr>
            <p:ph idx="1"/>
          </p:nvPr>
        </p:nvSpPr>
        <p:spPr/>
        <p:txBody>
          <a:bodyPr>
            <a:normAutofit/>
          </a:bodyPr>
          <a:lstStyle/>
          <a:p>
            <a:r>
              <a:rPr lang="fr-FR" b="1" dirty="0" err="1" smtClean="0"/>
              <a:t>Pheed</a:t>
            </a:r>
            <a:endParaRPr lang="fr-FR" b="1" dirty="0" smtClean="0"/>
          </a:p>
          <a:p>
            <a:r>
              <a:rPr lang="fr-FR" b="1" dirty="0" err="1" smtClean="0"/>
              <a:t>Pheed</a:t>
            </a:r>
            <a:r>
              <a:rPr lang="fr-FR" b="1" dirty="0" smtClean="0"/>
              <a:t> est un réseau social proche de Twitter.</a:t>
            </a:r>
            <a:r>
              <a:rPr lang="fr-FR" dirty="0" smtClean="0"/>
              <a:t> Au lieu d’une limite de 140 caractères, </a:t>
            </a:r>
            <a:r>
              <a:rPr lang="fr-FR" dirty="0" err="1" smtClean="0"/>
              <a:t>Pheed</a:t>
            </a:r>
            <a:r>
              <a:rPr lang="fr-FR" dirty="0" smtClean="0"/>
              <a:t> autorise des messages de 420 caractères de long. </a:t>
            </a:r>
            <a:r>
              <a:rPr lang="fr-FR" dirty="0" err="1" smtClean="0"/>
              <a:t>Pheed</a:t>
            </a:r>
            <a:r>
              <a:rPr lang="fr-FR" dirty="0" smtClean="0"/>
              <a:t> bénéficie également de fonctionnalités plus avancées pour la publication de vidéos, de pistes audio, MP3 ou notes vocales, ou même d’enregistrements en live.</a:t>
            </a:r>
          </a:p>
          <a:p>
            <a:pPr marL="0" indent="0">
              <a:buNone/>
            </a:pPr>
            <a:endParaRPr lang="fr-F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4145363"/>
            <a:ext cx="3341737" cy="20732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0739491"/>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généralistes</a:t>
            </a:r>
            <a:endParaRPr lang="fr-FR" dirty="0"/>
          </a:p>
        </p:txBody>
      </p:sp>
      <p:sp>
        <p:nvSpPr>
          <p:cNvPr id="3" name="Espace réservé du contenu 2"/>
          <p:cNvSpPr>
            <a:spLocks noGrp="1"/>
          </p:cNvSpPr>
          <p:nvPr>
            <p:ph idx="1"/>
          </p:nvPr>
        </p:nvSpPr>
        <p:spPr/>
        <p:txBody>
          <a:bodyPr>
            <a:normAutofit/>
          </a:bodyPr>
          <a:lstStyle/>
          <a:p>
            <a:r>
              <a:rPr lang="fr-FR" b="1" dirty="0" smtClean="0"/>
              <a:t>Medium</a:t>
            </a:r>
          </a:p>
          <a:p>
            <a:r>
              <a:rPr lang="fr-FR" b="1" dirty="0" smtClean="0"/>
              <a:t>Medium est un réseau social pour les écrivains,</a:t>
            </a:r>
            <a:r>
              <a:rPr lang="fr-FR" dirty="0" smtClean="0"/>
              <a:t> les experts et les penseurs qui souhaiteraient laisser traîner leur plume en longueur. Medium une interface incroyablement belle et simple pour publier des articles ou des histoires sans limite de longueur puis de les publier dans des « collections » classées par thème et au sein desquels chacun peut venir collaborer et tenter d’enrichir le flux de nouvelles.</a:t>
            </a:r>
          </a:p>
          <a:p>
            <a:pPr marL="0" indent="0">
              <a:buNone/>
            </a:pPr>
            <a:endParaRPr lang="fr-F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4546965"/>
            <a:ext cx="4608512" cy="21018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7679087"/>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généralistes</a:t>
            </a:r>
            <a:endParaRPr lang="fr-FR" dirty="0"/>
          </a:p>
        </p:txBody>
      </p:sp>
      <p:sp>
        <p:nvSpPr>
          <p:cNvPr id="3" name="Espace réservé du contenu 2"/>
          <p:cNvSpPr>
            <a:spLocks noGrp="1"/>
          </p:cNvSpPr>
          <p:nvPr>
            <p:ph idx="1"/>
          </p:nvPr>
        </p:nvSpPr>
        <p:spPr>
          <a:xfrm>
            <a:off x="457200" y="1752600"/>
            <a:ext cx="8363272" cy="4373563"/>
          </a:xfrm>
        </p:spPr>
        <p:txBody>
          <a:bodyPr>
            <a:normAutofit/>
          </a:bodyPr>
          <a:lstStyle/>
          <a:p>
            <a:r>
              <a:rPr lang="fr-FR" b="1" dirty="0" err="1" smtClean="0"/>
              <a:t>Skyblog</a:t>
            </a:r>
            <a:endParaRPr lang="fr-FR" b="1" dirty="0" smtClean="0"/>
          </a:p>
          <a:p>
            <a:r>
              <a:rPr lang="fr-FR" b="1" dirty="0" err="1" smtClean="0"/>
              <a:t>Skyblog</a:t>
            </a:r>
            <a:r>
              <a:rPr lang="fr-FR" b="1" dirty="0" smtClean="0"/>
              <a:t> est une plateforme de blog</a:t>
            </a:r>
            <a:r>
              <a:rPr lang="fr-FR" dirty="0" smtClean="0"/>
              <a:t> permettant à chaque utilisateur de créer son profil et de poster photos et vidéos.</a:t>
            </a:r>
          </a:p>
          <a:p>
            <a:pPr marL="0" indent="0">
              <a:buNone/>
            </a:pPr>
            <a:endParaRPr lang="fr-FR"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996951"/>
            <a:ext cx="5112568" cy="35838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0269960"/>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généralistes</a:t>
            </a:r>
            <a:endParaRPr lang="fr-FR" dirty="0"/>
          </a:p>
        </p:txBody>
      </p:sp>
      <p:sp>
        <p:nvSpPr>
          <p:cNvPr id="3" name="Espace réservé du contenu 2"/>
          <p:cNvSpPr>
            <a:spLocks noGrp="1"/>
          </p:cNvSpPr>
          <p:nvPr>
            <p:ph idx="1"/>
          </p:nvPr>
        </p:nvSpPr>
        <p:spPr/>
        <p:txBody>
          <a:bodyPr>
            <a:normAutofit/>
          </a:bodyPr>
          <a:lstStyle/>
          <a:p>
            <a:r>
              <a:rPr lang="fr-FR" b="1" dirty="0" smtClean="0"/>
              <a:t>Tsu</a:t>
            </a:r>
          </a:p>
          <a:p>
            <a:r>
              <a:rPr lang="fr-FR" b="1" dirty="0" smtClean="0"/>
              <a:t>Tsu est un réseau social gratuit</a:t>
            </a:r>
            <a:r>
              <a:rPr lang="fr-FR" dirty="0" smtClean="0"/>
              <a:t> qui paye ses utilisateurs en redistribuant 90% des revenus générés par leurs partages et publications. Tsu ressemble à un Facebook simplifié avec des outils statistiques afin de mesurer votre audience.</a:t>
            </a:r>
          </a:p>
          <a:p>
            <a:pPr marL="0" indent="0">
              <a:buNone/>
            </a:pPr>
            <a:endParaRPr lang="fr-FR"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573016"/>
            <a:ext cx="6203801" cy="2487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657716"/>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professionnels</a:t>
            </a:r>
            <a:endParaRPr lang="fr-FR" dirty="0"/>
          </a:p>
        </p:txBody>
      </p:sp>
      <p:sp>
        <p:nvSpPr>
          <p:cNvPr id="3" name="Espace réservé du contenu 2"/>
          <p:cNvSpPr>
            <a:spLocks noGrp="1"/>
          </p:cNvSpPr>
          <p:nvPr>
            <p:ph idx="1"/>
          </p:nvPr>
        </p:nvSpPr>
        <p:spPr>
          <a:xfrm>
            <a:off x="457200" y="1752600"/>
            <a:ext cx="8363272" cy="4373563"/>
          </a:xfrm>
        </p:spPr>
        <p:txBody>
          <a:bodyPr>
            <a:normAutofit/>
          </a:bodyPr>
          <a:lstStyle/>
          <a:p>
            <a:r>
              <a:rPr lang="fr-FR" b="1" dirty="0" err="1" smtClean="0"/>
              <a:t>Linkedin</a:t>
            </a:r>
            <a:endParaRPr lang="fr-FR" b="1" dirty="0" smtClean="0"/>
          </a:p>
          <a:p>
            <a:r>
              <a:rPr lang="fr-FR" b="1" dirty="0" err="1" smtClean="0"/>
              <a:t>Linkedin</a:t>
            </a:r>
            <a:r>
              <a:rPr lang="fr-FR" b="1" dirty="0" smtClean="0"/>
              <a:t> est un réseau professionnel</a:t>
            </a:r>
            <a:r>
              <a:rPr lang="fr-FR" dirty="0" smtClean="0"/>
              <a:t> permettant de valoriser ses compétences et de se connecter avec son réseau : amis, collègues, partenaires, clients.</a:t>
            </a:r>
          </a:p>
          <a:p>
            <a:pPr marL="0" indent="0">
              <a:buNone/>
            </a:pPr>
            <a:endParaRPr lang="fr-FR"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717032"/>
            <a:ext cx="5715000" cy="1571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5850155"/>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professionnels</a:t>
            </a:r>
            <a:endParaRPr lang="fr-FR" dirty="0"/>
          </a:p>
        </p:txBody>
      </p:sp>
      <p:sp>
        <p:nvSpPr>
          <p:cNvPr id="3" name="Espace réservé du contenu 2"/>
          <p:cNvSpPr>
            <a:spLocks noGrp="1"/>
          </p:cNvSpPr>
          <p:nvPr>
            <p:ph idx="1"/>
          </p:nvPr>
        </p:nvSpPr>
        <p:spPr>
          <a:xfrm>
            <a:off x="457200" y="1752600"/>
            <a:ext cx="8147248" cy="4373563"/>
          </a:xfrm>
        </p:spPr>
        <p:txBody>
          <a:bodyPr>
            <a:normAutofit/>
          </a:bodyPr>
          <a:lstStyle/>
          <a:p>
            <a:r>
              <a:rPr lang="fr-FR" b="1" dirty="0" smtClean="0"/>
              <a:t>Viadeo</a:t>
            </a:r>
          </a:p>
          <a:p>
            <a:r>
              <a:rPr lang="fr-FR" dirty="0" smtClean="0"/>
              <a:t>Viadeo est un réseau social professionnel français permettant de réseauter, rechercher un emploi, mettre en valeur ses compétences.</a:t>
            </a:r>
          </a:p>
          <a:p>
            <a:pPr marL="0" indent="0">
              <a:buNone/>
            </a:pPr>
            <a:endParaRPr lang="fr-FR"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489243"/>
            <a:ext cx="5734050" cy="2486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4134897"/>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d’anciens élèves</a:t>
            </a:r>
            <a:endParaRPr lang="fr-FR" dirty="0"/>
          </a:p>
        </p:txBody>
      </p:sp>
      <p:sp>
        <p:nvSpPr>
          <p:cNvPr id="3" name="Espace réservé du contenu 2"/>
          <p:cNvSpPr>
            <a:spLocks noGrp="1"/>
          </p:cNvSpPr>
          <p:nvPr>
            <p:ph idx="1"/>
          </p:nvPr>
        </p:nvSpPr>
        <p:spPr/>
        <p:txBody>
          <a:bodyPr>
            <a:normAutofit/>
          </a:bodyPr>
          <a:lstStyle/>
          <a:p>
            <a:r>
              <a:rPr lang="fr-FR" b="1" dirty="0" smtClean="0"/>
              <a:t>Copains d’Avant</a:t>
            </a:r>
          </a:p>
          <a:p>
            <a:r>
              <a:rPr lang="fr-FR" dirty="0" smtClean="0"/>
              <a:t>Le réseau social </a:t>
            </a:r>
            <a:r>
              <a:rPr lang="fr-FR" dirty="0" smtClean="0">
                <a:hlinkClick r:id="rId2" tooltip="Copains d'avant"/>
              </a:rPr>
              <a:t>Copains d’Avant</a:t>
            </a:r>
            <a:endParaRPr lang="fr-FR" dirty="0" smtClean="0"/>
          </a:p>
          <a:p>
            <a:r>
              <a:rPr lang="fr-FR" b="1" dirty="0" err="1" smtClean="0"/>
              <a:t>Trombi</a:t>
            </a:r>
            <a:endParaRPr lang="fr-FR" b="1" dirty="0" smtClean="0"/>
          </a:p>
          <a:p>
            <a:r>
              <a:rPr lang="fr-FR" dirty="0" smtClean="0"/>
              <a:t>Le réseau social </a:t>
            </a:r>
            <a:r>
              <a:rPr lang="fr-FR" dirty="0" err="1" smtClean="0">
                <a:hlinkClick r:id="rId3" tooltip="Trombi"/>
              </a:rPr>
              <a:t>Trombi</a:t>
            </a:r>
            <a:endParaRPr lang="fr-FR"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2780928"/>
            <a:ext cx="4815458" cy="36780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8995116"/>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visuels</a:t>
            </a:r>
            <a:endParaRPr lang="fr-FR" dirty="0"/>
          </a:p>
        </p:txBody>
      </p:sp>
      <p:sp>
        <p:nvSpPr>
          <p:cNvPr id="3" name="Espace réservé du contenu 2"/>
          <p:cNvSpPr>
            <a:spLocks noGrp="1"/>
          </p:cNvSpPr>
          <p:nvPr>
            <p:ph idx="1"/>
          </p:nvPr>
        </p:nvSpPr>
        <p:spPr>
          <a:xfrm>
            <a:off x="457200" y="1752600"/>
            <a:ext cx="8363272" cy="4373563"/>
          </a:xfrm>
        </p:spPr>
        <p:txBody>
          <a:bodyPr>
            <a:normAutofit/>
          </a:bodyPr>
          <a:lstStyle/>
          <a:p>
            <a:r>
              <a:rPr lang="fr-FR" b="1" dirty="0" smtClean="0"/>
              <a:t>Pinterest</a:t>
            </a:r>
          </a:p>
          <a:p>
            <a:r>
              <a:rPr lang="fr-FR" b="1" dirty="0" smtClean="0"/>
              <a:t>Pinterest est un réseau social dédié au partage de photos et de vidéos.</a:t>
            </a:r>
            <a:r>
              <a:rPr lang="fr-FR" dirty="0" smtClean="0"/>
              <a:t> Pinterest permet à chaque utilisateur d’accrocher ou plutôt d’épingler (d’où le nom « Pinterest » de « Pins » signifiant épingle en anglais) ses photos préférées sur des « tableaux thématiques » : les </a:t>
            </a:r>
            <a:r>
              <a:rPr lang="fr-FR" dirty="0" err="1" smtClean="0"/>
              <a:t>boards</a:t>
            </a:r>
            <a:r>
              <a:rPr lang="fr-FR" dirty="0" smtClean="0"/>
              <a:t>. Particulièrement addictif, Pinterest permet de visualiser un flux infini de contenus de très haute qualité autour des thématiques qui vous plaisent : la mode, la cuisine, le design ou encore les voyages…</a:t>
            </a:r>
          </a:p>
          <a:p>
            <a:endParaRPr lang="fr-FR"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3" y="4941168"/>
            <a:ext cx="3351461" cy="170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6267279"/>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visuels</a:t>
            </a:r>
            <a:endParaRPr lang="fr-FR" dirty="0"/>
          </a:p>
        </p:txBody>
      </p:sp>
      <p:sp>
        <p:nvSpPr>
          <p:cNvPr id="3" name="Espace réservé du contenu 2"/>
          <p:cNvSpPr>
            <a:spLocks noGrp="1"/>
          </p:cNvSpPr>
          <p:nvPr>
            <p:ph idx="1"/>
          </p:nvPr>
        </p:nvSpPr>
        <p:spPr>
          <a:xfrm>
            <a:off x="457200" y="1752600"/>
            <a:ext cx="8219256" cy="4373563"/>
          </a:xfrm>
        </p:spPr>
        <p:txBody>
          <a:bodyPr>
            <a:normAutofit/>
          </a:bodyPr>
          <a:lstStyle/>
          <a:p>
            <a:r>
              <a:rPr lang="fr-FR" b="1" dirty="0" smtClean="0"/>
              <a:t>Flickr</a:t>
            </a:r>
          </a:p>
          <a:p>
            <a:r>
              <a:rPr lang="fr-FR" b="1" dirty="0" smtClean="0"/>
              <a:t>Flickr est un réseau social</a:t>
            </a:r>
            <a:r>
              <a:rPr lang="fr-FR" dirty="0" smtClean="0"/>
              <a:t> permettant à la fois de stocker et partager ses photos tout en naviguant à travers le gigantesque stock d’images du site.</a:t>
            </a:r>
          </a:p>
          <a:p>
            <a:endParaRPr lang="fr-FR"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284984"/>
            <a:ext cx="5705475" cy="312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218535"/>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visuels</a:t>
            </a:r>
            <a:endParaRPr lang="fr-FR" dirty="0"/>
          </a:p>
        </p:txBody>
      </p:sp>
      <p:sp>
        <p:nvSpPr>
          <p:cNvPr id="3" name="Espace réservé du contenu 2"/>
          <p:cNvSpPr>
            <a:spLocks noGrp="1"/>
          </p:cNvSpPr>
          <p:nvPr>
            <p:ph idx="1"/>
          </p:nvPr>
        </p:nvSpPr>
        <p:spPr>
          <a:xfrm>
            <a:off x="457200" y="1752600"/>
            <a:ext cx="8363272" cy="4373563"/>
          </a:xfrm>
        </p:spPr>
        <p:txBody>
          <a:bodyPr>
            <a:normAutofit/>
          </a:bodyPr>
          <a:lstStyle/>
          <a:p>
            <a:r>
              <a:rPr lang="fr-FR" b="1" dirty="0" smtClean="0"/>
              <a:t>Instagram</a:t>
            </a:r>
          </a:p>
          <a:p>
            <a:r>
              <a:rPr lang="fr-FR" b="1" dirty="0" smtClean="0"/>
              <a:t>Instagram est une application mobile de photo</a:t>
            </a:r>
            <a:r>
              <a:rPr lang="fr-FR" dirty="0" smtClean="0"/>
              <a:t> permettant de retoucher en quelques secondes clichés et vidéos grâce à des filtres puis de les partager avec ses amis.</a:t>
            </a:r>
          </a:p>
          <a:p>
            <a:endParaRPr lang="fr-FR"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3364482"/>
            <a:ext cx="3694162" cy="3058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2099760"/>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Sommaire 1/3</a:t>
            </a:r>
            <a:endParaRPr lang="fr-FR" dirty="0"/>
          </a:p>
        </p:txBody>
      </p:sp>
      <p:sp>
        <p:nvSpPr>
          <p:cNvPr id="3" name="Espace réservé du contenu 2"/>
          <p:cNvSpPr>
            <a:spLocks noGrp="1"/>
          </p:cNvSpPr>
          <p:nvPr>
            <p:ph idx="1"/>
          </p:nvPr>
        </p:nvSpPr>
        <p:spPr>
          <a:xfrm>
            <a:off x="467544" y="2204864"/>
            <a:ext cx="7620000" cy="3692624"/>
          </a:xfrm>
        </p:spPr>
        <p:txBody>
          <a:bodyPr>
            <a:normAutofit/>
          </a:bodyPr>
          <a:lstStyle/>
          <a:p>
            <a:pPr marL="342900" indent="-342900">
              <a:buBlip>
                <a:blip r:embed="rId2"/>
              </a:buBlip>
            </a:pPr>
            <a:r>
              <a:rPr lang="fr-FR" dirty="0" smtClean="0"/>
              <a:t>Réseaux sociaux généralistes</a:t>
            </a:r>
          </a:p>
          <a:p>
            <a:pPr marL="342900" indent="-342900">
              <a:buBlip>
                <a:blip r:embed="rId2"/>
              </a:buBlip>
            </a:pPr>
            <a:r>
              <a:rPr lang="fr-FR" dirty="0" smtClean="0"/>
              <a:t>Réseaux sociaux professionnels</a:t>
            </a:r>
          </a:p>
          <a:p>
            <a:pPr marL="342900" indent="-342900">
              <a:buBlip>
                <a:blip r:embed="rId2"/>
              </a:buBlip>
            </a:pPr>
            <a:r>
              <a:rPr lang="fr-FR" dirty="0" smtClean="0"/>
              <a:t>Réseaux sociaux d’anciens élèves</a:t>
            </a:r>
          </a:p>
          <a:p>
            <a:pPr marL="342900" indent="-342900">
              <a:buBlip>
                <a:blip r:embed="rId2"/>
              </a:buBlip>
            </a:pPr>
            <a:r>
              <a:rPr lang="fr-FR" dirty="0" smtClean="0"/>
              <a:t>Réseaux sociaux visuels</a:t>
            </a:r>
          </a:p>
          <a:p>
            <a:pPr marL="342900" indent="-342900">
              <a:buBlip>
                <a:blip r:embed="rId2"/>
              </a:buBlip>
            </a:pPr>
            <a:r>
              <a:rPr lang="fr-FR" dirty="0" smtClean="0"/>
              <a:t>Réseaux sociaux vidéo</a:t>
            </a:r>
          </a:p>
          <a:p>
            <a:pPr marL="342900" indent="-342900">
              <a:buBlip>
                <a:blip r:embed="rId2"/>
              </a:buBlip>
            </a:pPr>
            <a:r>
              <a:rPr lang="fr-FR" dirty="0" smtClean="0"/>
              <a:t>Réseaux sociaux diaporama</a:t>
            </a:r>
          </a:p>
          <a:p>
            <a:pPr marL="342900" indent="-342900">
              <a:buBlip>
                <a:blip r:embed="rId2"/>
              </a:buBlip>
            </a:pPr>
            <a:r>
              <a:rPr lang="fr-FR" dirty="0" smtClean="0"/>
              <a:t>Réseaux sociaux de partage et de découverte des contenus</a:t>
            </a:r>
          </a:p>
        </p:txBody>
      </p:sp>
    </p:spTree>
    <p:extLst>
      <p:ext uri="{BB962C8B-B14F-4D97-AF65-F5344CB8AC3E}">
        <p14:creationId xmlns:p14="http://schemas.microsoft.com/office/powerpoint/2010/main" val="470055394"/>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visuels</a:t>
            </a:r>
            <a:endParaRPr lang="fr-FR" dirty="0"/>
          </a:p>
        </p:txBody>
      </p:sp>
      <p:sp>
        <p:nvSpPr>
          <p:cNvPr id="3" name="Espace réservé du contenu 2"/>
          <p:cNvSpPr>
            <a:spLocks noGrp="1"/>
          </p:cNvSpPr>
          <p:nvPr>
            <p:ph idx="1"/>
          </p:nvPr>
        </p:nvSpPr>
        <p:spPr>
          <a:xfrm>
            <a:off x="457200" y="1752600"/>
            <a:ext cx="8363272" cy="4373563"/>
          </a:xfrm>
        </p:spPr>
        <p:txBody>
          <a:bodyPr>
            <a:normAutofit/>
          </a:bodyPr>
          <a:lstStyle/>
          <a:p>
            <a:r>
              <a:rPr lang="fr-FR" b="1" dirty="0" err="1" smtClean="0"/>
              <a:t>We</a:t>
            </a:r>
            <a:r>
              <a:rPr lang="fr-FR" b="1" dirty="0" smtClean="0"/>
              <a:t> </a:t>
            </a:r>
            <a:r>
              <a:rPr lang="fr-FR" b="1" dirty="0" err="1" smtClean="0"/>
              <a:t>Heart</a:t>
            </a:r>
            <a:r>
              <a:rPr lang="fr-FR" b="1" dirty="0" smtClean="0"/>
              <a:t> It</a:t>
            </a:r>
          </a:p>
          <a:p>
            <a:r>
              <a:rPr lang="fr-FR" b="1" dirty="0" err="1" smtClean="0"/>
              <a:t>We</a:t>
            </a:r>
            <a:r>
              <a:rPr lang="fr-FR" b="1" dirty="0" smtClean="0"/>
              <a:t> </a:t>
            </a:r>
            <a:r>
              <a:rPr lang="fr-FR" b="1" dirty="0" err="1" smtClean="0"/>
              <a:t>Heart</a:t>
            </a:r>
            <a:r>
              <a:rPr lang="fr-FR" b="1" dirty="0" smtClean="0"/>
              <a:t> It est une application mobile</a:t>
            </a:r>
            <a:r>
              <a:rPr lang="fr-FR" dirty="0" smtClean="0"/>
              <a:t> de contenus visuels proche de Pinterest proposant à la place des « tableaux » (</a:t>
            </a:r>
            <a:r>
              <a:rPr lang="fr-FR" dirty="0" err="1" smtClean="0"/>
              <a:t>boards</a:t>
            </a:r>
            <a:r>
              <a:rPr lang="fr-FR" dirty="0" smtClean="0"/>
              <a:t>) des « canevas » (</a:t>
            </a:r>
            <a:r>
              <a:rPr lang="fr-FR" dirty="0" err="1" smtClean="0"/>
              <a:t>canvas</a:t>
            </a:r>
            <a:r>
              <a:rPr lang="fr-FR" dirty="0" smtClean="0"/>
              <a:t>) et des « collections ». Le « </a:t>
            </a:r>
            <a:r>
              <a:rPr lang="fr-FR" dirty="0" err="1" smtClean="0"/>
              <a:t>like</a:t>
            </a:r>
            <a:r>
              <a:rPr lang="fr-FR" dirty="0" smtClean="0"/>
              <a:t> » est ici symbolisé par un cœur.</a:t>
            </a:r>
            <a:endParaRPr lang="fr-FR"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573015"/>
            <a:ext cx="2964557" cy="26322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3133933"/>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vidéo</a:t>
            </a:r>
            <a:endParaRPr lang="fr-FR" dirty="0"/>
          </a:p>
        </p:txBody>
      </p:sp>
      <p:sp>
        <p:nvSpPr>
          <p:cNvPr id="3" name="Espace réservé du contenu 2"/>
          <p:cNvSpPr>
            <a:spLocks noGrp="1"/>
          </p:cNvSpPr>
          <p:nvPr>
            <p:ph idx="1"/>
          </p:nvPr>
        </p:nvSpPr>
        <p:spPr>
          <a:xfrm>
            <a:off x="457200" y="1752600"/>
            <a:ext cx="8363272" cy="4373563"/>
          </a:xfrm>
        </p:spPr>
        <p:txBody>
          <a:bodyPr>
            <a:normAutofit/>
          </a:bodyPr>
          <a:lstStyle/>
          <a:p>
            <a:r>
              <a:rPr lang="fr-FR" b="1" dirty="0" err="1" smtClean="0"/>
              <a:t>Youtube</a:t>
            </a:r>
            <a:endParaRPr lang="fr-FR" b="1" dirty="0" smtClean="0"/>
          </a:p>
          <a:p>
            <a:r>
              <a:rPr lang="fr-FR" b="1" dirty="0" err="1" smtClean="0"/>
              <a:t>Youtube</a:t>
            </a:r>
            <a:r>
              <a:rPr lang="fr-FR" b="1" dirty="0" smtClean="0"/>
              <a:t> est tout simplement la plus grande plateforme</a:t>
            </a:r>
            <a:r>
              <a:rPr lang="fr-FR" dirty="0" smtClean="0"/>
              <a:t> pour regarder et partager vos vidéos en ligne.</a:t>
            </a:r>
            <a:endParaRPr lang="fr-FR"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178572"/>
            <a:ext cx="5772150" cy="2724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3056115"/>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vidéo</a:t>
            </a:r>
            <a:endParaRPr lang="fr-FR" dirty="0"/>
          </a:p>
        </p:txBody>
      </p:sp>
      <p:sp>
        <p:nvSpPr>
          <p:cNvPr id="3" name="Espace réservé du contenu 2"/>
          <p:cNvSpPr>
            <a:spLocks noGrp="1"/>
          </p:cNvSpPr>
          <p:nvPr>
            <p:ph idx="1"/>
          </p:nvPr>
        </p:nvSpPr>
        <p:spPr>
          <a:xfrm>
            <a:off x="457200" y="1752600"/>
            <a:ext cx="8291264" cy="4373563"/>
          </a:xfrm>
        </p:spPr>
        <p:txBody>
          <a:bodyPr>
            <a:normAutofit/>
          </a:bodyPr>
          <a:lstStyle/>
          <a:p>
            <a:r>
              <a:rPr lang="fr-FR" b="1" dirty="0" smtClean="0"/>
              <a:t>Dailymotion</a:t>
            </a:r>
          </a:p>
          <a:p>
            <a:r>
              <a:rPr lang="fr-FR" b="1" dirty="0" smtClean="0"/>
              <a:t>Dailymotion est un site français de vidéos</a:t>
            </a:r>
            <a:r>
              <a:rPr lang="fr-FR" dirty="0" smtClean="0"/>
              <a:t> concurrent de </a:t>
            </a:r>
            <a:r>
              <a:rPr lang="fr-FR" dirty="0" err="1" smtClean="0"/>
              <a:t>Youtube</a:t>
            </a:r>
            <a:r>
              <a:rPr lang="fr-FR" dirty="0" smtClean="0"/>
              <a:t>.</a:t>
            </a:r>
            <a:endParaRPr lang="fr-FR"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059692"/>
            <a:ext cx="5838825" cy="3171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473433"/>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vidéo</a:t>
            </a:r>
            <a:endParaRPr lang="fr-FR" dirty="0"/>
          </a:p>
        </p:txBody>
      </p:sp>
      <p:sp>
        <p:nvSpPr>
          <p:cNvPr id="3" name="Espace réservé du contenu 2"/>
          <p:cNvSpPr>
            <a:spLocks noGrp="1"/>
          </p:cNvSpPr>
          <p:nvPr>
            <p:ph idx="1"/>
          </p:nvPr>
        </p:nvSpPr>
        <p:spPr>
          <a:xfrm>
            <a:off x="457200" y="1752600"/>
            <a:ext cx="8291264" cy="4373563"/>
          </a:xfrm>
        </p:spPr>
        <p:txBody>
          <a:bodyPr/>
          <a:lstStyle/>
          <a:p>
            <a:r>
              <a:rPr lang="fr-FR" dirty="0" err="1"/>
              <a:t>Vimeo</a:t>
            </a:r>
            <a:r>
              <a:rPr lang="fr-FR" dirty="0"/>
              <a:t> </a:t>
            </a:r>
            <a:endParaRPr lang="fr-FR" dirty="0" smtClean="0"/>
          </a:p>
          <a:p>
            <a:r>
              <a:rPr lang="fr-FR" dirty="0" err="1" smtClean="0"/>
              <a:t>Vimeo</a:t>
            </a:r>
            <a:r>
              <a:rPr lang="fr-FR" dirty="0" smtClean="0"/>
              <a:t> est </a:t>
            </a:r>
            <a:r>
              <a:rPr lang="fr-FR" dirty="0"/>
              <a:t>un site web communautaire destiné au partage et au visionnage de vidéos faites par les utilisateurs, le site a été lancé en novembre 2004. </a:t>
            </a:r>
            <a:r>
              <a:rPr lang="fr-FR" dirty="0" err="1"/>
              <a:t>Vimeo</a:t>
            </a:r>
            <a:r>
              <a:rPr lang="fr-FR" dirty="0"/>
              <a:t> est une filiale du groupe américain IAC/</a:t>
            </a:r>
            <a:r>
              <a:rPr lang="fr-FR" dirty="0" err="1"/>
              <a:t>InterActiveCorp</a:t>
            </a:r>
            <a:r>
              <a:rPr lang="fr-FR" dirty="0" smtClean="0"/>
              <a:t>.</a:t>
            </a:r>
          </a:p>
          <a:p>
            <a:endParaRPr lang="fr-F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550329"/>
            <a:ext cx="5223892" cy="28691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2905276"/>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vidéo</a:t>
            </a:r>
            <a:endParaRPr lang="fr-FR" dirty="0"/>
          </a:p>
        </p:txBody>
      </p:sp>
      <p:sp>
        <p:nvSpPr>
          <p:cNvPr id="3" name="Espace réservé du contenu 2"/>
          <p:cNvSpPr>
            <a:spLocks noGrp="1"/>
          </p:cNvSpPr>
          <p:nvPr>
            <p:ph idx="1"/>
          </p:nvPr>
        </p:nvSpPr>
        <p:spPr>
          <a:xfrm>
            <a:off x="457200" y="1752600"/>
            <a:ext cx="8291264" cy="4373563"/>
          </a:xfrm>
        </p:spPr>
        <p:txBody>
          <a:bodyPr/>
          <a:lstStyle/>
          <a:p>
            <a:r>
              <a:rPr lang="fr-FR" b="1" dirty="0" smtClean="0"/>
              <a:t>Wat.tv</a:t>
            </a:r>
          </a:p>
          <a:p>
            <a:r>
              <a:rPr lang="fr-FR" b="1" dirty="0" smtClean="0"/>
              <a:t>Wat.tv est une plateforme d’hébergement</a:t>
            </a:r>
            <a:r>
              <a:rPr lang="fr-FR" dirty="0" smtClean="0"/>
              <a:t> et de streaming vidéo.</a:t>
            </a:r>
          </a:p>
          <a:p>
            <a:endParaRPr lang="fr-FR"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852936"/>
            <a:ext cx="5876925" cy="3238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5708698"/>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vidéo</a:t>
            </a:r>
            <a:endParaRPr lang="fr-FR" dirty="0"/>
          </a:p>
        </p:txBody>
      </p:sp>
      <p:sp>
        <p:nvSpPr>
          <p:cNvPr id="3" name="Espace réservé du contenu 2"/>
          <p:cNvSpPr>
            <a:spLocks noGrp="1"/>
          </p:cNvSpPr>
          <p:nvPr>
            <p:ph idx="1"/>
          </p:nvPr>
        </p:nvSpPr>
        <p:spPr>
          <a:xfrm>
            <a:off x="457200" y="1752600"/>
            <a:ext cx="8363272" cy="4373563"/>
          </a:xfrm>
        </p:spPr>
        <p:txBody>
          <a:bodyPr/>
          <a:lstStyle/>
          <a:p>
            <a:r>
              <a:rPr lang="fr-FR" b="1" dirty="0" smtClean="0"/>
              <a:t>Vine</a:t>
            </a:r>
          </a:p>
          <a:p>
            <a:r>
              <a:rPr lang="fr-FR" b="1" dirty="0" smtClean="0"/>
              <a:t>Vine est une application mobile</a:t>
            </a:r>
            <a:r>
              <a:rPr lang="fr-FR" dirty="0" smtClean="0"/>
              <a:t> permettant de créer facilement puis de partager des vidéos courtes de moins de 6 secondes avec son téléphone ou sa tablette en laissant libre court à sa créativité. Vine permet également d’envoyer des messages vidéo et texte en mode privé.</a:t>
            </a:r>
            <a:endParaRPr lang="fr-FR"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3717032"/>
            <a:ext cx="3170486" cy="277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194023"/>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vidéo</a:t>
            </a:r>
            <a:endParaRPr lang="fr-FR" dirty="0"/>
          </a:p>
        </p:txBody>
      </p:sp>
      <p:sp>
        <p:nvSpPr>
          <p:cNvPr id="3" name="Espace réservé du contenu 2"/>
          <p:cNvSpPr>
            <a:spLocks noGrp="1"/>
          </p:cNvSpPr>
          <p:nvPr>
            <p:ph idx="1"/>
          </p:nvPr>
        </p:nvSpPr>
        <p:spPr>
          <a:xfrm>
            <a:off x="457200" y="1752600"/>
            <a:ext cx="8363272" cy="4373563"/>
          </a:xfrm>
        </p:spPr>
        <p:txBody>
          <a:bodyPr>
            <a:normAutofit/>
          </a:bodyPr>
          <a:lstStyle/>
          <a:p>
            <a:r>
              <a:rPr lang="fr-FR" b="1" dirty="0" err="1" smtClean="0"/>
              <a:t>Periscope</a:t>
            </a:r>
            <a:endParaRPr lang="fr-FR" b="1" dirty="0" smtClean="0"/>
          </a:p>
          <a:p>
            <a:r>
              <a:rPr lang="fr-FR" b="1" dirty="0" err="1" smtClean="0"/>
              <a:t>Periscope</a:t>
            </a:r>
            <a:r>
              <a:rPr lang="fr-FR" b="1" dirty="0" smtClean="0"/>
              <a:t> est une application mobile de vidéo en live</a:t>
            </a:r>
            <a:r>
              <a:rPr lang="fr-FR" dirty="0" smtClean="0"/>
              <a:t> appartenant à Twitter et permettant de retransmettre en direct  sur les réseaux sociaux à partir de votre téléphone (et de permettre à votre audience de consulter vos vidéos pendant 24 heures). </a:t>
            </a:r>
            <a:r>
              <a:rPr lang="fr-FR" dirty="0" err="1" smtClean="0"/>
              <a:t>Periscope</a:t>
            </a:r>
            <a:r>
              <a:rPr lang="fr-FR" dirty="0" smtClean="0"/>
              <a:t> fonctionne également sur un principe d’abonnements / </a:t>
            </a:r>
            <a:r>
              <a:rPr lang="fr-FR" dirty="0" err="1" smtClean="0"/>
              <a:t>followers</a:t>
            </a:r>
            <a:r>
              <a:rPr lang="fr-FR" dirty="0" smtClean="0"/>
              <a:t> comme Twitter.</a:t>
            </a:r>
          </a:p>
          <a:p>
            <a:endParaRPr lang="fr-FR"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28" y="3933056"/>
            <a:ext cx="2918618" cy="25814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6990777"/>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vidéo</a:t>
            </a:r>
            <a:endParaRPr lang="fr-FR" dirty="0"/>
          </a:p>
        </p:txBody>
      </p:sp>
      <p:sp>
        <p:nvSpPr>
          <p:cNvPr id="3" name="Espace réservé du contenu 2"/>
          <p:cNvSpPr>
            <a:spLocks noGrp="1"/>
          </p:cNvSpPr>
          <p:nvPr>
            <p:ph idx="1"/>
          </p:nvPr>
        </p:nvSpPr>
        <p:spPr>
          <a:xfrm>
            <a:off x="457200" y="1752600"/>
            <a:ext cx="8363272" cy="4373563"/>
          </a:xfrm>
        </p:spPr>
        <p:txBody>
          <a:bodyPr>
            <a:normAutofit/>
          </a:bodyPr>
          <a:lstStyle/>
          <a:p>
            <a:r>
              <a:rPr lang="fr-FR" b="1" dirty="0" err="1" smtClean="0"/>
              <a:t>Twitch</a:t>
            </a:r>
            <a:endParaRPr lang="fr-FR" b="1" dirty="0" smtClean="0"/>
          </a:p>
          <a:p>
            <a:r>
              <a:rPr lang="fr-FR" b="1" dirty="0" err="1" smtClean="0"/>
              <a:t>Twitch</a:t>
            </a:r>
            <a:r>
              <a:rPr lang="fr-FR" b="1" dirty="0" smtClean="0"/>
              <a:t> est une plateforme de </a:t>
            </a:r>
            <a:r>
              <a:rPr lang="fr-FR" b="1" dirty="0" err="1" smtClean="0"/>
              <a:t>livestream</a:t>
            </a:r>
            <a:r>
              <a:rPr lang="fr-FR" b="1" dirty="0" smtClean="0"/>
              <a:t> de jeux vidéos</a:t>
            </a:r>
            <a:r>
              <a:rPr lang="fr-FR" dirty="0" smtClean="0"/>
              <a:t> récemment racheté par Amazon (et non pas Google comme on a pu le croire pendant un temps) et permettant aux joueurs de retransmettre en direct leurs parties et de les commenter.</a:t>
            </a:r>
          </a:p>
          <a:p>
            <a:endParaRPr lang="fr-FR"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304" y="3717032"/>
            <a:ext cx="5676900" cy="2647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1797889"/>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de diaporama</a:t>
            </a:r>
            <a:endParaRPr lang="fr-FR" dirty="0"/>
          </a:p>
        </p:txBody>
      </p:sp>
      <p:sp>
        <p:nvSpPr>
          <p:cNvPr id="3" name="Espace réservé du contenu 2"/>
          <p:cNvSpPr>
            <a:spLocks noGrp="1"/>
          </p:cNvSpPr>
          <p:nvPr>
            <p:ph idx="1"/>
          </p:nvPr>
        </p:nvSpPr>
        <p:spPr>
          <a:xfrm>
            <a:off x="457200" y="1752600"/>
            <a:ext cx="8291264" cy="4373563"/>
          </a:xfrm>
        </p:spPr>
        <p:txBody>
          <a:bodyPr/>
          <a:lstStyle/>
          <a:p>
            <a:r>
              <a:rPr lang="fr-FR" b="1" dirty="0" err="1" smtClean="0"/>
              <a:t>Slideshare</a:t>
            </a:r>
            <a:endParaRPr lang="fr-FR" b="1" dirty="0" smtClean="0"/>
          </a:p>
          <a:p>
            <a:r>
              <a:rPr lang="fr-FR" b="1" dirty="0" err="1" smtClean="0"/>
              <a:t>Slideshare</a:t>
            </a:r>
            <a:r>
              <a:rPr lang="fr-FR" b="1" dirty="0" smtClean="0"/>
              <a:t> est un réseau social dédié aux diaporamas.</a:t>
            </a:r>
            <a:r>
              <a:rPr lang="fr-FR" dirty="0" smtClean="0"/>
              <a:t> Un lieu d’échange et de formation en continu.</a:t>
            </a:r>
            <a:endParaRPr lang="fr-FR"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3059692"/>
            <a:ext cx="5724525" cy="3400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4035023"/>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404664"/>
            <a:ext cx="8075240" cy="1080120"/>
          </a:xfrm>
        </p:spPr>
        <p:txBody>
          <a:bodyPr>
            <a:normAutofit/>
          </a:bodyPr>
          <a:lstStyle/>
          <a:p>
            <a:r>
              <a:rPr lang="fr-FR" sz="2800" dirty="0" smtClean="0"/>
              <a:t>Réseaux sociaux de partage et de découverte de contenus</a:t>
            </a:r>
            <a:endParaRPr lang="fr-FR" sz="2800" dirty="0"/>
          </a:p>
        </p:txBody>
      </p:sp>
      <p:sp>
        <p:nvSpPr>
          <p:cNvPr id="3" name="Espace réservé du contenu 2"/>
          <p:cNvSpPr>
            <a:spLocks noGrp="1"/>
          </p:cNvSpPr>
          <p:nvPr>
            <p:ph idx="1"/>
          </p:nvPr>
        </p:nvSpPr>
        <p:spPr>
          <a:xfrm>
            <a:off x="457200" y="1752600"/>
            <a:ext cx="8435280" cy="4373563"/>
          </a:xfrm>
        </p:spPr>
        <p:txBody>
          <a:bodyPr/>
          <a:lstStyle/>
          <a:p>
            <a:r>
              <a:rPr lang="fr-FR" b="1" dirty="0" err="1" smtClean="0"/>
              <a:t>Reddit</a:t>
            </a:r>
            <a:endParaRPr lang="fr-FR" b="1" dirty="0" smtClean="0"/>
          </a:p>
          <a:p>
            <a:r>
              <a:rPr lang="fr-FR" b="1" dirty="0" err="1" smtClean="0"/>
              <a:t>Reddit</a:t>
            </a:r>
            <a:r>
              <a:rPr lang="fr-FR" b="1" dirty="0" smtClean="0"/>
              <a:t> est un site communautaire</a:t>
            </a:r>
            <a:r>
              <a:rPr lang="fr-FR" dirty="0" smtClean="0"/>
              <a:t> de découverte de contenus. Chaque utilisateur peut partager un point de vue, une photo ou une vidéo, un montage, un article étonnant, drôle ou choquant. Les utilisateurs votent ensuite pour les meilleurs contenus afin de les faire remonter en page d’accueil.</a:t>
            </a:r>
          </a:p>
          <a:p>
            <a:endParaRPr lang="fr-FR"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3861048"/>
            <a:ext cx="4936629" cy="2634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0464525"/>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Sommaire 2/3</a:t>
            </a:r>
            <a:endParaRPr lang="fr-FR" dirty="0"/>
          </a:p>
        </p:txBody>
      </p:sp>
      <p:sp>
        <p:nvSpPr>
          <p:cNvPr id="3" name="Espace réservé du contenu 2"/>
          <p:cNvSpPr>
            <a:spLocks noGrp="1"/>
          </p:cNvSpPr>
          <p:nvPr>
            <p:ph idx="1"/>
          </p:nvPr>
        </p:nvSpPr>
        <p:spPr>
          <a:xfrm>
            <a:off x="467544" y="2204864"/>
            <a:ext cx="7620000" cy="3764632"/>
          </a:xfrm>
        </p:spPr>
        <p:txBody>
          <a:bodyPr>
            <a:normAutofit/>
          </a:bodyPr>
          <a:lstStyle/>
          <a:p>
            <a:pPr marL="342900" indent="-342900">
              <a:buBlip>
                <a:blip r:embed="rId2"/>
              </a:buBlip>
            </a:pPr>
            <a:r>
              <a:rPr lang="fr-FR" dirty="0" smtClean="0"/>
              <a:t>Réseaux sociaux de questions/réponses</a:t>
            </a:r>
          </a:p>
          <a:p>
            <a:pPr marL="342900" indent="-342900">
              <a:buBlip>
                <a:blip r:embed="rId2"/>
              </a:buBlip>
            </a:pPr>
            <a:r>
              <a:rPr lang="fr-FR" dirty="0" smtClean="0"/>
              <a:t>Réseaux sociaux </a:t>
            </a:r>
            <a:r>
              <a:rPr lang="fr-FR" dirty="0" err="1" smtClean="0"/>
              <a:t>géolocalisés</a:t>
            </a:r>
            <a:endParaRPr lang="fr-FR" dirty="0" smtClean="0"/>
          </a:p>
          <a:p>
            <a:pPr marL="342900" indent="-342900">
              <a:buBlip>
                <a:blip r:embed="rId2"/>
              </a:buBlip>
            </a:pPr>
            <a:r>
              <a:rPr lang="fr-FR" dirty="0" smtClean="0"/>
              <a:t>Réseaux sociaux open source</a:t>
            </a:r>
          </a:p>
          <a:p>
            <a:pPr marL="342900" indent="-342900">
              <a:buBlip>
                <a:blip r:embed="rId2"/>
              </a:buBlip>
            </a:pPr>
            <a:r>
              <a:rPr lang="fr-FR" dirty="0" smtClean="0"/>
              <a:t>Réseaux sociaux payants</a:t>
            </a:r>
          </a:p>
          <a:p>
            <a:pPr marL="342900" indent="-342900">
              <a:buBlip>
                <a:blip r:embed="rId2"/>
              </a:buBlip>
            </a:pPr>
            <a:r>
              <a:rPr lang="fr-FR" dirty="0" smtClean="0"/>
              <a:t>Réseaux sociaux musicaux</a:t>
            </a:r>
          </a:p>
          <a:p>
            <a:pPr marL="342900" indent="-342900">
              <a:buBlip>
                <a:blip r:embed="rId2"/>
              </a:buBlip>
            </a:pPr>
            <a:r>
              <a:rPr lang="fr-FR" dirty="0" smtClean="0"/>
              <a:t>Réseaux sociaux éphémères</a:t>
            </a:r>
          </a:p>
          <a:p>
            <a:pPr marL="342900" indent="-342900">
              <a:buBlip>
                <a:blip r:embed="rId2"/>
              </a:buBlip>
            </a:pPr>
            <a:r>
              <a:rPr lang="fr-FR" dirty="0" smtClean="0"/>
              <a:t>Réseaux sociaux sur mobile</a:t>
            </a:r>
          </a:p>
          <a:p>
            <a:pPr marL="342900" indent="-342900">
              <a:buBlip>
                <a:blip r:embed="rId2"/>
              </a:buBlip>
            </a:pPr>
            <a:r>
              <a:rPr lang="fr-FR" dirty="0" smtClean="0"/>
              <a:t>Applications sur mobile</a:t>
            </a:r>
          </a:p>
        </p:txBody>
      </p:sp>
    </p:spTree>
    <p:extLst>
      <p:ext uri="{BB962C8B-B14F-4D97-AF65-F5344CB8AC3E}">
        <p14:creationId xmlns:p14="http://schemas.microsoft.com/office/powerpoint/2010/main" val="2629054598"/>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752600"/>
            <a:ext cx="8435280" cy="4373563"/>
          </a:xfrm>
        </p:spPr>
        <p:txBody>
          <a:bodyPr/>
          <a:lstStyle/>
          <a:p>
            <a:r>
              <a:rPr lang="fr-FR" b="1" dirty="0" err="1" smtClean="0"/>
              <a:t>StumbleUpon</a:t>
            </a:r>
            <a:endParaRPr lang="fr-FR" b="1" dirty="0" smtClean="0"/>
          </a:p>
          <a:p>
            <a:r>
              <a:rPr lang="fr-FR" b="1" dirty="0" err="1" smtClean="0"/>
              <a:t>StumbleUpon</a:t>
            </a:r>
            <a:r>
              <a:rPr lang="fr-FR" b="1" dirty="0" smtClean="0"/>
              <a:t> est un service de découverte de contenus</a:t>
            </a:r>
            <a:r>
              <a:rPr lang="fr-FR" dirty="0" smtClean="0"/>
              <a:t> en fonction de vos goûts et des votes de la communauté. </a:t>
            </a:r>
            <a:r>
              <a:rPr lang="fr-FR" dirty="0" err="1" smtClean="0"/>
              <a:t>StumbleUpon</a:t>
            </a:r>
            <a:r>
              <a:rPr lang="fr-FR" dirty="0" smtClean="0"/>
              <a:t> permet de naviguer de page web en page web afin de découvrir photos, vidéos et articles exceptionnels.</a:t>
            </a:r>
          </a:p>
          <a:p>
            <a:endParaRPr lang="fr-FR"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573016"/>
            <a:ext cx="4605624" cy="27364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re 1"/>
          <p:cNvSpPr txBox="1">
            <a:spLocks/>
          </p:cNvSpPr>
          <p:nvPr/>
        </p:nvSpPr>
        <p:spPr>
          <a:xfrm>
            <a:off x="519331" y="382195"/>
            <a:ext cx="8075240" cy="108012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fr-FR" sz="2800" smtClean="0"/>
              <a:t>Réseaux sociaux de partage et de découverte de contenus</a:t>
            </a:r>
            <a:endParaRPr lang="fr-FR" sz="2800" dirty="0"/>
          </a:p>
        </p:txBody>
      </p:sp>
      <p:sp>
        <p:nvSpPr>
          <p:cNvPr id="4" name="Titre 3"/>
          <p:cNvSpPr>
            <a:spLocks noGrp="1"/>
          </p:cNvSpPr>
          <p:nvPr>
            <p:ph type="title"/>
          </p:nvPr>
        </p:nvSpPr>
        <p:spPr/>
        <p:txBody>
          <a:bodyPr/>
          <a:lstStyle/>
          <a:p>
            <a:endParaRPr lang="fr-FR" dirty="0"/>
          </a:p>
        </p:txBody>
      </p:sp>
    </p:spTree>
    <p:extLst>
      <p:ext uri="{BB962C8B-B14F-4D97-AF65-F5344CB8AC3E}">
        <p14:creationId xmlns:p14="http://schemas.microsoft.com/office/powerpoint/2010/main" val="3525468907"/>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752600"/>
            <a:ext cx="8435280" cy="4373563"/>
          </a:xfrm>
        </p:spPr>
        <p:txBody>
          <a:bodyPr/>
          <a:lstStyle/>
          <a:p>
            <a:r>
              <a:rPr lang="fr-FR" b="1" dirty="0" err="1" smtClean="0"/>
              <a:t>Flipboard</a:t>
            </a:r>
            <a:endParaRPr lang="fr-FR" b="1" dirty="0" smtClean="0"/>
          </a:p>
          <a:p>
            <a:r>
              <a:rPr lang="fr-FR" b="1" dirty="0" err="1" smtClean="0"/>
              <a:t>Flipboard</a:t>
            </a:r>
            <a:r>
              <a:rPr lang="fr-FR" b="1" dirty="0" smtClean="0"/>
              <a:t> est une application d’information</a:t>
            </a:r>
            <a:r>
              <a:rPr lang="fr-FR" dirty="0" smtClean="0"/>
              <a:t> disponible sur smartphone et tablette permettant aux utilisateurs de consulter de l’actualité à partir de leurs sources d’actualité favorites.</a:t>
            </a:r>
          </a:p>
          <a:p>
            <a:endParaRPr lang="fr-FR"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3356992"/>
            <a:ext cx="3823891" cy="30741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re 3"/>
          <p:cNvSpPr>
            <a:spLocks noGrp="1"/>
          </p:cNvSpPr>
          <p:nvPr>
            <p:ph type="title"/>
          </p:nvPr>
        </p:nvSpPr>
        <p:spPr/>
        <p:txBody>
          <a:bodyPr/>
          <a:lstStyle/>
          <a:p>
            <a:endParaRPr lang="fr-FR"/>
          </a:p>
        </p:txBody>
      </p:sp>
      <p:sp>
        <p:nvSpPr>
          <p:cNvPr id="6" name="Titre 1"/>
          <p:cNvSpPr txBox="1">
            <a:spLocks/>
          </p:cNvSpPr>
          <p:nvPr/>
        </p:nvSpPr>
        <p:spPr>
          <a:xfrm>
            <a:off x="539552" y="404664"/>
            <a:ext cx="8075240" cy="108012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fr-FR" sz="2800" smtClean="0"/>
              <a:t>Réseaux sociaux de partage et de découverte de contenus</a:t>
            </a:r>
            <a:endParaRPr lang="fr-FR" sz="2800" dirty="0"/>
          </a:p>
        </p:txBody>
      </p:sp>
    </p:spTree>
    <p:extLst>
      <p:ext uri="{BB962C8B-B14F-4D97-AF65-F5344CB8AC3E}">
        <p14:creationId xmlns:p14="http://schemas.microsoft.com/office/powerpoint/2010/main" val="3340627285"/>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Réseaux sociaux de questions/réponses</a:t>
            </a:r>
            <a:endParaRPr lang="fr-FR" dirty="0"/>
          </a:p>
        </p:txBody>
      </p:sp>
      <p:sp>
        <p:nvSpPr>
          <p:cNvPr id="3" name="Espace réservé du contenu 2"/>
          <p:cNvSpPr>
            <a:spLocks noGrp="1"/>
          </p:cNvSpPr>
          <p:nvPr>
            <p:ph idx="1"/>
          </p:nvPr>
        </p:nvSpPr>
        <p:spPr>
          <a:xfrm>
            <a:off x="457200" y="1752600"/>
            <a:ext cx="8219256" cy="4373563"/>
          </a:xfrm>
        </p:spPr>
        <p:txBody>
          <a:bodyPr/>
          <a:lstStyle/>
          <a:p>
            <a:r>
              <a:rPr lang="fr-FR" b="1" dirty="0" err="1" smtClean="0"/>
              <a:t>Quora</a:t>
            </a:r>
            <a:endParaRPr lang="fr-FR" b="1" dirty="0" smtClean="0"/>
          </a:p>
          <a:p>
            <a:r>
              <a:rPr lang="fr-FR" b="1" dirty="0" err="1" smtClean="0"/>
              <a:t>Quora</a:t>
            </a:r>
            <a:r>
              <a:rPr lang="fr-FR" b="1" dirty="0" smtClean="0"/>
              <a:t> est un réseau social</a:t>
            </a:r>
            <a:r>
              <a:rPr lang="fr-FR" dirty="0" smtClean="0"/>
              <a:t> où chaque utilisateur peut poser des questions et répondre aux questions des utilisateurs.</a:t>
            </a:r>
          </a:p>
          <a:p>
            <a:endParaRPr lang="fr-FR"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284984"/>
            <a:ext cx="5762625" cy="3190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1427210"/>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Réseaux sociaux de questions/réponses</a:t>
            </a:r>
            <a:endParaRPr lang="fr-FR" dirty="0"/>
          </a:p>
        </p:txBody>
      </p:sp>
      <p:sp>
        <p:nvSpPr>
          <p:cNvPr id="3" name="Espace réservé du contenu 2"/>
          <p:cNvSpPr>
            <a:spLocks noGrp="1"/>
          </p:cNvSpPr>
          <p:nvPr>
            <p:ph idx="1"/>
          </p:nvPr>
        </p:nvSpPr>
        <p:spPr>
          <a:xfrm>
            <a:off x="457200" y="1752600"/>
            <a:ext cx="8219256" cy="4373563"/>
          </a:xfrm>
        </p:spPr>
        <p:txBody>
          <a:bodyPr/>
          <a:lstStyle/>
          <a:p>
            <a:r>
              <a:rPr lang="fr-FR" b="1" dirty="0" err="1" smtClean="0"/>
              <a:t>Ask</a:t>
            </a:r>
            <a:endParaRPr lang="fr-FR" b="1" dirty="0" smtClean="0"/>
          </a:p>
          <a:p>
            <a:r>
              <a:rPr lang="fr-FR" b="1" dirty="0" smtClean="0"/>
              <a:t>Ask.fm est un site sur lequel vous pouvez poser une question personnelles</a:t>
            </a:r>
            <a:r>
              <a:rPr lang="fr-FR" dirty="0" smtClean="0"/>
              <a:t> à des inconnus et obtenir des réponses (parfois pas tendres).</a:t>
            </a:r>
            <a:endParaRPr lang="fr-FR"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3356992"/>
            <a:ext cx="4816004" cy="2915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7327925"/>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Réseaux sociaux de questions/réponses</a:t>
            </a:r>
            <a:endParaRPr lang="fr-FR" dirty="0"/>
          </a:p>
        </p:txBody>
      </p:sp>
      <p:sp>
        <p:nvSpPr>
          <p:cNvPr id="3" name="Espace réservé du contenu 2"/>
          <p:cNvSpPr>
            <a:spLocks noGrp="1"/>
          </p:cNvSpPr>
          <p:nvPr>
            <p:ph idx="1"/>
          </p:nvPr>
        </p:nvSpPr>
        <p:spPr>
          <a:xfrm>
            <a:off x="457200" y="1752600"/>
            <a:ext cx="8075240" cy="4373563"/>
          </a:xfrm>
        </p:spPr>
        <p:txBody>
          <a:bodyPr>
            <a:normAutofit/>
          </a:bodyPr>
          <a:lstStyle/>
          <a:p>
            <a:r>
              <a:rPr lang="fr-FR" b="1" dirty="0" smtClean="0"/>
              <a:t>Yahoo Questions / Réponses</a:t>
            </a:r>
          </a:p>
          <a:p>
            <a:r>
              <a:rPr lang="fr-FR" b="1" dirty="0" smtClean="0"/>
              <a:t>Yahoo </a:t>
            </a:r>
            <a:r>
              <a:rPr lang="fr-FR" b="1" dirty="0" err="1" smtClean="0"/>
              <a:t>Answers</a:t>
            </a:r>
            <a:r>
              <a:rPr lang="fr-FR" b="1" dirty="0" smtClean="0"/>
              <a:t> ou Yahoo Questions / Réponses</a:t>
            </a:r>
            <a:r>
              <a:rPr lang="fr-FR" dirty="0" smtClean="0"/>
              <a:t> en français est un réseau social où chacun peut poser une question et obtenir des réponses de la part des membres. Un système de votes permet de mettre en lumière les meilleures réponses tandis que les contributeurs les plus prolifiques sont récompensés par des points.</a:t>
            </a:r>
            <a:endParaRPr lang="fr-FR"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4221087"/>
            <a:ext cx="4648175" cy="2285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4762597"/>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a:t>
            </a:r>
            <a:r>
              <a:rPr lang="fr-FR" dirty="0" err="1" smtClean="0"/>
              <a:t>géolocalisés</a:t>
            </a:r>
            <a:endParaRPr lang="fr-FR" dirty="0"/>
          </a:p>
        </p:txBody>
      </p:sp>
      <p:sp>
        <p:nvSpPr>
          <p:cNvPr id="3" name="Espace réservé du contenu 2"/>
          <p:cNvSpPr>
            <a:spLocks noGrp="1"/>
          </p:cNvSpPr>
          <p:nvPr>
            <p:ph idx="1"/>
          </p:nvPr>
        </p:nvSpPr>
        <p:spPr>
          <a:xfrm>
            <a:off x="462372" y="1628800"/>
            <a:ext cx="8219256" cy="4373563"/>
          </a:xfrm>
        </p:spPr>
        <p:txBody>
          <a:bodyPr>
            <a:normAutofit/>
          </a:bodyPr>
          <a:lstStyle/>
          <a:p>
            <a:r>
              <a:rPr lang="fr-FR" b="1" dirty="0" err="1" smtClean="0"/>
              <a:t>Foursquare</a:t>
            </a:r>
            <a:endParaRPr lang="fr-FR" b="1" dirty="0" smtClean="0"/>
          </a:p>
          <a:p>
            <a:r>
              <a:rPr lang="fr-FR" b="1" dirty="0" err="1" smtClean="0"/>
              <a:t>Foursquare</a:t>
            </a:r>
            <a:r>
              <a:rPr lang="fr-FR" b="1" dirty="0" smtClean="0"/>
              <a:t> est un réseau social </a:t>
            </a:r>
            <a:r>
              <a:rPr lang="fr-FR" b="1" dirty="0" err="1" smtClean="0"/>
              <a:t>géolocalisé</a:t>
            </a:r>
            <a:r>
              <a:rPr lang="fr-FR" dirty="0" smtClean="0"/>
              <a:t> permettant aux utilisateurs de notifier leurs passages (en faisant un « check-in ») dans les lieux qu’ils fréquentent ou visitent (ex : monuments, boutiques, lieu de travail…) afin de gagner des badges. Le site permet également une carte permettant d’obtenir des renseignements sur les lieux de sortie, restaurants, évènements autour de votre localisation tout en profitant des recommandations des utilisateurs.</a:t>
            </a:r>
          </a:p>
          <a:p>
            <a:endParaRPr lang="fr-FR"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725143"/>
            <a:ext cx="3505572" cy="20215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62359"/>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a:t>
            </a:r>
            <a:r>
              <a:rPr lang="fr-FR" dirty="0" err="1" smtClean="0"/>
              <a:t>géolocalisés</a:t>
            </a:r>
            <a:endParaRPr lang="fr-FR" dirty="0"/>
          </a:p>
        </p:txBody>
      </p:sp>
      <p:sp>
        <p:nvSpPr>
          <p:cNvPr id="3" name="Espace réservé du contenu 2"/>
          <p:cNvSpPr>
            <a:spLocks noGrp="1"/>
          </p:cNvSpPr>
          <p:nvPr>
            <p:ph idx="1"/>
          </p:nvPr>
        </p:nvSpPr>
        <p:spPr>
          <a:xfrm>
            <a:off x="395536" y="1602258"/>
            <a:ext cx="8147248" cy="4373563"/>
          </a:xfrm>
        </p:spPr>
        <p:txBody>
          <a:bodyPr>
            <a:normAutofit/>
          </a:bodyPr>
          <a:lstStyle/>
          <a:p>
            <a:r>
              <a:rPr lang="fr-FR" b="1" dirty="0" err="1" smtClean="0"/>
              <a:t>Waze</a:t>
            </a:r>
            <a:endParaRPr lang="fr-FR" b="1" dirty="0" smtClean="0"/>
          </a:p>
          <a:p>
            <a:r>
              <a:rPr lang="fr-FR" b="1" dirty="0" err="1" smtClean="0"/>
              <a:t>Waze</a:t>
            </a:r>
            <a:r>
              <a:rPr lang="fr-FR" b="1" dirty="0" smtClean="0"/>
              <a:t> est une application de GPS collaboratif</a:t>
            </a:r>
            <a:r>
              <a:rPr lang="fr-FR" dirty="0" smtClean="0"/>
              <a:t> qui grâce à ses millions d’utilisateurs est mise à jour en temps réel afin de définir le trajet le plus adapté pour vous éviter embouteillages, intempéries, accidents de la circulation et même radars policiers.</a:t>
            </a:r>
          </a:p>
          <a:p>
            <a:endParaRPr lang="fr-FR"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789040"/>
            <a:ext cx="4888012" cy="2707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8812017"/>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a:t>
            </a:r>
            <a:r>
              <a:rPr lang="fr-FR" dirty="0" err="1" smtClean="0"/>
              <a:t>géolocalisés</a:t>
            </a:r>
            <a:endParaRPr lang="fr-FR" dirty="0"/>
          </a:p>
        </p:txBody>
      </p:sp>
      <p:sp>
        <p:nvSpPr>
          <p:cNvPr id="3" name="Espace réservé du contenu 2"/>
          <p:cNvSpPr>
            <a:spLocks noGrp="1"/>
          </p:cNvSpPr>
          <p:nvPr>
            <p:ph idx="1"/>
          </p:nvPr>
        </p:nvSpPr>
        <p:spPr>
          <a:xfrm>
            <a:off x="457200" y="1752600"/>
            <a:ext cx="8147248" cy="4373563"/>
          </a:xfrm>
        </p:spPr>
        <p:txBody>
          <a:bodyPr>
            <a:normAutofit/>
          </a:bodyPr>
          <a:lstStyle/>
          <a:p>
            <a:r>
              <a:rPr lang="fr-FR" b="1" dirty="0" err="1" smtClean="0"/>
              <a:t>NextDoor</a:t>
            </a:r>
            <a:endParaRPr lang="fr-FR" b="1" dirty="0" smtClean="0"/>
          </a:p>
          <a:p>
            <a:r>
              <a:rPr lang="fr-FR" b="1" dirty="0" err="1" smtClean="0"/>
              <a:t>Nextdoor</a:t>
            </a:r>
            <a:r>
              <a:rPr lang="fr-FR" b="1" dirty="0" smtClean="0"/>
              <a:t> est le réseau social des voisins.</a:t>
            </a:r>
            <a:r>
              <a:rPr lang="fr-FR" dirty="0" smtClean="0"/>
              <a:t> </a:t>
            </a:r>
            <a:r>
              <a:rPr lang="fr-FR" dirty="0" err="1" smtClean="0"/>
              <a:t>Nextdoor</a:t>
            </a:r>
            <a:r>
              <a:rPr lang="fr-FR" dirty="0" smtClean="0"/>
              <a:t> permet de se connecter avec ses voisins et d’organiser la surveillance du quartier (oui c’est un réseau américain), recommander une nounou, prévenir vos voisins de la perte d’un animal, demander à vos voisins s’ils sont intéressés par un vieux vélo. En somme, de repenser la vie de quartier et de se reconnecter avec ses voisins.</a:t>
            </a:r>
          </a:p>
          <a:p>
            <a:endParaRPr lang="fr-FR"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4362781"/>
            <a:ext cx="2873499" cy="214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217528"/>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Open Source</a:t>
            </a:r>
            <a:endParaRPr lang="fr-FR" dirty="0"/>
          </a:p>
        </p:txBody>
      </p:sp>
      <p:sp>
        <p:nvSpPr>
          <p:cNvPr id="3" name="Espace réservé du contenu 2"/>
          <p:cNvSpPr>
            <a:spLocks noGrp="1"/>
          </p:cNvSpPr>
          <p:nvPr>
            <p:ph idx="1"/>
          </p:nvPr>
        </p:nvSpPr>
        <p:spPr>
          <a:xfrm>
            <a:off x="457200" y="1752600"/>
            <a:ext cx="8291264" cy="4373563"/>
          </a:xfrm>
        </p:spPr>
        <p:txBody>
          <a:bodyPr>
            <a:normAutofit/>
          </a:bodyPr>
          <a:lstStyle/>
          <a:p>
            <a:r>
              <a:rPr lang="fr-FR" b="1" dirty="0" smtClean="0"/>
              <a:t>Diaspora ou </a:t>
            </a:r>
            <a:r>
              <a:rPr lang="fr-FR" b="1" dirty="0" err="1" smtClean="0"/>
              <a:t>Framasphère</a:t>
            </a:r>
            <a:endParaRPr lang="fr-FR" b="1" dirty="0" smtClean="0"/>
          </a:p>
          <a:p>
            <a:r>
              <a:rPr lang="fr-FR" b="1" dirty="0" smtClean="0"/>
              <a:t>Diaspora est un réseau social open source,</a:t>
            </a:r>
            <a:r>
              <a:rPr lang="fr-FR" dirty="0" smtClean="0"/>
              <a:t> sans publicité et décentralisé proposant des fonctionnalités similaires à Facebook. Le réseau social </a:t>
            </a:r>
            <a:r>
              <a:rPr lang="fr-FR" dirty="0" smtClean="0">
                <a:hlinkClick r:id="rId2" tooltip="Diaspora"/>
              </a:rPr>
              <a:t>Diaspora</a:t>
            </a:r>
            <a:r>
              <a:rPr lang="fr-FR" dirty="0" smtClean="0"/>
              <a:t/>
            </a:r>
            <a:br>
              <a:rPr lang="fr-FR" dirty="0" smtClean="0"/>
            </a:br>
            <a:endParaRPr lang="fr-FR" dirty="0"/>
          </a:p>
          <a:p>
            <a:endParaRPr lang="fr-FR" b="1" dirty="0" smtClean="0"/>
          </a:p>
          <a:p>
            <a:endParaRPr lang="fr-FR" dirty="0"/>
          </a:p>
          <a:p>
            <a:r>
              <a:rPr lang="fr-FR" b="1" dirty="0" err="1" smtClean="0"/>
              <a:t>Ello</a:t>
            </a:r>
            <a:endParaRPr lang="fr-FR" b="1" dirty="0" smtClean="0"/>
          </a:p>
          <a:p>
            <a:r>
              <a:rPr lang="fr-FR" b="1" dirty="0" err="1" smtClean="0"/>
              <a:t>Ello</a:t>
            </a:r>
            <a:r>
              <a:rPr lang="fr-FR" b="1" dirty="0" smtClean="0"/>
              <a:t> est un réseau social indépendant</a:t>
            </a:r>
            <a:r>
              <a:rPr lang="fr-FR" dirty="0" smtClean="0"/>
              <a:t> et sans publicité.</a:t>
            </a:r>
          </a:p>
          <a:p>
            <a:endParaRPr lang="fr-FR"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5445224"/>
            <a:ext cx="3719116" cy="1069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3356992"/>
            <a:ext cx="4283968" cy="10085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9008807"/>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8680"/>
            <a:ext cx="8003232" cy="1008112"/>
          </a:xfrm>
        </p:spPr>
        <p:txBody>
          <a:bodyPr/>
          <a:lstStyle/>
          <a:p>
            <a:r>
              <a:rPr lang="fr-FR" dirty="0" smtClean="0"/>
              <a:t>Réseau social payant</a:t>
            </a:r>
            <a:endParaRPr lang="fr-FR" dirty="0"/>
          </a:p>
        </p:txBody>
      </p:sp>
      <p:sp>
        <p:nvSpPr>
          <p:cNvPr id="3" name="Espace réservé du contenu 2"/>
          <p:cNvSpPr>
            <a:spLocks noGrp="1"/>
          </p:cNvSpPr>
          <p:nvPr>
            <p:ph idx="1"/>
          </p:nvPr>
        </p:nvSpPr>
        <p:spPr>
          <a:xfrm>
            <a:off x="457200" y="1752600"/>
            <a:ext cx="8435280" cy="4373563"/>
          </a:xfrm>
        </p:spPr>
        <p:txBody>
          <a:bodyPr>
            <a:normAutofit/>
          </a:bodyPr>
          <a:lstStyle/>
          <a:p>
            <a:r>
              <a:rPr lang="fr-FR" b="1" dirty="0" smtClean="0"/>
              <a:t>App.net</a:t>
            </a:r>
          </a:p>
          <a:p>
            <a:r>
              <a:rPr lang="fr-FR" b="1" dirty="0" smtClean="0"/>
              <a:t>App.net ressemble à Twitter</a:t>
            </a:r>
            <a:r>
              <a:rPr lang="fr-FR" dirty="0" smtClean="0"/>
              <a:t> (256 caractères pour les messages au lieu de 140, @ pour les mentions et # pour les hashtags) à ceci près que la publicité y est absente et que le service est payant. App.net se veut orienté vers les utilisateurs et les développeurs. La plateforme offre un accès à une API afin d’aider les développeurs à enrichir le réseau.</a:t>
            </a:r>
          </a:p>
          <a:p>
            <a:endParaRPr lang="fr-F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077072"/>
            <a:ext cx="2351343" cy="24151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0297895"/>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Sommaire 3/3</a:t>
            </a:r>
            <a:endParaRPr lang="fr-FR" dirty="0"/>
          </a:p>
        </p:txBody>
      </p:sp>
      <p:sp>
        <p:nvSpPr>
          <p:cNvPr id="3" name="Espace réservé du contenu 2"/>
          <p:cNvSpPr>
            <a:spLocks noGrp="1"/>
          </p:cNvSpPr>
          <p:nvPr>
            <p:ph idx="1"/>
          </p:nvPr>
        </p:nvSpPr>
        <p:spPr>
          <a:xfrm>
            <a:off x="467544" y="2492896"/>
            <a:ext cx="7620000" cy="1892424"/>
          </a:xfrm>
        </p:spPr>
        <p:txBody>
          <a:bodyPr>
            <a:normAutofit/>
          </a:bodyPr>
          <a:lstStyle/>
          <a:p>
            <a:pPr marL="342900" indent="-342900">
              <a:buBlip>
                <a:blip r:embed="rId2"/>
              </a:buBlip>
            </a:pPr>
            <a:r>
              <a:rPr lang="fr-FR" dirty="0" smtClean="0"/>
              <a:t>Le classement mondial</a:t>
            </a:r>
          </a:p>
          <a:p>
            <a:pPr marL="342900" indent="-342900">
              <a:buBlip>
                <a:blip r:embed="rId2"/>
              </a:buBlip>
            </a:pPr>
            <a:r>
              <a:rPr lang="fr-FR" dirty="0" smtClean="0"/>
              <a:t>Les réseaux sociaux les plus populaires</a:t>
            </a:r>
          </a:p>
          <a:p>
            <a:pPr marL="342900" indent="-342900">
              <a:buBlip>
                <a:blip r:embed="rId2"/>
              </a:buBlip>
            </a:pPr>
            <a:r>
              <a:rPr lang="fr-FR" dirty="0" smtClean="0"/>
              <a:t>La source des données</a:t>
            </a:r>
          </a:p>
          <a:p>
            <a:endParaRPr lang="fr-FR" dirty="0" smtClean="0"/>
          </a:p>
        </p:txBody>
      </p:sp>
    </p:spTree>
    <p:extLst>
      <p:ext uri="{BB962C8B-B14F-4D97-AF65-F5344CB8AC3E}">
        <p14:creationId xmlns:p14="http://schemas.microsoft.com/office/powerpoint/2010/main" val="485657293"/>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04664"/>
            <a:ext cx="8291264" cy="936104"/>
          </a:xfrm>
        </p:spPr>
        <p:txBody>
          <a:bodyPr/>
          <a:lstStyle/>
          <a:p>
            <a:r>
              <a:rPr lang="fr-FR" dirty="0" smtClean="0"/>
              <a:t>Réseaux sociaux musicaux</a:t>
            </a:r>
            <a:endParaRPr lang="fr-FR" dirty="0"/>
          </a:p>
        </p:txBody>
      </p:sp>
      <p:sp>
        <p:nvSpPr>
          <p:cNvPr id="3" name="Espace réservé du contenu 2"/>
          <p:cNvSpPr>
            <a:spLocks noGrp="1"/>
          </p:cNvSpPr>
          <p:nvPr>
            <p:ph idx="1"/>
          </p:nvPr>
        </p:nvSpPr>
        <p:spPr>
          <a:xfrm>
            <a:off x="457200" y="1752600"/>
            <a:ext cx="8075240" cy="4373563"/>
          </a:xfrm>
        </p:spPr>
        <p:txBody>
          <a:bodyPr>
            <a:normAutofit/>
          </a:bodyPr>
          <a:lstStyle/>
          <a:p>
            <a:r>
              <a:rPr lang="fr-FR" b="1" dirty="0" err="1" smtClean="0"/>
              <a:t>Spotify</a:t>
            </a:r>
            <a:endParaRPr lang="fr-FR" b="1" dirty="0" smtClean="0"/>
          </a:p>
          <a:p>
            <a:r>
              <a:rPr lang="fr-FR" b="1" dirty="0" err="1" smtClean="0"/>
              <a:t>Spotify</a:t>
            </a:r>
            <a:r>
              <a:rPr lang="fr-FR" b="1" dirty="0" smtClean="0"/>
              <a:t> est un service et une application mobile de musique</a:t>
            </a:r>
            <a:r>
              <a:rPr lang="fr-FR" dirty="0" smtClean="0"/>
              <a:t> permettant d’accéder à des millions de titres en streaming disponibles à l’écoute. </a:t>
            </a:r>
            <a:r>
              <a:rPr lang="fr-FR" dirty="0" err="1" smtClean="0"/>
              <a:t>Spotify</a:t>
            </a:r>
            <a:r>
              <a:rPr lang="fr-FR" dirty="0" smtClean="0"/>
              <a:t> permet également de se connecter à ses amis et de s’abonner à des pages d’artistes pour être notifié sur son mur des nouveautés, partager ses playlists favorites et connaître les morceaux écoutés par vos amis.</a:t>
            </a:r>
          </a:p>
          <a:p>
            <a:endParaRPr lang="fr-F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581128"/>
            <a:ext cx="2533650" cy="1390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686401"/>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8363272" cy="1080120"/>
          </a:xfrm>
        </p:spPr>
        <p:txBody>
          <a:bodyPr/>
          <a:lstStyle/>
          <a:p>
            <a:r>
              <a:rPr lang="fr-FR" dirty="0" smtClean="0"/>
              <a:t>Réseaux sociaux musicaux</a:t>
            </a:r>
            <a:endParaRPr lang="fr-FR" dirty="0"/>
          </a:p>
        </p:txBody>
      </p:sp>
      <p:sp>
        <p:nvSpPr>
          <p:cNvPr id="3" name="Espace réservé du contenu 2"/>
          <p:cNvSpPr>
            <a:spLocks noGrp="1"/>
          </p:cNvSpPr>
          <p:nvPr>
            <p:ph idx="1"/>
          </p:nvPr>
        </p:nvSpPr>
        <p:spPr>
          <a:xfrm>
            <a:off x="457200" y="1752600"/>
            <a:ext cx="8147248" cy="4373563"/>
          </a:xfrm>
        </p:spPr>
        <p:txBody>
          <a:bodyPr>
            <a:normAutofit/>
          </a:bodyPr>
          <a:lstStyle/>
          <a:p>
            <a:r>
              <a:rPr lang="fr-FR" b="1" dirty="0" smtClean="0"/>
              <a:t>Deezer</a:t>
            </a:r>
          </a:p>
          <a:p>
            <a:r>
              <a:rPr lang="fr-FR" b="1" dirty="0" smtClean="0"/>
              <a:t>Deezer est un service permettant d’écouter de la musique</a:t>
            </a:r>
            <a:r>
              <a:rPr lang="fr-FR" dirty="0" smtClean="0"/>
              <a:t> sur Internet et mobile. Sur Deezer, vous pouvez vous connecter à vos amis et vous abonner aux pages de vos artistes préférés.</a:t>
            </a:r>
          </a:p>
          <a:p>
            <a:endParaRPr lang="fr-FR"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501008"/>
            <a:ext cx="5819775" cy="2809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9639793"/>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04664"/>
            <a:ext cx="8003232" cy="1008112"/>
          </a:xfrm>
        </p:spPr>
        <p:txBody>
          <a:bodyPr/>
          <a:lstStyle/>
          <a:p>
            <a:r>
              <a:rPr lang="fr-FR" dirty="0" smtClean="0"/>
              <a:t>Réseaux sociaux musicaux</a:t>
            </a:r>
            <a:endParaRPr lang="fr-FR" dirty="0"/>
          </a:p>
        </p:txBody>
      </p:sp>
      <p:sp>
        <p:nvSpPr>
          <p:cNvPr id="3" name="Espace réservé du contenu 2"/>
          <p:cNvSpPr>
            <a:spLocks noGrp="1"/>
          </p:cNvSpPr>
          <p:nvPr>
            <p:ph idx="1"/>
          </p:nvPr>
        </p:nvSpPr>
        <p:spPr>
          <a:xfrm>
            <a:off x="457200" y="1752600"/>
            <a:ext cx="8291264" cy="4373563"/>
          </a:xfrm>
        </p:spPr>
        <p:txBody>
          <a:bodyPr>
            <a:normAutofit/>
          </a:bodyPr>
          <a:lstStyle/>
          <a:p>
            <a:r>
              <a:rPr lang="fr-FR" b="1" dirty="0" smtClean="0"/>
              <a:t>Myspace</a:t>
            </a:r>
          </a:p>
          <a:p>
            <a:r>
              <a:rPr lang="fr-FR" b="1" dirty="0" smtClean="0"/>
              <a:t>Myspace est un réseau social dédié à la musique et aux artistes.</a:t>
            </a:r>
            <a:r>
              <a:rPr lang="fr-FR" dirty="0" smtClean="0"/>
              <a:t> Entièrement </a:t>
            </a:r>
            <a:r>
              <a:rPr lang="fr-FR" dirty="0" err="1" smtClean="0"/>
              <a:t>redesigné</a:t>
            </a:r>
            <a:r>
              <a:rPr lang="fr-FR" dirty="0" smtClean="0"/>
              <a:t> en 2013 après sa gloire passée, il s’est aujourd’hui recentré sur une cible plus restreinte.</a:t>
            </a:r>
            <a:endParaRPr lang="fr-FR"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3532485"/>
            <a:ext cx="4921771" cy="2696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6472835"/>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04664"/>
            <a:ext cx="8219256" cy="972026"/>
          </a:xfrm>
        </p:spPr>
        <p:txBody>
          <a:bodyPr/>
          <a:lstStyle/>
          <a:p>
            <a:r>
              <a:rPr lang="fr-FR" dirty="0" smtClean="0"/>
              <a:t>Réseaux sociaux musicaux</a:t>
            </a:r>
            <a:endParaRPr lang="fr-FR" dirty="0"/>
          </a:p>
        </p:txBody>
      </p:sp>
      <p:sp>
        <p:nvSpPr>
          <p:cNvPr id="3" name="Espace réservé du contenu 2"/>
          <p:cNvSpPr>
            <a:spLocks noGrp="1"/>
          </p:cNvSpPr>
          <p:nvPr>
            <p:ph idx="1"/>
          </p:nvPr>
        </p:nvSpPr>
        <p:spPr>
          <a:xfrm>
            <a:off x="457200" y="1752600"/>
            <a:ext cx="8075240" cy="4373563"/>
          </a:xfrm>
        </p:spPr>
        <p:txBody>
          <a:bodyPr>
            <a:normAutofit/>
          </a:bodyPr>
          <a:lstStyle/>
          <a:p>
            <a:r>
              <a:rPr lang="fr-FR" b="1" dirty="0" err="1" smtClean="0"/>
              <a:t>Soundcloud</a:t>
            </a:r>
            <a:endParaRPr lang="fr-FR" b="1" dirty="0" smtClean="0"/>
          </a:p>
          <a:p>
            <a:r>
              <a:rPr lang="fr-FR" b="1" dirty="0" err="1" smtClean="0"/>
              <a:t>Soundcloud</a:t>
            </a:r>
            <a:r>
              <a:rPr lang="fr-FR" b="1" dirty="0" smtClean="0"/>
              <a:t> est une plateforme audio</a:t>
            </a:r>
            <a:r>
              <a:rPr lang="fr-FR" dirty="0" smtClean="0"/>
              <a:t> permettant aux créateurs de contenus sons de télécharger, enregistrer, promouvoir et partager leurs créations.</a:t>
            </a:r>
          </a:p>
          <a:p>
            <a:r>
              <a:rPr lang="fr-FR" dirty="0" smtClean="0"/>
              <a:t>La plateforme </a:t>
            </a:r>
            <a:r>
              <a:rPr lang="fr-FR" dirty="0" err="1" smtClean="0">
                <a:hlinkClick r:id="rId2" tooltip="plateforme audio soundcloud"/>
              </a:rPr>
              <a:t>Soundcloud</a:t>
            </a:r>
            <a:r>
              <a:rPr lang="fr-FR" dirty="0" smtClean="0">
                <a:hlinkClick r:id="rId2" tooltip="plateforme audio soundcloud"/>
              </a:rPr>
              <a:t/>
            </a:r>
            <a:br>
              <a:rPr lang="fr-FR" dirty="0" smtClean="0">
                <a:hlinkClick r:id="rId2" tooltip="plateforme audio soundcloud"/>
              </a:rPr>
            </a:br>
            <a:endParaRPr lang="fr-FR" dirty="0" smtClean="0"/>
          </a:p>
          <a:p>
            <a:r>
              <a:rPr lang="fr-FR" b="1" dirty="0" err="1" smtClean="0"/>
              <a:t>Mixcloud</a:t>
            </a:r>
            <a:endParaRPr lang="fr-FR" b="1" dirty="0" smtClean="0"/>
          </a:p>
          <a:p>
            <a:r>
              <a:rPr lang="fr-FR" dirty="0" smtClean="0"/>
              <a:t>La plateforme </a:t>
            </a:r>
            <a:r>
              <a:rPr lang="fr-FR" dirty="0" err="1" smtClean="0">
                <a:hlinkClick r:id="rId3" tooltip="mixcloud"/>
              </a:rPr>
              <a:t>Mixcloud</a:t>
            </a:r>
            <a:r>
              <a:rPr lang="fr-FR" dirty="0" smtClean="0">
                <a:hlinkClick r:id="rId3" tooltip="mixcloud"/>
              </a:rPr>
              <a:t/>
            </a:r>
            <a:br>
              <a:rPr lang="fr-FR" dirty="0" smtClean="0">
                <a:hlinkClick r:id="rId3" tooltip="mixcloud"/>
              </a:rPr>
            </a:br>
            <a:endParaRPr lang="fr-FR" dirty="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369277"/>
            <a:ext cx="2790825" cy="1552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4941168"/>
            <a:ext cx="1704975" cy="1647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4991723"/>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3861048"/>
            <a:ext cx="3224173" cy="27240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lstStyle/>
          <a:p>
            <a:r>
              <a:rPr lang="fr-FR" dirty="0" smtClean="0"/>
              <a:t>Réseaux sociaux éphémères</a:t>
            </a:r>
            <a:endParaRPr lang="fr-FR" dirty="0"/>
          </a:p>
        </p:txBody>
      </p:sp>
      <p:sp>
        <p:nvSpPr>
          <p:cNvPr id="3" name="Espace réservé du contenu 2"/>
          <p:cNvSpPr>
            <a:spLocks noGrp="1"/>
          </p:cNvSpPr>
          <p:nvPr>
            <p:ph idx="1"/>
          </p:nvPr>
        </p:nvSpPr>
        <p:spPr>
          <a:xfrm>
            <a:off x="457200" y="1752600"/>
            <a:ext cx="8075240" cy="4373563"/>
          </a:xfrm>
        </p:spPr>
        <p:txBody>
          <a:bodyPr/>
          <a:lstStyle/>
          <a:p>
            <a:r>
              <a:rPr lang="fr-FR" b="1" dirty="0" err="1" smtClean="0"/>
              <a:t>Snapchat</a:t>
            </a:r>
            <a:endParaRPr lang="fr-FR" b="1" dirty="0" smtClean="0"/>
          </a:p>
          <a:p>
            <a:r>
              <a:rPr lang="fr-FR" b="1" dirty="0" err="1" smtClean="0"/>
              <a:t>Snapchat</a:t>
            </a:r>
            <a:r>
              <a:rPr lang="fr-FR" b="1" dirty="0" smtClean="0"/>
              <a:t> est une application mobile</a:t>
            </a:r>
            <a:r>
              <a:rPr lang="fr-FR" dirty="0" smtClean="0"/>
              <a:t> permettant d’envoyer des messages et photos éphémères ainsi que de passer des appels vidéo. </a:t>
            </a:r>
            <a:r>
              <a:rPr lang="fr-FR" dirty="0" err="1" smtClean="0"/>
              <a:t>Snapchat</a:t>
            </a:r>
            <a:r>
              <a:rPr lang="fr-FR" dirty="0" smtClean="0"/>
              <a:t> vous laisse en effet paramétrer la durée de vie de votre message garantissant que celui-ci sera détruit à la fin du temps imparti.</a:t>
            </a:r>
          </a:p>
          <a:p>
            <a:endParaRPr lang="fr-FR" dirty="0"/>
          </a:p>
        </p:txBody>
      </p:sp>
    </p:spTree>
    <p:extLst>
      <p:ext uri="{BB962C8B-B14F-4D97-AF65-F5344CB8AC3E}">
        <p14:creationId xmlns:p14="http://schemas.microsoft.com/office/powerpoint/2010/main" val="1296348923"/>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éphémères</a:t>
            </a:r>
            <a:endParaRPr lang="fr-FR" dirty="0"/>
          </a:p>
        </p:txBody>
      </p:sp>
      <p:sp>
        <p:nvSpPr>
          <p:cNvPr id="3" name="Espace réservé du contenu 2"/>
          <p:cNvSpPr>
            <a:spLocks noGrp="1"/>
          </p:cNvSpPr>
          <p:nvPr>
            <p:ph idx="1"/>
          </p:nvPr>
        </p:nvSpPr>
        <p:spPr>
          <a:xfrm>
            <a:off x="457200" y="1752600"/>
            <a:ext cx="8219256" cy="4373563"/>
          </a:xfrm>
        </p:spPr>
        <p:txBody>
          <a:bodyPr/>
          <a:lstStyle/>
          <a:p>
            <a:r>
              <a:rPr lang="fr-FR" b="1" dirty="0" err="1" smtClean="0"/>
              <a:t>Slingshot</a:t>
            </a:r>
            <a:endParaRPr lang="fr-FR" b="1" dirty="0" smtClean="0"/>
          </a:p>
          <a:p>
            <a:r>
              <a:rPr lang="fr-FR" dirty="0" smtClean="0">
                <a:hlinkClick r:id="rId2" tooltip="application slingshot"/>
              </a:rPr>
              <a:t>L’application </a:t>
            </a:r>
            <a:r>
              <a:rPr lang="fr-FR" dirty="0" err="1" smtClean="0">
                <a:hlinkClick r:id="rId2" tooltip="application slingshot"/>
              </a:rPr>
              <a:t>Slingshot</a:t>
            </a:r>
            <a:r>
              <a:rPr lang="fr-FR" dirty="0" smtClean="0"/>
              <a:t> permet d’envoyer une vidéo et la propulser (</a:t>
            </a:r>
            <a:r>
              <a:rPr lang="fr-FR" dirty="0" err="1" smtClean="0"/>
              <a:t>sling</a:t>
            </a:r>
            <a:r>
              <a:rPr lang="fr-FR" dirty="0" smtClean="0"/>
              <a:t>) vers vos contacts, amis ou famille, mais aussi de prendre une photo et de lui ajouter un filtre comme sur </a:t>
            </a:r>
            <a:r>
              <a:rPr lang="fr-FR" dirty="0" err="1" smtClean="0"/>
              <a:t>Instgram</a:t>
            </a:r>
            <a:r>
              <a:rPr lang="fr-FR" dirty="0" smtClean="0"/>
              <a:t> ou des dessins comme sur </a:t>
            </a:r>
            <a:r>
              <a:rPr lang="fr-FR" dirty="0" err="1" smtClean="0"/>
              <a:t>Snapchat</a:t>
            </a:r>
            <a:r>
              <a:rPr lang="fr-FR" dirty="0" smtClean="0"/>
              <a:t>. Une fois envoyée, la photo reste accessible 24 heures maximum.</a:t>
            </a:r>
            <a:endParaRPr lang="fr-FR" dirty="0"/>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3868475"/>
            <a:ext cx="2979068" cy="27774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4628702"/>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éphémères</a:t>
            </a:r>
            <a:endParaRPr lang="fr-FR" dirty="0"/>
          </a:p>
        </p:txBody>
      </p:sp>
      <p:sp>
        <p:nvSpPr>
          <p:cNvPr id="3" name="Espace réservé du contenu 2"/>
          <p:cNvSpPr>
            <a:spLocks noGrp="1"/>
          </p:cNvSpPr>
          <p:nvPr>
            <p:ph idx="1"/>
          </p:nvPr>
        </p:nvSpPr>
        <p:spPr>
          <a:xfrm>
            <a:off x="457200" y="1752600"/>
            <a:ext cx="8363272" cy="4373563"/>
          </a:xfrm>
        </p:spPr>
        <p:txBody>
          <a:bodyPr>
            <a:normAutofit/>
          </a:bodyPr>
          <a:lstStyle/>
          <a:p>
            <a:r>
              <a:rPr lang="fr-FR" b="1" dirty="0" smtClean="0"/>
              <a:t>Skype </a:t>
            </a:r>
            <a:r>
              <a:rPr lang="fr-FR" b="1" dirty="0" err="1" smtClean="0"/>
              <a:t>Qik</a:t>
            </a:r>
            <a:endParaRPr lang="fr-FR" b="1" dirty="0" smtClean="0"/>
          </a:p>
          <a:p>
            <a:r>
              <a:rPr lang="fr-FR" dirty="0" smtClean="0"/>
              <a:t>Skype </a:t>
            </a:r>
            <a:r>
              <a:rPr lang="fr-FR" dirty="0" err="1" smtClean="0"/>
              <a:t>Qik</a:t>
            </a:r>
            <a:r>
              <a:rPr lang="fr-FR" dirty="0" smtClean="0"/>
              <a:t> est une application lancée par Microsoft pour concurrencer </a:t>
            </a:r>
            <a:r>
              <a:rPr lang="fr-FR" dirty="0" err="1" smtClean="0"/>
              <a:t>Snapchat</a:t>
            </a:r>
            <a:r>
              <a:rPr lang="fr-FR" dirty="0" smtClean="0"/>
              <a:t>. L’application garantit la confidentialité des messages en ne les stockant que sur votre téléphone et vos messages sont automatiquement effacés au bout de 2 semaines. Skype </a:t>
            </a:r>
            <a:r>
              <a:rPr lang="fr-FR" dirty="0" err="1" smtClean="0"/>
              <a:t>Qik</a:t>
            </a:r>
            <a:r>
              <a:rPr lang="fr-FR" dirty="0" smtClean="0"/>
              <a:t> permet également d’envoyer des messages vidéo (</a:t>
            </a:r>
            <a:r>
              <a:rPr lang="fr-FR" dirty="0" err="1" smtClean="0"/>
              <a:t>Qik</a:t>
            </a:r>
            <a:r>
              <a:rPr lang="fr-FR" dirty="0" smtClean="0"/>
              <a:t> </a:t>
            </a:r>
            <a:r>
              <a:rPr lang="fr-FR" dirty="0" err="1" smtClean="0"/>
              <a:t>Fliks</a:t>
            </a:r>
            <a:r>
              <a:rPr lang="fr-FR" dirty="0" smtClean="0"/>
              <a:t>).</a:t>
            </a:r>
            <a:endParaRPr lang="fr-FR"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4077072"/>
            <a:ext cx="2681288" cy="2390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47342"/>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éphémères</a:t>
            </a:r>
            <a:endParaRPr lang="fr-FR" dirty="0"/>
          </a:p>
        </p:txBody>
      </p:sp>
      <p:sp>
        <p:nvSpPr>
          <p:cNvPr id="3" name="Espace réservé du contenu 2"/>
          <p:cNvSpPr>
            <a:spLocks noGrp="1"/>
          </p:cNvSpPr>
          <p:nvPr>
            <p:ph idx="1"/>
          </p:nvPr>
        </p:nvSpPr>
        <p:spPr>
          <a:xfrm>
            <a:off x="457200" y="1752600"/>
            <a:ext cx="8291264" cy="4373563"/>
          </a:xfrm>
        </p:spPr>
        <p:txBody>
          <a:bodyPr>
            <a:normAutofit/>
          </a:bodyPr>
          <a:lstStyle/>
          <a:p>
            <a:r>
              <a:rPr lang="fr-FR" b="1" dirty="0" err="1" smtClean="0"/>
              <a:t>Bolt</a:t>
            </a:r>
            <a:endParaRPr lang="fr-FR" b="1" dirty="0" smtClean="0"/>
          </a:p>
          <a:p>
            <a:r>
              <a:rPr lang="fr-FR" dirty="0" err="1" smtClean="0">
                <a:hlinkClick r:id="rId2" tooltip="bolt instagram"/>
              </a:rPr>
              <a:t>Bolt</a:t>
            </a:r>
            <a:r>
              <a:rPr lang="fr-FR" dirty="0" smtClean="0"/>
              <a:t> est une nouvelle application de messagerie éphémère créée par Instagram permettant d’envoyer en un glissement des photos et des vidéos à ses amis.</a:t>
            </a:r>
            <a:endParaRPr lang="fr-FR" dirty="0"/>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428999"/>
            <a:ext cx="3344218" cy="2973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5327901"/>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anonymes</a:t>
            </a:r>
            <a:endParaRPr lang="fr-FR" dirty="0"/>
          </a:p>
        </p:txBody>
      </p:sp>
      <p:sp>
        <p:nvSpPr>
          <p:cNvPr id="3" name="Espace réservé du contenu 2"/>
          <p:cNvSpPr>
            <a:spLocks noGrp="1"/>
          </p:cNvSpPr>
          <p:nvPr>
            <p:ph idx="1"/>
          </p:nvPr>
        </p:nvSpPr>
        <p:spPr>
          <a:xfrm>
            <a:off x="457200" y="1752600"/>
            <a:ext cx="8291264" cy="4373563"/>
          </a:xfrm>
        </p:spPr>
        <p:txBody>
          <a:bodyPr/>
          <a:lstStyle/>
          <a:p>
            <a:r>
              <a:rPr lang="fr-FR" b="1" dirty="0" err="1" smtClean="0"/>
              <a:t>Yik</a:t>
            </a:r>
            <a:r>
              <a:rPr lang="fr-FR" b="1" dirty="0" smtClean="0"/>
              <a:t> Yak</a:t>
            </a:r>
          </a:p>
          <a:p>
            <a:r>
              <a:rPr lang="fr-FR" dirty="0" err="1" smtClean="0"/>
              <a:t>Yik</a:t>
            </a:r>
            <a:r>
              <a:rPr lang="fr-FR" dirty="0" smtClean="0"/>
              <a:t> Yak est une application permettant d’échanger avec les personnes autour de vous ou à n’importe quel endroit dans le monde. Les messages limités à 200 caractères sont publiés de manière anonyme et </a:t>
            </a:r>
            <a:r>
              <a:rPr lang="fr-FR" dirty="0" err="1" smtClean="0"/>
              <a:t>géolocalisée</a:t>
            </a:r>
            <a:r>
              <a:rPr lang="fr-FR" dirty="0" smtClean="0"/>
              <a:t>. </a:t>
            </a:r>
            <a:r>
              <a:rPr lang="fr-FR" dirty="0" err="1" smtClean="0"/>
              <a:t>Yik</a:t>
            </a:r>
            <a:r>
              <a:rPr lang="fr-FR" dirty="0" smtClean="0"/>
              <a:t> Yak se veut ainsi un concurrent de Twitter puisqu’il permet de suivre l’actualité locale.</a:t>
            </a:r>
          </a:p>
          <a:p>
            <a:endParaRPr lang="fr-FR"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4005064"/>
            <a:ext cx="2763391" cy="25272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6161980"/>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anonymes</a:t>
            </a:r>
            <a:endParaRPr lang="fr-FR" dirty="0"/>
          </a:p>
        </p:txBody>
      </p:sp>
      <p:sp>
        <p:nvSpPr>
          <p:cNvPr id="3" name="Espace réservé du contenu 2"/>
          <p:cNvSpPr>
            <a:spLocks noGrp="1"/>
          </p:cNvSpPr>
          <p:nvPr>
            <p:ph idx="1"/>
          </p:nvPr>
        </p:nvSpPr>
        <p:spPr>
          <a:xfrm>
            <a:off x="457200" y="1752600"/>
            <a:ext cx="8363272" cy="4373563"/>
          </a:xfrm>
        </p:spPr>
        <p:txBody>
          <a:bodyPr>
            <a:normAutofit/>
          </a:bodyPr>
          <a:lstStyle/>
          <a:p>
            <a:r>
              <a:rPr lang="fr-FR" b="1" dirty="0" err="1" smtClean="0"/>
              <a:t>Whisper</a:t>
            </a:r>
            <a:endParaRPr lang="fr-FR" b="1" dirty="0" smtClean="0"/>
          </a:p>
          <a:p>
            <a:r>
              <a:rPr lang="fr-FR" dirty="0" err="1" smtClean="0"/>
              <a:t>Whisper</a:t>
            </a:r>
            <a:r>
              <a:rPr lang="fr-FR" dirty="0" smtClean="0"/>
              <a:t> permet de poster vos secrets, exprimer vos émotions, vos coups de gueule de manière totalement anonyme en publiant des photos accompagnées de texte. Vous pouvez également envoyer des messages directs anonymes ou demander conseil à la communauté. </a:t>
            </a:r>
            <a:r>
              <a:rPr lang="fr-FR" dirty="0" err="1" smtClean="0"/>
              <a:t>Contraitement</a:t>
            </a:r>
            <a:r>
              <a:rPr lang="fr-FR" dirty="0" smtClean="0"/>
              <a:t> à Secret, vous pouvez entrer en contact avec des utilisateurs partout dans le monde ou à proximité d’où vous vous trouvez.</a:t>
            </a:r>
          </a:p>
          <a:p>
            <a:endParaRPr lang="fr-FR" dirty="0"/>
          </a:p>
        </p:txBody>
      </p:sp>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4437112"/>
            <a:ext cx="1817762" cy="1691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6497332"/>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généralistes</a:t>
            </a:r>
            <a:endParaRPr lang="fr-FR" dirty="0"/>
          </a:p>
        </p:txBody>
      </p:sp>
      <p:sp>
        <p:nvSpPr>
          <p:cNvPr id="3" name="Espace réservé du contenu 2"/>
          <p:cNvSpPr>
            <a:spLocks noGrp="1"/>
          </p:cNvSpPr>
          <p:nvPr>
            <p:ph idx="1"/>
          </p:nvPr>
        </p:nvSpPr>
        <p:spPr>
          <a:xfrm>
            <a:off x="457200" y="1752600"/>
            <a:ext cx="8003232" cy="4373563"/>
          </a:xfrm>
        </p:spPr>
        <p:txBody>
          <a:bodyPr/>
          <a:lstStyle/>
          <a:p>
            <a:r>
              <a:rPr lang="fr-FR" b="1" dirty="0" smtClean="0"/>
              <a:t>Facebook</a:t>
            </a:r>
          </a:p>
          <a:p>
            <a:r>
              <a:rPr lang="fr-FR" b="1" dirty="0" smtClean="0"/>
              <a:t>Facebook est le plus large réseau social au monde.</a:t>
            </a:r>
            <a:r>
              <a:rPr lang="fr-FR" dirty="0" smtClean="0"/>
              <a:t> Idéal pour communiquer, chatter, partager messages, photos et vidéos auprès de vos amis et de vos proches tout en suivant l’actualité de vos pages préférées.</a:t>
            </a:r>
          </a:p>
          <a:p>
            <a:pPr marL="0" indent="0">
              <a:buNone/>
            </a:pPr>
            <a:endParaRPr lang="fr-F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3583845"/>
            <a:ext cx="3891582" cy="2951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296329"/>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sur mobile</a:t>
            </a:r>
            <a:endParaRPr lang="fr-FR" dirty="0"/>
          </a:p>
        </p:txBody>
      </p:sp>
      <p:sp>
        <p:nvSpPr>
          <p:cNvPr id="3" name="Espace réservé du contenu 2"/>
          <p:cNvSpPr>
            <a:spLocks noGrp="1"/>
          </p:cNvSpPr>
          <p:nvPr>
            <p:ph idx="1"/>
          </p:nvPr>
        </p:nvSpPr>
        <p:spPr>
          <a:xfrm>
            <a:off x="457200" y="1752600"/>
            <a:ext cx="8363272" cy="4373563"/>
          </a:xfrm>
        </p:spPr>
        <p:txBody>
          <a:bodyPr/>
          <a:lstStyle/>
          <a:p>
            <a:r>
              <a:rPr lang="fr-FR" b="1" dirty="0" smtClean="0"/>
              <a:t>Path</a:t>
            </a:r>
          </a:p>
          <a:p>
            <a:r>
              <a:rPr lang="fr-FR" dirty="0" smtClean="0"/>
              <a:t>Path est un réseau social privé sur mobile permettant de partager photos, vidéos et messages auprès d’un groupe restreint de personnes proches, amis et membres de la famille.</a:t>
            </a:r>
          </a:p>
          <a:p>
            <a:endParaRPr lang="fr-FR"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3551999"/>
            <a:ext cx="2883595" cy="26666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7671627"/>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sur mobile</a:t>
            </a:r>
            <a:endParaRPr lang="fr-FR" dirty="0"/>
          </a:p>
        </p:txBody>
      </p:sp>
      <p:sp>
        <p:nvSpPr>
          <p:cNvPr id="3" name="Espace réservé du contenu 2"/>
          <p:cNvSpPr>
            <a:spLocks noGrp="1"/>
          </p:cNvSpPr>
          <p:nvPr>
            <p:ph idx="1"/>
          </p:nvPr>
        </p:nvSpPr>
        <p:spPr>
          <a:xfrm>
            <a:off x="457200" y="1752600"/>
            <a:ext cx="8147248" cy="4373563"/>
          </a:xfrm>
        </p:spPr>
        <p:txBody>
          <a:bodyPr>
            <a:normAutofit/>
          </a:bodyPr>
          <a:lstStyle/>
          <a:p>
            <a:r>
              <a:rPr lang="fr-FR" b="1" dirty="0" smtClean="0"/>
              <a:t>Jelly</a:t>
            </a:r>
          </a:p>
          <a:p>
            <a:r>
              <a:rPr lang="fr-FR" dirty="0" smtClean="0"/>
              <a:t>Jelly permet de poser des questions sérieuses ou pas afin d’obtenir des réponses sérieuses (ou pas) de la part des utilisateurs de Jelly.</a:t>
            </a:r>
          </a:p>
          <a:p>
            <a:r>
              <a:rPr lang="fr-FR" dirty="0" smtClean="0"/>
              <a:t>L’application </a:t>
            </a:r>
            <a:r>
              <a:rPr lang="fr-FR" dirty="0" smtClean="0">
                <a:hlinkClick r:id="rId2" tooltip="réseau social Jelly"/>
              </a:rPr>
              <a:t>Jelly</a:t>
            </a:r>
            <a:br>
              <a:rPr lang="fr-FR" dirty="0" smtClean="0">
                <a:hlinkClick r:id="rId2" tooltip="réseau social Jelly"/>
              </a:rPr>
            </a:br>
            <a:endParaRPr lang="fr-FR" dirty="0" smtClean="0"/>
          </a:p>
          <a:p>
            <a:r>
              <a:rPr lang="fr-FR" b="1" dirty="0" err="1" smtClean="0"/>
              <a:t>Keek</a:t>
            </a:r>
            <a:endParaRPr lang="fr-FR" b="1" dirty="0" smtClean="0"/>
          </a:p>
          <a:p>
            <a:r>
              <a:rPr lang="fr-FR" dirty="0" smtClean="0"/>
              <a:t>L’application </a:t>
            </a:r>
            <a:r>
              <a:rPr lang="fr-FR" dirty="0" err="1" smtClean="0">
                <a:hlinkClick r:id="rId3" tooltip="réseau social Keek"/>
              </a:rPr>
              <a:t>Keek</a:t>
            </a:r>
            <a:r>
              <a:rPr lang="fr-FR" dirty="0" smtClean="0">
                <a:hlinkClick r:id="rId3" tooltip="réseau social Keek"/>
              </a:rPr>
              <a:t/>
            </a:r>
            <a:br>
              <a:rPr lang="fr-FR" dirty="0" smtClean="0">
                <a:hlinkClick r:id="rId3" tooltip="réseau social Keek"/>
              </a:rPr>
            </a:br>
            <a:endParaRPr lang="fr-FR" dirty="0" smtClean="0"/>
          </a:p>
          <a:p>
            <a:r>
              <a:rPr lang="fr-FR" dirty="0" smtClean="0"/>
              <a:t/>
            </a:r>
            <a:br>
              <a:rPr lang="fr-FR" dirty="0" smtClean="0"/>
            </a:br>
            <a:endParaRPr lang="fr-FR"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4843463"/>
            <a:ext cx="528637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5211" y="2996952"/>
            <a:ext cx="238125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3893866"/>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718"/>
            <a:ext cx="8147248" cy="1404074"/>
          </a:xfrm>
        </p:spPr>
        <p:txBody>
          <a:bodyPr>
            <a:normAutofit/>
          </a:bodyPr>
          <a:lstStyle/>
          <a:p>
            <a:r>
              <a:rPr lang="fr-FR" dirty="0" smtClean="0"/>
              <a:t>Applications de messagerie sur mobile</a:t>
            </a:r>
            <a:endParaRPr lang="fr-FR" dirty="0"/>
          </a:p>
        </p:txBody>
      </p:sp>
      <p:sp>
        <p:nvSpPr>
          <p:cNvPr id="3" name="Espace réservé du contenu 2"/>
          <p:cNvSpPr>
            <a:spLocks noGrp="1"/>
          </p:cNvSpPr>
          <p:nvPr>
            <p:ph idx="1"/>
          </p:nvPr>
        </p:nvSpPr>
        <p:spPr>
          <a:xfrm>
            <a:off x="457200" y="1752600"/>
            <a:ext cx="8291264" cy="4373563"/>
          </a:xfrm>
        </p:spPr>
        <p:txBody>
          <a:bodyPr/>
          <a:lstStyle/>
          <a:p>
            <a:r>
              <a:rPr lang="fr-FR" b="1" dirty="0" err="1" smtClean="0"/>
              <a:t>Whatsapp</a:t>
            </a:r>
            <a:endParaRPr lang="fr-FR" b="1" dirty="0" smtClean="0"/>
          </a:p>
          <a:p>
            <a:r>
              <a:rPr lang="fr-FR" dirty="0" err="1" smtClean="0"/>
              <a:t>Whatsapp</a:t>
            </a:r>
            <a:r>
              <a:rPr lang="fr-FR" dirty="0" smtClean="0"/>
              <a:t> est une application rachetée par Facebook permettant d’échanger gratuitement des messages SMS, photos et vidéos depuis votre smartphone et de participer à des conversations de groupes entre amis.</a:t>
            </a:r>
          </a:p>
          <a:p>
            <a:endParaRPr lang="fr-FR"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708505"/>
            <a:ext cx="2926457" cy="25091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7711418"/>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718"/>
            <a:ext cx="8219256" cy="1404074"/>
          </a:xfrm>
        </p:spPr>
        <p:txBody>
          <a:bodyPr>
            <a:normAutofit/>
          </a:bodyPr>
          <a:lstStyle/>
          <a:p>
            <a:r>
              <a:rPr lang="fr-FR" dirty="0" smtClean="0"/>
              <a:t>Applications de messagerie sur mobile</a:t>
            </a:r>
            <a:endParaRPr lang="fr-FR" dirty="0"/>
          </a:p>
        </p:txBody>
      </p:sp>
      <p:sp>
        <p:nvSpPr>
          <p:cNvPr id="3" name="Espace réservé du contenu 2"/>
          <p:cNvSpPr>
            <a:spLocks noGrp="1"/>
          </p:cNvSpPr>
          <p:nvPr>
            <p:ph idx="1"/>
          </p:nvPr>
        </p:nvSpPr>
        <p:spPr>
          <a:xfrm>
            <a:off x="457200" y="1752600"/>
            <a:ext cx="8291264" cy="4373563"/>
          </a:xfrm>
        </p:spPr>
        <p:txBody>
          <a:bodyPr/>
          <a:lstStyle/>
          <a:p>
            <a:r>
              <a:rPr lang="fr-FR" b="1" dirty="0" smtClean="0"/>
              <a:t>Line</a:t>
            </a:r>
          </a:p>
          <a:p>
            <a:r>
              <a:rPr lang="fr-FR" dirty="0" smtClean="0"/>
              <a:t>Line est une application proche de </a:t>
            </a:r>
            <a:r>
              <a:rPr lang="fr-FR" dirty="0" err="1" smtClean="0"/>
              <a:t>Whatsapp</a:t>
            </a:r>
            <a:r>
              <a:rPr lang="fr-FR" dirty="0" smtClean="0"/>
              <a:t> faisant un carton en Asie et permettant de communiquer gratuitement par </a:t>
            </a:r>
            <a:r>
              <a:rPr lang="fr-FR" dirty="0" err="1" smtClean="0"/>
              <a:t>textos</a:t>
            </a:r>
            <a:r>
              <a:rPr lang="fr-FR" dirty="0" smtClean="0"/>
              <a:t> tout en mettant l’accent sur les émoticônes (</a:t>
            </a:r>
            <a:r>
              <a:rPr lang="fr-FR" dirty="0" err="1" smtClean="0"/>
              <a:t>emoji</a:t>
            </a:r>
            <a:r>
              <a:rPr lang="fr-FR" dirty="0" smtClean="0"/>
              <a:t>) sur Line</a:t>
            </a:r>
            <a:endParaRPr lang="fr-FR" dirty="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757" y="3587153"/>
            <a:ext cx="5591175" cy="2724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5969188"/>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718"/>
            <a:ext cx="8075240" cy="1332066"/>
          </a:xfrm>
        </p:spPr>
        <p:txBody>
          <a:bodyPr>
            <a:normAutofit/>
          </a:bodyPr>
          <a:lstStyle/>
          <a:p>
            <a:r>
              <a:rPr lang="fr-FR" dirty="0" smtClean="0"/>
              <a:t>Applications de messagerie sur mobile</a:t>
            </a:r>
            <a:endParaRPr lang="fr-FR" dirty="0"/>
          </a:p>
        </p:txBody>
      </p:sp>
      <p:sp>
        <p:nvSpPr>
          <p:cNvPr id="3" name="Espace réservé du contenu 2"/>
          <p:cNvSpPr>
            <a:spLocks noGrp="1"/>
          </p:cNvSpPr>
          <p:nvPr>
            <p:ph idx="1"/>
          </p:nvPr>
        </p:nvSpPr>
        <p:spPr>
          <a:xfrm>
            <a:off x="457200" y="1752600"/>
            <a:ext cx="8291264" cy="4373563"/>
          </a:xfrm>
        </p:spPr>
        <p:txBody>
          <a:bodyPr/>
          <a:lstStyle/>
          <a:p>
            <a:r>
              <a:rPr lang="fr-FR" b="1" dirty="0" smtClean="0"/>
              <a:t>SKYPE </a:t>
            </a:r>
          </a:p>
          <a:p>
            <a:r>
              <a:rPr lang="fr-FR" dirty="0"/>
              <a:t>Skype </a:t>
            </a:r>
            <a:r>
              <a:rPr lang="fr-FR" dirty="0" smtClean="0"/>
              <a:t>est </a:t>
            </a:r>
            <a:r>
              <a:rPr lang="fr-FR" dirty="0"/>
              <a:t>un logiciel gratuit qui permet aux utilisateurs de passer des appels téléphoniques et vidéo via Internet, ainsi que le partage d'écran.</a:t>
            </a:r>
            <a:endParaRPr lang="fr-FR" b="1" dirty="0" smtClean="0"/>
          </a:p>
          <a:p>
            <a:endParaRPr lang="fr-FR"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6228" y="3140968"/>
            <a:ext cx="2029824" cy="3250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097" y="3212976"/>
            <a:ext cx="1969737" cy="3154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5049546"/>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718"/>
            <a:ext cx="8363272" cy="1332066"/>
          </a:xfrm>
        </p:spPr>
        <p:txBody>
          <a:bodyPr>
            <a:normAutofit/>
          </a:bodyPr>
          <a:lstStyle/>
          <a:p>
            <a:r>
              <a:rPr lang="fr-FR" dirty="0" smtClean="0"/>
              <a:t>Applications de messagerie sur mobile</a:t>
            </a:r>
            <a:endParaRPr lang="fr-FR" dirty="0"/>
          </a:p>
        </p:txBody>
      </p:sp>
      <p:sp>
        <p:nvSpPr>
          <p:cNvPr id="3" name="Espace réservé du contenu 2"/>
          <p:cNvSpPr>
            <a:spLocks noGrp="1"/>
          </p:cNvSpPr>
          <p:nvPr>
            <p:ph idx="1"/>
          </p:nvPr>
        </p:nvSpPr>
        <p:spPr>
          <a:xfrm>
            <a:off x="395536" y="1772816"/>
            <a:ext cx="8424936" cy="4373563"/>
          </a:xfrm>
        </p:spPr>
        <p:txBody>
          <a:bodyPr/>
          <a:lstStyle/>
          <a:p>
            <a:r>
              <a:rPr lang="fr-FR" b="1" dirty="0" smtClean="0"/>
              <a:t>Facebook Messenger</a:t>
            </a:r>
          </a:p>
          <a:p>
            <a:r>
              <a:rPr lang="fr-FR" dirty="0" smtClean="0"/>
              <a:t>Facebook Messenger est l’application mobile de Facebook dédiée au chat et à l’envoi de messages gratuits. Facebook Messenger permet même d’</a:t>
            </a:r>
            <a:r>
              <a:rPr lang="fr-FR" dirty="0" smtClean="0">
                <a:hlinkClick r:id="rId2" tooltip="appeler gratuitement facebook"/>
              </a:rPr>
              <a:t>appeler gratuitement vos amis depuis votre téléphone</a:t>
            </a:r>
            <a:r>
              <a:rPr lang="fr-FR" dirty="0" smtClean="0"/>
              <a:t>.</a:t>
            </a:r>
          </a:p>
          <a:p>
            <a:endParaRPr lang="fr-FR" dirty="0"/>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717032"/>
            <a:ext cx="2888928" cy="26767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6451993"/>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718"/>
            <a:ext cx="8363272" cy="1332066"/>
          </a:xfrm>
        </p:spPr>
        <p:txBody>
          <a:bodyPr>
            <a:normAutofit/>
          </a:bodyPr>
          <a:lstStyle/>
          <a:p>
            <a:r>
              <a:rPr lang="fr-FR" dirty="0" smtClean="0"/>
              <a:t>Applications de messagerie sur mobile</a:t>
            </a:r>
            <a:endParaRPr lang="fr-FR" dirty="0"/>
          </a:p>
        </p:txBody>
      </p:sp>
      <p:sp>
        <p:nvSpPr>
          <p:cNvPr id="3" name="Espace réservé du contenu 2"/>
          <p:cNvSpPr>
            <a:spLocks noGrp="1"/>
          </p:cNvSpPr>
          <p:nvPr>
            <p:ph idx="1"/>
          </p:nvPr>
        </p:nvSpPr>
        <p:spPr>
          <a:xfrm>
            <a:off x="457200" y="1752600"/>
            <a:ext cx="8291264" cy="4373563"/>
          </a:xfrm>
        </p:spPr>
        <p:txBody>
          <a:bodyPr/>
          <a:lstStyle/>
          <a:p>
            <a:r>
              <a:rPr lang="fr-FR" b="1" dirty="0" err="1" smtClean="0"/>
              <a:t>Bebo</a:t>
            </a:r>
            <a:endParaRPr lang="fr-FR" b="1" dirty="0" smtClean="0"/>
          </a:p>
          <a:p>
            <a:r>
              <a:rPr lang="fr-FR" dirty="0" err="1" smtClean="0"/>
              <a:t>Bebo</a:t>
            </a:r>
            <a:r>
              <a:rPr lang="fr-FR" dirty="0" smtClean="0"/>
              <a:t> était il y a encore quelques années un outsider de Facebook. Michael et </a:t>
            </a:r>
            <a:r>
              <a:rPr lang="fr-FR" dirty="0" err="1" smtClean="0"/>
              <a:t>Xochi</a:t>
            </a:r>
            <a:r>
              <a:rPr lang="fr-FR" dirty="0" smtClean="0"/>
              <a:t> </a:t>
            </a:r>
            <a:r>
              <a:rPr lang="fr-FR" dirty="0" err="1" smtClean="0"/>
              <a:t>Birch</a:t>
            </a:r>
            <a:r>
              <a:rPr lang="fr-FR" dirty="0" smtClean="0"/>
              <a:t>, ses fondateurs, ont racheté l’ensemble des parts de la société et ont lancé un « nouveau </a:t>
            </a:r>
            <a:r>
              <a:rPr lang="fr-FR" dirty="0" err="1" smtClean="0"/>
              <a:t>Bebo</a:t>
            </a:r>
            <a:r>
              <a:rPr lang="fr-FR" dirty="0" smtClean="0"/>
              <a:t> », une application de messagerie permettant d’ajouter des médias par l’intermédiaire de hashtags.</a:t>
            </a:r>
          </a:p>
          <a:p>
            <a:endParaRPr lang="fr-FR"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789040"/>
            <a:ext cx="2806254" cy="2500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7118994"/>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718"/>
            <a:ext cx="8291264" cy="1332066"/>
          </a:xfrm>
        </p:spPr>
        <p:txBody>
          <a:bodyPr>
            <a:normAutofit/>
          </a:bodyPr>
          <a:lstStyle/>
          <a:p>
            <a:r>
              <a:rPr lang="fr-FR" dirty="0" smtClean="0"/>
              <a:t>Applications de messagerie sur mobile</a:t>
            </a:r>
            <a:endParaRPr lang="fr-FR" dirty="0"/>
          </a:p>
        </p:txBody>
      </p:sp>
      <p:sp>
        <p:nvSpPr>
          <p:cNvPr id="3" name="Espace réservé du contenu 2"/>
          <p:cNvSpPr>
            <a:spLocks noGrp="1"/>
          </p:cNvSpPr>
          <p:nvPr>
            <p:ph idx="1"/>
          </p:nvPr>
        </p:nvSpPr>
        <p:spPr>
          <a:xfrm>
            <a:off x="457200" y="1752600"/>
            <a:ext cx="8291264" cy="4373563"/>
          </a:xfrm>
        </p:spPr>
        <p:txBody>
          <a:bodyPr>
            <a:normAutofit/>
          </a:bodyPr>
          <a:lstStyle/>
          <a:p>
            <a:r>
              <a:rPr lang="fr-FR" b="1" dirty="0" err="1" smtClean="0"/>
              <a:t>FireChat</a:t>
            </a:r>
            <a:endParaRPr lang="fr-FR" b="1" dirty="0" smtClean="0"/>
          </a:p>
          <a:p>
            <a:r>
              <a:rPr lang="fr-FR" dirty="0" smtClean="0"/>
              <a:t>L’application </a:t>
            </a:r>
            <a:r>
              <a:rPr lang="fr-FR" dirty="0" err="1" smtClean="0"/>
              <a:t>FireChat</a:t>
            </a:r>
            <a:r>
              <a:rPr lang="fr-FR" dirty="0" smtClean="0"/>
              <a:t> est un réseau social permettant d’échanger des messages instantanés de manière anonyme autour d’un thème et ce sans connexion Internet ou accès réseau téléphonique. </a:t>
            </a:r>
            <a:r>
              <a:rPr lang="fr-FR" dirty="0" err="1" smtClean="0"/>
              <a:t>FireChat</a:t>
            </a:r>
            <a:r>
              <a:rPr lang="fr-FR" dirty="0" smtClean="0"/>
              <a:t> utilise en effet la fonction Wifi de votre smartphone pour non pas se connecter à Internet mais au téléphones des utilisateurs situés autour de vous. </a:t>
            </a:r>
            <a:r>
              <a:rPr lang="fr-FR" dirty="0" err="1" smtClean="0"/>
              <a:t>FireChat</a:t>
            </a:r>
            <a:r>
              <a:rPr lang="fr-FR" dirty="0" smtClean="0"/>
              <a:t> fonctionne donc dans le métro ou une salle de classe par exemple. Son utilisation au cours de manifestations en Thaïlande en a fait un outil contestataire adapté pour contourner les mesures anti-manifestants.</a:t>
            </a:r>
          </a:p>
          <a:p>
            <a:endParaRPr lang="fr-FR"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5085184"/>
            <a:ext cx="2838450" cy="133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665205"/>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718"/>
            <a:ext cx="8291264" cy="1404074"/>
          </a:xfrm>
        </p:spPr>
        <p:txBody>
          <a:bodyPr>
            <a:normAutofit/>
          </a:bodyPr>
          <a:lstStyle/>
          <a:p>
            <a:r>
              <a:rPr lang="fr-FR" dirty="0" smtClean="0"/>
              <a:t>Applications de messagerie sur mobile</a:t>
            </a:r>
            <a:endParaRPr lang="fr-FR" dirty="0"/>
          </a:p>
        </p:txBody>
      </p:sp>
      <p:sp>
        <p:nvSpPr>
          <p:cNvPr id="3" name="Espace réservé du contenu 2"/>
          <p:cNvSpPr>
            <a:spLocks noGrp="1"/>
          </p:cNvSpPr>
          <p:nvPr>
            <p:ph idx="1"/>
          </p:nvPr>
        </p:nvSpPr>
        <p:spPr>
          <a:xfrm>
            <a:off x="457200" y="1752600"/>
            <a:ext cx="8435280" cy="4373563"/>
          </a:xfrm>
        </p:spPr>
        <p:txBody>
          <a:bodyPr>
            <a:normAutofit/>
          </a:bodyPr>
          <a:lstStyle/>
          <a:p>
            <a:r>
              <a:rPr lang="fr-FR" b="1" dirty="0" err="1" smtClean="0"/>
              <a:t>Telegram</a:t>
            </a:r>
            <a:endParaRPr lang="fr-FR" b="1" dirty="0" smtClean="0"/>
          </a:p>
          <a:p>
            <a:r>
              <a:rPr lang="fr-FR" dirty="0" err="1" smtClean="0"/>
              <a:t>Telegram</a:t>
            </a:r>
            <a:r>
              <a:rPr lang="fr-FR" dirty="0" smtClean="0"/>
              <a:t> est une application mobile d’envoi de message proche de </a:t>
            </a:r>
            <a:r>
              <a:rPr lang="fr-FR" dirty="0" err="1" smtClean="0"/>
              <a:t>Whatsapp</a:t>
            </a:r>
            <a:r>
              <a:rPr lang="fr-FR" dirty="0" smtClean="0"/>
              <a:t> mais open source, sans publicité, gratuit, sécurisée, décentralisée (leurs serveurs sont disséminés partout dans le monde et vos messages sont stockés dans le cloud garantissant que vous ne les perdrez pas) avec des fonctionnalités de chat éphémères où vos messages sont détruits (et non stockés) une fois lus par votre correspondant.</a:t>
            </a:r>
          </a:p>
          <a:p>
            <a:endParaRPr lang="fr-F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4725144"/>
            <a:ext cx="4905375" cy="1504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394177"/>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718"/>
            <a:ext cx="8363272" cy="1332066"/>
          </a:xfrm>
        </p:spPr>
        <p:txBody>
          <a:bodyPr>
            <a:normAutofit/>
          </a:bodyPr>
          <a:lstStyle/>
          <a:p>
            <a:r>
              <a:rPr lang="fr-FR" dirty="0" smtClean="0"/>
              <a:t>Applications de messagerie sur mobile</a:t>
            </a:r>
            <a:endParaRPr lang="fr-FR" dirty="0"/>
          </a:p>
        </p:txBody>
      </p:sp>
      <p:sp>
        <p:nvSpPr>
          <p:cNvPr id="3" name="Espace réservé du contenu 2"/>
          <p:cNvSpPr>
            <a:spLocks noGrp="1"/>
          </p:cNvSpPr>
          <p:nvPr>
            <p:ph idx="1"/>
          </p:nvPr>
        </p:nvSpPr>
        <p:spPr/>
        <p:txBody>
          <a:bodyPr>
            <a:normAutofit/>
          </a:bodyPr>
          <a:lstStyle/>
          <a:p>
            <a:r>
              <a:rPr lang="fr-FR" b="1" dirty="0" err="1" smtClean="0"/>
              <a:t>Kik</a:t>
            </a:r>
            <a:r>
              <a:rPr lang="fr-FR" b="1" dirty="0" smtClean="0"/>
              <a:t> Messenger</a:t>
            </a:r>
          </a:p>
          <a:p>
            <a:r>
              <a:rPr lang="fr-FR" dirty="0" smtClean="0"/>
              <a:t>L’application </a:t>
            </a:r>
            <a:r>
              <a:rPr lang="fr-FR" dirty="0" err="1" smtClean="0">
                <a:hlinkClick r:id="rId2" tooltip="réseau social Kik"/>
              </a:rPr>
              <a:t>Kik</a:t>
            </a:r>
            <a:r>
              <a:rPr lang="fr-FR" dirty="0" smtClean="0">
                <a:hlinkClick r:id="rId2" tooltip="réseau social Kik"/>
              </a:rPr>
              <a:t> Messenger</a:t>
            </a:r>
            <a:endParaRPr lang="fr-FR" dirty="0" smtClean="0"/>
          </a:p>
          <a:p>
            <a:pPr marL="0" indent="0">
              <a:buNone/>
            </a:pPr>
            <a:endParaRPr lang="fr-FR"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401870"/>
            <a:ext cx="2896850" cy="48280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3501008"/>
            <a:ext cx="2981325"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7981185"/>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généralistes</a:t>
            </a:r>
            <a:endParaRPr lang="fr-FR" dirty="0"/>
          </a:p>
        </p:txBody>
      </p:sp>
      <p:sp>
        <p:nvSpPr>
          <p:cNvPr id="3" name="Espace réservé du contenu 2"/>
          <p:cNvSpPr>
            <a:spLocks noGrp="1"/>
          </p:cNvSpPr>
          <p:nvPr>
            <p:ph idx="1"/>
          </p:nvPr>
        </p:nvSpPr>
        <p:spPr>
          <a:xfrm>
            <a:off x="457200" y="1752600"/>
            <a:ext cx="8003232" cy="4373563"/>
          </a:xfrm>
        </p:spPr>
        <p:txBody>
          <a:bodyPr/>
          <a:lstStyle/>
          <a:p>
            <a:r>
              <a:rPr lang="fr-FR" b="1" dirty="0" smtClean="0"/>
              <a:t>Facebook</a:t>
            </a:r>
          </a:p>
          <a:p>
            <a:r>
              <a:rPr lang="fr-FR" dirty="0" smtClean="0">
                <a:hlinkClick r:id="rId2"/>
              </a:rPr>
              <a:t>Tous les chiffres d'utilisation du 2ème trimestre 2015</a:t>
            </a:r>
            <a:endParaRPr lang="fr-F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865403"/>
            <a:ext cx="5356101" cy="3003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5364088" y="6127435"/>
            <a:ext cx="3456384" cy="369332"/>
          </a:xfrm>
          <a:prstGeom prst="rect">
            <a:avLst/>
          </a:prstGeom>
          <a:noFill/>
        </p:spPr>
        <p:txBody>
          <a:bodyPr wrap="square" rtlCol="0">
            <a:spAutoFit/>
          </a:bodyPr>
          <a:lstStyle/>
          <a:p>
            <a:r>
              <a:rPr lang="fr-FR" dirty="0" smtClean="0">
                <a:hlinkClick r:id="rId4"/>
              </a:rPr>
              <a:t>Source : Blog du Modérateur</a:t>
            </a:r>
            <a:endParaRPr lang="fr-FR" dirty="0"/>
          </a:p>
        </p:txBody>
      </p:sp>
    </p:spTree>
    <p:extLst>
      <p:ext uri="{BB962C8B-B14F-4D97-AF65-F5344CB8AC3E}">
        <p14:creationId xmlns:p14="http://schemas.microsoft.com/office/powerpoint/2010/main" val="243271632"/>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718"/>
            <a:ext cx="8291264" cy="1404074"/>
          </a:xfrm>
        </p:spPr>
        <p:txBody>
          <a:bodyPr>
            <a:normAutofit/>
          </a:bodyPr>
          <a:lstStyle/>
          <a:p>
            <a:r>
              <a:rPr lang="fr-FR" dirty="0" smtClean="0"/>
              <a:t>Applications de messagerie sur mobile</a:t>
            </a:r>
            <a:endParaRPr lang="fr-FR" dirty="0"/>
          </a:p>
        </p:txBody>
      </p:sp>
      <p:sp>
        <p:nvSpPr>
          <p:cNvPr id="3" name="Espace réservé du contenu 2"/>
          <p:cNvSpPr>
            <a:spLocks noGrp="1"/>
          </p:cNvSpPr>
          <p:nvPr>
            <p:ph idx="1"/>
          </p:nvPr>
        </p:nvSpPr>
        <p:spPr/>
        <p:txBody>
          <a:bodyPr numCol="2">
            <a:normAutofit fontScale="25000" lnSpcReduction="20000"/>
          </a:bodyPr>
          <a:lstStyle/>
          <a:p>
            <a:r>
              <a:rPr lang="fr-FR" sz="5500" b="1" dirty="0" err="1" smtClean="0"/>
              <a:t>WeChat</a:t>
            </a:r>
            <a:endParaRPr lang="fr-FR" sz="5500" b="1" dirty="0" smtClean="0"/>
          </a:p>
          <a:p>
            <a:r>
              <a:rPr lang="fr-FR" sz="5500" dirty="0" smtClean="0"/>
              <a:t>L’application </a:t>
            </a:r>
            <a:r>
              <a:rPr lang="fr-FR" sz="5500" dirty="0" err="1" smtClean="0">
                <a:hlinkClick r:id="rId2" tooltip="réseau social Wechat"/>
              </a:rPr>
              <a:t>WeChat</a:t>
            </a:r>
            <a:r>
              <a:rPr lang="fr-FR" sz="5500" dirty="0" smtClean="0">
                <a:hlinkClick r:id="rId2" tooltip="réseau social Wechat"/>
              </a:rPr>
              <a:t/>
            </a:r>
            <a:br>
              <a:rPr lang="fr-FR" sz="5500" dirty="0" smtClean="0">
                <a:hlinkClick r:id="rId2" tooltip="réseau social Wechat"/>
              </a:rPr>
            </a:br>
            <a:endParaRPr lang="fr-FR" sz="5500" dirty="0" smtClean="0"/>
          </a:p>
          <a:p>
            <a:r>
              <a:rPr lang="fr-FR" sz="5500" b="1" dirty="0" err="1" smtClean="0"/>
              <a:t>Kakaotalk</a:t>
            </a:r>
            <a:endParaRPr lang="fr-FR" sz="5500" b="1" dirty="0" smtClean="0"/>
          </a:p>
          <a:p>
            <a:r>
              <a:rPr lang="fr-FR" sz="5500" dirty="0" smtClean="0"/>
              <a:t>L’application </a:t>
            </a:r>
            <a:r>
              <a:rPr lang="fr-FR" sz="5500" dirty="0" err="1" smtClean="0">
                <a:hlinkClick r:id="rId3" tooltip="réseau social kakaotalk"/>
              </a:rPr>
              <a:t>Kakaotalk</a:t>
            </a:r>
            <a:r>
              <a:rPr lang="fr-FR" sz="5500" dirty="0" smtClean="0">
                <a:hlinkClick r:id="rId3" tooltip="réseau social kakaotalk"/>
              </a:rPr>
              <a:t/>
            </a:r>
            <a:br>
              <a:rPr lang="fr-FR" sz="5500" dirty="0" smtClean="0">
                <a:hlinkClick r:id="rId3" tooltip="réseau social kakaotalk"/>
              </a:rPr>
            </a:br>
            <a:endParaRPr lang="fr-FR" sz="5500" dirty="0" smtClean="0"/>
          </a:p>
          <a:p>
            <a:r>
              <a:rPr lang="fr-FR" sz="5500" b="1" dirty="0" smtClean="0"/>
              <a:t>Tango</a:t>
            </a:r>
          </a:p>
          <a:p>
            <a:r>
              <a:rPr lang="fr-FR" sz="5500" dirty="0" smtClean="0"/>
              <a:t>L’application Tango sur Android</a:t>
            </a:r>
          </a:p>
          <a:p>
            <a:endParaRPr lang="fr-FR" sz="5500" dirty="0" smtClean="0"/>
          </a:p>
          <a:p>
            <a:r>
              <a:rPr lang="fr-FR" sz="5500" b="1" dirty="0" err="1" smtClean="0"/>
              <a:t>Nimbuzz</a:t>
            </a:r>
            <a:endParaRPr lang="fr-FR" sz="5500" b="1" dirty="0" smtClean="0"/>
          </a:p>
          <a:p>
            <a:r>
              <a:rPr lang="fr-FR" sz="5500" dirty="0" smtClean="0"/>
              <a:t>L’application </a:t>
            </a:r>
            <a:r>
              <a:rPr lang="fr-FR" sz="5500" dirty="0" err="1" smtClean="0">
                <a:hlinkClick r:id="rId4" tooltip="Nimbuzz"/>
              </a:rPr>
              <a:t>Nimbuzz</a:t>
            </a:r>
            <a:r>
              <a:rPr lang="fr-FR" sz="5500" dirty="0" smtClean="0"/>
              <a:t/>
            </a:r>
            <a:br>
              <a:rPr lang="fr-FR" sz="5500" dirty="0" smtClean="0"/>
            </a:br>
            <a:endParaRPr lang="fr-FR" sz="5500" dirty="0" smtClean="0"/>
          </a:p>
          <a:p>
            <a:endParaRPr lang="fr-FR" sz="5500" dirty="0" smtClean="0"/>
          </a:p>
          <a:p>
            <a:endParaRPr lang="fr-FR" sz="5500" dirty="0" smtClean="0"/>
          </a:p>
          <a:p>
            <a:r>
              <a:rPr lang="fr-FR" sz="5500" b="1" dirty="0" err="1" smtClean="0"/>
              <a:t>Fring</a:t>
            </a:r>
            <a:endParaRPr lang="fr-FR" sz="5500" b="1" dirty="0" smtClean="0"/>
          </a:p>
          <a:p>
            <a:r>
              <a:rPr lang="fr-FR" sz="5500" dirty="0" smtClean="0"/>
              <a:t>L’application </a:t>
            </a:r>
            <a:r>
              <a:rPr lang="fr-FR" sz="5500" dirty="0" err="1" smtClean="0">
                <a:hlinkClick r:id="rId5" tooltip="appels sur android"/>
              </a:rPr>
              <a:t>Fring</a:t>
            </a:r>
            <a:r>
              <a:rPr lang="fr-FR" sz="5500" dirty="0" smtClean="0">
                <a:hlinkClick r:id="rId5" tooltip="appels sur android"/>
              </a:rPr>
              <a:t> sur Android</a:t>
            </a:r>
            <a:r>
              <a:rPr lang="fr-FR" sz="5500" dirty="0" smtClean="0"/>
              <a:t/>
            </a:r>
            <a:br>
              <a:rPr lang="fr-FR" sz="5500" dirty="0" smtClean="0"/>
            </a:br>
            <a:endParaRPr lang="fr-FR" sz="5500" dirty="0" smtClean="0"/>
          </a:p>
          <a:p>
            <a:r>
              <a:rPr lang="fr-FR" sz="5500" b="1" dirty="0" err="1" smtClean="0"/>
              <a:t>Yuilop</a:t>
            </a:r>
            <a:endParaRPr lang="fr-FR" sz="5500" b="1" dirty="0" smtClean="0"/>
          </a:p>
          <a:p>
            <a:r>
              <a:rPr lang="fr-FR" sz="5500" dirty="0" smtClean="0"/>
              <a:t>L’application </a:t>
            </a:r>
            <a:r>
              <a:rPr lang="fr-FR" sz="5500" dirty="0" err="1" smtClean="0">
                <a:hlinkClick r:id="rId6" tooltip="téléphoner gratuitement sur Android"/>
              </a:rPr>
              <a:t>Yuilop</a:t>
            </a:r>
            <a:r>
              <a:rPr lang="fr-FR" sz="5500" dirty="0" smtClean="0">
                <a:hlinkClick r:id="rId6" tooltip="téléphoner gratuitement sur Android"/>
              </a:rPr>
              <a:t> sur Android</a:t>
            </a:r>
            <a:r>
              <a:rPr lang="fr-FR" sz="5500" dirty="0" smtClean="0"/>
              <a:t/>
            </a:r>
            <a:br>
              <a:rPr lang="fr-FR" sz="5500" dirty="0" smtClean="0"/>
            </a:br>
            <a:endParaRPr lang="fr-FR" sz="5500" dirty="0" smtClean="0"/>
          </a:p>
          <a:p>
            <a:r>
              <a:rPr lang="fr-FR" sz="5500" b="1" dirty="0" err="1" smtClean="0"/>
              <a:t>Facetime</a:t>
            </a:r>
            <a:endParaRPr lang="fr-FR" sz="5500" b="1" dirty="0" smtClean="0"/>
          </a:p>
          <a:p>
            <a:r>
              <a:rPr lang="fr-FR" sz="5500" dirty="0" smtClean="0"/>
              <a:t>L’application </a:t>
            </a:r>
            <a:r>
              <a:rPr lang="fr-FR" sz="5500" dirty="0" err="1" smtClean="0">
                <a:hlinkClick r:id="rId7" tooltip="Apple Facetime : téléphoner gratuitement"/>
              </a:rPr>
              <a:t>Facetime</a:t>
            </a:r>
            <a:r>
              <a:rPr lang="fr-FR" sz="5500" dirty="0" smtClean="0">
                <a:hlinkClick r:id="rId7" tooltip="Apple Facetime : téléphoner gratuitement"/>
              </a:rPr>
              <a:t> sur iPhone / iPad</a:t>
            </a:r>
            <a:endParaRPr lang="fr-FR" sz="5500" dirty="0" smtClean="0"/>
          </a:p>
          <a:p>
            <a:endParaRPr lang="fr-FR" sz="5500" dirty="0" smtClean="0"/>
          </a:p>
          <a:p>
            <a:r>
              <a:rPr lang="fr-FR" sz="5500" b="1" dirty="0" err="1" smtClean="0"/>
              <a:t>ChatOn</a:t>
            </a:r>
            <a:endParaRPr lang="fr-FR" sz="5500" b="1" dirty="0" smtClean="0"/>
          </a:p>
          <a:p>
            <a:r>
              <a:rPr lang="fr-FR" sz="5500" dirty="0" smtClean="0"/>
              <a:t>L’application </a:t>
            </a:r>
            <a:r>
              <a:rPr lang="fr-FR" sz="5500" dirty="0" err="1" smtClean="0">
                <a:hlinkClick r:id="rId8" tooltip="chaton sur android"/>
              </a:rPr>
              <a:t>ChatOne</a:t>
            </a:r>
            <a:r>
              <a:rPr lang="fr-FR" sz="5500" dirty="0" smtClean="0">
                <a:hlinkClick r:id="rId8" tooltip="chaton sur android"/>
              </a:rPr>
              <a:t> sur Android</a:t>
            </a:r>
            <a:r>
              <a:rPr lang="fr-FR" dirty="0" smtClean="0"/>
              <a:t/>
            </a:r>
            <a:br>
              <a:rPr lang="fr-FR" dirty="0" smtClean="0"/>
            </a:br>
            <a:endParaRPr lang="fr-FR" dirty="0" smtClean="0"/>
          </a:p>
          <a:p>
            <a:pPr marL="0" indent="0">
              <a:buNone/>
            </a:pPr>
            <a:endParaRPr lang="fr-FR" dirty="0"/>
          </a:p>
        </p:txBody>
      </p:sp>
      <p:pic>
        <p:nvPicPr>
          <p:cNvPr id="522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4327" y="4437112"/>
            <a:ext cx="2591327" cy="21414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01283"/>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291264" cy="864096"/>
          </a:xfrm>
        </p:spPr>
        <p:txBody>
          <a:bodyPr/>
          <a:lstStyle/>
          <a:p>
            <a:r>
              <a:rPr lang="fr-FR" dirty="0" smtClean="0"/>
              <a:t>Les messageries vocales</a:t>
            </a:r>
            <a:endParaRPr lang="fr-FR" dirty="0"/>
          </a:p>
        </p:txBody>
      </p:sp>
      <p:sp>
        <p:nvSpPr>
          <p:cNvPr id="3" name="Espace réservé du contenu 2"/>
          <p:cNvSpPr>
            <a:spLocks noGrp="1"/>
          </p:cNvSpPr>
          <p:nvPr>
            <p:ph idx="1"/>
          </p:nvPr>
        </p:nvSpPr>
        <p:spPr>
          <a:xfrm>
            <a:off x="457200" y="1752600"/>
            <a:ext cx="8219256" cy="4373563"/>
          </a:xfrm>
        </p:spPr>
        <p:txBody>
          <a:bodyPr>
            <a:normAutofit/>
          </a:bodyPr>
          <a:lstStyle/>
          <a:p>
            <a:r>
              <a:rPr lang="fr-FR" b="1" dirty="0" err="1" smtClean="0"/>
              <a:t>Blab</a:t>
            </a:r>
            <a:endParaRPr lang="fr-FR" b="1" dirty="0" smtClean="0"/>
          </a:p>
          <a:p>
            <a:r>
              <a:rPr lang="fr-FR" dirty="0" err="1" smtClean="0"/>
              <a:t>Blab</a:t>
            </a:r>
            <a:r>
              <a:rPr lang="fr-FR" dirty="0" smtClean="0"/>
              <a:t> est une application des créateurs de </a:t>
            </a:r>
            <a:r>
              <a:rPr lang="fr-FR" dirty="0" err="1" smtClean="0"/>
              <a:t>Bebo</a:t>
            </a:r>
            <a:r>
              <a:rPr lang="fr-FR" dirty="0" smtClean="0"/>
              <a:t>. </a:t>
            </a:r>
            <a:r>
              <a:rPr lang="fr-FR" dirty="0" err="1" smtClean="0"/>
              <a:t>Blab</a:t>
            </a:r>
            <a:r>
              <a:rPr lang="fr-FR" dirty="0" smtClean="0"/>
              <a:t> permet d’enregistrer un message vocal façon talkie-walkie en maintenant appuyé votre écran le temps de l’enregistrement. Le message est ensuite envoyé à votre contact même si ce dernier n’a pas installé </a:t>
            </a:r>
            <a:r>
              <a:rPr lang="fr-FR" dirty="0" err="1" smtClean="0"/>
              <a:t>Blab</a:t>
            </a:r>
            <a:r>
              <a:rPr lang="fr-FR" dirty="0" smtClean="0"/>
              <a:t>. L’utilisateur reçoit alors un SMS avec un lien pour écouter son message. Sur le modèle des messageries éphémères telles que </a:t>
            </a:r>
            <a:r>
              <a:rPr lang="fr-FR" dirty="0" err="1" smtClean="0"/>
              <a:t>Snapchat</a:t>
            </a:r>
            <a:r>
              <a:rPr lang="fr-FR" dirty="0" smtClean="0"/>
              <a:t>, seule la dernière vidéo d’un contact est conservée sans accès à l’historique.</a:t>
            </a:r>
          </a:p>
          <a:p>
            <a:endParaRPr lang="fr-FR"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725144"/>
            <a:ext cx="2828925" cy="1238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329238"/>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147248" cy="864096"/>
          </a:xfrm>
        </p:spPr>
        <p:txBody>
          <a:bodyPr/>
          <a:lstStyle/>
          <a:p>
            <a:r>
              <a:rPr lang="fr-FR" dirty="0" smtClean="0"/>
              <a:t>Les messageries vocales</a:t>
            </a:r>
            <a:endParaRPr lang="fr-FR" dirty="0"/>
          </a:p>
        </p:txBody>
      </p:sp>
      <p:sp>
        <p:nvSpPr>
          <p:cNvPr id="3" name="Espace réservé du contenu 2"/>
          <p:cNvSpPr>
            <a:spLocks noGrp="1"/>
          </p:cNvSpPr>
          <p:nvPr>
            <p:ph idx="1"/>
          </p:nvPr>
        </p:nvSpPr>
        <p:spPr/>
        <p:txBody>
          <a:bodyPr>
            <a:normAutofit/>
          </a:bodyPr>
          <a:lstStyle/>
          <a:p>
            <a:r>
              <a:rPr lang="fr-FR" b="1" dirty="0" err="1" smtClean="0"/>
              <a:t>Heytell</a:t>
            </a:r>
            <a:endParaRPr lang="fr-FR" b="1" dirty="0" smtClean="0"/>
          </a:p>
          <a:p>
            <a:r>
              <a:rPr lang="fr-FR" dirty="0" smtClean="0"/>
              <a:t>L’application </a:t>
            </a:r>
            <a:r>
              <a:rPr lang="fr-FR" dirty="0" err="1" smtClean="0">
                <a:hlinkClick r:id="rId2" tooltip="heytell"/>
              </a:rPr>
              <a:t>Heytell</a:t>
            </a:r>
            <a:r>
              <a:rPr lang="fr-FR" dirty="0" smtClean="0"/>
              <a:t/>
            </a:r>
            <a:br>
              <a:rPr lang="fr-FR" dirty="0" smtClean="0"/>
            </a:br>
            <a:endParaRPr lang="fr-FR" dirty="0" smtClean="0"/>
          </a:p>
          <a:p>
            <a:r>
              <a:rPr lang="fr-FR" b="1" dirty="0" err="1" smtClean="0"/>
              <a:t>Voxer</a:t>
            </a:r>
            <a:endParaRPr lang="fr-FR" b="1" dirty="0" smtClean="0"/>
          </a:p>
          <a:p>
            <a:r>
              <a:rPr lang="fr-FR" dirty="0" smtClean="0"/>
              <a:t>L’application </a:t>
            </a:r>
            <a:r>
              <a:rPr lang="fr-FR" dirty="0" err="1" smtClean="0">
                <a:hlinkClick r:id="rId3" tooltip="Voxer"/>
              </a:rPr>
              <a:t>Voxer</a:t>
            </a:r>
            <a:r>
              <a:rPr lang="fr-FR" dirty="0" smtClean="0">
                <a:hlinkClick r:id="rId3" tooltip="Voxer"/>
              </a:rPr>
              <a:t/>
            </a:r>
            <a:br>
              <a:rPr lang="fr-FR" dirty="0" smtClean="0">
                <a:hlinkClick r:id="rId3" tooltip="Voxer"/>
              </a:rPr>
            </a:br>
            <a:endParaRPr lang="fr-FR"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1844824"/>
            <a:ext cx="3543300" cy="1352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4077072"/>
            <a:ext cx="2876550"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8961944"/>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de </a:t>
            </a:r>
            <a:r>
              <a:rPr lang="fr-FR" dirty="0" err="1" smtClean="0"/>
              <a:t>selfies</a:t>
            </a:r>
            <a:endParaRPr lang="fr-FR" dirty="0"/>
          </a:p>
        </p:txBody>
      </p:sp>
      <p:sp>
        <p:nvSpPr>
          <p:cNvPr id="3" name="Espace réservé du contenu 2"/>
          <p:cNvSpPr>
            <a:spLocks noGrp="1"/>
          </p:cNvSpPr>
          <p:nvPr>
            <p:ph idx="1"/>
          </p:nvPr>
        </p:nvSpPr>
        <p:spPr>
          <a:xfrm>
            <a:off x="457200" y="1752600"/>
            <a:ext cx="8291264" cy="4373563"/>
          </a:xfrm>
        </p:spPr>
        <p:txBody>
          <a:bodyPr/>
          <a:lstStyle/>
          <a:p>
            <a:r>
              <a:rPr lang="fr-FR" b="1" dirty="0" err="1" smtClean="0"/>
              <a:t>Shots</a:t>
            </a:r>
            <a:r>
              <a:rPr lang="fr-FR" b="1" dirty="0" smtClean="0"/>
              <a:t> of Me</a:t>
            </a:r>
          </a:p>
          <a:p>
            <a:r>
              <a:rPr lang="fr-FR" dirty="0" err="1" smtClean="0"/>
              <a:t>Shots</a:t>
            </a:r>
            <a:r>
              <a:rPr lang="fr-FR" dirty="0" smtClean="0"/>
              <a:t> est une </a:t>
            </a:r>
            <a:r>
              <a:rPr lang="fr-FR" dirty="0" err="1" smtClean="0"/>
              <a:t>app</a:t>
            </a:r>
            <a:r>
              <a:rPr lang="fr-FR" dirty="0" smtClean="0"/>
              <a:t> dédiée aux </a:t>
            </a:r>
            <a:r>
              <a:rPr lang="fr-FR" dirty="0" err="1" smtClean="0"/>
              <a:t>selfies</a:t>
            </a:r>
            <a:r>
              <a:rPr lang="fr-FR" dirty="0" smtClean="0"/>
              <a:t>. Il est possible de répondre aux </a:t>
            </a:r>
            <a:r>
              <a:rPr lang="fr-FR" dirty="0" err="1" smtClean="0"/>
              <a:t>shots</a:t>
            </a:r>
            <a:r>
              <a:rPr lang="fr-FR" dirty="0" smtClean="0"/>
              <a:t> et d’envoyer des messages privés.</a:t>
            </a:r>
          </a:p>
          <a:p>
            <a:endParaRPr lang="fr-FR" dirty="0"/>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3284984"/>
            <a:ext cx="3568055" cy="30787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4368796"/>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de rencontres</a:t>
            </a:r>
            <a:endParaRPr lang="fr-FR" dirty="0"/>
          </a:p>
        </p:txBody>
      </p:sp>
      <p:sp>
        <p:nvSpPr>
          <p:cNvPr id="3" name="Espace réservé du contenu 2"/>
          <p:cNvSpPr>
            <a:spLocks noGrp="1"/>
          </p:cNvSpPr>
          <p:nvPr>
            <p:ph idx="1"/>
          </p:nvPr>
        </p:nvSpPr>
        <p:spPr>
          <a:xfrm>
            <a:off x="457200" y="1752600"/>
            <a:ext cx="8363272" cy="4373563"/>
          </a:xfrm>
        </p:spPr>
        <p:txBody>
          <a:bodyPr>
            <a:normAutofit fontScale="92500" lnSpcReduction="10000"/>
          </a:bodyPr>
          <a:lstStyle/>
          <a:p>
            <a:r>
              <a:rPr lang="fr-FR" b="1" dirty="0" err="1" smtClean="0"/>
              <a:t>Meetup</a:t>
            </a:r>
            <a:endParaRPr lang="fr-FR" b="1" dirty="0" smtClean="0"/>
          </a:p>
          <a:p>
            <a:r>
              <a:rPr lang="fr-FR" dirty="0" smtClean="0"/>
              <a:t>Le réseau social </a:t>
            </a:r>
            <a:r>
              <a:rPr lang="fr-FR" dirty="0" err="1" smtClean="0">
                <a:hlinkClick r:id="rId2"/>
              </a:rPr>
              <a:t>Meetup</a:t>
            </a:r>
            <a:endParaRPr lang="fr-FR" dirty="0" smtClean="0"/>
          </a:p>
          <a:p>
            <a:r>
              <a:rPr lang="fr-FR" b="1" dirty="0" err="1" smtClean="0"/>
              <a:t>Badoo</a:t>
            </a:r>
            <a:endParaRPr lang="fr-FR" b="1" dirty="0" smtClean="0"/>
          </a:p>
          <a:p>
            <a:r>
              <a:rPr lang="fr-FR" dirty="0" smtClean="0"/>
              <a:t>Le réseau social </a:t>
            </a:r>
            <a:r>
              <a:rPr lang="fr-FR" dirty="0" err="1" smtClean="0">
                <a:hlinkClick r:id="rId3" tooltip="Badoo"/>
              </a:rPr>
              <a:t>Badoo</a:t>
            </a:r>
            <a:endParaRPr lang="fr-FR" dirty="0" smtClean="0"/>
          </a:p>
          <a:p>
            <a:r>
              <a:rPr lang="fr-FR" b="1" dirty="0" err="1" smtClean="0"/>
              <a:t>Tinder</a:t>
            </a:r>
            <a:endParaRPr lang="fr-FR" b="1" dirty="0" smtClean="0"/>
          </a:p>
          <a:p>
            <a:r>
              <a:rPr lang="fr-FR" dirty="0" err="1" smtClean="0"/>
              <a:t>Tinder</a:t>
            </a:r>
            <a:r>
              <a:rPr lang="fr-FR" dirty="0" smtClean="0"/>
              <a:t> est un réseau dédié au flirt et à la drague. </a:t>
            </a:r>
            <a:r>
              <a:rPr lang="fr-FR" dirty="0" err="1" smtClean="0"/>
              <a:t>Tinder</a:t>
            </a:r>
            <a:r>
              <a:rPr lang="fr-FR" dirty="0" smtClean="0"/>
              <a:t> détecte les personnes de l’autre sexe dans un périmètre autour de votre position. L’utilisateur peut choisir le rayon maximum autour duquel il souhaite rencontrer quelqu’un ainsi que la tranche d’âge du potentiel partenaire. Défilent ensuite devant les photos de filles ou garçons correspondant et fais glisser à droite ou à gauche les photos si le partenaire lui plaît ou non. Si le partenaire a également retenu votre photo, vous êtes alors autorisés à parler par sms.</a:t>
            </a:r>
          </a:p>
          <a:p>
            <a:endParaRPr lang="fr-FR" dirty="0"/>
          </a:p>
        </p:txBody>
      </p:sp>
    </p:spTree>
    <p:extLst>
      <p:ext uri="{BB962C8B-B14F-4D97-AF65-F5344CB8AC3E}">
        <p14:creationId xmlns:p14="http://schemas.microsoft.com/office/powerpoint/2010/main" val="3147114803"/>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de rencontres</a:t>
            </a:r>
            <a:endParaRPr lang="fr-FR" dirty="0"/>
          </a:p>
        </p:txBody>
      </p:sp>
      <p:sp>
        <p:nvSpPr>
          <p:cNvPr id="3" name="Espace réservé du contenu 2"/>
          <p:cNvSpPr>
            <a:spLocks noGrp="1"/>
          </p:cNvSpPr>
          <p:nvPr>
            <p:ph idx="1"/>
          </p:nvPr>
        </p:nvSpPr>
        <p:spPr>
          <a:xfrm>
            <a:off x="457200" y="1752600"/>
            <a:ext cx="8219256" cy="4373563"/>
          </a:xfrm>
        </p:spPr>
        <p:txBody>
          <a:bodyPr>
            <a:normAutofit/>
          </a:bodyPr>
          <a:lstStyle/>
          <a:p>
            <a:r>
              <a:rPr lang="fr-FR" b="1" dirty="0" err="1" smtClean="0"/>
              <a:t>Tagged</a:t>
            </a:r>
            <a:endParaRPr lang="fr-FR" b="1" dirty="0" smtClean="0"/>
          </a:p>
          <a:p>
            <a:r>
              <a:rPr lang="fr-FR" dirty="0" err="1" smtClean="0"/>
              <a:t>Tagged</a:t>
            </a:r>
            <a:r>
              <a:rPr lang="fr-FR" dirty="0" smtClean="0"/>
              <a:t> est un réseau social encourageant les rencontres entre ses membres. </a:t>
            </a:r>
            <a:r>
              <a:rPr lang="fr-FR" dirty="0" err="1" smtClean="0"/>
              <a:t>Tagged</a:t>
            </a:r>
            <a:r>
              <a:rPr lang="fr-FR" dirty="0" smtClean="0"/>
              <a:t> a notamment racheté Hi5</a:t>
            </a:r>
          </a:p>
          <a:p>
            <a:r>
              <a:rPr lang="fr-FR" dirty="0" smtClean="0"/>
              <a:t>Le réseau social </a:t>
            </a:r>
            <a:r>
              <a:rPr lang="fr-FR" dirty="0" err="1" smtClean="0">
                <a:hlinkClick r:id="rId2" tooltip="réseau social tagged"/>
              </a:rPr>
              <a:t>Tagged</a:t>
            </a:r>
            <a:endParaRPr lang="fr-FR" dirty="0" smtClean="0"/>
          </a:p>
          <a:p>
            <a:r>
              <a:rPr lang="fr-FR" b="1" dirty="0" err="1" smtClean="0"/>
              <a:t>Skout</a:t>
            </a:r>
            <a:endParaRPr lang="fr-FR" b="1" dirty="0" smtClean="0"/>
          </a:p>
          <a:p>
            <a:r>
              <a:rPr lang="fr-FR" dirty="0" smtClean="0"/>
              <a:t>Le réseau social </a:t>
            </a:r>
            <a:r>
              <a:rPr lang="fr-FR" dirty="0" err="1" smtClean="0">
                <a:hlinkClick r:id="rId3"/>
              </a:rPr>
              <a:t>Skout</a:t>
            </a:r>
            <a:endParaRPr lang="fr-FR" dirty="0" smtClean="0"/>
          </a:p>
          <a:p>
            <a:r>
              <a:rPr lang="fr-FR" b="1" dirty="0" err="1" smtClean="0"/>
              <a:t>Plenty</a:t>
            </a:r>
            <a:r>
              <a:rPr lang="fr-FR" b="1" dirty="0" smtClean="0"/>
              <a:t> of Fish</a:t>
            </a:r>
          </a:p>
          <a:p>
            <a:r>
              <a:rPr lang="fr-FR" dirty="0" smtClean="0"/>
              <a:t>Le réseau social </a:t>
            </a:r>
            <a:r>
              <a:rPr lang="fr-FR" dirty="0" err="1" smtClean="0">
                <a:hlinkClick r:id="rId4"/>
              </a:rPr>
              <a:t>Plenty</a:t>
            </a:r>
            <a:r>
              <a:rPr lang="fr-FR" dirty="0" smtClean="0">
                <a:hlinkClick r:id="rId4"/>
              </a:rPr>
              <a:t> of Fish</a:t>
            </a:r>
            <a:endParaRPr lang="fr-FR" dirty="0" smtClean="0"/>
          </a:p>
          <a:p>
            <a:r>
              <a:rPr lang="fr-FR" b="1" dirty="0" err="1" smtClean="0"/>
              <a:t>Zoosk</a:t>
            </a:r>
            <a:endParaRPr lang="fr-FR" b="1" dirty="0" smtClean="0"/>
          </a:p>
          <a:p>
            <a:r>
              <a:rPr lang="fr-FR" dirty="0" smtClean="0"/>
              <a:t>Le réseau social </a:t>
            </a:r>
            <a:r>
              <a:rPr lang="fr-FR" dirty="0" err="1" smtClean="0">
                <a:hlinkClick r:id="rId5"/>
              </a:rPr>
              <a:t>Zoosk</a:t>
            </a:r>
            <a:endParaRPr lang="fr-FR" dirty="0" smtClean="0"/>
          </a:p>
          <a:p>
            <a:endParaRPr lang="fr-FR" dirty="0"/>
          </a:p>
        </p:txBody>
      </p:sp>
    </p:spTree>
    <p:extLst>
      <p:ext uri="{BB962C8B-B14F-4D97-AF65-F5344CB8AC3E}">
        <p14:creationId xmlns:p14="http://schemas.microsoft.com/office/powerpoint/2010/main" val="3835443054"/>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0364" y="404664"/>
            <a:ext cx="8507288" cy="1008112"/>
          </a:xfrm>
        </p:spPr>
        <p:txBody>
          <a:bodyPr/>
          <a:lstStyle/>
          <a:p>
            <a:r>
              <a:rPr lang="fr-FR" dirty="0" smtClean="0"/>
              <a:t>Réseaux sociaux étrangers</a:t>
            </a:r>
            <a:endParaRPr lang="fr-FR" dirty="0"/>
          </a:p>
        </p:txBody>
      </p:sp>
      <p:sp>
        <p:nvSpPr>
          <p:cNvPr id="3" name="Espace réservé du contenu 2"/>
          <p:cNvSpPr>
            <a:spLocks noGrp="1"/>
          </p:cNvSpPr>
          <p:nvPr>
            <p:ph idx="1"/>
          </p:nvPr>
        </p:nvSpPr>
        <p:spPr/>
        <p:txBody>
          <a:bodyPr>
            <a:normAutofit lnSpcReduction="10000"/>
          </a:bodyPr>
          <a:lstStyle/>
          <a:p>
            <a:r>
              <a:rPr lang="fr-FR" b="1" dirty="0" err="1" smtClean="0"/>
              <a:t>Tencent</a:t>
            </a:r>
            <a:r>
              <a:rPr lang="fr-FR" b="1" dirty="0" smtClean="0"/>
              <a:t> </a:t>
            </a:r>
            <a:r>
              <a:rPr lang="fr-FR" b="1" dirty="0" err="1" smtClean="0"/>
              <a:t>QZone</a:t>
            </a:r>
            <a:r>
              <a:rPr lang="fr-FR" b="1" dirty="0" smtClean="0"/>
              <a:t> (Chine)</a:t>
            </a:r>
          </a:p>
          <a:p>
            <a:r>
              <a:rPr lang="fr-FR" dirty="0" smtClean="0"/>
              <a:t>Le réseau social </a:t>
            </a:r>
            <a:r>
              <a:rPr lang="fr-FR" dirty="0" err="1" smtClean="0">
                <a:hlinkClick r:id="rId2" tooltip="Tencent QZone"/>
              </a:rPr>
              <a:t>Tencent</a:t>
            </a:r>
            <a:r>
              <a:rPr lang="fr-FR" dirty="0" smtClean="0">
                <a:hlinkClick r:id="rId2" tooltip="Tencent QZone"/>
              </a:rPr>
              <a:t> </a:t>
            </a:r>
            <a:r>
              <a:rPr lang="fr-FR" dirty="0" err="1" smtClean="0">
                <a:hlinkClick r:id="rId2" tooltip="Tencent QZone"/>
              </a:rPr>
              <a:t>QZone</a:t>
            </a:r>
            <a:endParaRPr lang="fr-FR" dirty="0" smtClean="0"/>
          </a:p>
          <a:p>
            <a:r>
              <a:rPr lang="fr-FR" b="1" dirty="0" err="1" smtClean="0"/>
              <a:t>Sina</a:t>
            </a:r>
            <a:r>
              <a:rPr lang="fr-FR" b="1" dirty="0" smtClean="0"/>
              <a:t> </a:t>
            </a:r>
            <a:r>
              <a:rPr lang="fr-FR" b="1" dirty="0" err="1" smtClean="0"/>
              <a:t>Weibo</a:t>
            </a:r>
            <a:r>
              <a:rPr lang="fr-FR" b="1" dirty="0" smtClean="0"/>
              <a:t> (Chine)</a:t>
            </a:r>
          </a:p>
          <a:p>
            <a:r>
              <a:rPr lang="fr-FR" dirty="0" smtClean="0"/>
              <a:t>Le réseau social </a:t>
            </a:r>
            <a:r>
              <a:rPr lang="fr-FR" dirty="0" err="1" smtClean="0">
                <a:hlinkClick r:id="rId3" tooltip="Weibo"/>
              </a:rPr>
              <a:t>Sina</a:t>
            </a:r>
            <a:r>
              <a:rPr lang="fr-FR" dirty="0" smtClean="0">
                <a:hlinkClick r:id="rId3" tooltip="Weibo"/>
              </a:rPr>
              <a:t> </a:t>
            </a:r>
            <a:r>
              <a:rPr lang="fr-FR" dirty="0" err="1" smtClean="0">
                <a:hlinkClick r:id="rId3" tooltip="Weibo"/>
              </a:rPr>
              <a:t>Weibo</a:t>
            </a:r>
            <a:endParaRPr lang="fr-FR" dirty="0" smtClean="0"/>
          </a:p>
          <a:p>
            <a:r>
              <a:rPr lang="fr-FR" b="1" dirty="0" err="1" smtClean="0"/>
              <a:t>Tencent</a:t>
            </a:r>
            <a:r>
              <a:rPr lang="fr-FR" b="1" dirty="0" smtClean="0"/>
              <a:t> </a:t>
            </a:r>
            <a:r>
              <a:rPr lang="fr-FR" b="1" dirty="0" err="1" smtClean="0"/>
              <a:t>Weibo</a:t>
            </a:r>
            <a:r>
              <a:rPr lang="fr-FR" b="1" dirty="0" smtClean="0"/>
              <a:t> (Chine)</a:t>
            </a:r>
          </a:p>
          <a:p>
            <a:r>
              <a:rPr lang="fr-FR" dirty="0" smtClean="0"/>
              <a:t>Le réseau social </a:t>
            </a:r>
            <a:r>
              <a:rPr lang="fr-FR" dirty="0" err="1" smtClean="0">
                <a:hlinkClick r:id="rId4" tooltip="Tencent Weibo"/>
              </a:rPr>
              <a:t>Tencent</a:t>
            </a:r>
            <a:r>
              <a:rPr lang="fr-FR" dirty="0" smtClean="0">
                <a:hlinkClick r:id="rId4" tooltip="Tencent Weibo"/>
              </a:rPr>
              <a:t> </a:t>
            </a:r>
            <a:r>
              <a:rPr lang="fr-FR" dirty="0" err="1" smtClean="0">
                <a:hlinkClick r:id="rId4" tooltip="Tencent Weibo"/>
              </a:rPr>
              <a:t>Weibo</a:t>
            </a:r>
            <a:endParaRPr lang="fr-FR" dirty="0" smtClean="0"/>
          </a:p>
          <a:p>
            <a:r>
              <a:rPr lang="fr-FR" b="1" dirty="0" err="1" smtClean="0"/>
              <a:t>iQiyi</a:t>
            </a:r>
            <a:r>
              <a:rPr lang="fr-FR" b="1" dirty="0" smtClean="0"/>
              <a:t> (Chine)</a:t>
            </a:r>
          </a:p>
          <a:p>
            <a:r>
              <a:rPr lang="fr-FR" dirty="0" smtClean="0"/>
              <a:t>Service de vidéo</a:t>
            </a:r>
          </a:p>
          <a:p>
            <a:r>
              <a:rPr lang="fr-FR" b="1" dirty="0" err="1" smtClean="0"/>
              <a:t>Youku</a:t>
            </a:r>
            <a:r>
              <a:rPr lang="fr-FR" b="1" dirty="0" smtClean="0"/>
              <a:t> (Chine)</a:t>
            </a:r>
          </a:p>
          <a:p>
            <a:r>
              <a:rPr lang="fr-FR" dirty="0" smtClean="0"/>
              <a:t>Service de vidéo à la </a:t>
            </a:r>
            <a:r>
              <a:rPr lang="fr-FR" dirty="0" err="1" smtClean="0"/>
              <a:t>Youtube</a:t>
            </a:r>
            <a:endParaRPr lang="fr-FR" dirty="0" smtClean="0"/>
          </a:p>
          <a:p>
            <a:endParaRPr lang="fr-FR" dirty="0"/>
          </a:p>
        </p:txBody>
      </p:sp>
      <p:pic>
        <p:nvPicPr>
          <p:cNvPr id="552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2708920"/>
            <a:ext cx="3766500"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4548496"/>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332656"/>
            <a:ext cx="8435280" cy="936104"/>
          </a:xfrm>
        </p:spPr>
        <p:txBody>
          <a:bodyPr/>
          <a:lstStyle/>
          <a:p>
            <a:r>
              <a:rPr lang="fr-FR" dirty="0" smtClean="0"/>
              <a:t>Réseaux sociaux étrangers</a:t>
            </a:r>
            <a:endParaRPr lang="fr-FR" dirty="0"/>
          </a:p>
        </p:txBody>
      </p:sp>
      <p:sp>
        <p:nvSpPr>
          <p:cNvPr id="3" name="Espace réservé du contenu 2"/>
          <p:cNvSpPr>
            <a:spLocks noGrp="1"/>
          </p:cNvSpPr>
          <p:nvPr>
            <p:ph idx="1"/>
          </p:nvPr>
        </p:nvSpPr>
        <p:spPr/>
        <p:txBody>
          <a:bodyPr>
            <a:normAutofit/>
          </a:bodyPr>
          <a:lstStyle/>
          <a:p>
            <a:r>
              <a:rPr lang="fr-FR" b="1" dirty="0" err="1" smtClean="0"/>
              <a:t>Douban</a:t>
            </a:r>
            <a:r>
              <a:rPr lang="fr-FR" b="1" dirty="0" smtClean="0"/>
              <a:t> (Chine)</a:t>
            </a:r>
          </a:p>
          <a:p>
            <a:r>
              <a:rPr lang="fr-FR" dirty="0" smtClean="0"/>
              <a:t>Communauté de partage de musique, photos, vidéos…</a:t>
            </a:r>
          </a:p>
          <a:p>
            <a:r>
              <a:rPr lang="fr-FR" dirty="0" smtClean="0"/>
              <a:t>Le réseau social </a:t>
            </a:r>
            <a:r>
              <a:rPr lang="fr-FR" dirty="0" err="1" smtClean="0">
                <a:hlinkClick r:id="rId2" tooltip="Douban"/>
              </a:rPr>
              <a:t>Douban</a:t>
            </a:r>
            <a:endParaRPr lang="fr-FR" dirty="0" smtClean="0"/>
          </a:p>
          <a:p>
            <a:r>
              <a:rPr lang="fr-FR" b="1" dirty="0" err="1" smtClean="0"/>
              <a:t>RenRen</a:t>
            </a:r>
            <a:r>
              <a:rPr lang="fr-FR" b="1" dirty="0" smtClean="0"/>
              <a:t> (Chine)</a:t>
            </a:r>
          </a:p>
          <a:p>
            <a:r>
              <a:rPr lang="fr-FR" dirty="0" smtClean="0"/>
              <a:t>Véritable clone de Facebook.</a:t>
            </a:r>
          </a:p>
          <a:p>
            <a:r>
              <a:rPr lang="fr-FR" dirty="0" smtClean="0"/>
              <a:t>Le réseau social </a:t>
            </a:r>
            <a:r>
              <a:rPr lang="fr-FR" dirty="0" err="1" smtClean="0">
                <a:hlinkClick r:id="rId3" tooltip="RenRen"/>
              </a:rPr>
              <a:t>RenRen</a:t>
            </a:r>
            <a:endParaRPr lang="fr-FR" dirty="0" smtClean="0"/>
          </a:p>
          <a:p>
            <a:r>
              <a:rPr lang="fr-FR" b="1" dirty="0" err="1" smtClean="0"/>
              <a:t>Tencent</a:t>
            </a:r>
            <a:r>
              <a:rPr lang="fr-FR" b="1" dirty="0" smtClean="0"/>
              <a:t> QQ (Chine)</a:t>
            </a:r>
          </a:p>
          <a:p>
            <a:endParaRPr lang="fr-FR" dirty="0"/>
          </a:p>
        </p:txBody>
      </p:sp>
    </p:spTree>
    <p:extLst>
      <p:ext uri="{BB962C8B-B14F-4D97-AF65-F5344CB8AC3E}">
        <p14:creationId xmlns:p14="http://schemas.microsoft.com/office/powerpoint/2010/main" val="2375755755"/>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620688"/>
            <a:ext cx="7200800" cy="1368152"/>
          </a:xfrm>
        </p:spPr>
        <p:txBody>
          <a:bodyPr>
            <a:normAutofit/>
          </a:bodyPr>
          <a:lstStyle/>
          <a:p>
            <a:r>
              <a:rPr lang="fr-FR" dirty="0" smtClean="0"/>
              <a:t>Le classement mondial des réseaux sociaux</a:t>
            </a:r>
            <a:endParaRPr lang="fr-FR" dirty="0"/>
          </a:p>
        </p:txBody>
      </p:sp>
      <p:sp>
        <p:nvSpPr>
          <p:cNvPr id="3" name="Espace réservé du contenu 2"/>
          <p:cNvSpPr>
            <a:spLocks noGrp="1"/>
          </p:cNvSpPr>
          <p:nvPr>
            <p:ph idx="1"/>
          </p:nvPr>
        </p:nvSpPr>
        <p:spPr>
          <a:xfrm>
            <a:off x="539552" y="2492896"/>
            <a:ext cx="7620000" cy="3404592"/>
          </a:xfrm>
        </p:spPr>
        <p:txBody>
          <a:bodyPr>
            <a:normAutofit/>
          </a:bodyPr>
          <a:lstStyle/>
          <a:p>
            <a:r>
              <a:rPr lang="fr-FR" b="1" dirty="0" smtClean="0"/>
              <a:t>Voici le classement des médias sociaux</a:t>
            </a:r>
            <a:r>
              <a:rPr lang="fr-FR" dirty="0" smtClean="0"/>
              <a:t> les plus populaires en terme de nombre d’utilisateurs actifs. Par utilisateur actif, il faut entendre utilisateur inscrit actif au moins une fois par mois sur le site ou l’application mobile et non pas seulement « utilisateur inscrit ».</a:t>
            </a:r>
          </a:p>
          <a:p>
            <a:r>
              <a:rPr lang="fr-FR" dirty="0" smtClean="0"/>
              <a:t>Sont mentionnés dans le classement les applications et réseaux sociaux asiatiques inconnus en Europe et aux États-Unis qui, pourtant, rivalisent avec les réseaux sociaux d’envergure mondiale :</a:t>
            </a:r>
            <a:endParaRPr lang="fr-FR" dirty="0"/>
          </a:p>
        </p:txBody>
      </p:sp>
    </p:spTree>
    <p:extLst>
      <p:ext uri="{BB962C8B-B14F-4D97-AF65-F5344CB8AC3E}">
        <p14:creationId xmlns:p14="http://schemas.microsoft.com/office/powerpoint/2010/main" val="721875801"/>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0648"/>
            <a:ext cx="7859216" cy="1263670"/>
          </a:xfrm>
        </p:spPr>
        <p:txBody>
          <a:bodyPr>
            <a:normAutofit/>
          </a:bodyPr>
          <a:lstStyle/>
          <a:p>
            <a:r>
              <a:rPr lang="fr-FR" dirty="0" smtClean="0"/>
              <a:t>Le classement mondial des réseaux sociaux</a:t>
            </a:r>
            <a:endParaRPr lang="fr-FR" dirty="0"/>
          </a:p>
        </p:txBody>
      </p:sp>
      <p:sp>
        <p:nvSpPr>
          <p:cNvPr id="3" name="Espace réservé du contenu 2"/>
          <p:cNvSpPr>
            <a:spLocks noGrp="1"/>
          </p:cNvSpPr>
          <p:nvPr>
            <p:ph idx="1"/>
          </p:nvPr>
        </p:nvSpPr>
        <p:spPr>
          <a:xfrm>
            <a:off x="467544" y="1916832"/>
            <a:ext cx="7620000" cy="4373563"/>
          </a:xfrm>
        </p:spPr>
        <p:txBody>
          <a:bodyPr numCol="2">
            <a:normAutofit fontScale="55000" lnSpcReduction="20000"/>
          </a:bodyPr>
          <a:lstStyle/>
          <a:p>
            <a:r>
              <a:rPr lang="fr-FR" b="1" dirty="0" smtClean="0"/>
              <a:t>1. Facebook</a:t>
            </a:r>
          </a:p>
          <a:p>
            <a:r>
              <a:rPr lang="fr-FR" dirty="0" smtClean="0">
                <a:hlinkClick r:id="rId2" tooltip="présentation de facebook"/>
              </a:rPr>
              <a:t>Facebook</a:t>
            </a:r>
            <a:r>
              <a:rPr lang="fr-FR" dirty="0" smtClean="0"/>
              <a:t> est le premier réseau social au monde</a:t>
            </a:r>
            <a:br>
              <a:rPr lang="fr-FR" dirty="0" smtClean="0"/>
            </a:br>
            <a:r>
              <a:rPr lang="fr-FR" dirty="0" smtClean="0">
                <a:hlinkClick r:id="rId3" tooltip="nombre d'utilisateurs Facebook"/>
              </a:rPr>
              <a:t>1,44 milliards d’utilisateurs actifs</a:t>
            </a:r>
            <a:r>
              <a:rPr lang="fr-FR" dirty="0" smtClean="0"/>
              <a:t> (Avril 2015)</a:t>
            </a:r>
            <a:br>
              <a:rPr lang="fr-FR" dirty="0" smtClean="0"/>
            </a:br>
            <a:endParaRPr lang="fr-FR" dirty="0" smtClean="0"/>
          </a:p>
          <a:p>
            <a:r>
              <a:rPr lang="fr-FR" b="1" dirty="0" smtClean="0"/>
              <a:t>2. YouTube</a:t>
            </a:r>
          </a:p>
          <a:p>
            <a:r>
              <a:rPr lang="fr-FR" dirty="0" smtClean="0"/>
              <a:t>Plateforme de vidéo, </a:t>
            </a:r>
            <a:r>
              <a:rPr lang="fr-FR" dirty="0" err="1" smtClean="0">
                <a:hlinkClick r:id="rId4" tooltip="youtube"/>
              </a:rPr>
              <a:t>Youtube</a:t>
            </a:r>
            <a:r>
              <a:rPr lang="fr-FR" dirty="0" smtClean="0"/>
              <a:t> est le deuxième réseau social au monde</a:t>
            </a:r>
            <a:br>
              <a:rPr lang="fr-FR" dirty="0" smtClean="0"/>
            </a:br>
            <a:r>
              <a:rPr lang="fr-FR" dirty="0" smtClean="0">
                <a:hlinkClick r:id="rId5" tooltip="nombre d'utilisateurs youtube"/>
              </a:rPr>
              <a:t>1 milliard d’utilisateurs actifs</a:t>
            </a:r>
            <a:r>
              <a:rPr lang="fr-FR" dirty="0" smtClean="0"/>
              <a:t> (Mars 2013)</a:t>
            </a:r>
            <a:br>
              <a:rPr lang="fr-FR" dirty="0" smtClean="0"/>
            </a:br>
            <a:endParaRPr lang="fr-FR" dirty="0" smtClean="0"/>
          </a:p>
          <a:p>
            <a:r>
              <a:rPr lang="fr-FR" b="1" dirty="0" smtClean="0"/>
              <a:t>3. </a:t>
            </a:r>
            <a:r>
              <a:rPr lang="fr-FR" b="1" dirty="0" err="1" smtClean="0"/>
              <a:t>Tencent</a:t>
            </a:r>
            <a:r>
              <a:rPr lang="fr-FR" b="1" dirty="0" smtClean="0"/>
              <a:t> QQ</a:t>
            </a:r>
          </a:p>
          <a:p>
            <a:r>
              <a:rPr lang="fr-FR" dirty="0" smtClean="0"/>
              <a:t>Service de messagerie chinois, QQ est le troisième réseau social au monde</a:t>
            </a:r>
            <a:br>
              <a:rPr lang="fr-FR" dirty="0" smtClean="0"/>
            </a:br>
            <a:r>
              <a:rPr lang="fr-FR" dirty="0" smtClean="0">
                <a:hlinkClick r:id="rId6" tooltip="nombre utilisateurs qq"/>
              </a:rPr>
              <a:t>820 millions d’utilisateurs actifs</a:t>
            </a:r>
            <a:r>
              <a:rPr lang="fr-FR" dirty="0" smtClean="0"/>
              <a:t> (Novembre 2014)</a:t>
            </a:r>
          </a:p>
          <a:p>
            <a:r>
              <a:rPr lang="fr-FR" b="1" dirty="0" smtClean="0"/>
              <a:t>4. WhatsApp</a:t>
            </a:r>
          </a:p>
          <a:p>
            <a:r>
              <a:rPr lang="fr-FR" dirty="0" smtClean="0"/>
              <a:t>Application de messagerie et de chat sur mobile, WhatsApp est le 4ème réseau social au monde.</a:t>
            </a:r>
            <a:br>
              <a:rPr lang="fr-FR" dirty="0" smtClean="0"/>
            </a:br>
            <a:r>
              <a:rPr lang="fr-FR" dirty="0" smtClean="0">
                <a:hlinkClick r:id="rId7" tooltip="nombre utilisateurs whatsapp"/>
              </a:rPr>
              <a:t>800 millions d’utilisateurs actifs</a:t>
            </a:r>
            <a:r>
              <a:rPr lang="fr-FR" dirty="0" smtClean="0"/>
              <a:t> (Avril 2015)</a:t>
            </a:r>
          </a:p>
          <a:p>
            <a:r>
              <a:rPr lang="fr-FR" b="1" dirty="0" smtClean="0"/>
              <a:t>5. Facebook Messenger</a:t>
            </a:r>
          </a:p>
          <a:p>
            <a:r>
              <a:rPr lang="fr-FR" dirty="0" smtClean="0"/>
              <a:t>Application de messagerie instantanée et de chat de Facebook, Facebook Messenger est le 5ème réseau social au monde.</a:t>
            </a:r>
            <a:br>
              <a:rPr lang="fr-FR" dirty="0" smtClean="0"/>
            </a:br>
            <a:r>
              <a:rPr lang="fr-FR" dirty="0" smtClean="0">
                <a:hlinkClick r:id="rId8" tooltip="nombre utilisateurs actifs facebook messenger"/>
              </a:rPr>
              <a:t>700 millions d’utilisateurs actifs</a:t>
            </a:r>
            <a:r>
              <a:rPr lang="fr-FR" dirty="0" smtClean="0"/>
              <a:t> (Juin 2015)</a:t>
            </a:r>
          </a:p>
          <a:p>
            <a:endParaRPr lang="fr-FR" dirty="0" smtClean="0"/>
          </a:p>
          <a:p>
            <a:r>
              <a:rPr lang="fr-FR" b="1" dirty="0" smtClean="0"/>
              <a:t>6. </a:t>
            </a:r>
            <a:r>
              <a:rPr lang="fr-FR" b="1" dirty="0" err="1" smtClean="0"/>
              <a:t>Tencent</a:t>
            </a:r>
            <a:r>
              <a:rPr lang="fr-FR" b="1" dirty="0" smtClean="0"/>
              <a:t> </a:t>
            </a:r>
            <a:r>
              <a:rPr lang="fr-FR" b="1" dirty="0" err="1" smtClean="0"/>
              <a:t>Qzone</a:t>
            </a:r>
            <a:endParaRPr lang="fr-FR" b="1" dirty="0" smtClean="0"/>
          </a:p>
          <a:p>
            <a:r>
              <a:rPr lang="fr-FR" dirty="0" smtClean="0"/>
              <a:t>Similaire à Facebook, le réseau social chinois </a:t>
            </a:r>
            <a:r>
              <a:rPr lang="fr-FR" dirty="0" err="1" smtClean="0"/>
              <a:t>Qzone</a:t>
            </a:r>
            <a:r>
              <a:rPr lang="fr-FR" dirty="0" smtClean="0"/>
              <a:t> est le 6ème réseau social au monde</a:t>
            </a:r>
            <a:br>
              <a:rPr lang="fr-FR" dirty="0" smtClean="0"/>
            </a:br>
            <a:r>
              <a:rPr lang="fr-FR" dirty="0" smtClean="0">
                <a:hlinkClick r:id="rId6" tooltip="nombre utilisateurs qzone"/>
              </a:rPr>
              <a:t>644 millions d’utilisateurs actifs</a:t>
            </a:r>
            <a:r>
              <a:rPr lang="fr-FR" dirty="0" smtClean="0"/>
              <a:t> (Mai 2014)</a:t>
            </a:r>
          </a:p>
          <a:p>
            <a:r>
              <a:rPr lang="fr-FR" b="1" dirty="0" smtClean="0"/>
              <a:t>7. </a:t>
            </a:r>
            <a:r>
              <a:rPr lang="fr-FR" b="1" dirty="0" err="1" smtClean="0"/>
              <a:t>Youku</a:t>
            </a:r>
            <a:endParaRPr lang="fr-FR" b="1" dirty="0" smtClean="0"/>
          </a:p>
          <a:p>
            <a:r>
              <a:rPr lang="fr-FR" dirty="0" smtClean="0"/>
              <a:t>Service de vidéo à la </a:t>
            </a:r>
            <a:r>
              <a:rPr lang="fr-FR" dirty="0" err="1" smtClean="0"/>
              <a:t>Youtube</a:t>
            </a:r>
            <a:r>
              <a:rPr lang="fr-FR" dirty="0" smtClean="0"/>
              <a:t> en Chine, </a:t>
            </a:r>
            <a:r>
              <a:rPr lang="fr-FR" dirty="0" err="1" smtClean="0"/>
              <a:t>Youku</a:t>
            </a:r>
            <a:r>
              <a:rPr lang="fr-FR" dirty="0" smtClean="0"/>
              <a:t> est le 7ème réseau social au monde.</a:t>
            </a:r>
            <a:br>
              <a:rPr lang="fr-FR" dirty="0" smtClean="0"/>
            </a:br>
            <a:r>
              <a:rPr lang="fr-FR" dirty="0" smtClean="0">
                <a:hlinkClick r:id="rId9" tooltip="nombre d'utilisateurs youku"/>
              </a:rPr>
              <a:t>500 millions d’utilisateurs actifs</a:t>
            </a:r>
            <a:r>
              <a:rPr lang="fr-FR" dirty="0" smtClean="0"/>
              <a:t> (Novembre 2014)</a:t>
            </a:r>
          </a:p>
          <a:p>
            <a:r>
              <a:rPr lang="fr-FR" b="1" dirty="0" smtClean="0"/>
              <a:t>8. </a:t>
            </a:r>
            <a:r>
              <a:rPr lang="fr-FR" b="1" dirty="0" err="1" smtClean="0"/>
              <a:t>WeChat</a:t>
            </a:r>
            <a:endParaRPr lang="fr-FR" b="1" dirty="0" smtClean="0"/>
          </a:p>
          <a:p>
            <a:r>
              <a:rPr lang="fr-FR" dirty="0" smtClean="0"/>
              <a:t>Application de messagerie instantanée sur téléphone, </a:t>
            </a:r>
            <a:r>
              <a:rPr lang="fr-FR" dirty="0" err="1" smtClean="0"/>
              <a:t>WeChat</a:t>
            </a:r>
            <a:r>
              <a:rPr lang="fr-FR" dirty="0" smtClean="0"/>
              <a:t> est le 8ème réseau social au monde.</a:t>
            </a:r>
            <a:br>
              <a:rPr lang="fr-FR" dirty="0" smtClean="0"/>
            </a:br>
            <a:r>
              <a:rPr lang="fr-FR" dirty="0" smtClean="0">
                <a:hlinkClick r:id="rId10" tooltip="nombre utilisateurs wechat"/>
              </a:rPr>
              <a:t>500 millions d’utilisateurs actifs</a:t>
            </a:r>
            <a:r>
              <a:rPr lang="fr-FR" dirty="0" smtClean="0"/>
              <a:t> (Mars 2015)</a:t>
            </a:r>
          </a:p>
          <a:p>
            <a:r>
              <a:rPr lang="fr-FR" b="1" dirty="0" smtClean="0"/>
              <a:t>9. </a:t>
            </a:r>
            <a:r>
              <a:rPr lang="fr-FR" b="1" dirty="0" err="1" smtClean="0"/>
              <a:t>iQiyi</a:t>
            </a:r>
            <a:endParaRPr lang="fr-FR" b="1" dirty="0" smtClean="0"/>
          </a:p>
          <a:p>
            <a:r>
              <a:rPr lang="fr-FR" dirty="0" smtClean="0"/>
              <a:t>Service de vidéo chinois similaire la </a:t>
            </a:r>
            <a:r>
              <a:rPr lang="fr-FR" dirty="0" err="1" smtClean="0"/>
              <a:t>Youtube</a:t>
            </a:r>
            <a:r>
              <a:rPr lang="fr-FR" dirty="0" smtClean="0"/>
              <a:t>, </a:t>
            </a:r>
            <a:r>
              <a:rPr lang="fr-FR" dirty="0" err="1" smtClean="0"/>
              <a:t>iQiyi</a:t>
            </a:r>
            <a:r>
              <a:rPr lang="fr-FR" dirty="0" smtClean="0"/>
              <a:t> est le 9ème réseau social au monde.</a:t>
            </a:r>
            <a:br>
              <a:rPr lang="fr-FR" dirty="0" smtClean="0"/>
            </a:br>
            <a:r>
              <a:rPr lang="fr-FR" dirty="0" smtClean="0">
                <a:hlinkClick r:id="rId11" tooltip="nasdaq"/>
              </a:rPr>
              <a:t>450 millions d’utilisateurs actifs</a:t>
            </a:r>
            <a:r>
              <a:rPr lang="fr-FR" dirty="0" smtClean="0"/>
              <a:t> (Septembre 2014)</a:t>
            </a:r>
          </a:p>
          <a:p>
            <a:r>
              <a:rPr lang="fr-FR" b="1" dirty="0" smtClean="0"/>
              <a:t>10. Tumblr</a:t>
            </a:r>
          </a:p>
          <a:p>
            <a:r>
              <a:rPr lang="fr-FR" dirty="0" smtClean="0"/>
              <a:t>Plateforme de blog, Tumblr est le 10ème réseau social au monde.</a:t>
            </a:r>
            <a:br>
              <a:rPr lang="fr-FR" dirty="0" smtClean="0"/>
            </a:br>
            <a:r>
              <a:rPr lang="fr-FR" dirty="0" smtClean="0"/>
              <a:t>Entre </a:t>
            </a:r>
            <a:r>
              <a:rPr lang="fr-FR" dirty="0" smtClean="0">
                <a:hlinkClick r:id="rId12" tooltip="nombre d'utilisateurs tumblr"/>
              </a:rPr>
              <a:t>400 millions d’utilisateurs actifs</a:t>
            </a:r>
            <a:r>
              <a:rPr lang="fr-FR" dirty="0" smtClean="0"/>
              <a:t> (Novembre 2014)</a:t>
            </a:r>
          </a:p>
          <a:p>
            <a:endParaRPr lang="fr-FR" dirty="0"/>
          </a:p>
        </p:txBody>
      </p:sp>
    </p:spTree>
    <p:extLst>
      <p:ext uri="{BB962C8B-B14F-4D97-AF65-F5344CB8AC3E}">
        <p14:creationId xmlns:p14="http://schemas.microsoft.com/office/powerpoint/2010/main" val="1033558203"/>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généralistes</a:t>
            </a:r>
            <a:endParaRPr lang="fr-FR" dirty="0"/>
          </a:p>
        </p:txBody>
      </p:sp>
      <p:sp>
        <p:nvSpPr>
          <p:cNvPr id="3" name="Espace réservé du contenu 2"/>
          <p:cNvSpPr>
            <a:spLocks noGrp="1"/>
          </p:cNvSpPr>
          <p:nvPr>
            <p:ph idx="1"/>
          </p:nvPr>
        </p:nvSpPr>
        <p:spPr>
          <a:xfrm>
            <a:off x="457200" y="1752600"/>
            <a:ext cx="8435280" cy="4373563"/>
          </a:xfrm>
        </p:spPr>
        <p:txBody>
          <a:bodyPr/>
          <a:lstStyle/>
          <a:p>
            <a:r>
              <a:rPr lang="fr-FR" b="1" dirty="0" smtClean="0"/>
              <a:t>Twitter</a:t>
            </a:r>
          </a:p>
          <a:p>
            <a:r>
              <a:rPr lang="fr-FR" b="1" dirty="0" smtClean="0"/>
              <a:t>A la différence de Facebook,</a:t>
            </a:r>
            <a:r>
              <a:rPr lang="fr-FR" dirty="0" smtClean="0"/>
              <a:t> centré sur le réseau d’amis proches, </a:t>
            </a:r>
            <a:r>
              <a:rPr lang="fr-FR" dirty="0" smtClean="0">
                <a:hlinkClick r:id="rId2" tooltip="Twitter"/>
              </a:rPr>
              <a:t>Twitter</a:t>
            </a:r>
            <a:r>
              <a:rPr lang="fr-FR" dirty="0" smtClean="0"/>
              <a:t> permet de suivre librement n’importe quel utilisateur (ami, marque, personnalité) et de partager des messages courts limités à 140 caractères.</a:t>
            </a:r>
          </a:p>
          <a:p>
            <a:pPr marL="0" indent="0">
              <a:buNone/>
            </a:pPr>
            <a:endParaRPr lang="fr-FR"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2218" y="3717032"/>
            <a:ext cx="4368173" cy="2664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5523395"/>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332656"/>
            <a:ext cx="7499176" cy="1371600"/>
          </a:xfrm>
        </p:spPr>
        <p:txBody>
          <a:bodyPr>
            <a:normAutofit/>
          </a:bodyPr>
          <a:lstStyle/>
          <a:p>
            <a:r>
              <a:rPr lang="fr-FR" dirty="0" smtClean="0"/>
              <a:t>Le classement mondial des réseaux sociaux</a:t>
            </a:r>
            <a:endParaRPr lang="fr-FR" dirty="0"/>
          </a:p>
        </p:txBody>
      </p:sp>
      <p:sp>
        <p:nvSpPr>
          <p:cNvPr id="3" name="Espace réservé du contenu 2"/>
          <p:cNvSpPr>
            <a:spLocks noGrp="1"/>
          </p:cNvSpPr>
          <p:nvPr>
            <p:ph idx="1"/>
          </p:nvPr>
        </p:nvSpPr>
        <p:spPr>
          <a:xfrm>
            <a:off x="467544" y="2132856"/>
            <a:ext cx="7620000" cy="4373563"/>
          </a:xfrm>
        </p:spPr>
        <p:txBody>
          <a:bodyPr numCol="2">
            <a:normAutofit fontScale="55000" lnSpcReduction="20000"/>
          </a:bodyPr>
          <a:lstStyle/>
          <a:p>
            <a:r>
              <a:rPr lang="fr-FR" b="1" dirty="0" smtClean="0"/>
              <a:t>11. Google+</a:t>
            </a:r>
          </a:p>
          <a:p>
            <a:r>
              <a:rPr lang="fr-FR" dirty="0" smtClean="0"/>
              <a:t>A mi-chemin entre Facebook et Twitter, </a:t>
            </a:r>
            <a:r>
              <a:rPr lang="fr-FR" dirty="0" smtClean="0">
                <a:hlinkClick r:id="rId2" tooltip="présentation de google+"/>
              </a:rPr>
              <a:t>Google+</a:t>
            </a:r>
            <a:r>
              <a:rPr lang="fr-FR" dirty="0" smtClean="0"/>
              <a:t> est le 11ème réseau social mondial en terme d’utilisateurs actifs.</a:t>
            </a:r>
            <a:br>
              <a:rPr lang="fr-FR" dirty="0" smtClean="0"/>
            </a:br>
            <a:r>
              <a:rPr lang="fr-FR" dirty="0" smtClean="0">
                <a:hlinkClick r:id="rId3" tooltip="nombre d'utilisateurs sur Google+"/>
              </a:rPr>
              <a:t>359 millions d’utilisateurs actifs</a:t>
            </a:r>
            <a:r>
              <a:rPr lang="fr-FR" dirty="0" smtClean="0"/>
              <a:t> (Février 2014)</a:t>
            </a:r>
          </a:p>
          <a:p>
            <a:r>
              <a:rPr lang="fr-FR" b="1" dirty="0" smtClean="0"/>
              <a:t>12. Twitter</a:t>
            </a:r>
          </a:p>
          <a:p>
            <a:r>
              <a:rPr lang="fr-FR" dirty="0" smtClean="0"/>
              <a:t>Plateforme de </a:t>
            </a:r>
            <a:r>
              <a:rPr lang="fr-FR" dirty="0" err="1" smtClean="0"/>
              <a:t>microblogging</a:t>
            </a:r>
            <a:r>
              <a:rPr lang="fr-FR" dirty="0" smtClean="0"/>
              <a:t>, </a:t>
            </a:r>
            <a:r>
              <a:rPr lang="fr-FR" dirty="0" smtClean="0">
                <a:hlinkClick r:id="rId4" tooltip="présentation de twitter"/>
              </a:rPr>
              <a:t>Twitter</a:t>
            </a:r>
            <a:r>
              <a:rPr lang="fr-FR" dirty="0" smtClean="0"/>
              <a:t> est le 12ème réseau social au monde.</a:t>
            </a:r>
            <a:br>
              <a:rPr lang="fr-FR" dirty="0" smtClean="0"/>
            </a:br>
            <a:r>
              <a:rPr lang="fr-FR" dirty="0" smtClean="0">
                <a:hlinkClick r:id="rId5" tooltip="nombre d'utilisateurs actifs twitter"/>
              </a:rPr>
              <a:t>316 millions d’utilisateurs actifs</a:t>
            </a:r>
            <a:r>
              <a:rPr lang="fr-FR" dirty="0" smtClean="0"/>
              <a:t> (Juillet 2015)</a:t>
            </a:r>
          </a:p>
          <a:p>
            <a:r>
              <a:rPr lang="fr-FR" b="1" dirty="0" smtClean="0"/>
              <a:t>13. Instagram</a:t>
            </a:r>
          </a:p>
          <a:p>
            <a:r>
              <a:rPr lang="fr-FR" dirty="0" smtClean="0"/>
              <a:t>Service de retouche et de partage de photos sur mobile, </a:t>
            </a:r>
            <a:r>
              <a:rPr lang="fr-FR" dirty="0" smtClean="0">
                <a:hlinkClick r:id="rId6" tooltip="instagram"/>
              </a:rPr>
              <a:t>Instagram</a:t>
            </a:r>
            <a:r>
              <a:rPr lang="fr-FR" dirty="0" smtClean="0"/>
              <a:t> est le 13ème réseau social au monde.</a:t>
            </a:r>
            <a:br>
              <a:rPr lang="fr-FR" dirty="0" smtClean="0"/>
            </a:br>
            <a:r>
              <a:rPr lang="fr-FR" dirty="0" smtClean="0">
                <a:hlinkClick r:id="rId7" tooltip="instagram"/>
              </a:rPr>
              <a:t>300 millions d’utilisateurs actifs</a:t>
            </a:r>
            <a:r>
              <a:rPr lang="fr-FR" dirty="0" smtClean="0"/>
              <a:t> (Décembre 2014)</a:t>
            </a:r>
          </a:p>
          <a:p>
            <a:r>
              <a:rPr lang="fr-FR" b="1" dirty="0" smtClean="0"/>
              <a:t>14. Skype</a:t>
            </a:r>
          </a:p>
          <a:p>
            <a:r>
              <a:rPr lang="fr-FR" dirty="0" smtClean="0"/>
              <a:t>Service de téléphonie par VOIP et de chat, Skype est le 14ème réseau social au monde.</a:t>
            </a:r>
            <a:br>
              <a:rPr lang="fr-FR" dirty="0" smtClean="0"/>
            </a:br>
            <a:r>
              <a:rPr lang="fr-FR" dirty="0" smtClean="0">
                <a:hlinkClick r:id="rId8" tooltip="nombre utilisateurs skype"/>
              </a:rPr>
              <a:t>300 millions d’utilisateurs actifs</a:t>
            </a:r>
            <a:r>
              <a:rPr lang="fr-FR" dirty="0" smtClean="0"/>
              <a:t> (Juillet 2014)</a:t>
            </a:r>
          </a:p>
          <a:p>
            <a:r>
              <a:rPr lang="fr-FR" b="1" dirty="0" smtClean="0"/>
              <a:t>15. </a:t>
            </a:r>
            <a:r>
              <a:rPr lang="fr-FR" b="1" dirty="0" err="1" smtClean="0"/>
              <a:t>Baidu</a:t>
            </a:r>
            <a:r>
              <a:rPr lang="fr-FR" b="1" dirty="0" smtClean="0"/>
              <a:t> </a:t>
            </a:r>
            <a:r>
              <a:rPr lang="fr-FR" b="1" dirty="0" err="1" smtClean="0"/>
              <a:t>Tieba</a:t>
            </a:r>
            <a:endParaRPr lang="fr-FR" b="1" dirty="0" smtClean="0"/>
          </a:p>
          <a:p>
            <a:r>
              <a:rPr lang="fr-FR" dirty="0" smtClean="0"/>
              <a:t>Réseau social et communautaire, </a:t>
            </a:r>
            <a:r>
              <a:rPr lang="fr-FR" dirty="0" err="1" smtClean="0"/>
              <a:t>Baidu</a:t>
            </a:r>
            <a:r>
              <a:rPr lang="fr-FR" dirty="0" smtClean="0"/>
              <a:t> </a:t>
            </a:r>
            <a:r>
              <a:rPr lang="fr-FR" dirty="0" err="1" smtClean="0"/>
              <a:t>Tieba</a:t>
            </a:r>
            <a:r>
              <a:rPr lang="fr-FR" dirty="0" smtClean="0"/>
              <a:t> est le 15ème réseau social au monde.</a:t>
            </a:r>
            <a:br>
              <a:rPr lang="fr-FR" dirty="0" smtClean="0"/>
            </a:br>
            <a:r>
              <a:rPr lang="fr-FR" dirty="0" smtClean="0">
                <a:hlinkClick r:id="rId9" tooltip="nombre utilisateurs skype"/>
              </a:rPr>
              <a:t>300 millions d’utilisateurs actifs</a:t>
            </a:r>
            <a:r>
              <a:rPr lang="fr-FR" dirty="0" smtClean="0"/>
              <a:t> (Juin 2015)</a:t>
            </a:r>
          </a:p>
          <a:p>
            <a:endParaRPr lang="fr-FR" dirty="0" smtClean="0"/>
          </a:p>
          <a:p>
            <a:r>
              <a:rPr lang="fr-FR" b="1" dirty="0" smtClean="0"/>
              <a:t>16. </a:t>
            </a:r>
            <a:r>
              <a:rPr lang="fr-FR" b="1" dirty="0" err="1" smtClean="0"/>
              <a:t>Viber</a:t>
            </a:r>
            <a:endParaRPr lang="fr-FR" b="1" dirty="0" smtClean="0"/>
          </a:p>
          <a:p>
            <a:r>
              <a:rPr lang="fr-FR" dirty="0" err="1" smtClean="0"/>
              <a:t>Viber</a:t>
            </a:r>
            <a:r>
              <a:rPr lang="fr-FR" dirty="0" smtClean="0"/>
              <a:t>, Application de messagerie instantanée permettant également de passer des appels gratuitement est le 16ème réseau social au monde.</a:t>
            </a:r>
            <a:br>
              <a:rPr lang="fr-FR" dirty="0" smtClean="0"/>
            </a:br>
            <a:r>
              <a:rPr lang="fr-FR" dirty="0" smtClean="0">
                <a:hlinkClick r:id="rId10" tooltip="nombre d'utilisateurs viber"/>
              </a:rPr>
              <a:t>236 millions d’utilisateurs actifs</a:t>
            </a:r>
            <a:r>
              <a:rPr lang="fr-FR" dirty="0" smtClean="0"/>
              <a:t> (Février 2015)</a:t>
            </a:r>
          </a:p>
          <a:p>
            <a:r>
              <a:rPr lang="fr-FR" b="1" dirty="0" smtClean="0"/>
              <a:t>17. </a:t>
            </a:r>
            <a:r>
              <a:rPr lang="fr-FR" b="1" dirty="0" err="1" smtClean="0"/>
              <a:t>Tencent</a:t>
            </a:r>
            <a:r>
              <a:rPr lang="fr-FR" b="1" dirty="0" smtClean="0"/>
              <a:t> </a:t>
            </a:r>
            <a:r>
              <a:rPr lang="fr-FR" b="1" dirty="0" err="1" smtClean="0"/>
              <a:t>Weibo</a:t>
            </a:r>
            <a:endParaRPr lang="fr-FR" b="1" dirty="0" smtClean="0"/>
          </a:p>
          <a:p>
            <a:r>
              <a:rPr lang="fr-FR" dirty="0" smtClean="0"/>
              <a:t>Service de </a:t>
            </a:r>
            <a:r>
              <a:rPr lang="fr-FR" dirty="0" err="1" smtClean="0"/>
              <a:t>microblog</a:t>
            </a:r>
            <a:r>
              <a:rPr lang="fr-FR" dirty="0" smtClean="0"/>
              <a:t> à la Twitter, </a:t>
            </a:r>
            <a:r>
              <a:rPr lang="fr-FR" dirty="0" err="1" smtClean="0"/>
              <a:t>Tencent</a:t>
            </a:r>
            <a:r>
              <a:rPr lang="fr-FR" dirty="0" smtClean="0"/>
              <a:t> </a:t>
            </a:r>
            <a:r>
              <a:rPr lang="fr-FR" dirty="0" err="1" smtClean="0"/>
              <a:t>Weibo</a:t>
            </a:r>
            <a:r>
              <a:rPr lang="fr-FR" dirty="0" smtClean="0"/>
              <a:t> est le 17ème réseau social au monde.</a:t>
            </a:r>
            <a:br>
              <a:rPr lang="fr-FR" dirty="0" smtClean="0"/>
            </a:br>
            <a:r>
              <a:rPr lang="fr-FR" dirty="0" smtClean="0">
                <a:hlinkClick r:id="rId11" tooltip="nombre d'utilisateurs sur tencent weibo"/>
              </a:rPr>
              <a:t>230 millions d’utilisateurs actifs</a:t>
            </a:r>
            <a:r>
              <a:rPr lang="fr-FR" dirty="0" smtClean="0"/>
              <a:t> (Juillet 2014)</a:t>
            </a:r>
          </a:p>
          <a:p>
            <a:r>
              <a:rPr lang="fr-FR" b="1" dirty="0" smtClean="0"/>
              <a:t>18. </a:t>
            </a:r>
            <a:r>
              <a:rPr lang="fr-FR" b="1" dirty="0" err="1" smtClean="0"/>
              <a:t>Linkedin</a:t>
            </a:r>
            <a:endParaRPr lang="fr-FR" b="1" dirty="0" smtClean="0"/>
          </a:p>
          <a:p>
            <a:r>
              <a:rPr lang="fr-FR" dirty="0" smtClean="0"/>
              <a:t>Réseau professionnel, </a:t>
            </a:r>
            <a:r>
              <a:rPr lang="fr-FR" dirty="0" err="1" smtClean="0">
                <a:hlinkClick r:id="rId12" tooltip="présentation de linkedin"/>
              </a:rPr>
              <a:t>Linkedin</a:t>
            </a:r>
            <a:r>
              <a:rPr lang="fr-FR" dirty="0" smtClean="0"/>
              <a:t> est le 18ème réseau social au monde.</a:t>
            </a:r>
            <a:br>
              <a:rPr lang="fr-FR" dirty="0" smtClean="0"/>
            </a:br>
            <a:r>
              <a:rPr lang="fr-FR" dirty="0" smtClean="0">
                <a:hlinkClick r:id="rId13" tooltip="nombre d'utilisateurs sur Linkedin"/>
              </a:rPr>
              <a:t>209 millions d’utilisateurs actifs</a:t>
            </a:r>
            <a:r>
              <a:rPr lang="fr-FR" dirty="0" smtClean="0"/>
              <a:t> (Juillet 2014)</a:t>
            </a:r>
          </a:p>
          <a:p>
            <a:r>
              <a:rPr lang="fr-FR" b="1" dirty="0" smtClean="0"/>
              <a:t>19. Line</a:t>
            </a:r>
          </a:p>
          <a:p>
            <a:r>
              <a:rPr lang="fr-FR" dirty="0" smtClean="0"/>
              <a:t>Service de messagerie instantanée sur téléphone, Line est le 20ème réseau social au monde.</a:t>
            </a:r>
            <a:br>
              <a:rPr lang="fr-FR" dirty="0" smtClean="0"/>
            </a:br>
            <a:r>
              <a:rPr lang="fr-FR" dirty="0" smtClean="0">
                <a:hlinkClick r:id="rId14" tooltip="nombre utilisateurs line"/>
              </a:rPr>
              <a:t>205 millions d’utilisateurs actifs</a:t>
            </a:r>
            <a:r>
              <a:rPr lang="fr-FR" dirty="0" smtClean="0"/>
              <a:t> (Avril 2015)</a:t>
            </a:r>
          </a:p>
          <a:p>
            <a:r>
              <a:rPr lang="fr-FR" b="1" dirty="0" smtClean="0"/>
              <a:t>20. </a:t>
            </a:r>
            <a:r>
              <a:rPr lang="fr-FR" b="1" dirty="0" err="1" smtClean="0"/>
              <a:t>Snapchat</a:t>
            </a:r>
            <a:endParaRPr lang="fr-FR" b="1" dirty="0" smtClean="0"/>
          </a:p>
          <a:p>
            <a:r>
              <a:rPr lang="fr-FR" dirty="0" smtClean="0"/>
              <a:t>Application mobile permettant d’envoyer des messages à durée de vie limitée, </a:t>
            </a:r>
            <a:r>
              <a:rPr lang="fr-FR" dirty="0" err="1" smtClean="0"/>
              <a:t>Snapchat</a:t>
            </a:r>
            <a:r>
              <a:rPr lang="fr-FR" dirty="0" smtClean="0"/>
              <a:t> est le 19ème réseau social au monde.</a:t>
            </a:r>
            <a:br>
              <a:rPr lang="fr-FR" dirty="0" smtClean="0"/>
            </a:br>
            <a:r>
              <a:rPr lang="fr-FR" dirty="0" smtClean="0">
                <a:hlinkClick r:id="rId15" tooltip="nombre d'utilisateurs snapchat"/>
              </a:rPr>
              <a:t>200 millions d’utilisateurs actifs</a:t>
            </a:r>
            <a:r>
              <a:rPr lang="fr-FR" dirty="0" smtClean="0"/>
              <a:t> (Janvier 2015)</a:t>
            </a:r>
          </a:p>
          <a:p>
            <a:endParaRPr lang="fr-FR" dirty="0"/>
          </a:p>
        </p:txBody>
      </p:sp>
    </p:spTree>
    <p:extLst>
      <p:ext uri="{BB962C8B-B14F-4D97-AF65-F5344CB8AC3E}">
        <p14:creationId xmlns:p14="http://schemas.microsoft.com/office/powerpoint/2010/main" val="4105022072"/>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réseaux sociaux les plus populaires</a:t>
            </a:r>
            <a:endParaRPr lang="fr-FR" dirty="0"/>
          </a:p>
        </p:txBody>
      </p:sp>
      <p:sp>
        <p:nvSpPr>
          <p:cNvPr id="3" name="Espace réservé du contenu 2"/>
          <p:cNvSpPr>
            <a:spLocks noGrp="1"/>
          </p:cNvSpPr>
          <p:nvPr>
            <p:ph idx="1"/>
          </p:nvPr>
        </p:nvSpPr>
        <p:spPr>
          <a:xfrm>
            <a:off x="683568" y="1987099"/>
            <a:ext cx="8208912" cy="4525963"/>
          </a:xfrm>
        </p:spPr>
        <p:txBody>
          <a:bodyPr numCol="3">
            <a:normAutofit/>
          </a:bodyPr>
          <a:lstStyle/>
          <a:p>
            <a:pPr marL="457200" indent="-457200">
              <a:buFont typeface="+mj-lt"/>
              <a:buAutoNum type="arabicPeriod"/>
            </a:pPr>
            <a:r>
              <a:rPr lang="fr-FR" sz="3200" dirty="0" smtClean="0"/>
              <a:t>Facebook</a:t>
            </a:r>
          </a:p>
          <a:p>
            <a:pPr marL="457200" indent="-457200">
              <a:buFont typeface="+mj-lt"/>
              <a:buAutoNum type="arabicPeriod"/>
            </a:pPr>
            <a:r>
              <a:rPr lang="fr-FR" sz="3200" dirty="0" smtClean="0"/>
              <a:t>YouTube</a:t>
            </a:r>
          </a:p>
          <a:p>
            <a:pPr marL="457200" indent="-457200">
              <a:buFont typeface="+mj-lt"/>
              <a:buAutoNum type="arabicPeriod"/>
            </a:pPr>
            <a:r>
              <a:rPr lang="fr-FR" sz="3200" dirty="0" smtClean="0"/>
              <a:t>WhatsApp</a:t>
            </a:r>
          </a:p>
          <a:p>
            <a:pPr marL="457200" indent="-457200">
              <a:buFont typeface="+mj-lt"/>
              <a:buAutoNum type="arabicPeriod"/>
            </a:pPr>
            <a:r>
              <a:rPr lang="fr-FR" sz="3200" dirty="0" smtClean="0"/>
              <a:t>Facebook Messenger</a:t>
            </a:r>
          </a:p>
          <a:p>
            <a:pPr marL="457200" indent="-457200">
              <a:buFont typeface="+mj-lt"/>
              <a:buAutoNum type="arabicPeriod"/>
            </a:pPr>
            <a:r>
              <a:rPr lang="fr-FR" sz="3200" dirty="0" err="1" smtClean="0"/>
              <a:t>WeChat</a:t>
            </a:r>
            <a:endParaRPr lang="fr-FR" sz="3200" dirty="0" smtClean="0"/>
          </a:p>
          <a:p>
            <a:pPr marL="457200" indent="-457200">
              <a:buFont typeface="+mj-lt"/>
              <a:buAutoNum type="arabicPeriod"/>
            </a:pPr>
            <a:r>
              <a:rPr lang="fr-FR" sz="3200" dirty="0" smtClean="0"/>
              <a:t>Tumblr</a:t>
            </a:r>
          </a:p>
          <a:p>
            <a:pPr marL="457200" indent="-457200">
              <a:buFont typeface="+mj-lt"/>
              <a:buAutoNum type="arabicPeriod"/>
            </a:pPr>
            <a:r>
              <a:rPr lang="fr-FR" sz="3200" dirty="0" smtClean="0"/>
              <a:t>Google+</a:t>
            </a:r>
          </a:p>
          <a:p>
            <a:pPr marL="457200" indent="-457200">
              <a:buFont typeface="+mj-lt"/>
              <a:buAutoNum type="arabicPeriod"/>
            </a:pPr>
            <a:r>
              <a:rPr lang="fr-FR" sz="3200" dirty="0" smtClean="0"/>
              <a:t>Twitter</a:t>
            </a:r>
          </a:p>
          <a:p>
            <a:pPr marL="457200" indent="-457200">
              <a:buFont typeface="+mj-lt"/>
              <a:buAutoNum type="arabicPeriod"/>
            </a:pPr>
            <a:r>
              <a:rPr lang="fr-FR" sz="3200" dirty="0" smtClean="0"/>
              <a:t>Instagram</a:t>
            </a:r>
          </a:p>
          <a:p>
            <a:pPr marL="457200" indent="-457200">
              <a:buFont typeface="+mj-lt"/>
              <a:buAutoNum type="arabicPeriod"/>
            </a:pPr>
            <a:r>
              <a:rPr lang="fr-FR" sz="3200" dirty="0" smtClean="0"/>
              <a:t>Skype</a:t>
            </a:r>
          </a:p>
          <a:p>
            <a:pPr marL="457200" indent="-457200">
              <a:buFont typeface="+mj-lt"/>
              <a:buAutoNum type="arabicPeriod"/>
            </a:pPr>
            <a:r>
              <a:rPr lang="fr-FR" sz="3200" dirty="0" err="1" smtClean="0"/>
              <a:t>Viber</a:t>
            </a:r>
            <a:endParaRPr lang="fr-FR" sz="3200" dirty="0" smtClean="0"/>
          </a:p>
          <a:p>
            <a:pPr marL="457200" indent="-457200">
              <a:buFont typeface="+mj-lt"/>
              <a:buAutoNum type="arabicPeriod"/>
            </a:pPr>
            <a:r>
              <a:rPr lang="fr-FR" sz="3200" dirty="0" err="1" smtClean="0"/>
              <a:t>Linkedin</a:t>
            </a:r>
            <a:endParaRPr lang="fr-FR" sz="3200" dirty="0" smtClean="0"/>
          </a:p>
          <a:p>
            <a:pPr marL="457200" indent="-457200">
              <a:buFont typeface="+mj-lt"/>
              <a:buAutoNum type="arabicPeriod"/>
            </a:pPr>
            <a:r>
              <a:rPr lang="fr-FR" sz="3200" dirty="0" smtClean="0"/>
              <a:t>Line</a:t>
            </a:r>
          </a:p>
          <a:p>
            <a:pPr marL="457200" indent="-457200">
              <a:buFont typeface="+mj-lt"/>
              <a:buAutoNum type="arabicPeriod"/>
            </a:pPr>
            <a:r>
              <a:rPr lang="fr-FR" sz="3200" dirty="0" err="1" smtClean="0"/>
              <a:t>Snapchat</a:t>
            </a:r>
            <a:endParaRPr lang="fr-FR" sz="3200" dirty="0"/>
          </a:p>
        </p:txBody>
      </p:sp>
      <p:sp>
        <p:nvSpPr>
          <p:cNvPr id="4" name="ZoneTexte 3"/>
          <p:cNvSpPr txBox="1"/>
          <p:nvPr/>
        </p:nvSpPr>
        <p:spPr>
          <a:xfrm>
            <a:off x="107504" y="1556792"/>
            <a:ext cx="8568952" cy="307777"/>
          </a:xfrm>
          <a:prstGeom prst="rect">
            <a:avLst/>
          </a:prstGeom>
          <a:noFill/>
        </p:spPr>
        <p:txBody>
          <a:bodyPr wrap="square" rtlCol="0">
            <a:spAutoFit/>
          </a:bodyPr>
          <a:lstStyle/>
          <a:p>
            <a:r>
              <a:rPr lang="fr-FR" sz="1400" dirty="0" smtClean="0"/>
              <a:t>Si l’on exclut les réseaux sociaux asiatiques ou russes, peu implantés en Europe, le classement est donc :</a:t>
            </a:r>
          </a:p>
        </p:txBody>
      </p:sp>
    </p:spTree>
    <p:extLst>
      <p:ext uri="{BB962C8B-B14F-4D97-AF65-F5344CB8AC3E}">
        <p14:creationId xmlns:p14="http://schemas.microsoft.com/office/powerpoint/2010/main" val="823870871"/>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556792"/>
            <a:ext cx="7560840" cy="864096"/>
          </a:xfrm>
        </p:spPr>
        <p:style>
          <a:lnRef idx="0">
            <a:schemeClr val="accent3"/>
          </a:lnRef>
          <a:fillRef idx="3">
            <a:schemeClr val="accent3"/>
          </a:fillRef>
          <a:effectRef idx="3">
            <a:schemeClr val="accent3"/>
          </a:effectRef>
          <a:fontRef idx="minor">
            <a:schemeClr val="lt1"/>
          </a:fontRef>
        </p:style>
        <p:txBody>
          <a:bodyPr>
            <a:normAutofit/>
          </a:bodyPr>
          <a:lstStyle/>
          <a:p>
            <a:pPr algn="ctr"/>
            <a:r>
              <a:rPr lang="fr-FR" sz="4800" dirty="0" smtClean="0">
                <a:hlinkClick r:id="rId2"/>
              </a:rPr>
              <a:t>Source des données</a:t>
            </a:r>
            <a:endParaRPr lang="fr-FR" sz="4800" dirty="0"/>
          </a:p>
        </p:txBody>
      </p:sp>
      <p:pic>
        <p:nvPicPr>
          <p:cNvPr id="512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771800" y="3933056"/>
            <a:ext cx="3464097" cy="9798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1118307"/>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généralistes</a:t>
            </a:r>
            <a:endParaRPr lang="fr-FR" dirty="0"/>
          </a:p>
        </p:txBody>
      </p:sp>
      <p:sp>
        <p:nvSpPr>
          <p:cNvPr id="3" name="Espace réservé du contenu 2"/>
          <p:cNvSpPr>
            <a:spLocks noGrp="1"/>
          </p:cNvSpPr>
          <p:nvPr>
            <p:ph idx="1"/>
          </p:nvPr>
        </p:nvSpPr>
        <p:spPr>
          <a:xfrm>
            <a:off x="457200" y="1752600"/>
            <a:ext cx="8219256" cy="4373563"/>
          </a:xfrm>
        </p:spPr>
        <p:txBody>
          <a:bodyPr>
            <a:normAutofit/>
          </a:bodyPr>
          <a:lstStyle/>
          <a:p>
            <a:r>
              <a:rPr lang="fr-FR" b="1" dirty="0" smtClean="0"/>
              <a:t>Google Plus</a:t>
            </a:r>
          </a:p>
          <a:p>
            <a:r>
              <a:rPr lang="fr-FR" b="1" dirty="0" smtClean="0"/>
              <a:t>Google+ est un service à mi-chemin entre Facebook et Twitter.</a:t>
            </a:r>
            <a:r>
              <a:rPr lang="fr-FR" dirty="0" smtClean="0"/>
              <a:t> Il permet en effet de communiquer avec vos amis et votre famille en limitant la visibilité de vos messages et photos à un groupe défini de personnes (grâce aux « cercles »). Pour autant, des utilisateurs pourront vous suivre sans que vous ayez besoin de les accepter en tant qu’amis au préalable.</a:t>
            </a:r>
          </a:p>
          <a:p>
            <a:pPr marL="0" indent="0">
              <a:buNone/>
            </a:pPr>
            <a:endParaRPr lang="fr-FR"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4453" y="3836661"/>
            <a:ext cx="2808312" cy="28507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3062489"/>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généralistes</a:t>
            </a:r>
            <a:endParaRPr lang="fr-FR" dirty="0"/>
          </a:p>
        </p:txBody>
      </p:sp>
      <p:sp>
        <p:nvSpPr>
          <p:cNvPr id="3" name="Espace réservé du contenu 2"/>
          <p:cNvSpPr>
            <a:spLocks noGrp="1"/>
          </p:cNvSpPr>
          <p:nvPr>
            <p:ph idx="1"/>
          </p:nvPr>
        </p:nvSpPr>
        <p:spPr/>
        <p:txBody>
          <a:bodyPr>
            <a:normAutofit/>
          </a:bodyPr>
          <a:lstStyle/>
          <a:p>
            <a:r>
              <a:rPr lang="fr-FR" b="1" dirty="0" smtClean="0"/>
              <a:t>Tumblr</a:t>
            </a:r>
          </a:p>
          <a:p>
            <a:r>
              <a:rPr lang="fr-FR" b="1" dirty="0" smtClean="0"/>
              <a:t>Sur Tumblr,</a:t>
            </a:r>
            <a:r>
              <a:rPr lang="fr-FR" dirty="0" smtClean="0"/>
              <a:t> le cupcake, le </a:t>
            </a:r>
            <a:r>
              <a:rPr lang="fr-FR" dirty="0" err="1" smtClean="0"/>
              <a:t>Gif</a:t>
            </a:r>
            <a:r>
              <a:rPr lang="fr-FR" dirty="0" smtClean="0"/>
              <a:t> animé, les blagues de </a:t>
            </a:r>
            <a:r>
              <a:rPr lang="fr-FR" dirty="0" err="1" smtClean="0"/>
              <a:t>community</a:t>
            </a:r>
            <a:r>
              <a:rPr lang="fr-FR" dirty="0" smtClean="0"/>
              <a:t> managers et les </a:t>
            </a:r>
            <a:r>
              <a:rPr lang="fr-FR" dirty="0" err="1" smtClean="0"/>
              <a:t>boobs</a:t>
            </a:r>
            <a:r>
              <a:rPr lang="fr-FR" dirty="0" smtClean="0"/>
              <a:t> règnent en maître. Tumblr est une plateforme permettant de publier des textes,  citations, liens, photos, sons et vidéos de manière </a:t>
            </a:r>
            <a:r>
              <a:rPr lang="fr-FR" dirty="0" err="1" smtClean="0"/>
              <a:t>ultra-simple</a:t>
            </a:r>
            <a:r>
              <a:rPr lang="fr-FR" dirty="0" smtClean="0"/>
              <a:t> sans passer par la création fastidieuse d’un blog mais avec des possibilités intéressantes de customisation au niveau du design de votre page.</a:t>
            </a:r>
          </a:p>
          <a:p>
            <a:pPr marL="0" indent="0">
              <a:buNone/>
            </a:pPr>
            <a:endParaRPr lang="fr-FR"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4365223"/>
            <a:ext cx="3193728" cy="22114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7520829"/>
      </p:ext>
    </p:extLst>
  </p:cSld>
  <p:clrMapOvr>
    <a:masterClrMapping/>
  </p:clrMapOvr>
  <mc:AlternateContent xmlns:mc="http://schemas.openxmlformats.org/markup-compatibility/2006" xmlns:p14="http://schemas.microsoft.com/office/powerpoint/2010/main">
    <mc:Choice Requires="p14">
      <p:transition spd="slow" p14:dur="2000">
        <p14:ripple dir="lu"/>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el">
  <a:themeElements>
    <a:clrScheme name="Essentie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e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e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610</TotalTime>
  <Words>2767</Words>
  <Application>Microsoft Office PowerPoint</Application>
  <PresentationFormat>Affichage à l'écran (4:3)</PresentationFormat>
  <Paragraphs>333</Paragraphs>
  <Slides>72</Slides>
  <Notes>0</Notes>
  <HiddenSlides>0</HiddenSlides>
  <MMClips>0</MMClips>
  <ScaleCrop>false</ScaleCrop>
  <HeadingPairs>
    <vt:vector size="4" baseType="variant">
      <vt:variant>
        <vt:lpstr>Thème</vt:lpstr>
      </vt:variant>
      <vt:variant>
        <vt:i4>1</vt:i4>
      </vt:variant>
      <vt:variant>
        <vt:lpstr>Titres des diapositives</vt:lpstr>
      </vt:variant>
      <vt:variant>
        <vt:i4>72</vt:i4>
      </vt:variant>
    </vt:vector>
  </HeadingPairs>
  <TitlesOfParts>
    <vt:vector size="73" baseType="lpstr">
      <vt:lpstr>Essentiel</vt:lpstr>
      <vt:lpstr>Les réseaux sociaux</vt:lpstr>
      <vt:lpstr>Sommaire 1/3</vt:lpstr>
      <vt:lpstr>Sommaire 2/3</vt:lpstr>
      <vt:lpstr>Sommaire 3/3</vt:lpstr>
      <vt:lpstr>Réseaux sociaux généralistes</vt:lpstr>
      <vt:lpstr>Réseaux sociaux généralistes</vt:lpstr>
      <vt:lpstr>Réseaux sociaux généralistes</vt:lpstr>
      <vt:lpstr>Réseaux sociaux généralistes</vt:lpstr>
      <vt:lpstr>Réseaux sociaux généralistes</vt:lpstr>
      <vt:lpstr>Réseaux sociaux généralistes</vt:lpstr>
      <vt:lpstr>Réseaux sociaux généralistes</vt:lpstr>
      <vt:lpstr>Réseaux sociaux généralistes</vt:lpstr>
      <vt:lpstr>Réseaux sociaux généralistes</vt:lpstr>
      <vt:lpstr>Réseaux sociaux professionnels</vt:lpstr>
      <vt:lpstr>Réseaux sociaux professionnels</vt:lpstr>
      <vt:lpstr>Réseaux d’anciens élèves</vt:lpstr>
      <vt:lpstr>Réseaux sociaux visuels</vt:lpstr>
      <vt:lpstr>Réseaux sociaux visuels</vt:lpstr>
      <vt:lpstr>Réseaux sociaux visuels</vt:lpstr>
      <vt:lpstr>Réseaux sociaux visuels</vt:lpstr>
      <vt:lpstr>Réseaux sociaux vidéo</vt:lpstr>
      <vt:lpstr>Réseaux sociaux vidéo</vt:lpstr>
      <vt:lpstr>Réseaux sociaux vidéo</vt:lpstr>
      <vt:lpstr>Réseaux sociaux vidéo</vt:lpstr>
      <vt:lpstr>Réseaux sociaux vidéo</vt:lpstr>
      <vt:lpstr>Réseaux sociaux vidéo</vt:lpstr>
      <vt:lpstr>Réseaux sociaux vidéo</vt:lpstr>
      <vt:lpstr>Réseaux sociaux de diaporama</vt:lpstr>
      <vt:lpstr>Réseaux sociaux de partage et de découverte de contenus</vt:lpstr>
      <vt:lpstr>Présentation PowerPoint</vt:lpstr>
      <vt:lpstr>Présentation PowerPoint</vt:lpstr>
      <vt:lpstr>Réseaux sociaux de questions/réponses</vt:lpstr>
      <vt:lpstr>Réseaux sociaux de questions/réponses</vt:lpstr>
      <vt:lpstr>Réseaux sociaux de questions/réponses</vt:lpstr>
      <vt:lpstr>Réseaux sociaux géolocalisés</vt:lpstr>
      <vt:lpstr>Réseaux sociaux géolocalisés</vt:lpstr>
      <vt:lpstr>Réseaux sociaux géolocalisés</vt:lpstr>
      <vt:lpstr>Réseaux sociaux Open Source</vt:lpstr>
      <vt:lpstr>Réseau social payant</vt:lpstr>
      <vt:lpstr>Réseaux sociaux musicaux</vt:lpstr>
      <vt:lpstr>Réseaux sociaux musicaux</vt:lpstr>
      <vt:lpstr>Réseaux sociaux musicaux</vt:lpstr>
      <vt:lpstr>Réseaux sociaux musicaux</vt:lpstr>
      <vt:lpstr>Réseaux sociaux éphémères</vt:lpstr>
      <vt:lpstr>Réseaux sociaux éphémères</vt:lpstr>
      <vt:lpstr>Réseaux sociaux éphémères</vt:lpstr>
      <vt:lpstr>Réseaux sociaux éphémères</vt:lpstr>
      <vt:lpstr>Réseaux sociaux anonymes</vt:lpstr>
      <vt:lpstr>Réseaux sociaux anonymes</vt:lpstr>
      <vt:lpstr>Réseaux sociaux sur mobile</vt:lpstr>
      <vt:lpstr>Réseaux sociaux sur mobile</vt:lpstr>
      <vt:lpstr>Applications de messagerie sur mobile</vt:lpstr>
      <vt:lpstr>Applications de messagerie sur mobile</vt:lpstr>
      <vt:lpstr>Applications de messagerie sur mobile</vt:lpstr>
      <vt:lpstr>Applications de messagerie sur mobile</vt:lpstr>
      <vt:lpstr>Applications de messagerie sur mobile</vt:lpstr>
      <vt:lpstr>Applications de messagerie sur mobile</vt:lpstr>
      <vt:lpstr>Applications de messagerie sur mobile</vt:lpstr>
      <vt:lpstr>Applications de messagerie sur mobile</vt:lpstr>
      <vt:lpstr>Applications de messagerie sur mobile</vt:lpstr>
      <vt:lpstr>Les messageries vocales</vt:lpstr>
      <vt:lpstr>Les messageries vocales</vt:lpstr>
      <vt:lpstr>Réseaux sociaux de selfies</vt:lpstr>
      <vt:lpstr>Réseaux sociaux de rencontres</vt:lpstr>
      <vt:lpstr>Réseaux sociaux de rencontres</vt:lpstr>
      <vt:lpstr>Réseaux sociaux étrangers</vt:lpstr>
      <vt:lpstr>Réseaux sociaux étrangers</vt:lpstr>
      <vt:lpstr>Le classement mondial des réseaux sociaux</vt:lpstr>
      <vt:lpstr>Le classement mondial des réseaux sociaux</vt:lpstr>
      <vt:lpstr>Le classement mondial des réseaux sociaux</vt:lpstr>
      <vt:lpstr>Les réseaux sociaux les plus populaires</vt:lpstr>
      <vt:lpstr>Source des données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réseaux sociaux</dc:title>
  <dc:creator>marieanne</dc:creator>
  <cp:lastModifiedBy>marieanne</cp:lastModifiedBy>
  <cp:revision>21</cp:revision>
  <dcterms:created xsi:type="dcterms:W3CDTF">2015-07-29T13:09:11Z</dcterms:created>
  <dcterms:modified xsi:type="dcterms:W3CDTF">2015-07-30T14:03:29Z</dcterms:modified>
</cp:coreProperties>
</file>