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61" autoAdjust="0"/>
  </p:normalViewPr>
  <p:slideViewPr>
    <p:cSldViewPr>
      <p:cViewPr varScale="1">
        <p:scale>
          <a:sx n="95" d="100"/>
          <a:sy n="95" d="100"/>
        </p:scale>
        <p:origin x="-7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4EFED-EC59-436F-918E-E2798979734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1CEBD-C337-492A-A1E2-FD2AA9367AB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688F2E-E76A-42D7-9456-76298E6850D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25C55-9346-4B5B-9E01-2B4850E6E23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55453-5BE3-4F09-9F78-D217B3DA528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9B167-F373-4D30-B481-94FDE6F50F0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8B605-820E-4CE0-B7A3-735B70FBF52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D3EE9-1C19-446A-AF34-B1AC039E2A9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5CCFA-02D2-436A-89B9-FBD3B81FB2C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E3177-F49B-4747-9647-66E0AE91FD8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541B0-D5A9-4A28-AE5C-D6A766F2470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8640694-0DBE-4160-A228-790C72C9BB7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196752"/>
            <a:ext cx="7772400" cy="1492076"/>
          </a:xfrm>
          <a:ln w="28575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fr-FR" dirty="0" smtClean="0"/>
              <a:t>INTRODUCTION A LA COMMUNICATION</a:t>
            </a:r>
          </a:p>
        </p:txBody>
      </p:sp>
      <p:pic>
        <p:nvPicPr>
          <p:cNvPr id="3075" name="Picture 4" descr="argument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7904" y="4714449"/>
            <a:ext cx="1587500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6" name="Picture 5" descr="teac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2852936"/>
            <a:ext cx="1371600" cy="1854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friendsh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29000"/>
            <a:ext cx="1384300" cy="171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fr-FR" sz="21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þ"/>
            </a:pPr>
            <a:r>
              <a:rPr lang="fr-FR" sz="2100" smtClean="0"/>
              <a:t>D’une manière générale, sur un message que nous connaîtrions à </a:t>
            </a:r>
            <a:r>
              <a:rPr lang="fr-FR" sz="2100" b="1" i="1" smtClean="0"/>
              <a:t>100 %</a:t>
            </a:r>
            <a:r>
              <a:rPr lang="fr-FR" sz="2100" smtClean="0"/>
              <a:t> 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þ"/>
            </a:pPr>
            <a:r>
              <a:rPr lang="fr-FR" sz="2100" smtClean="0"/>
              <a:t>Nous n’en passons que </a:t>
            </a:r>
            <a:r>
              <a:rPr lang="fr-FR" sz="2100" b="1" i="1" smtClean="0"/>
              <a:t>80 %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þ"/>
            </a:pPr>
            <a:r>
              <a:rPr lang="fr-FR" sz="2100" smtClean="0"/>
              <a:t>Notre interlocuteur n’en entend que </a:t>
            </a:r>
            <a:r>
              <a:rPr lang="fr-FR" sz="2100" b="1" i="1" smtClean="0"/>
              <a:t>60 %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þ"/>
            </a:pPr>
            <a:r>
              <a:rPr lang="fr-FR" sz="2100" smtClean="0"/>
              <a:t>Il n’en comprend que </a:t>
            </a:r>
            <a:r>
              <a:rPr lang="fr-FR" sz="2100" b="1" i="1" smtClean="0"/>
              <a:t>40 %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þ"/>
            </a:pPr>
            <a:r>
              <a:rPr lang="fr-FR" sz="2100" smtClean="0"/>
              <a:t>Et n’est capable que d’en restituer </a:t>
            </a:r>
            <a:r>
              <a:rPr lang="fr-FR" sz="2100" b="1" i="1" smtClean="0"/>
              <a:t>20 %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þ"/>
            </a:pPr>
            <a:r>
              <a:rPr lang="fr-FR" sz="2100" smtClean="0"/>
              <a:t>Et avec le temps…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100" smtClean="0"/>
              <a:t>    Même si ces données ne sont valables que pour une transmission descendante de 15 minutes, il faut en tenir compte quand nous délivrons des messages !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smtClean="0"/>
              <a:t>Que reste-t-il de ce que vous dites 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smtClean="0"/>
              <a:t>Il doit répondre à deux critères :</a:t>
            </a:r>
          </a:p>
          <a:p>
            <a:pPr eaLnBrk="1" hangingPunct="1">
              <a:buFont typeface="Wingdings" pitchFamily="2" charset="2"/>
              <a:buChar char="è"/>
            </a:pPr>
            <a:r>
              <a:rPr lang="fr-FR" smtClean="0"/>
              <a:t>Un désir : pour satisfaire une attente ou répondre à une curiosité,</a:t>
            </a:r>
          </a:p>
          <a:p>
            <a:pPr eaLnBrk="1" hangingPunct="1">
              <a:buFont typeface="Wingdings" pitchFamily="2" charset="2"/>
              <a:buChar char="è"/>
            </a:pPr>
            <a:r>
              <a:rPr lang="fr-FR" smtClean="0"/>
              <a:t>Une résonance : c'est-à-dire les conséquences qu’il aura pour celui qui le reçoit.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mtClean="0"/>
              <a:t>(Exemple : chiffres du loto)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smtClean="0"/>
              <a:t>Pour qu’un message intéresse l’autre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"/>
            </a:pPr>
            <a:r>
              <a:rPr lang="fr-FR" sz="2100" b="1" smtClean="0"/>
              <a:t>Un message contenant des informations, un message organisé, un message répondant à un besoin, c’est déjà bien. Et pourtant, il manque encore l’essentiel…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21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100" b="1" smtClean="0"/>
              <a:t>LE TALENT : des informations qui « passent » 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21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"/>
            </a:pPr>
            <a:r>
              <a:rPr lang="fr-FR" sz="2100" b="1" smtClean="0"/>
              <a:t>Si la personne qui vous délivre un message bafouille, oublie des informations, se reprend, ou dit simplement « je crois que », l’émission de l’information sera parasitée, peut-être même incompréhensible.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711200"/>
          </a:xfrm>
        </p:spPr>
        <p:txBody>
          <a:bodyPr>
            <a:normAutofit fontScale="90000"/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smtClean="0"/>
              <a:t>   La  communication passe donc par deux modes d’expression :</a:t>
            </a:r>
          </a:p>
          <a:p>
            <a:pPr eaLnBrk="1" hangingPunct="1">
              <a:buFont typeface="Wingdings" pitchFamily="2" charset="2"/>
              <a:buChar char="I"/>
            </a:pPr>
            <a:r>
              <a:rPr lang="fr-FR" smtClean="0"/>
              <a:t>un mode informationnel : 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mtClean="0"/>
              <a:t>                  LES MOTS</a:t>
            </a:r>
          </a:p>
          <a:p>
            <a:pPr eaLnBrk="1" hangingPunct="1">
              <a:buFont typeface="Wingdings" pitchFamily="2" charset="2"/>
              <a:buChar char="I"/>
            </a:pPr>
            <a:r>
              <a:rPr lang="fr-FR" smtClean="0"/>
              <a:t>un mode relationnel : 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mtClean="0"/>
              <a:t>        LES INDICES CONTEXTUELS 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mtClean="0"/>
              <a:t>             ET NON VERBAUX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smtClean="0"/>
          </a:p>
          <a:p>
            <a:pPr lvl="1" eaLnBrk="1" hangingPunct="1">
              <a:buFont typeface="Symbol" pitchFamily="18" charset="2"/>
              <a:buChar char="À"/>
            </a:pPr>
            <a:r>
              <a:rPr lang="fr-FR" smtClean="0"/>
              <a:t>40 % des gens sont d’abord des visuels, </a:t>
            </a:r>
          </a:p>
          <a:p>
            <a:pPr lvl="1" eaLnBrk="1" hangingPunct="1">
              <a:buFont typeface="Symbol" pitchFamily="18" charset="2"/>
              <a:buNone/>
            </a:pPr>
            <a:r>
              <a:rPr lang="fr-FR" smtClean="0"/>
              <a:t>(je vois bien ce que vous voulez dire),</a:t>
            </a:r>
          </a:p>
          <a:p>
            <a:pPr lvl="1" eaLnBrk="1" hangingPunct="1">
              <a:buFont typeface="Symbol" pitchFamily="18" charset="2"/>
              <a:buChar char="À"/>
            </a:pPr>
            <a:r>
              <a:rPr lang="fr-FR" smtClean="0"/>
              <a:t>40 % des gens sont des auditifs,</a:t>
            </a:r>
          </a:p>
          <a:p>
            <a:pPr lvl="1" eaLnBrk="1" hangingPunct="1">
              <a:buFont typeface="Symbol" pitchFamily="18" charset="2"/>
              <a:buNone/>
            </a:pPr>
            <a:r>
              <a:rPr lang="fr-FR" smtClean="0"/>
              <a:t>(j’entends bien ce que vous voulez dire),</a:t>
            </a:r>
          </a:p>
          <a:p>
            <a:pPr lvl="1" eaLnBrk="1" hangingPunct="1">
              <a:buFont typeface="Symbol" pitchFamily="18" charset="2"/>
              <a:buChar char="À"/>
            </a:pPr>
            <a:r>
              <a:rPr lang="fr-FR" smtClean="0"/>
              <a:t>20 % des gens sont des kinesthésiques (le ressenti) </a:t>
            </a:r>
          </a:p>
          <a:p>
            <a:pPr lvl="1" eaLnBrk="1" hangingPunct="1">
              <a:buFont typeface="Symbol" pitchFamily="18" charset="2"/>
              <a:buNone/>
            </a:pPr>
            <a:r>
              <a:rPr lang="fr-FR" smtClean="0"/>
              <a:t>(je sens bien ce que vous voulez dire).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Nos systèmes de représentation 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ebdings" pitchFamily="18" charset="2"/>
              <a:buChar char=""/>
            </a:pPr>
            <a:r>
              <a:rPr lang="fr-FR" sz="1900" b="1" smtClean="0"/>
              <a:t>La communication est interaction continue,</a:t>
            </a:r>
          </a:p>
          <a:p>
            <a:pPr eaLnBrk="1" hangingPunct="1">
              <a:lnSpc>
                <a:spcPct val="80000"/>
              </a:lnSpc>
              <a:buFont typeface="Webdings" pitchFamily="18" charset="2"/>
              <a:buChar char=""/>
            </a:pPr>
            <a:r>
              <a:rPr lang="fr-FR" sz="1900" b="1" smtClean="0"/>
              <a:t>Communiquer c’est d’abord écouter,</a:t>
            </a:r>
          </a:p>
          <a:p>
            <a:pPr eaLnBrk="1" hangingPunct="1">
              <a:lnSpc>
                <a:spcPct val="80000"/>
              </a:lnSpc>
              <a:buFont typeface="Webdings" pitchFamily="18" charset="2"/>
              <a:buChar char=""/>
            </a:pPr>
            <a:r>
              <a:rPr lang="fr-FR" sz="1900" b="1" smtClean="0"/>
              <a:t>Communiquer c’est : LES MOTS ET LE COMPORTEMENT,</a:t>
            </a:r>
          </a:p>
          <a:p>
            <a:pPr eaLnBrk="1" hangingPunct="1">
              <a:lnSpc>
                <a:spcPct val="80000"/>
              </a:lnSpc>
              <a:buFont typeface="Webdings" pitchFamily="18" charset="2"/>
              <a:buChar char=""/>
            </a:pPr>
            <a:r>
              <a:rPr lang="fr-FR" sz="1900" b="1" smtClean="0"/>
              <a:t>Communiquer c’est informer : le message doit être CLAIR, le message doit répondre à un besoin ou le susciter,</a:t>
            </a:r>
          </a:p>
          <a:p>
            <a:pPr eaLnBrk="1" hangingPunct="1">
              <a:lnSpc>
                <a:spcPct val="80000"/>
              </a:lnSpc>
              <a:buFont typeface="Webdings" pitchFamily="18" charset="2"/>
              <a:buChar char=""/>
            </a:pPr>
            <a:r>
              <a:rPr lang="fr-FR" sz="1900" b="1" smtClean="0"/>
              <a:t>L’information doit être ORIGINALE,</a:t>
            </a:r>
          </a:p>
          <a:p>
            <a:pPr eaLnBrk="1" hangingPunct="1">
              <a:lnSpc>
                <a:spcPct val="80000"/>
              </a:lnSpc>
              <a:buFont typeface="Webdings" pitchFamily="18" charset="2"/>
              <a:buChar char=""/>
            </a:pPr>
            <a:r>
              <a:rPr lang="fr-FR" sz="1900" b="1" smtClean="0"/>
              <a:t>La forme doit servir le fond du message,</a:t>
            </a:r>
          </a:p>
          <a:p>
            <a:pPr eaLnBrk="1" hangingPunct="1">
              <a:lnSpc>
                <a:spcPct val="80000"/>
              </a:lnSpc>
              <a:buFont typeface="Webdings" pitchFamily="18" charset="2"/>
              <a:buChar char=""/>
            </a:pPr>
            <a:r>
              <a:rPr lang="fr-FR" sz="1900" b="1" smtClean="0"/>
              <a:t>Plus de 70 % de notre communication passent par le non verbal,</a:t>
            </a:r>
          </a:p>
          <a:p>
            <a:pPr eaLnBrk="1" hangingPunct="1">
              <a:lnSpc>
                <a:spcPct val="80000"/>
              </a:lnSpc>
              <a:buFont typeface="Webdings" pitchFamily="18" charset="2"/>
              <a:buChar char=""/>
            </a:pPr>
            <a:r>
              <a:rPr lang="fr-FR" sz="1900" b="1" smtClean="0"/>
              <a:t>Facteur de sympathie : 7 % par les mots.</a:t>
            </a:r>
          </a:p>
          <a:p>
            <a:pPr eaLnBrk="1" hangingPunct="1">
              <a:lnSpc>
                <a:spcPct val="80000"/>
              </a:lnSpc>
              <a:buFont typeface="Webdings" pitchFamily="18" charset="2"/>
              <a:buChar char=""/>
            </a:pPr>
            <a:r>
              <a:rPr lang="fr-FR" sz="1900" b="1" smtClean="0"/>
              <a:t>Nous communiquons avec les autres et non devant les autres !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smtClean="0"/>
              <a:t>A RETENIR :</a:t>
            </a:r>
            <a:br>
              <a:rPr lang="fr-FR" sz="3200" smtClean="0"/>
            </a:br>
            <a:endParaRPr lang="fr-FR" sz="32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smtClean="0"/>
              <a:t>Nous percevons les choses de façon différente, ce qui ne facilite pas la communication.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Pour vous le prouver, exercez vous avec les exercices qui suivent.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smtClean="0"/>
              <a:t>Petits exercices de communication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fr-FR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Exercice n° 1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16113"/>
            <a:ext cx="76327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fr-FR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Exercice n° 2 : Que voyez-vous ?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916113"/>
            <a:ext cx="4967287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fr-FR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Exercice n° 2 : Que voyez-vous ?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781175"/>
            <a:ext cx="360045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fr-FR" sz="2500" smtClean="0"/>
              <a:t>Tu parles 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fr-FR" sz="2500" smtClean="0"/>
              <a:t>Vous parlez… Discussions privées, de groupe, rapports, exposés… Engueulades, confidences, déclarations d’amour…Il y en a même qui parlent tout seuls…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fr-FR" sz="2500" smtClean="0"/>
              <a:t>Vous parlez à votre chef, à votre collègue, à vos clients, à votre médecin, à votre professeur, au guichetier de l’administration qui ne vous répond pas !...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fr-FR" sz="25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fr-FR" sz="2500" smtClean="0"/>
              <a:t>VOUS COMMUNIQUEZ !</a:t>
            </a:r>
          </a:p>
        </p:txBody>
      </p:sp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fr-FR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smtClean="0"/>
              <a:t>Exercice n° 3 : Combien l’éléphant a-t-il de pattes ?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89138"/>
            <a:ext cx="604837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fr-FR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606425"/>
          </a:xfrm>
        </p:spPr>
        <p:txBody>
          <a:bodyPr/>
          <a:lstStyle/>
          <a:p>
            <a:pPr eaLnBrk="1" hangingPunct="1"/>
            <a:r>
              <a:rPr lang="fr-FR" sz="3200" smtClean="0"/>
              <a:t>Exercice n° 4 : Que voyez-vous ?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09638"/>
            <a:ext cx="5472112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smtClean="0"/>
              <a:t>Les perceptions sont différentes… d’un individu à un autre… 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mtClean="0"/>
              <a:t>Il vous appartient donc de connaître ou de chercher à connaître les différences de perception d’un client à un autre pour lui proposer le bon produit….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Conclusion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r-FR" sz="2100" b="1" smtClean="0"/>
              <a:t>Vous parlez haut,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r-FR" sz="2100" b="1" smtClean="0"/>
              <a:t>Vous dites doucement,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r-FR" sz="2100" b="1" smtClean="0"/>
              <a:t>Vous criez fort,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r-FR" sz="2100" b="1" smtClean="0"/>
              <a:t>Vous hurlez dans la colère,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r-FR" sz="2100" b="1" smtClean="0"/>
              <a:t>Vous chuchotez un secret,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r-FR" sz="2100" b="1" smtClean="0"/>
              <a:t>Vous soupirez de lassitude,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r-FR" sz="2100" b="1" smtClean="0"/>
              <a:t>Vous bafouillez de timidité,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r-FR" sz="2100" b="1" smtClean="0"/>
              <a:t>Vous toussez quand vous avez une bronchite,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r-FR" sz="2100" b="1" smtClean="0"/>
              <a:t>Vous borborygmez parce que vous avez une faim de loup…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21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2100" b="1" smtClean="0"/>
              <a:t>VOUS COMMUNIQUEZ !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500" smtClean="0"/>
              <a:t>Et puis vous ne dites rien !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500" smtClean="0"/>
              <a:t>Vous vous taisez, vous restez muet.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500" smtClean="0"/>
              <a:t>Vous ne soufflez mot.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500" smtClean="0"/>
              <a:t>Vous refusez de communiquer 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500" smtClean="0"/>
              <a:t>   Mais refuser de communiquer c’est encore communiquer, puisque c’est communiquer son refus…de communiquer 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25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500" smtClean="0"/>
              <a:t>VOUS COMMUNIQUEZ !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J"/>
            </a:pPr>
            <a:r>
              <a:rPr lang="fr-FR" sz="2500" smtClean="0"/>
              <a:t>Mon professeur avait des parasites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J"/>
            </a:pPr>
            <a:r>
              <a:rPr lang="fr-FR" sz="2500" smtClean="0"/>
              <a:t>Je me souviens d’un professeur d’histoire et géographie qui avait la manie de tirer la langue dès qu’il réfléchissait. Nous passions notre temps à compter le nombre de fois qu’il le faisait pendant ses cours. Nous n’écoutions plus ce qu’il disait.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J"/>
            </a:pPr>
            <a:r>
              <a:rPr lang="fr-FR" sz="2500" smtClean="0"/>
              <a:t>Qui n’a pas eu, durant sa scolarité, un professeur qui parasitait son message par des tics visuels ou verbaux ?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smtClean="0"/>
              <a:t>COMMUNIQUER C’EST QUOI ?</a:t>
            </a:r>
            <a:br>
              <a:rPr lang="fr-FR" sz="3200" smtClean="0"/>
            </a:br>
            <a:endParaRPr lang="fr-FR" sz="32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C"/>
            </a:pPr>
            <a:r>
              <a:rPr lang="fr-FR" smtClean="0"/>
              <a:t>Votre cerveau est capable de traiter </a:t>
            </a:r>
            <a:r>
              <a:rPr lang="fr-FR" b="1" smtClean="0"/>
              <a:t>800 mots à la minute</a:t>
            </a:r>
            <a:r>
              <a:rPr lang="fr-FR" smtClean="0"/>
              <a:t>. Le plus rapide de votre interlocuteur n’atteint pas </a:t>
            </a:r>
            <a:r>
              <a:rPr lang="fr-FR" b="1" smtClean="0"/>
              <a:t>240 mots minute</a:t>
            </a:r>
            <a:r>
              <a:rPr lang="fr-FR" smtClean="0"/>
              <a:t>. Votre esprit a le temps de vagabonder et il ne s’en prive pas.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mtClean="0"/>
              <a:t>          L’ÉCOUTE EST FRAGILE…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fr-FR" sz="2500" smtClean="0"/>
              <a:t>Je regarde mon interlocuteur pour lui faire savoir que je l’écoute,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fr-FR" sz="2500" smtClean="0"/>
              <a:t>Je reformule pour lui permettre de recadrer ou de valider,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fr-FR" sz="2500" smtClean="0"/>
              <a:t>Je reste curieux de lui et de ce qu’il dit,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fr-FR" sz="2500" smtClean="0"/>
              <a:t>Je pose des questions sans que ce soit systématique,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fr-FR" sz="2500" smtClean="0"/>
              <a:t>Je cherche à le comprendre sans l’évaluer.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smtClean="0"/>
              <a:t>JE PRATIQUE L’ÉCOUTE ACTIVE :</a:t>
            </a:r>
            <a:br>
              <a:rPr lang="fr-FR" sz="3200" smtClean="0"/>
            </a:br>
            <a:endParaRPr lang="fr-FR" sz="32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fr-FR" smtClean="0"/>
              <a:t>Le regard : un geste qui touche à distance.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fr-FR" smtClean="0"/>
              <a:t>L’oreille n’est efficace que jusqu’à une </a:t>
            </a:r>
            <a:r>
              <a:rPr lang="fr-FR" b="1" smtClean="0"/>
              <a:t>soixantaine de mètres</a:t>
            </a:r>
            <a:r>
              <a:rPr lang="fr-FR" smtClean="0"/>
              <a:t>, le regard lui peut porter jusqu’à </a:t>
            </a:r>
            <a:r>
              <a:rPr lang="fr-FR" b="1" smtClean="0"/>
              <a:t>1 500</a:t>
            </a:r>
            <a:r>
              <a:rPr lang="fr-FR" smtClean="0"/>
              <a:t> </a:t>
            </a:r>
            <a:r>
              <a:rPr lang="fr-FR" b="1" smtClean="0"/>
              <a:t>mètres</a:t>
            </a:r>
            <a:r>
              <a:rPr lang="fr-FR" smtClean="0"/>
              <a:t> !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fr-FR" sz="2500" smtClean="0"/>
          </a:p>
          <a:p>
            <a:pPr eaLnBrk="1" hangingPunct="1">
              <a:lnSpc>
                <a:spcPct val="80000"/>
              </a:lnSpc>
            </a:pPr>
            <a:r>
              <a:rPr lang="fr-FR" sz="2500" smtClean="0"/>
              <a:t>Un message n’existe que dans sa réception. Les spécialistes en communication s’accordent à reconnaître qu’en interaction, </a:t>
            </a:r>
            <a:r>
              <a:rPr lang="fr-FR" sz="2500" b="1" smtClean="0"/>
              <a:t>plus de 70 % du message passe par le relationnel</a:t>
            </a:r>
            <a:r>
              <a:rPr lang="fr-FR" sz="2500" smtClean="0"/>
              <a:t>, c'est-à-dire par tous les éléments paraverbaux et comportementaux. Ce qu’il restera d’une communication, ce sera l’impression générale, la crédibilité, la sympathie, l’énergie, la conviction, etc…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La transmission du message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96</TotalTime>
  <Words>551</Words>
  <Application>Microsoft Office PowerPoint</Application>
  <PresentationFormat>Affichage à l'écran (4:3)</PresentationFormat>
  <Paragraphs>95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Vagues</vt:lpstr>
      <vt:lpstr>INTRODUCTION A LA COMMUNICATION</vt:lpstr>
      <vt:lpstr>Présentation PowerPoint</vt:lpstr>
      <vt:lpstr>Présentation PowerPoint</vt:lpstr>
      <vt:lpstr>Présentation PowerPoint</vt:lpstr>
      <vt:lpstr>COMMUNIQUER C’EST QUOI ? </vt:lpstr>
      <vt:lpstr>Présentation PowerPoint</vt:lpstr>
      <vt:lpstr>JE PRATIQUE L’ÉCOUTE ACTIVE : </vt:lpstr>
      <vt:lpstr>Présentation PowerPoint</vt:lpstr>
      <vt:lpstr>La transmission du message</vt:lpstr>
      <vt:lpstr>Que reste-t-il de ce que vous dites ?</vt:lpstr>
      <vt:lpstr>Pour qu’un message intéresse l’autre</vt:lpstr>
      <vt:lpstr>Présentation PowerPoint</vt:lpstr>
      <vt:lpstr>Présentation PowerPoint</vt:lpstr>
      <vt:lpstr>Nos systèmes de représentation :</vt:lpstr>
      <vt:lpstr>A RETENIR : </vt:lpstr>
      <vt:lpstr>Petits exercices de communication</vt:lpstr>
      <vt:lpstr>Exercice n° 1</vt:lpstr>
      <vt:lpstr>Exercice n° 2 : Que voyez-vous ?</vt:lpstr>
      <vt:lpstr>Exercice n° 2 : Que voyez-vous ?</vt:lpstr>
      <vt:lpstr>Exercice n° 3 : Combien l’éléphant a-t-il de pattes ?</vt:lpstr>
      <vt:lpstr>Exercice n° 4 : Que voyez-vous ?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 LA COMMUNICATION</dc:title>
  <dc:creator>DUPUIS MARIE ANNE</dc:creator>
  <cp:lastModifiedBy>marieanne</cp:lastModifiedBy>
  <cp:revision>11</cp:revision>
  <dcterms:created xsi:type="dcterms:W3CDTF">2005-02-05T16:09:54Z</dcterms:created>
  <dcterms:modified xsi:type="dcterms:W3CDTF">2015-05-30T17:48:02Z</dcterms:modified>
</cp:coreProperties>
</file>