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9" r:id="rId6"/>
  </p:sldMasterIdLst>
  <p:notesMasterIdLst>
    <p:notesMasterId r:id="rId41"/>
  </p:notesMasterIdLst>
  <p:handoutMasterIdLst>
    <p:handoutMasterId r:id="rId42"/>
  </p:handoutMasterIdLst>
  <p:sldIdLst>
    <p:sldId id="352" r:id="rId7"/>
    <p:sldId id="353" r:id="rId8"/>
    <p:sldId id="323" r:id="rId9"/>
    <p:sldId id="349" r:id="rId10"/>
    <p:sldId id="322" r:id="rId11"/>
    <p:sldId id="351" r:id="rId12"/>
    <p:sldId id="312" r:id="rId13"/>
    <p:sldId id="288" r:id="rId14"/>
    <p:sldId id="296" r:id="rId15"/>
    <p:sldId id="325" r:id="rId16"/>
    <p:sldId id="292" r:id="rId17"/>
    <p:sldId id="347" r:id="rId18"/>
    <p:sldId id="326" r:id="rId19"/>
    <p:sldId id="324" r:id="rId20"/>
    <p:sldId id="350" r:id="rId21"/>
    <p:sldId id="343" r:id="rId22"/>
    <p:sldId id="348" r:id="rId23"/>
    <p:sldId id="295" r:id="rId24"/>
    <p:sldId id="303" r:id="rId25"/>
    <p:sldId id="330" r:id="rId26"/>
    <p:sldId id="332" r:id="rId27"/>
    <p:sldId id="298" r:id="rId28"/>
    <p:sldId id="327" r:id="rId29"/>
    <p:sldId id="342" r:id="rId30"/>
    <p:sldId id="328" r:id="rId31"/>
    <p:sldId id="305" r:id="rId32"/>
    <p:sldId id="333" r:id="rId33"/>
    <p:sldId id="336" r:id="rId34"/>
    <p:sldId id="335" r:id="rId35"/>
    <p:sldId id="337" r:id="rId36"/>
    <p:sldId id="339" r:id="rId37"/>
    <p:sldId id="338" r:id="rId38"/>
    <p:sldId id="340" r:id="rId39"/>
    <p:sldId id="321" r:id="rId4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NA Alvaro" initials="PA" lastIdx="9" clrIdx="0"/>
  <p:cmAuthor id="1" name="ZWART Sanne" initials="ZS" lastIdx="1" clrIdx="1"/>
  <p:cmAuthor id="2" name="JARRETT Peter" initials="JP" lastIdx="11" clrIdx="2"/>
  <p:cmAuthor id="3" name="GOUJARD Antoine" initials="G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3728" autoAdjust="0"/>
  </p:normalViewPr>
  <p:slideViewPr>
    <p:cSldViewPr>
      <p:cViewPr>
        <p:scale>
          <a:sx n="100" d="100"/>
          <a:sy n="100" d="100"/>
        </p:scale>
        <p:origin x="-98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48"/>
    </p:cViewPr>
  </p:sorterViewPr>
  <p:notesViewPr>
    <p:cSldViewPr>
      <p:cViewPr varScale="1">
        <p:scale>
          <a:sx n="78" d="100"/>
          <a:sy n="78" d="100"/>
        </p:scale>
        <p:origin x="-3366" y="-102"/>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759" cy="494984"/>
          </a:xfrm>
          <a:prstGeom prst="rect">
            <a:avLst/>
          </a:prstGeom>
        </p:spPr>
        <p:txBody>
          <a:bodyPr vert="horz" lIns="91166" tIns="45583" rIns="91166" bIns="45583" rtlCol="0"/>
          <a:lstStyle>
            <a:lvl1pPr algn="l">
              <a:defRPr sz="1200"/>
            </a:lvl1pPr>
          </a:lstStyle>
          <a:p>
            <a:endParaRPr lang="en-GB"/>
          </a:p>
        </p:txBody>
      </p:sp>
      <p:sp>
        <p:nvSpPr>
          <p:cNvPr id="3" name="Date Placeholder 2"/>
          <p:cNvSpPr>
            <a:spLocks noGrp="1"/>
          </p:cNvSpPr>
          <p:nvPr>
            <p:ph type="dt" sz="quarter" idx="1"/>
          </p:nvPr>
        </p:nvSpPr>
        <p:spPr>
          <a:xfrm>
            <a:off x="3848156" y="0"/>
            <a:ext cx="2944759" cy="494984"/>
          </a:xfrm>
          <a:prstGeom prst="rect">
            <a:avLst/>
          </a:prstGeom>
        </p:spPr>
        <p:txBody>
          <a:bodyPr vert="horz" lIns="91166" tIns="45583" rIns="91166" bIns="45583" rtlCol="0"/>
          <a:lstStyle>
            <a:lvl1pPr algn="r">
              <a:defRPr sz="1200"/>
            </a:lvl1pPr>
          </a:lstStyle>
          <a:p>
            <a:fld id="{1D6FD62D-5C36-4BF8-8450-E11E37E142C7}" type="datetimeFigureOut">
              <a:rPr lang="en-GB" smtClean="0"/>
              <a:t>21/06/2015</a:t>
            </a:fld>
            <a:endParaRPr lang="en-GB"/>
          </a:p>
        </p:txBody>
      </p:sp>
      <p:sp>
        <p:nvSpPr>
          <p:cNvPr id="4" name="Footer Placeholder 3"/>
          <p:cNvSpPr>
            <a:spLocks noGrp="1"/>
          </p:cNvSpPr>
          <p:nvPr>
            <p:ph type="ftr" sz="quarter" idx="2"/>
          </p:nvPr>
        </p:nvSpPr>
        <p:spPr>
          <a:xfrm>
            <a:off x="0" y="9409435"/>
            <a:ext cx="2944759" cy="494984"/>
          </a:xfrm>
          <a:prstGeom prst="rect">
            <a:avLst/>
          </a:prstGeom>
        </p:spPr>
        <p:txBody>
          <a:bodyPr vert="horz" lIns="91166" tIns="45583" rIns="91166" bIns="45583" rtlCol="0" anchor="b"/>
          <a:lstStyle>
            <a:lvl1pPr algn="l">
              <a:defRPr sz="1200"/>
            </a:lvl1pPr>
          </a:lstStyle>
          <a:p>
            <a:endParaRPr lang="en-GB"/>
          </a:p>
        </p:txBody>
      </p:sp>
      <p:sp>
        <p:nvSpPr>
          <p:cNvPr id="5" name="Slide Number Placeholder 4"/>
          <p:cNvSpPr>
            <a:spLocks noGrp="1"/>
          </p:cNvSpPr>
          <p:nvPr>
            <p:ph type="sldNum" sz="quarter" idx="3"/>
          </p:nvPr>
        </p:nvSpPr>
        <p:spPr>
          <a:xfrm>
            <a:off x="3848156" y="9409435"/>
            <a:ext cx="2944759" cy="494984"/>
          </a:xfrm>
          <a:prstGeom prst="rect">
            <a:avLst/>
          </a:prstGeom>
        </p:spPr>
        <p:txBody>
          <a:bodyPr vert="horz" lIns="91166" tIns="45583" rIns="91166" bIns="45583" rtlCol="0" anchor="b"/>
          <a:lstStyle>
            <a:lvl1pPr algn="r">
              <a:defRPr sz="1200"/>
            </a:lvl1pPr>
          </a:lstStyle>
          <a:p>
            <a:fld id="{C4807022-DF6E-4441-8D8C-DA5DDED587B6}" type="slidenum">
              <a:rPr lang="en-GB" smtClean="0"/>
              <a:t>‹N°›</a:t>
            </a:fld>
            <a:endParaRPr lang="en-GB"/>
          </a:p>
        </p:txBody>
      </p:sp>
    </p:spTree>
    <p:extLst>
      <p:ext uri="{BB962C8B-B14F-4D97-AF65-F5344CB8AC3E}">
        <p14:creationId xmlns:p14="http://schemas.microsoft.com/office/powerpoint/2010/main" val="976578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166" tIns="45583" rIns="91166" bIns="45583"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166" tIns="45583" rIns="91166" bIns="45583" rtlCol="0"/>
          <a:lstStyle>
            <a:lvl1pPr algn="r">
              <a:defRPr sz="1200"/>
            </a:lvl1pPr>
          </a:lstStyle>
          <a:p>
            <a:fld id="{32B89A25-EEB2-4372-AD69-43F344E47DE8}" type="datetimeFigureOut">
              <a:rPr lang="en-GB" smtClean="0"/>
              <a:t>21/06/2015</a:t>
            </a:fld>
            <a:endParaRPr lang="en-GB"/>
          </a:p>
        </p:txBody>
      </p:sp>
      <p:sp>
        <p:nvSpPr>
          <p:cNvPr id="4" name="Slide Image Placeholder 3"/>
          <p:cNvSpPr>
            <a:spLocks noGrp="1" noRot="1" noChangeAspect="1"/>
          </p:cNvSpPr>
          <p:nvPr>
            <p:ph type="sldImg" idx="2"/>
          </p:nvPr>
        </p:nvSpPr>
        <p:spPr>
          <a:xfrm>
            <a:off x="920750" y="742950"/>
            <a:ext cx="4954588" cy="3714750"/>
          </a:xfrm>
          <a:prstGeom prst="rect">
            <a:avLst/>
          </a:prstGeom>
          <a:noFill/>
          <a:ln w="12700">
            <a:solidFill>
              <a:prstClr val="black"/>
            </a:solidFill>
          </a:ln>
        </p:spPr>
        <p:txBody>
          <a:bodyPr vert="horz" lIns="91166" tIns="45583" rIns="91166" bIns="45583" rtlCol="0" anchor="ctr"/>
          <a:lstStyle/>
          <a:p>
            <a:endParaRPr lang="en-GB"/>
          </a:p>
        </p:txBody>
      </p:sp>
      <p:sp>
        <p:nvSpPr>
          <p:cNvPr id="5" name="Notes Placeholder 4"/>
          <p:cNvSpPr>
            <a:spLocks noGrp="1"/>
          </p:cNvSpPr>
          <p:nvPr>
            <p:ph type="body" sz="quarter" idx="3"/>
          </p:nvPr>
        </p:nvSpPr>
        <p:spPr>
          <a:xfrm>
            <a:off x="679450" y="4705351"/>
            <a:ext cx="5435600" cy="4457700"/>
          </a:xfrm>
          <a:prstGeom prst="rect">
            <a:avLst/>
          </a:prstGeom>
        </p:spPr>
        <p:txBody>
          <a:bodyPr vert="horz" lIns="91166" tIns="45583" rIns="91166" bIns="45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08981"/>
            <a:ext cx="2944283" cy="495300"/>
          </a:xfrm>
          <a:prstGeom prst="rect">
            <a:avLst/>
          </a:prstGeom>
        </p:spPr>
        <p:txBody>
          <a:bodyPr vert="horz" lIns="91166" tIns="45583" rIns="91166" bIns="45583"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166" tIns="45583" rIns="91166" bIns="45583" rtlCol="0" anchor="b"/>
          <a:lstStyle>
            <a:lvl1pPr algn="r">
              <a:defRPr sz="1200"/>
            </a:lvl1pPr>
          </a:lstStyle>
          <a:p>
            <a:fld id="{460B295E-E57B-4005-A04E-FC334E4B9556}" type="slidenum">
              <a:rPr lang="en-GB" smtClean="0"/>
              <a:t>‹N°›</a:t>
            </a:fld>
            <a:endParaRPr lang="en-GB"/>
          </a:p>
        </p:txBody>
      </p:sp>
    </p:spTree>
    <p:extLst>
      <p:ext uri="{BB962C8B-B14F-4D97-AF65-F5344CB8AC3E}">
        <p14:creationId xmlns:p14="http://schemas.microsoft.com/office/powerpoint/2010/main" val="3431244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31E453-67EC-46DD-9FE7-1571DE310C5A}"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56944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31E453-67EC-46DD-9FE7-1571DE310C5A}" type="slidenum">
              <a:rPr lang="en-GB" smtClean="0"/>
              <a:t>7</a:t>
            </a:fld>
            <a:endParaRPr lang="en-GB" dirty="0"/>
          </a:p>
        </p:txBody>
      </p:sp>
    </p:spTree>
    <p:extLst>
      <p:ext uri="{BB962C8B-B14F-4D97-AF65-F5344CB8AC3E}">
        <p14:creationId xmlns:p14="http://schemas.microsoft.com/office/powerpoint/2010/main" val="3330710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0B295E-E57B-4005-A04E-FC334E4B9556}" type="slidenum">
              <a:rPr lang="en-GB" smtClean="0"/>
              <a:t>10</a:t>
            </a:fld>
            <a:endParaRPr lang="en-GB" dirty="0"/>
          </a:p>
        </p:txBody>
      </p:sp>
    </p:spTree>
    <p:extLst>
      <p:ext uri="{BB962C8B-B14F-4D97-AF65-F5344CB8AC3E}">
        <p14:creationId xmlns:p14="http://schemas.microsoft.com/office/powerpoint/2010/main" val="2048930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0B295E-E57B-4005-A04E-FC334E4B9556}" type="slidenum">
              <a:rPr lang="en-GB" smtClean="0"/>
              <a:t>12</a:t>
            </a:fld>
            <a:endParaRPr lang="en-GB" dirty="0"/>
          </a:p>
        </p:txBody>
      </p:sp>
    </p:spTree>
    <p:extLst>
      <p:ext uri="{BB962C8B-B14F-4D97-AF65-F5344CB8AC3E}">
        <p14:creationId xmlns:p14="http://schemas.microsoft.com/office/powerpoint/2010/main" val="13462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31E453-67EC-46DD-9FE7-1571DE310C5A}" type="slidenum">
              <a:rPr lang="en-GB" smtClean="0"/>
              <a:t>13</a:t>
            </a:fld>
            <a:endParaRPr lang="en-GB" dirty="0"/>
          </a:p>
        </p:txBody>
      </p:sp>
    </p:spTree>
    <p:extLst>
      <p:ext uri="{BB962C8B-B14F-4D97-AF65-F5344CB8AC3E}">
        <p14:creationId xmlns:p14="http://schemas.microsoft.com/office/powerpoint/2010/main" val="3330710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0B295E-E57B-4005-A04E-FC334E4B9556}" type="slidenum">
              <a:rPr lang="en-GB" smtClean="0"/>
              <a:t>18</a:t>
            </a:fld>
            <a:endParaRPr lang="en-GB" dirty="0"/>
          </a:p>
        </p:txBody>
      </p:sp>
    </p:spTree>
    <p:extLst>
      <p:ext uri="{BB962C8B-B14F-4D97-AF65-F5344CB8AC3E}">
        <p14:creationId xmlns:p14="http://schemas.microsoft.com/office/powerpoint/2010/main" val="2048930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31E453-67EC-46DD-9FE7-1571DE310C5A}" type="slidenum">
              <a:rPr lang="en-GB" smtClean="0"/>
              <a:t>19</a:t>
            </a:fld>
            <a:endParaRPr lang="en-GB" dirty="0"/>
          </a:p>
        </p:txBody>
      </p:sp>
    </p:spTree>
    <p:extLst>
      <p:ext uri="{BB962C8B-B14F-4D97-AF65-F5344CB8AC3E}">
        <p14:creationId xmlns:p14="http://schemas.microsoft.com/office/powerpoint/2010/main" val="3330710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0B295E-E57B-4005-A04E-FC334E4B9556}" type="slidenum">
              <a:rPr lang="en-GB" smtClean="0"/>
              <a:t>25</a:t>
            </a:fld>
            <a:endParaRPr lang="en-GB" dirty="0"/>
          </a:p>
        </p:txBody>
      </p:sp>
    </p:spTree>
    <p:extLst>
      <p:ext uri="{BB962C8B-B14F-4D97-AF65-F5344CB8AC3E}">
        <p14:creationId xmlns:p14="http://schemas.microsoft.com/office/powerpoint/2010/main" val="2048930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31E453-67EC-46DD-9FE7-1571DE310C5A}" type="slidenum">
              <a:rPr lang="en-GB" smtClean="0"/>
              <a:t>27</a:t>
            </a:fld>
            <a:endParaRPr lang="en-GB" dirty="0"/>
          </a:p>
        </p:txBody>
      </p:sp>
    </p:spTree>
    <p:extLst>
      <p:ext uri="{BB962C8B-B14F-4D97-AF65-F5344CB8AC3E}">
        <p14:creationId xmlns:p14="http://schemas.microsoft.com/office/powerpoint/2010/main" val="3330710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A6BA73AE-087F-47C9-A6E0-50367B36CCDF}" type="datetime1">
              <a:rPr lang="en-GB" smtClean="0">
                <a:solidFill>
                  <a:prstClr val="white"/>
                </a:solidFill>
              </a:rPr>
              <a:t>21/06/2015</a:t>
            </a:fld>
            <a:endParaRPr lang="en-GB">
              <a:solidFill>
                <a:prstClr val="white"/>
              </a:solidFill>
            </a:endParaRPr>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solidFill>
                <a:prstClr val="white"/>
              </a:solidFill>
            </a:endParaRPr>
          </a:p>
        </p:txBody>
      </p:sp>
      <p:pic>
        <p:nvPicPr>
          <p:cNvPr id="2050" name="Image 9" descr="image0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4288" y="5949280"/>
            <a:ext cx="17430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78AA1B1-6290-46EF-B52F-75ADFD2276B3}" type="datetime1">
              <a:rPr lang="en-GB" smtClean="0">
                <a:solidFill>
                  <a:prstClr val="white"/>
                </a:solidFill>
              </a:rPr>
              <a:t>21/06/2015</a:t>
            </a:fld>
            <a:endParaRPr lang="en-GB">
              <a:solidFill>
                <a:prstClr val="white"/>
              </a:solidFill>
            </a:endParaRPr>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solidFill>
                <a:prstClr val="white"/>
              </a:solidFill>
            </a:endParaRPr>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CC21D3F-8F1A-49C5-AD48-E60BC70EEBCB}" type="slidenum">
              <a:rPr lang="en-GB" smtClean="0"/>
              <a:pPr/>
              <a:t>‹N°›</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1">
        <a:schemeClr val="bg1"/>
      </p:bgRef>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20B3735C-703C-41E1-A3E8-0A4481572399}" type="datetime1">
              <a:rPr lang="en-GB" smtClean="0">
                <a:solidFill>
                  <a:prstClr val="white"/>
                </a:solidFill>
              </a:rPr>
              <a:t>21/06/2015</a:t>
            </a:fld>
            <a:endParaRPr lang="en-GB">
              <a:solidFill>
                <a:prstClr val="white"/>
              </a:solidFill>
            </a:endParaRPr>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solidFill>
                <a:prstClr val="white"/>
              </a:solidFill>
            </a:endParaRPr>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ECC21D3F-8F1A-49C5-AD48-E60BC70EEBCB}" type="slidenum">
              <a:rPr lang="en-GB" smtClean="0"/>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3" name="Content Placeholder 2"/>
          <p:cNvSpPr>
            <a:spLocks noGrp="1"/>
          </p:cNvSpPr>
          <p:nvPr>
            <p:ph idx="1" hasCustomPrompt="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p>
            <a:fld id="{BED25758-CA33-4515-8567-54959556E85D}" type="datetime1">
              <a:rPr lang="en-GB" smtClean="0">
                <a:solidFill>
                  <a:prstClr val="white"/>
                </a:solidFill>
              </a:rPr>
              <a:t>21/06/2015</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ECC21D3F-8F1A-49C5-AD48-E60BC70EEBCB}" type="slidenum">
              <a:rPr lang="en-GB" smtClean="0"/>
              <a:pPr/>
              <a:t>‹N°›</a:t>
            </a:fld>
            <a:endParaRPr lang="en-GB"/>
          </a:p>
        </p:txBody>
      </p:sp>
    </p:spTree>
    <p:extLst>
      <p:ext uri="{BB962C8B-B14F-4D97-AF65-F5344CB8AC3E}">
        <p14:creationId xmlns:p14="http://schemas.microsoft.com/office/powerpoint/2010/main" val="2275933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B8FFEE0-2815-415D-A7CD-F69BBF73587F}" type="datetime1">
              <a:rPr lang="en-GB" smtClean="0">
                <a:solidFill>
                  <a:prstClr val="white"/>
                </a:solidFill>
              </a:rPr>
              <a:t>21/06/2015</a:t>
            </a:fld>
            <a:endParaRPr lang="en-GB">
              <a:solidFill>
                <a:prstClr val="white"/>
              </a:solidFill>
            </a:endParaRPr>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solidFill>
                <a:prstClr val="white"/>
              </a:solidFill>
            </a:endParaRPr>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CC21D3F-8F1A-49C5-AD48-E60BC70EEBCB}"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hyperlink" Target="http://www.oecd.org/fr/eco/etudes/etude-economique-belgique.htm" TargetMode="External"/><Relationship Id="rId7" Type="http://schemas.openxmlformats.org/officeDocument/2006/relationships/hyperlink" Target="http://www.slideshare.net/oecdeconom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twitter.com/OECDeconomy" TargetMode="External"/><Relationship Id="rId10" Type="http://schemas.openxmlformats.org/officeDocument/2006/relationships/image" Target="../media/image11.png"/><Relationship Id="rId4" Type="http://schemas.openxmlformats.org/officeDocument/2006/relationships/hyperlink" Target="https://twitter.com/OECD" TargetMode="External"/><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dx.doi.org/10.1787/888933192846" TargetMode="External"/><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0.emf"/><Relationship Id="rId4" Type="http://schemas.openxmlformats.org/officeDocument/2006/relationships/hyperlink" Target="http://dx.doi.org/10.1787/88893319284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dx.doi.org/10.1787/888933192846" TargetMode="Externa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hyperlink" Target="http://dx.doi.org/10.1787/888933192882" TargetMode="External"/><Relationship Id="rId2" Type="http://schemas.openxmlformats.org/officeDocument/2006/relationships/image" Target="../media/image18.png"/><Relationship Id="rId1" Type="http://schemas.openxmlformats.org/officeDocument/2006/relationships/slideLayout" Target="../slideLayouts/slideLayout4.xml"/><Relationship Id="rId4" Type="http://schemas.openxmlformats.org/officeDocument/2006/relationships/image" Target="../media/image2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dx.doi.org/10.1787/888933193043" TargetMode="External"/><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24.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5.emf"/><Relationship Id="rId4" Type="http://schemas.openxmlformats.org/officeDocument/2006/relationships/hyperlink" Target="http://dx.doi.org/10.1787/88893319289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x.doi.org/10.1787/888933192907" TargetMode="External"/><Relationship Id="rId2" Type="http://schemas.openxmlformats.org/officeDocument/2006/relationships/image" Target="../media/image26.png"/><Relationship Id="rId1" Type="http://schemas.openxmlformats.org/officeDocument/2006/relationships/slideLayout" Target="../slideLayouts/slideLayout4.xml"/><Relationship Id="rId4" Type="http://schemas.openxmlformats.org/officeDocument/2006/relationships/image" Target="../media/image27.emf"/></Relationships>
</file>

<file path=ppt/slides/_rels/slide21.xml.rels><?xml version="1.0" encoding="UTF-8" standalone="yes"?>
<Relationships xmlns="http://schemas.openxmlformats.org/package/2006/relationships"><Relationship Id="rId3" Type="http://schemas.openxmlformats.org/officeDocument/2006/relationships/hyperlink" Target="http://dx.doi.org/10.1787/888933192898"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29.emf"/></Relationships>
</file>

<file path=ppt/slides/_rels/slide22.xml.rels><?xml version="1.0" encoding="UTF-8" standalone="yes"?>
<Relationships xmlns="http://schemas.openxmlformats.org/package/2006/relationships"><Relationship Id="rId3" Type="http://schemas.openxmlformats.org/officeDocument/2006/relationships/hyperlink" Target="http://dx.doi.org/10.1787/888933192898" TargetMode="External"/><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30.emf"/></Relationships>
</file>

<file path=ppt/slides/_rels/slide23.xml.rels><?xml version="1.0" encoding="UTF-8" standalone="yes"?>
<Relationships xmlns="http://schemas.openxmlformats.org/package/2006/relationships"><Relationship Id="rId3" Type="http://schemas.openxmlformats.org/officeDocument/2006/relationships/hyperlink" Target="http://dx.doi.org/10.1787/888933192922"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1.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dx.doi.org/10.1787/888933192963" TargetMode="External"/><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32.emf"/></Relationships>
</file>

<file path=ppt/slides/_rels/slide27.xml.rels><?xml version="1.0" encoding="UTF-8" standalone="yes"?>
<Relationships xmlns="http://schemas.openxmlformats.org/package/2006/relationships"><Relationship Id="rId3" Type="http://schemas.openxmlformats.org/officeDocument/2006/relationships/hyperlink" Target="http://dx.doi.org/10.1787/888933192951"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3.emf"/><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hyperlink" Target="http://dx.doi.org/10.1787/888933193055"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4.emf"/></Relationships>
</file>

<file path=ppt/slides/_rels/slide29.xml.rels><?xml version="1.0" encoding="UTF-8" standalone="yes"?>
<Relationships xmlns="http://schemas.openxmlformats.org/package/2006/relationships"><Relationship Id="rId3" Type="http://schemas.openxmlformats.org/officeDocument/2006/relationships/hyperlink" Target="http://dx.doi.org/10.1787/888933192993" TargetMode="External"/><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35.emf"/></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dx.doi.org/10.1787/888933192838" TargetMode="Externa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dx.doi.org/10.1787/888933193015"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6.emf"/></Relationships>
</file>

<file path=ppt/slides/_rels/slide32.xml.rels><?xml version="1.0" encoding="UTF-8" standalone="yes"?>
<Relationships xmlns="http://schemas.openxmlformats.org/package/2006/relationships"><Relationship Id="rId3" Type="http://schemas.openxmlformats.org/officeDocument/2006/relationships/hyperlink" Target="http://dx.doi.org/10.1787/888933193300"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7.emf"/></Relationships>
</file>

<file path=ppt/slides/_rels/slide33.xml.rels><?xml version="1.0" encoding="UTF-8" standalone="yes"?>
<Relationships xmlns="http://schemas.openxmlformats.org/package/2006/relationships"><Relationship Id="rId3" Type="http://schemas.openxmlformats.org/officeDocument/2006/relationships/hyperlink" Target="http://dx.doi.org/10.1787/888933193021" TargetMode="External"/><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8.emf"/></Relationships>
</file>

<file path=ppt/slides/_rels/slide34.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hyperlink" Target="https://twitter.com/OECD" TargetMode="External"/><Relationship Id="rId7" Type="http://schemas.openxmlformats.org/officeDocument/2006/relationships/image" Target="../media/image8.png"/><Relationship Id="rId2" Type="http://schemas.openxmlformats.org/officeDocument/2006/relationships/hyperlink" Target="http://www.oecd.org/fr/eco/etudes/etude-economique-belgique.htm" TargetMode="External"/><Relationship Id="rId1" Type="http://schemas.openxmlformats.org/officeDocument/2006/relationships/slideLayout" Target="../slideLayouts/slideLayout4.xml"/><Relationship Id="rId6" Type="http://schemas.openxmlformats.org/officeDocument/2006/relationships/hyperlink" Target="https://twitter.com/OECDeconomy" TargetMode="External"/><Relationship Id="rId5" Type="http://schemas.openxmlformats.org/officeDocument/2006/relationships/image" Target="../media/image9.jpg"/><Relationship Id="rId4" Type="http://schemas.openxmlformats.org/officeDocument/2006/relationships/hyperlink" Target="http://www.slideshare.net/oecdeconomy" TargetMode="External"/><Relationship Id="rId9" Type="http://schemas.openxmlformats.org/officeDocument/2006/relationships/image" Target="../media/image4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dx.doi.org/10.1787/888933192838" TargetMode="Externa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dx.doi.org/10.1787/888933192838" TargetMode="Externa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dx.doi.org/10.1787/888933192846" TargetMode="Externa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59632" y="4005065"/>
            <a:ext cx="6264696" cy="864096"/>
          </a:xfrm>
          <a:prstGeom prst="rect">
            <a:avLst/>
          </a:prstGeom>
        </p:spPr>
        <p:txBody>
          <a:bodyPr vert="horz" lIns="91440" tIns="45720" rIns="91440" bIns="45720" rtlCol="0">
            <a:normAutofit/>
          </a:bodyPr>
          <a:lstStyle>
            <a:lvl1pPr marL="0" indent="0" algn="l" defTabSz="914400" rtl="0" eaLnBrk="1" latinLnBrk="0" hangingPunct="1">
              <a:lnSpc>
                <a:spcPts val="2000"/>
              </a:lnSpc>
              <a:spcBef>
                <a:spcPts val="0"/>
              </a:spcBef>
              <a:buFont typeface="Arial" pitchFamily="34" charset="0"/>
              <a:buNone/>
              <a:defRPr sz="1800" kern="1200">
                <a:solidFill>
                  <a:schemeClr val="tx1">
                    <a:tint val="75000"/>
                  </a:schemeClr>
                </a:solidFill>
                <a:latin typeface="Arial"/>
                <a:ea typeface="+mn-ea"/>
                <a:cs typeface="+mn-cs"/>
              </a:defRPr>
            </a:lvl1pPr>
            <a:lvl2pPr marL="457200" indent="0" algn="ctr" defTabSz="914400" rtl="0" eaLnBrk="1" latinLnBrk="0" hangingPunct="1">
              <a:spcBef>
                <a:spcPct val="20000"/>
              </a:spcBef>
              <a:buClr>
                <a:schemeClr val="tx1"/>
              </a:buClr>
              <a:buFont typeface="Arial" pitchFamily="34" charset="0"/>
              <a:buNone/>
              <a:defRPr sz="2800" kern="1200">
                <a:solidFill>
                  <a:schemeClr val="tx1">
                    <a:tint val="75000"/>
                  </a:schemeClr>
                </a:solidFill>
                <a:latin typeface="Georgia"/>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Georgia"/>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Georgia"/>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Georgia"/>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GB" sz="2800" dirty="0" smtClean="0">
                <a:solidFill>
                  <a:srgbClr val="92D050"/>
                </a:solidFill>
              </a:rPr>
              <a:t> </a:t>
            </a:r>
          </a:p>
        </p:txBody>
      </p:sp>
      <p:sp>
        <p:nvSpPr>
          <p:cNvPr id="6" name="TextBox 5"/>
          <p:cNvSpPr txBox="1"/>
          <p:nvPr/>
        </p:nvSpPr>
        <p:spPr>
          <a:xfrm>
            <a:off x="0" y="4437112"/>
            <a:ext cx="8316416" cy="369332"/>
          </a:xfrm>
          <a:prstGeom prst="rect">
            <a:avLst/>
          </a:prstGeom>
          <a:solidFill>
            <a:schemeClr val="bg1"/>
          </a:solidFill>
        </p:spPr>
        <p:txBody>
          <a:bodyPr wrap="square" rtlCol="0">
            <a:spAutoFit/>
          </a:bodyPr>
          <a:lstStyle/>
          <a:p>
            <a:pPr algn="ctr"/>
            <a:r>
              <a:rPr lang="en-GB" dirty="0" smtClean="0">
                <a:solidFill>
                  <a:srgbClr val="002060"/>
                </a:solidFill>
                <a:latin typeface="Arial"/>
                <a:hlinkClick r:id="rId3"/>
              </a:rPr>
              <a:t>www.oecd.org/fr/eco/etudes/etude-economique-france.htm</a:t>
            </a:r>
            <a:r>
              <a:rPr lang="en-GB" dirty="0" smtClean="0">
                <a:solidFill>
                  <a:srgbClr val="FFFF00"/>
                </a:solidFill>
                <a:latin typeface="Arial"/>
              </a:rPr>
              <a:t> </a:t>
            </a:r>
            <a:endParaRPr lang="en-GB" dirty="0">
              <a:solidFill>
                <a:srgbClr val="FFFF00"/>
              </a:solidFill>
              <a:latin typeface="Arial"/>
            </a:endParaRPr>
          </a:p>
        </p:txBody>
      </p:sp>
      <p:sp>
        <p:nvSpPr>
          <p:cNvPr id="12" name="TextBox 11"/>
          <p:cNvSpPr txBox="1"/>
          <p:nvPr/>
        </p:nvSpPr>
        <p:spPr>
          <a:xfrm>
            <a:off x="4644008" y="5456257"/>
            <a:ext cx="1728192" cy="276999"/>
          </a:xfrm>
          <a:prstGeom prst="rect">
            <a:avLst/>
          </a:prstGeom>
          <a:noFill/>
        </p:spPr>
        <p:txBody>
          <a:bodyPr wrap="square" rtlCol="0">
            <a:spAutoFit/>
          </a:bodyPr>
          <a:lstStyle/>
          <a:p>
            <a:r>
              <a:rPr lang="en-GB" sz="1200" b="1" dirty="0" smtClean="0">
                <a:solidFill>
                  <a:schemeClr val="bg1"/>
                </a:solidFill>
                <a:latin typeface="+mj-lt"/>
                <a:hlinkClick r:id="rId4"/>
              </a:rPr>
              <a:t>OECD</a:t>
            </a:r>
            <a:endParaRPr lang="en-GB" sz="1200" b="1" dirty="0">
              <a:solidFill>
                <a:schemeClr val="bg1"/>
              </a:solidFill>
              <a:latin typeface="+mj-lt"/>
            </a:endParaRPr>
          </a:p>
        </p:txBody>
      </p:sp>
      <p:pic>
        <p:nvPicPr>
          <p:cNvPr id="14" name="Picture 13">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34963" y="5157192"/>
            <a:ext cx="381053" cy="381053"/>
          </a:xfrm>
          <a:prstGeom prst="rect">
            <a:avLst/>
          </a:prstGeom>
        </p:spPr>
      </p:pic>
      <p:pic>
        <p:nvPicPr>
          <p:cNvPr id="17" name="Picture 1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27984" y="5815691"/>
            <a:ext cx="1183779" cy="322098"/>
          </a:xfrm>
          <a:prstGeom prst="rect">
            <a:avLst/>
          </a:prstGeom>
        </p:spPr>
      </p:pic>
      <p:sp>
        <p:nvSpPr>
          <p:cNvPr id="18" name="TextBox 17"/>
          <p:cNvSpPr txBox="1"/>
          <p:nvPr/>
        </p:nvSpPr>
        <p:spPr>
          <a:xfrm>
            <a:off x="4644008" y="5229200"/>
            <a:ext cx="1728192" cy="276999"/>
          </a:xfrm>
          <a:prstGeom prst="rect">
            <a:avLst/>
          </a:prstGeom>
          <a:noFill/>
        </p:spPr>
        <p:txBody>
          <a:bodyPr wrap="square" rtlCol="0">
            <a:spAutoFit/>
          </a:bodyPr>
          <a:lstStyle/>
          <a:p>
            <a:r>
              <a:rPr lang="en-US" sz="1200" b="1" dirty="0">
                <a:solidFill>
                  <a:prstClr val="white"/>
                </a:solidFill>
                <a:latin typeface="+mj-lt"/>
                <a:hlinkClick r:id="rId5"/>
              </a:rPr>
              <a:t>OECD </a:t>
            </a:r>
            <a:r>
              <a:rPr lang="en-US" sz="1200" b="1" dirty="0" smtClean="0">
                <a:solidFill>
                  <a:prstClr val="white"/>
                </a:solidFill>
                <a:latin typeface="+mj-lt"/>
                <a:hlinkClick r:id="rId5"/>
              </a:rPr>
              <a:t>Economics</a:t>
            </a:r>
            <a:endParaRPr lang="en-GB" sz="1200" b="1" dirty="0">
              <a:latin typeface="+mj-lt"/>
            </a:endParaRPr>
          </a:p>
        </p:txBody>
      </p:sp>
      <p:pic>
        <p:nvPicPr>
          <p:cNvPr id="19" name="Picture 18">
            <a:hlinkClick r:id="rId4"/>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34963" y="5373216"/>
            <a:ext cx="381053" cy="381053"/>
          </a:xfrm>
          <a:prstGeom prst="rect">
            <a:avLst/>
          </a:prstGeom>
        </p:spPr>
      </p:pic>
      <p:sp>
        <p:nvSpPr>
          <p:cNvPr id="5" name="TextBox 4"/>
          <p:cNvSpPr txBox="1"/>
          <p:nvPr/>
        </p:nvSpPr>
        <p:spPr>
          <a:xfrm>
            <a:off x="1989698" y="1362541"/>
            <a:ext cx="7056784" cy="1200329"/>
          </a:xfrm>
          <a:prstGeom prst="rect">
            <a:avLst/>
          </a:prstGeom>
          <a:noFill/>
        </p:spPr>
        <p:txBody>
          <a:bodyPr wrap="square" rtlCol="0">
            <a:spAutoFit/>
          </a:bodyPr>
          <a:lstStyle/>
          <a:p>
            <a:r>
              <a:rPr lang="en-GB" sz="3600" dirty="0" smtClean="0">
                <a:solidFill>
                  <a:prstClr val="white"/>
                </a:solidFill>
                <a:latin typeface="Arial"/>
              </a:rPr>
              <a:t>2015 ÉTUDE ÉCONOMIQUE </a:t>
            </a:r>
          </a:p>
          <a:p>
            <a:r>
              <a:rPr lang="en-GB" sz="3600" dirty="0" smtClean="0">
                <a:solidFill>
                  <a:prstClr val="white"/>
                </a:solidFill>
                <a:latin typeface="Arial"/>
              </a:rPr>
              <a:t>DE L’OCDE DE LA FRANCE</a:t>
            </a:r>
            <a:endParaRPr lang="en-GB" sz="1500" dirty="0" smtClean="0">
              <a:solidFill>
                <a:prstClr val="white"/>
              </a:solidFill>
              <a:latin typeface="Arial"/>
            </a:endParaRPr>
          </a:p>
        </p:txBody>
      </p:sp>
      <p:sp>
        <p:nvSpPr>
          <p:cNvPr id="3" name="TextBox 2"/>
          <p:cNvSpPr txBox="1"/>
          <p:nvPr/>
        </p:nvSpPr>
        <p:spPr>
          <a:xfrm>
            <a:off x="899592" y="2838415"/>
            <a:ext cx="7416824" cy="1354217"/>
          </a:xfrm>
          <a:prstGeom prst="rect">
            <a:avLst/>
          </a:prstGeom>
          <a:noFill/>
        </p:spPr>
        <p:txBody>
          <a:bodyPr wrap="square" rtlCol="0">
            <a:spAutoFit/>
          </a:bodyPr>
          <a:lstStyle/>
          <a:p>
            <a:r>
              <a:rPr lang="fr-FR" sz="3200" dirty="0" smtClean="0">
                <a:solidFill>
                  <a:prstClr val="white"/>
                </a:solidFill>
                <a:latin typeface="Arial"/>
              </a:rPr>
              <a:t>Croissance et emploi</a:t>
            </a:r>
          </a:p>
          <a:p>
            <a:endParaRPr lang="fr-FR" sz="3000" dirty="0" smtClean="0">
              <a:solidFill>
                <a:prstClr val="white"/>
              </a:solidFill>
              <a:latin typeface="Arial"/>
            </a:endParaRPr>
          </a:p>
          <a:p>
            <a:r>
              <a:rPr lang="fr-FR" sz="2000" dirty="0" smtClean="0">
                <a:solidFill>
                  <a:prstClr val="white"/>
                </a:solidFill>
                <a:latin typeface="Arial"/>
              </a:rPr>
              <a:t>Paris, 2 avril 2015</a:t>
            </a:r>
            <a:endParaRPr lang="fr-FR" sz="2000" dirty="0">
              <a:solidFill>
                <a:prstClr val="white"/>
              </a:solidFill>
              <a:latin typeface="Arial"/>
            </a:endParaRPr>
          </a:p>
        </p:txBody>
      </p:sp>
      <p:pic>
        <p:nvPicPr>
          <p:cNvPr id="1026" name="Picture 2" descr="http://portal.oecd.org/eshare/eco/pc/Deliverables/ECO-Comms/Flashcodes,%20bitlys/france-version%20française.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5656" y="5877270"/>
            <a:ext cx="823927" cy="82392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403" y="5027225"/>
            <a:ext cx="1229695" cy="1673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4862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fr-FR" dirty="0" smtClean="0">
              <a:latin typeface="+mj-lt"/>
            </a:endParaRPr>
          </a:p>
          <a:p>
            <a:pPr marL="0" indent="0" algn="ctr">
              <a:buNone/>
            </a:pPr>
            <a:endParaRPr lang="fr-FR" sz="4000" dirty="0" smtClean="0">
              <a:solidFill>
                <a:srgbClr val="00040C"/>
              </a:solidFill>
              <a:latin typeface="+mj-lt"/>
            </a:endParaRPr>
          </a:p>
          <a:p>
            <a:pPr marL="0" indent="0" algn="ctr">
              <a:buNone/>
            </a:pPr>
            <a:r>
              <a:rPr lang="fr-FR" sz="3600" dirty="0" smtClean="0">
                <a:solidFill>
                  <a:srgbClr val="00040C"/>
                </a:solidFill>
                <a:latin typeface="+mj-lt"/>
              </a:rPr>
              <a:t>Les enjeux</a:t>
            </a:r>
            <a:endParaRPr lang="fr-FR" sz="3600" dirty="0">
              <a:solidFill>
                <a:srgbClr val="00040C"/>
              </a:solidFill>
              <a:latin typeface="+mj-lt"/>
            </a:endParaRPr>
          </a:p>
        </p:txBody>
      </p:sp>
    </p:spTree>
    <p:extLst>
      <p:ext uri="{BB962C8B-B14F-4D97-AF65-F5344CB8AC3E}">
        <p14:creationId xmlns:p14="http://schemas.microsoft.com/office/powerpoint/2010/main" val="3691892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6150" y="199500"/>
            <a:ext cx="7668000" cy="1103168"/>
          </a:xfrm>
        </p:spPr>
        <p:txBody>
          <a:bodyPr/>
          <a:lstStyle/>
          <a:p>
            <a:pPr algn="ctr"/>
            <a:r>
              <a:rPr lang="fr-FR" sz="2800" dirty="0" smtClean="0">
                <a:solidFill>
                  <a:srgbClr val="00040C"/>
                </a:solidFill>
              </a:rPr>
              <a:t>La croissance continue de stagner</a:t>
            </a:r>
            <a:endParaRPr lang="fr-FR" sz="2800" dirty="0">
              <a:solidFill>
                <a:srgbClr val="00040C"/>
              </a:solidFill>
            </a:endParaRPr>
          </a:p>
        </p:txBody>
      </p:sp>
      <p:sp>
        <p:nvSpPr>
          <p:cNvPr id="2" name="Slide Number Placeholder 1"/>
          <p:cNvSpPr>
            <a:spLocks noGrp="1"/>
          </p:cNvSpPr>
          <p:nvPr>
            <p:ph type="sldNum" sz="quarter" idx="12"/>
          </p:nvPr>
        </p:nvSpPr>
        <p:spPr/>
        <p:txBody>
          <a:bodyPr/>
          <a:lstStyle/>
          <a:p>
            <a:fld id="{ECC21D3F-8F1A-49C5-AD48-E60BC70EEBCB}" type="slidenum">
              <a:rPr lang="en-GB" smtClean="0"/>
              <a:pPr/>
              <a:t>11</a:t>
            </a:fld>
            <a:endParaRPr lang="en-GB" dirty="0"/>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6308826"/>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403648" y="630882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dx.doi.org/10.1787/888933192846</a:t>
            </a:r>
            <a:endParaRPr lang="en-GB" sz="1000" dirty="0">
              <a:latin typeface="Arial Narrow" panose="020B0606020202030204"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3" y="1381125"/>
            <a:ext cx="8208912" cy="471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350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051" y="228075"/>
            <a:ext cx="8064896" cy="1022400"/>
          </a:xfrm>
        </p:spPr>
        <p:txBody>
          <a:bodyPr/>
          <a:lstStyle/>
          <a:p>
            <a:pPr algn="ctr"/>
            <a:r>
              <a:rPr lang="fr-FR" sz="2800" dirty="0" smtClean="0">
                <a:solidFill>
                  <a:srgbClr val="00040C"/>
                </a:solidFill>
              </a:rPr>
              <a:t>L’investissement des entreprises est atone</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12</a:t>
            </a:fld>
            <a:endParaRPr lang="en-GB" dirty="0"/>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9" y="6308826"/>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403648" y="630882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4"/>
              </a:rPr>
              <a:t>http://</a:t>
            </a:r>
            <a:r>
              <a:rPr lang="en-GB" sz="1000" dirty="0" smtClean="0">
                <a:latin typeface="Arial Narrow" panose="020B0606020202030204" pitchFamily="34" charset="0"/>
                <a:hlinkClick r:id="rId4"/>
              </a:rPr>
              <a:t>dx.doi.org/10.1787/888933192846</a:t>
            </a:r>
            <a:endParaRPr lang="en-GB" sz="1000" dirty="0">
              <a:latin typeface="Arial Narrow" panose="020B0606020202030204" pitchFamily="34"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1" y="1381125"/>
            <a:ext cx="8640959" cy="492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931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9500"/>
            <a:ext cx="8604448" cy="1031160"/>
          </a:xfrm>
        </p:spPr>
        <p:txBody>
          <a:bodyPr/>
          <a:lstStyle/>
          <a:p>
            <a:pPr algn="ctr"/>
            <a:r>
              <a:rPr lang="fr-FR" sz="2800" dirty="0" smtClean="0">
                <a:solidFill>
                  <a:srgbClr val="00040C"/>
                </a:solidFill>
              </a:rPr>
              <a:t>Les performances à l’exportation stagnent</a:t>
            </a:r>
            <a:endParaRPr lang="fr-FR" sz="2800" dirty="0">
              <a:solidFill>
                <a:srgbClr val="00040C"/>
              </a:solidFill>
            </a:endParaRPr>
          </a:p>
        </p:txBody>
      </p:sp>
      <p:sp>
        <p:nvSpPr>
          <p:cNvPr id="3" name="Slide Number Placeholder 2"/>
          <p:cNvSpPr>
            <a:spLocks noGrp="1"/>
          </p:cNvSpPr>
          <p:nvPr>
            <p:ph type="sldNum" sz="quarter" idx="12"/>
          </p:nvPr>
        </p:nvSpPr>
        <p:spPr/>
        <p:txBody>
          <a:bodyPr/>
          <a:lstStyle/>
          <a:p>
            <a:fld id="{ECC21D3F-8F1A-49C5-AD48-E60BC70EEBCB}" type="slidenum">
              <a:rPr lang="en-GB" smtClean="0"/>
              <a:pPr/>
              <a:t>13</a:t>
            </a:fld>
            <a:endParaRPr lang="en-GB"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558" y="1260259"/>
            <a:ext cx="7724874" cy="4929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9" y="6308826"/>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403648" y="630882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5"/>
              </a:rPr>
              <a:t>http://</a:t>
            </a:r>
            <a:r>
              <a:rPr lang="en-GB" sz="1000" dirty="0" smtClean="0">
                <a:latin typeface="Arial Narrow" panose="020B0606020202030204" pitchFamily="34" charset="0"/>
                <a:hlinkClick r:id="rId5"/>
              </a:rPr>
              <a:t>dx.doi.org/10.1787/888933192846</a:t>
            </a:r>
            <a:endParaRPr lang="en-GB" sz="1000" dirty="0">
              <a:latin typeface="Arial Narrow" panose="020B0606020202030204" pitchFamily="34" charset="0"/>
            </a:endParaRPr>
          </a:p>
        </p:txBody>
      </p:sp>
    </p:spTree>
    <p:extLst>
      <p:ext uri="{BB962C8B-B14F-4D97-AF65-F5344CB8AC3E}">
        <p14:creationId xmlns:p14="http://schemas.microsoft.com/office/powerpoint/2010/main" val="35827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C21D3F-8F1A-49C5-AD48-E60BC70EEBCB}" type="slidenum">
              <a:rPr lang="en-GB" smtClean="0"/>
              <a:pPr/>
              <a:t>14</a:t>
            </a:fld>
            <a:endParaRPr lang="en-GB" dirty="0"/>
          </a:p>
        </p:txBody>
      </p:sp>
      <p:sp>
        <p:nvSpPr>
          <p:cNvPr id="5" name="Title 1"/>
          <p:cNvSpPr>
            <a:spLocks noGrp="1"/>
          </p:cNvSpPr>
          <p:nvPr>
            <p:ph type="title"/>
          </p:nvPr>
        </p:nvSpPr>
        <p:spPr>
          <a:xfrm>
            <a:off x="899592" y="237600"/>
            <a:ext cx="7668000" cy="1031160"/>
          </a:xfrm>
        </p:spPr>
        <p:txBody>
          <a:bodyPr/>
          <a:lstStyle/>
          <a:p>
            <a:pPr algn="ctr"/>
            <a:r>
              <a:rPr lang="fr-FR" sz="2800" dirty="0" smtClean="0">
                <a:solidFill>
                  <a:srgbClr val="00040C"/>
                </a:solidFill>
              </a:rPr>
              <a:t>La dette publique augmente toujours</a:t>
            </a:r>
            <a:endParaRPr lang="fr-FR" sz="2800" dirty="0">
              <a:solidFill>
                <a:srgbClr val="00040C"/>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6309320"/>
            <a:ext cx="969963" cy="12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067944" y="6291992"/>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dx.doi.org/10.1787/888933192882</a:t>
            </a:r>
            <a:endParaRPr lang="en-GB" sz="1000" dirty="0">
              <a:latin typeface="Arial Narrow" panose="020B0606020202030204" pitchFamily="34" charset="0"/>
            </a:endParaRPr>
          </a:p>
        </p:txBody>
      </p:sp>
      <p:pic>
        <p:nvPicPr>
          <p:cNvPr id="6656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1460500"/>
            <a:ext cx="8208912" cy="4632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552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C21D3F-8F1A-49C5-AD48-E60BC70EEBCB}" type="slidenum">
              <a:rPr lang="en-GB" smtClean="0"/>
              <a:pPr/>
              <a:t>15</a:t>
            </a:fld>
            <a:endParaRPr lang="en-GB"/>
          </a:p>
        </p:txBody>
      </p:sp>
      <p:sp>
        <p:nvSpPr>
          <p:cNvPr id="7" name="Content Placeholder 2"/>
          <p:cNvSpPr>
            <a:spLocks noGrp="1"/>
          </p:cNvSpPr>
          <p:nvPr>
            <p:ph idx="1"/>
          </p:nvPr>
        </p:nvSpPr>
        <p:spPr>
          <a:xfrm>
            <a:off x="468000" y="1556792"/>
            <a:ext cx="8218800" cy="4525200"/>
          </a:xfrm>
        </p:spPr>
        <p:txBody>
          <a:bodyPr/>
          <a:lstStyle/>
          <a:p>
            <a:pPr marL="0" indent="0" algn="ctr">
              <a:buNone/>
            </a:pPr>
            <a:endParaRPr lang="fr-FR" dirty="0" smtClean="0">
              <a:latin typeface="+mj-lt"/>
            </a:endParaRPr>
          </a:p>
          <a:p>
            <a:pPr marL="0" indent="0" algn="ctr">
              <a:buNone/>
            </a:pPr>
            <a:endParaRPr lang="fr-FR" sz="4000" dirty="0" smtClean="0">
              <a:solidFill>
                <a:srgbClr val="00040C"/>
              </a:solidFill>
              <a:latin typeface="+mj-lt"/>
            </a:endParaRPr>
          </a:p>
          <a:p>
            <a:pPr marL="0" indent="0" algn="ctr">
              <a:buNone/>
            </a:pPr>
            <a:r>
              <a:rPr lang="fr-FR" sz="3600" dirty="0" smtClean="0">
                <a:solidFill>
                  <a:srgbClr val="00040C"/>
                </a:solidFill>
                <a:latin typeface="+mj-lt"/>
              </a:rPr>
              <a:t>Ces défis demandent la mise en œuvre et la poursuite de réformes structurelles ambitieuses</a:t>
            </a:r>
          </a:p>
        </p:txBody>
      </p:sp>
    </p:spTree>
    <p:extLst>
      <p:ext uri="{BB962C8B-B14F-4D97-AF65-F5344CB8AC3E}">
        <p14:creationId xmlns:p14="http://schemas.microsoft.com/office/powerpoint/2010/main" val="358910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128792" cy="1022400"/>
          </a:xfrm>
        </p:spPr>
        <p:txBody>
          <a:bodyPr/>
          <a:lstStyle/>
          <a:p>
            <a:pPr algn="ctr"/>
            <a:r>
              <a:rPr lang="fr-FR" sz="2800" dirty="0" smtClean="0">
                <a:solidFill>
                  <a:srgbClr val="00040C"/>
                </a:solidFill>
              </a:rPr>
              <a:t>La mise en œuvre totale des réformes portera ses fruits</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16</a:t>
            </a:fld>
            <a:endParaRPr lang="en-GB"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86087"/>
            <a:ext cx="9001000"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020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dirty="0" smtClean="0">
                <a:solidFill>
                  <a:srgbClr val="00040C"/>
                </a:solidFill>
              </a:rPr>
              <a:t>Faire de la croissance verte une priorité</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17</a:t>
            </a:fld>
            <a:endParaRPr lang="en-GB"/>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008133"/>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357860" y="5978958"/>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dx.doi.org/10.1787/888933193043</a:t>
            </a:r>
            <a:endParaRPr lang="en-GB" sz="1000" dirty="0">
              <a:latin typeface="Arial Narrow" panose="020B0606020202030204" pitchFamily="34" charset="0"/>
            </a:endParaRPr>
          </a:p>
        </p:txBody>
      </p:sp>
      <p:sp>
        <p:nvSpPr>
          <p:cNvPr id="8" name="Rectangle 7"/>
          <p:cNvSpPr/>
          <p:nvPr/>
        </p:nvSpPr>
        <p:spPr>
          <a:xfrm>
            <a:off x="5852120" y="2204864"/>
            <a:ext cx="311236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endParaRPr lang="fr-FR" sz="2000" i="1" dirty="0" smtClean="0">
              <a:solidFill>
                <a:srgbClr val="7030A0"/>
              </a:solidFill>
              <a:latin typeface="Arial" pitchFamily="34" charset="0"/>
              <a:ea typeface="MS PGothic" pitchFamily="34" charset="-128"/>
              <a:cs typeface="Arial" pitchFamily="34" charset="0"/>
            </a:endParaRPr>
          </a:p>
          <a:p>
            <a:pPr marL="342900" indent="-342900" eaLnBrk="0" hangingPunct="0">
              <a:buFont typeface="Wingdings" panose="05000000000000000000" pitchFamily="2" charset="2"/>
              <a:buChar char="ü"/>
            </a:pPr>
            <a:r>
              <a:rPr lang="fr-FR" sz="2000" i="1" dirty="0" smtClean="0">
                <a:solidFill>
                  <a:srgbClr val="7030A0"/>
                </a:solidFill>
                <a:latin typeface="Arial" pitchFamily="34" charset="0"/>
                <a:ea typeface="MS PGothic" pitchFamily="34" charset="-128"/>
                <a:cs typeface="Arial" pitchFamily="34" charset="0"/>
              </a:rPr>
              <a:t>Augmenter les taxes environnementales, notamment sur le diesel, afin de diminuer la pollution</a:t>
            </a:r>
            <a:endParaRPr lang="en-GB" sz="2000" i="1" dirty="0">
              <a:solidFill>
                <a:srgbClr val="7030A0"/>
              </a:solidFill>
              <a:latin typeface="Arial" pitchFamily="34" charset="0"/>
              <a:ea typeface="MS PGothic" pitchFamily="34" charset="-128"/>
              <a:cs typeface="Arial" pitchFamily="34" charset="0"/>
            </a:endParaRPr>
          </a:p>
        </p:txBody>
      </p:sp>
      <p:pic>
        <p:nvPicPr>
          <p:cNvPr id="686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73" y="1601233"/>
            <a:ext cx="5786437"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4280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fr-FR" dirty="0" smtClean="0">
              <a:latin typeface="+mj-lt"/>
            </a:endParaRPr>
          </a:p>
          <a:p>
            <a:pPr marL="0" indent="0" algn="ctr">
              <a:buNone/>
            </a:pPr>
            <a:endParaRPr lang="fr-FR" sz="4000" dirty="0" smtClean="0">
              <a:solidFill>
                <a:srgbClr val="00040C"/>
              </a:solidFill>
              <a:latin typeface="+mj-lt"/>
            </a:endParaRPr>
          </a:p>
          <a:p>
            <a:pPr marL="0" indent="0" algn="ctr">
              <a:buNone/>
            </a:pPr>
            <a:r>
              <a:rPr lang="fr-FR" sz="3600" dirty="0" smtClean="0">
                <a:solidFill>
                  <a:srgbClr val="00040C"/>
                </a:solidFill>
                <a:latin typeface="+mj-lt"/>
              </a:rPr>
              <a:t>Réduire significativement les dépenses publiques à moyen terme</a:t>
            </a:r>
            <a:endParaRPr lang="fr-FR" sz="3600" dirty="0">
              <a:solidFill>
                <a:srgbClr val="00040C"/>
              </a:solidFill>
              <a:latin typeface="+mj-lt"/>
            </a:endParaRPr>
          </a:p>
        </p:txBody>
      </p:sp>
    </p:spTree>
    <p:extLst>
      <p:ext uri="{BB962C8B-B14F-4D97-AF65-F5344CB8AC3E}">
        <p14:creationId xmlns:p14="http://schemas.microsoft.com/office/powerpoint/2010/main" val="2033999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37600"/>
            <a:ext cx="8460432" cy="1091090"/>
          </a:xfrm>
        </p:spPr>
        <p:txBody>
          <a:bodyPr/>
          <a:lstStyle/>
          <a:p>
            <a:pPr algn="ctr"/>
            <a:r>
              <a:rPr lang="fr-FR" sz="2600" dirty="0" smtClean="0">
                <a:solidFill>
                  <a:srgbClr val="00040C"/>
                </a:solidFill>
              </a:rPr>
              <a:t>Focaliser la consolidation sur les dépenses publiques</a:t>
            </a:r>
            <a:endParaRPr lang="fr-FR" sz="2600" dirty="0">
              <a:solidFill>
                <a:srgbClr val="00040C"/>
              </a:solidFill>
            </a:endParaRPr>
          </a:p>
        </p:txBody>
      </p:sp>
      <p:sp>
        <p:nvSpPr>
          <p:cNvPr id="3" name="Slide Number Placeholder 2"/>
          <p:cNvSpPr>
            <a:spLocks noGrp="1"/>
          </p:cNvSpPr>
          <p:nvPr>
            <p:ph type="sldNum" sz="quarter" idx="12"/>
          </p:nvPr>
        </p:nvSpPr>
        <p:spPr/>
        <p:txBody>
          <a:bodyPr/>
          <a:lstStyle/>
          <a:p>
            <a:fld id="{ECC21D3F-8F1A-49C5-AD48-E60BC70EEBCB}" type="slidenum">
              <a:rPr lang="en-GB" smtClean="0"/>
              <a:pPr/>
              <a:t>19</a:t>
            </a:fld>
            <a:endParaRPr lang="en-GB"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106218"/>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63688" y="6077457"/>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4"/>
              </a:rPr>
              <a:t>http://</a:t>
            </a:r>
            <a:r>
              <a:rPr lang="en-GB" sz="1000" dirty="0" smtClean="0">
                <a:latin typeface="Arial Narrow" panose="020B0606020202030204" pitchFamily="34" charset="0"/>
                <a:hlinkClick r:id="rId4"/>
              </a:rPr>
              <a:t>dx.doi.org/10.1787/888933192898</a:t>
            </a:r>
            <a:endParaRPr lang="en-GB" sz="1000" dirty="0">
              <a:latin typeface="Arial Narrow" panose="020B0606020202030204" pitchFamily="34" charset="0"/>
            </a:endParaRP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1381125"/>
            <a:ext cx="8568952" cy="4568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69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Slide Number Placeholder 2"/>
          <p:cNvSpPr>
            <a:spLocks noGrp="1"/>
          </p:cNvSpPr>
          <p:nvPr>
            <p:ph type="sldNum" sz="quarter" idx="4"/>
          </p:nvPr>
        </p:nvSpPr>
        <p:spPr/>
        <p:txBody>
          <a:bodyPr/>
          <a:lstStyle/>
          <a:p>
            <a:fld id="{ECC21D3F-8F1A-49C5-AD48-E60BC70EEBCB}" type="slidenum">
              <a:rPr lang="en-GB" smtClean="0"/>
              <a:pPr/>
              <a:t>2</a:t>
            </a:fld>
            <a:endParaRPr lang="en-GB" dirty="0"/>
          </a:p>
        </p:txBody>
      </p:sp>
      <p:sp>
        <p:nvSpPr>
          <p:cNvPr id="4" name="Title 3"/>
          <p:cNvSpPr>
            <a:spLocks noGrp="1"/>
          </p:cNvSpPr>
          <p:nvPr>
            <p:ph type="title"/>
          </p:nvPr>
        </p:nvSpPr>
        <p:spPr/>
        <p:txBody>
          <a:bodyPr/>
          <a:lstStyle/>
          <a:p>
            <a:endParaRPr lang="en-GB"/>
          </a:p>
        </p:txBody>
      </p:sp>
      <p:sp>
        <p:nvSpPr>
          <p:cNvPr id="5" name="Rectangle 4"/>
          <p:cNvSpPr/>
          <p:nvPr/>
        </p:nvSpPr>
        <p:spPr>
          <a:xfrm>
            <a:off x="8384"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6704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37600"/>
            <a:ext cx="7812480" cy="1022400"/>
          </a:xfrm>
        </p:spPr>
        <p:txBody>
          <a:bodyPr/>
          <a:lstStyle/>
          <a:p>
            <a:pPr algn="ctr"/>
            <a:r>
              <a:rPr lang="fr-FR" sz="2800" dirty="0" smtClean="0">
                <a:solidFill>
                  <a:srgbClr val="00040C"/>
                </a:solidFill>
              </a:rPr>
              <a:t>Le niveau élevé de dépenses entraîne </a:t>
            </a:r>
            <a:r>
              <a:rPr lang="fr-FR" sz="2800" dirty="0">
                <a:solidFill>
                  <a:srgbClr val="00040C"/>
                </a:solidFill>
              </a:rPr>
              <a:t>des </a:t>
            </a:r>
            <a:r>
              <a:rPr lang="fr-FR" sz="2800" dirty="0" smtClean="0">
                <a:solidFill>
                  <a:srgbClr val="00040C"/>
                </a:solidFill>
              </a:rPr>
              <a:t>prélèvements importants</a:t>
            </a:r>
            <a:endParaRPr lang="en-GB"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20</a:t>
            </a:fld>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062" y="6127204"/>
            <a:ext cx="974725"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689317" y="609329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dx.doi.org/10.1787/888933192907</a:t>
            </a:r>
            <a:endParaRPr lang="en-GB" sz="1000" dirty="0">
              <a:latin typeface="Arial Narrow" panose="020B0606020202030204" pitchFamily="34" charset="0"/>
            </a:endParaRPr>
          </a:p>
        </p:txBody>
      </p:sp>
      <p:pic>
        <p:nvPicPr>
          <p:cNvPr id="7065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1381125"/>
            <a:ext cx="8856983" cy="4496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224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dirty="0" smtClean="0">
                <a:solidFill>
                  <a:srgbClr val="00040C"/>
                </a:solidFill>
              </a:rPr>
              <a:t>La part de l’emploi public </a:t>
            </a:r>
            <a:r>
              <a:rPr lang="fr-FR" sz="2800" smtClean="0">
                <a:solidFill>
                  <a:srgbClr val="00040C"/>
                </a:solidFill>
              </a:rPr>
              <a:t>est élevée</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21</a:t>
            </a:fld>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79" y="5762972"/>
            <a:ext cx="974725"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5"/>
          <p:cNvSpPr>
            <a:spLocks noChangeArrowheads="1"/>
          </p:cNvSpPr>
          <p:nvPr/>
        </p:nvSpPr>
        <p:spPr bwMode="auto">
          <a:xfrm>
            <a:off x="6228184" y="1772816"/>
            <a:ext cx="2785170" cy="3067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 Assurer une bonne adéquation entre le nombre d’employés publics et leurs missions</a:t>
            </a: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Réformer </a:t>
            </a:r>
            <a:r>
              <a:rPr lang="fr-FR" altLang="en-US" sz="2000" i="1" dirty="0">
                <a:solidFill>
                  <a:srgbClr val="7030A0"/>
                </a:solidFill>
                <a:latin typeface="Arial" pitchFamily="34" charset="0"/>
                <a:cs typeface="Arial" pitchFamily="34" charset="0"/>
              </a:rPr>
              <a:t>les règles de mobilité de l’emploi </a:t>
            </a:r>
            <a:r>
              <a:rPr lang="fr-FR" altLang="en-US" sz="2000" i="1" dirty="0" smtClean="0">
                <a:solidFill>
                  <a:srgbClr val="7030A0"/>
                </a:solidFill>
                <a:latin typeface="Arial" pitchFamily="34" charset="0"/>
                <a:cs typeface="Arial" pitchFamily="34" charset="0"/>
              </a:rPr>
              <a:t>public</a:t>
            </a:r>
            <a:endParaRPr lang="fr-FR" altLang="en-US" sz="2000" i="1" dirty="0">
              <a:solidFill>
                <a:srgbClr val="7030A0"/>
              </a:solidFill>
              <a:latin typeface="Arial" pitchFamily="34" charset="0"/>
              <a:cs typeface="Arial" pitchFamily="34" charset="0"/>
            </a:endParaRPr>
          </a:p>
        </p:txBody>
      </p:sp>
      <p:sp>
        <p:nvSpPr>
          <p:cNvPr id="10" name="TextBox 9"/>
          <p:cNvSpPr txBox="1"/>
          <p:nvPr/>
        </p:nvSpPr>
        <p:spPr>
          <a:xfrm>
            <a:off x="1468407" y="573325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dx.doi.org/10.1787/888933192898</a:t>
            </a:r>
            <a:endParaRPr lang="en-GB" sz="1000" dirty="0">
              <a:latin typeface="Arial Narrow" panose="020B0606020202030204"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3" y="1412776"/>
            <a:ext cx="6179317" cy="423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8011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188640"/>
            <a:ext cx="8028504" cy="1031160"/>
          </a:xfrm>
        </p:spPr>
        <p:txBody>
          <a:bodyPr/>
          <a:lstStyle/>
          <a:p>
            <a:pPr algn="ctr"/>
            <a:r>
              <a:rPr lang="fr-FR" sz="2800" dirty="0" smtClean="0">
                <a:solidFill>
                  <a:srgbClr val="00040C"/>
                </a:solidFill>
              </a:rPr>
              <a:t>Mieux contrôler les dépenses de fonctionnement </a:t>
            </a:r>
            <a:br>
              <a:rPr lang="fr-FR" sz="2800" dirty="0" smtClean="0">
                <a:solidFill>
                  <a:srgbClr val="00040C"/>
                </a:solidFill>
              </a:rPr>
            </a:br>
            <a:r>
              <a:rPr lang="fr-FR" sz="2800" dirty="0" smtClean="0">
                <a:solidFill>
                  <a:srgbClr val="00040C"/>
                </a:solidFill>
              </a:rPr>
              <a:t>des collectivités locales</a:t>
            </a:r>
            <a:endParaRPr lang="fr-FR" sz="2800" dirty="0">
              <a:solidFill>
                <a:srgbClr val="00040C"/>
              </a:solidFill>
            </a:endParaRPr>
          </a:p>
        </p:txBody>
      </p:sp>
      <p:sp>
        <p:nvSpPr>
          <p:cNvPr id="2" name="Slide Number Placeholder 1"/>
          <p:cNvSpPr>
            <a:spLocks noGrp="1"/>
          </p:cNvSpPr>
          <p:nvPr>
            <p:ph type="sldNum" sz="quarter" idx="12"/>
          </p:nvPr>
        </p:nvSpPr>
        <p:spPr/>
        <p:txBody>
          <a:bodyPr/>
          <a:lstStyle/>
          <a:p>
            <a:fld id="{ECC21D3F-8F1A-49C5-AD48-E60BC70EEBCB}" type="slidenum">
              <a:rPr lang="en-GB" smtClean="0"/>
              <a:pPr/>
              <a:t>22</a:t>
            </a:fld>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008133"/>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5"/>
          <p:cNvSpPr>
            <a:spLocks noChangeArrowheads="1"/>
          </p:cNvSpPr>
          <p:nvPr/>
        </p:nvSpPr>
        <p:spPr bwMode="auto">
          <a:xfrm>
            <a:off x="6156176" y="1700808"/>
            <a:ext cx="295232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Réduire le nombre de collectivités locales et renforcer les compétences des intercommunalités</a:t>
            </a:r>
          </a:p>
          <a:p>
            <a:pPr marL="342900" indent="-342900">
              <a:buFont typeface="Wingdings" panose="05000000000000000000" pitchFamily="2" charset="2"/>
              <a:buChar char="ü"/>
            </a:pPr>
            <a:endParaRPr lang="fr-FR" altLang="en-US" sz="2000" i="1"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Rationaliser l’allocation des compétences entre tous les niveaux  d’administration</a:t>
            </a:r>
          </a:p>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Supprimer toutes   les clauses de compétences générales</a:t>
            </a:r>
            <a:endParaRPr lang="fr-FR" altLang="en-US" sz="2000" i="1" baseline="30000" dirty="0">
              <a:solidFill>
                <a:srgbClr val="7030A0"/>
              </a:solidFill>
              <a:latin typeface="Arial" pitchFamily="34" charset="0"/>
            </a:endParaRPr>
          </a:p>
        </p:txBody>
      </p:sp>
      <p:sp>
        <p:nvSpPr>
          <p:cNvPr id="9" name="TextBox 8"/>
          <p:cNvSpPr txBox="1"/>
          <p:nvPr/>
        </p:nvSpPr>
        <p:spPr>
          <a:xfrm>
            <a:off x="1388960" y="6001020"/>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dx.doi.org/10.1787/888933192898</a:t>
            </a:r>
            <a:endParaRPr lang="en-GB" sz="1000" dirty="0">
              <a:latin typeface="Arial Narrow" panose="020B0606020202030204" pitchFamily="34" charset="0"/>
            </a:endParaRPr>
          </a:p>
        </p:txBody>
      </p:sp>
      <p:pic>
        <p:nvPicPr>
          <p:cNvPr id="7270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857352"/>
            <a:ext cx="6285441"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2094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C21D3F-8F1A-49C5-AD48-E60BC70EEBCB}" type="slidenum">
              <a:rPr lang="en-GB" smtClean="0"/>
              <a:pPr/>
              <a:t>23</a:t>
            </a:fld>
            <a:endParaRPr lang="en-GB" dirty="0"/>
          </a:p>
        </p:txBody>
      </p:sp>
      <p:sp>
        <p:nvSpPr>
          <p:cNvPr id="5" name="Title 1"/>
          <p:cNvSpPr>
            <a:spLocks noGrp="1"/>
          </p:cNvSpPr>
          <p:nvPr>
            <p:ph type="title"/>
          </p:nvPr>
        </p:nvSpPr>
        <p:spPr>
          <a:xfrm>
            <a:off x="1043608" y="260648"/>
            <a:ext cx="7416000" cy="1022400"/>
          </a:xfrm>
        </p:spPr>
        <p:txBody>
          <a:bodyPr/>
          <a:lstStyle/>
          <a:p>
            <a:pPr algn="ctr"/>
            <a:r>
              <a:rPr lang="fr-FR" sz="2800" dirty="0" smtClean="0">
                <a:solidFill>
                  <a:srgbClr val="00040C"/>
                </a:solidFill>
              </a:rPr>
              <a:t>Mieux contrôler les dépenses sociales (I)</a:t>
            </a:r>
            <a:endParaRPr lang="fr-FR" sz="2800" dirty="0">
              <a:solidFill>
                <a:srgbClr val="00040C"/>
              </a:solidFill>
            </a:endParaRP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092130"/>
            <a:ext cx="974725"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835696" y="6073155"/>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dx.doi.org/10.1787/888933192922</a:t>
            </a:r>
            <a:endParaRPr lang="en-GB" sz="1000" dirty="0">
              <a:latin typeface="Arial Narrow" panose="020B0606020202030204" pitchFamily="34" charset="0"/>
            </a:endParaRP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381125"/>
            <a:ext cx="8208911" cy="4692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259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8800" cy="5373216"/>
          </a:xfrm>
        </p:spPr>
        <p:txBody>
          <a:bodyPr>
            <a:normAutofit fontScale="55000" lnSpcReduction="20000"/>
          </a:bodyPr>
          <a:lstStyle/>
          <a:p>
            <a:pPr marL="342900" lvl="0" indent="-342900" eaLnBrk="0" hangingPunct="0">
              <a:buFont typeface="Wingdings" panose="05000000000000000000" pitchFamily="2" charset="2"/>
              <a:buChar char="ü"/>
            </a:pPr>
            <a:r>
              <a:rPr lang="fr-FR" sz="4200" i="1" dirty="0">
                <a:solidFill>
                  <a:srgbClr val="00040C"/>
                </a:solidFill>
                <a:latin typeface="Arial" pitchFamily="34" charset="0"/>
                <a:ea typeface="MS PGothic" pitchFamily="34" charset="-128"/>
                <a:cs typeface="Arial" pitchFamily="34" charset="0"/>
              </a:rPr>
              <a:t>Limiter les dépenses de santé:</a:t>
            </a:r>
          </a:p>
          <a:p>
            <a:pPr marL="746100" lvl="2" indent="-342900" eaLnBrk="0" hangingPunct="0">
              <a:buFont typeface="Wingdings" panose="05000000000000000000" pitchFamily="2" charset="2"/>
              <a:buChar char="ü"/>
            </a:pPr>
            <a:r>
              <a:rPr lang="fr-FR" sz="3800" i="1" dirty="0">
                <a:solidFill>
                  <a:srgbClr val="00040C"/>
                </a:solidFill>
                <a:latin typeface="Arial" pitchFamily="34" charset="0"/>
                <a:ea typeface="MS PGothic" pitchFamily="34" charset="-128"/>
                <a:cs typeface="Arial" pitchFamily="34" charset="0"/>
              </a:rPr>
              <a:t>fermer </a:t>
            </a:r>
            <a:r>
              <a:rPr lang="fr-FR" sz="3800" i="1" dirty="0" smtClean="0">
                <a:solidFill>
                  <a:srgbClr val="00040C"/>
                </a:solidFill>
                <a:latin typeface="Arial" pitchFamily="34" charset="0"/>
                <a:ea typeface="MS PGothic" pitchFamily="34" charset="-128"/>
                <a:cs typeface="Arial" pitchFamily="34" charset="0"/>
              </a:rPr>
              <a:t>les petits hôpitaux publics sous utilisés, </a:t>
            </a:r>
            <a:endParaRPr lang="fr-FR" sz="3800" i="1" dirty="0">
              <a:solidFill>
                <a:srgbClr val="00040C"/>
              </a:solidFill>
              <a:latin typeface="Arial" pitchFamily="34" charset="0"/>
              <a:ea typeface="MS PGothic" pitchFamily="34" charset="-128"/>
              <a:cs typeface="Arial" pitchFamily="34" charset="0"/>
            </a:endParaRPr>
          </a:p>
          <a:p>
            <a:pPr marL="746100" lvl="2" indent="-342900" eaLnBrk="0" hangingPunct="0">
              <a:buFont typeface="Wingdings" panose="05000000000000000000" pitchFamily="2" charset="2"/>
              <a:buChar char="ü"/>
            </a:pPr>
            <a:r>
              <a:rPr lang="fr-FR" sz="3800" i="1" dirty="0">
                <a:solidFill>
                  <a:srgbClr val="00040C"/>
                </a:solidFill>
                <a:latin typeface="Arial" pitchFamily="34" charset="0"/>
                <a:ea typeface="MS PGothic" pitchFamily="34" charset="-128"/>
                <a:cs typeface="Arial" pitchFamily="34" charset="0"/>
              </a:rPr>
              <a:t>p</a:t>
            </a:r>
            <a:r>
              <a:rPr lang="fr-FR" sz="3800" i="1" dirty="0" smtClean="0">
                <a:solidFill>
                  <a:srgbClr val="00040C"/>
                </a:solidFill>
                <a:latin typeface="Arial" pitchFamily="34" charset="0"/>
                <a:ea typeface="MS PGothic" pitchFamily="34" charset="-128"/>
                <a:cs typeface="Arial" pitchFamily="34" charset="0"/>
              </a:rPr>
              <a:t>oursuivre l’utilisation de plus </a:t>
            </a:r>
            <a:r>
              <a:rPr lang="fr-FR" sz="3800" i="1" dirty="0">
                <a:solidFill>
                  <a:srgbClr val="00040C"/>
                </a:solidFill>
                <a:latin typeface="Arial" pitchFamily="34" charset="0"/>
                <a:ea typeface="MS PGothic" pitchFamily="34" charset="-128"/>
                <a:cs typeface="Arial" pitchFamily="34" charset="0"/>
              </a:rPr>
              <a:t>de chirurgie ambulatoire et de génériques, et </a:t>
            </a:r>
          </a:p>
          <a:p>
            <a:pPr marL="746100" lvl="2" indent="-342900" eaLnBrk="0" hangingPunct="0">
              <a:buFont typeface="Wingdings" panose="05000000000000000000" pitchFamily="2" charset="2"/>
              <a:buChar char="ü"/>
            </a:pPr>
            <a:r>
              <a:rPr lang="fr-FR" sz="3800" i="1" dirty="0" smtClean="0">
                <a:solidFill>
                  <a:srgbClr val="00040C"/>
                </a:solidFill>
                <a:latin typeface="Arial" pitchFamily="34" charset="0"/>
                <a:ea typeface="MS PGothic" pitchFamily="34" charset="-128"/>
                <a:cs typeface="Arial" pitchFamily="34" charset="0"/>
              </a:rPr>
              <a:t>inciter </a:t>
            </a:r>
            <a:r>
              <a:rPr lang="fr-FR" sz="3800" i="1" dirty="0">
                <a:solidFill>
                  <a:srgbClr val="00040C"/>
                </a:solidFill>
                <a:latin typeface="Arial" pitchFamily="34" charset="0"/>
                <a:ea typeface="MS PGothic" pitchFamily="34" charset="-128"/>
                <a:cs typeface="Arial" pitchFamily="34" charset="0"/>
              </a:rPr>
              <a:t>davantage des médecins à limiter les ordonnances. </a:t>
            </a:r>
            <a:endParaRPr lang="fr-FR" sz="3800" i="1" dirty="0" smtClean="0">
              <a:solidFill>
                <a:srgbClr val="00040C"/>
              </a:solidFill>
              <a:latin typeface="Arial" pitchFamily="34" charset="0"/>
              <a:ea typeface="MS PGothic" pitchFamily="34" charset="-128"/>
              <a:cs typeface="Arial" pitchFamily="34" charset="0"/>
            </a:endParaRPr>
          </a:p>
          <a:p>
            <a:pPr marL="746100" lvl="2" indent="-342900" eaLnBrk="0" hangingPunct="0">
              <a:buFont typeface="Wingdings" panose="05000000000000000000" pitchFamily="2" charset="2"/>
              <a:buChar char="ü"/>
            </a:pPr>
            <a:endParaRPr lang="en-GB" sz="2200" i="1" dirty="0">
              <a:solidFill>
                <a:srgbClr val="00040C"/>
              </a:solidFill>
              <a:latin typeface="Arial" pitchFamily="34" charset="0"/>
              <a:ea typeface="MS PGothic" pitchFamily="34" charset="-128"/>
              <a:cs typeface="Arial" pitchFamily="34" charset="0"/>
            </a:endParaRPr>
          </a:p>
          <a:p>
            <a:pPr marL="342900" lvl="0" indent="-342900" eaLnBrk="0" hangingPunct="0">
              <a:buFont typeface="Wingdings" panose="05000000000000000000" pitchFamily="2" charset="2"/>
              <a:buChar char="ü"/>
            </a:pPr>
            <a:r>
              <a:rPr lang="fr-FR" sz="4200" i="1" dirty="0">
                <a:solidFill>
                  <a:srgbClr val="00040C"/>
                </a:solidFill>
                <a:latin typeface="Arial" pitchFamily="34" charset="0"/>
                <a:ea typeface="MS PGothic" pitchFamily="34" charset="-128"/>
                <a:cs typeface="Arial" pitchFamily="34" charset="0"/>
              </a:rPr>
              <a:t>S’assurer que les retraites </a:t>
            </a:r>
            <a:r>
              <a:rPr lang="fr-FR" sz="4200" i="1" dirty="0" smtClean="0">
                <a:solidFill>
                  <a:srgbClr val="00040C"/>
                </a:solidFill>
                <a:latin typeface="Arial" pitchFamily="34" charset="0"/>
                <a:ea typeface="MS PGothic" pitchFamily="34" charset="-128"/>
                <a:cs typeface="Arial" pitchFamily="34" charset="0"/>
              </a:rPr>
              <a:t>contribuent </a:t>
            </a:r>
            <a:r>
              <a:rPr lang="fr-FR" sz="4200" i="1" dirty="0">
                <a:solidFill>
                  <a:srgbClr val="00040C"/>
                </a:solidFill>
                <a:latin typeface="Arial" pitchFamily="34" charset="0"/>
                <a:ea typeface="MS PGothic" pitchFamily="34" charset="-128"/>
                <a:cs typeface="Arial" pitchFamily="34" charset="0"/>
              </a:rPr>
              <a:t>à </a:t>
            </a:r>
            <a:r>
              <a:rPr lang="fr-FR" sz="4200" i="1" dirty="0" smtClean="0">
                <a:solidFill>
                  <a:srgbClr val="00040C"/>
                </a:solidFill>
                <a:latin typeface="Arial" pitchFamily="34" charset="0"/>
                <a:ea typeface="MS PGothic" pitchFamily="34" charset="-128"/>
                <a:cs typeface="Arial" pitchFamily="34" charset="0"/>
              </a:rPr>
              <a:t>réduire la part des </a:t>
            </a:r>
            <a:r>
              <a:rPr lang="fr-FR" sz="4200" i="1" dirty="0">
                <a:solidFill>
                  <a:srgbClr val="00040C"/>
                </a:solidFill>
                <a:latin typeface="Arial" pitchFamily="34" charset="0"/>
                <a:ea typeface="MS PGothic" pitchFamily="34" charset="-128"/>
                <a:cs typeface="Arial" pitchFamily="34" charset="0"/>
              </a:rPr>
              <a:t>dépenses publiques dans le PIB:</a:t>
            </a:r>
          </a:p>
          <a:p>
            <a:pPr marL="746100" lvl="2" indent="-342900" eaLnBrk="0" hangingPunct="0">
              <a:buFont typeface="Wingdings" panose="05000000000000000000" pitchFamily="2" charset="2"/>
              <a:buChar char="ü"/>
            </a:pPr>
            <a:r>
              <a:rPr lang="fr-FR" sz="3800" i="1" dirty="0">
                <a:solidFill>
                  <a:srgbClr val="00040C"/>
                </a:solidFill>
                <a:latin typeface="Arial" pitchFamily="34" charset="0"/>
                <a:ea typeface="MS PGothic" pitchFamily="34" charset="-128"/>
                <a:cs typeface="Arial" pitchFamily="34" charset="0"/>
              </a:rPr>
              <a:t>modifier les paramètres des retraites complémentaires </a:t>
            </a:r>
            <a:r>
              <a:rPr lang="fr-FR" sz="3800" i="1" dirty="0" smtClean="0">
                <a:solidFill>
                  <a:srgbClr val="00040C"/>
                </a:solidFill>
                <a:latin typeface="Arial" pitchFamily="34" charset="0"/>
                <a:ea typeface="MS PGothic" pitchFamily="34" charset="-128"/>
                <a:cs typeface="Arial" pitchFamily="34" charset="0"/>
              </a:rPr>
              <a:t>et</a:t>
            </a:r>
            <a:endParaRPr lang="fr-FR" sz="3800" i="1" dirty="0">
              <a:solidFill>
                <a:srgbClr val="00040C"/>
              </a:solidFill>
              <a:latin typeface="Arial" pitchFamily="34" charset="0"/>
              <a:ea typeface="MS PGothic" pitchFamily="34" charset="-128"/>
              <a:cs typeface="Arial" pitchFamily="34" charset="0"/>
            </a:endParaRPr>
          </a:p>
          <a:p>
            <a:pPr marL="746100" lvl="2" indent="-342900" eaLnBrk="0" hangingPunct="0">
              <a:buFont typeface="Wingdings" panose="05000000000000000000" pitchFamily="2" charset="2"/>
              <a:buChar char="ü"/>
            </a:pPr>
            <a:r>
              <a:rPr lang="fr-FR" sz="3800" i="1" dirty="0" smtClean="0">
                <a:solidFill>
                  <a:srgbClr val="00040C"/>
                </a:solidFill>
                <a:latin typeface="Arial" pitchFamily="34" charset="0"/>
                <a:ea typeface="MS PGothic" pitchFamily="34" charset="-128"/>
                <a:cs typeface="Arial" pitchFamily="34" charset="0"/>
              </a:rPr>
              <a:t>réduire </a:t>
            </a:r>
            <a:r>
              <a:rPr lang="fr-FR" sz="3800" i="1" dirty="0">
                <a:solidFill>
                  <a:srgbClr val="00040C"/>
                </a:solidFill>
                <a:latin typeface="Arial" pitchFamily="34" charset="0"/>
                <a:ea typeface="MS PGothic" pitchFamily="34" charset="-128"/>
                <a:cs typeface="Arial" pitchFamily="34" charset="0"/>
              </a:rPr>
              <a:t>encore les spécificités des régimes </a:t>
            </a:r>
            <a:r>
              <a:rPr lang="fr-FR" sz="3800" i="1" dirty="0" smtClean="0">
                <a:solidFill>
                  <a:srgbClr val="00040C"/>
                </a:solidFill>
                <a:latin typeface="Arial" pitchFamily="34" charset="0"/>
                <a:ea typeface="MS PGothic" pitchFamily="34" charset="-128"/>
                <a:cs typeface="Arial" pitchFamily="34" charset="0"/>
              </a:rPr>
              <a:t>spéciaux. </a:t>
            </a:r>
          </a:p>
          <a:p>
            <a:pPr marL="746100" lvl="2" indent="-342900" eaLnBrk="0" hangingPunct="0">
              <a:buFont typeface="Wingdings" panose="05000000000000000000" pitchFamily="2" charset="2"/>
              <a:buChar char="ü"/>
            </a:pPr>
            <a:endParaRPr lang="en-GB" sz="2200" i="1" dirty="0">
              <a:solidFill>
                <a:srgbClr val="00040C"/>
              </a:solidFill>
              <a:latin typeface="Arial" pitchFamily="34" charset="0"/>
              <a:ea typeface="MS PGothic" pitchFamily="34" charset="-128"/>
              <a:cs typeface="Arial" pitchFamily="34" charset="0"/>
            </a:endParaRPr>
          </a:p>
          <a:p>
            <a:pPr marL="342900" lvl="0" indent="-342900" eaLnBrk="0" hangingPunct="0">
              <a:buFont typeface="Wingdings" panose="05000000000000000000" pitchFamily="2" charset="2"/>
              <a:buChar char="ü"/>
            </a:pPr>
            <a:r>
              <a:rPr lang="fr-FR" sz="4200" i="1" dirty="0">
                <a:solidFill>
                  <a:srgbClr val="00040C"/>
                </a:solidFill>
                <a:latin typeface="Arial" pitchFamily="34" charset="0"/>
                <a:ea typeface="MS PGothic" pitchFamily="34" charset="-128"/>
                <a:cs typeface="Arial" pitchFamily="34" charset="0"/>
              </a:rPr>
              <a:t>Modifier les paramètres </a:t>
            </a:r>
            <a:r>
              <a:rPr lang="fr-FR" sz="4200" i="1" dirty="0" smtClean="0">
                <a:solidFill>
                  <a:srgbClr val="00040C"/>
                </a:solidFill>
                <a:latin typeface="Arial" pitchFamily="34" charset="0"/>
                <a:ea typeface="MS PGothic" pitchFamily="34" charset="-128"/>
                <a:cs typeface="Arial" pitchFamily="34" charset="0"/>
              </a:rPr>
              <a:t>des </a:t>
            </a:r>
            <a:r>
              <a:rPr lang="fr-FR" sz="4200" i="1" dirty="0">
                <a:solidFill>
                  <a:srgbClr val="00040C"/>
                </a:solidFill>
                <a:latin typeface="Arial" pitchFamily="34" charset="0"/>
                <a:ea typeface="MS PGothic" pitchFamily="34" charset="-128"/>
                <a:cs typeface="Arial" pitchFamily="34" charset="0"/>
              </a:rPr>
              <a:t>allocations chômage:</a:t>
            </a:r>
          </a:p>
          <a:p>
            <a:pPr marL="746100" lvl="2" indent="-342900" eaLnBrk="0" hangingPunct="0">
              <a:buFont typeface="Wingdings" panose="05000000000000000000" pitchFamily="2" charset="2"/>
              <a:buChar char="ü"/>
            </a:pPr>
            <a:r>
              <a:rPr lang="fr-FR" sz="3800" i="1" dirty="0">
                <a:solidFill>
                  <a:srgbClr val="00040C"/>
                </a:solidFill>
                <a:latin typeface="Arial" pitchFamily="34" charset="0"/>
                <a:ea typeface="MS PGothic" pitchFamily="34" charset="-128"/>
                <a:cs typeface="Arial" pitchFamily="34" charset="0"/>
              </a:rPr>
              <a:t>p</a:t>
            </a:r>
            <a:r>
              <a:rPr lang="fr-FR" sz="3800" i="1" dirty="0" smtClean="0">
                <a:solidFill>
                  <a:srgbClr val="00040C"/>
                </a:solidFill>
                <a:latin typeface="Arial" pitchFamily="34" charset="0"/>
                <a:ea typeface="MS PGothic" pitchFamily="34" charset="-128"/>
                <a:cs typeface="Arial" pitchFamily="34" charset="0"/>
              </a:rPr>
              <a:t>rogrammer de réduire </a:t>
            </a:r>
            <a:r>
              <a:rPr lang="fr-FR" sz="3800" i="1" dirty="0">
                <a:solidFill>
                  <a:srgbClr val="00040C"/>
                </a:solidFill>
                <a:latin typeface="Arial" pitchFamily="34" charset="0"/>
                <a:ea typeface="MS PGothic" pitchFamily="34" charset="-128"/>
                <a:cs typeface="Arial" pitchFamily="34" charset="0"/>
              </a:rPr>
              <a:t>leur durée </a:t>
            </a:r>
            <a:r>
              <a:rPr lang="fr-FR" sz="3800" i="1" dirty="0" smtClean="0">
                <a:solidFill>
                  <a:srgbClr val="00040C"/>
                </a:solidFill>
                <a:latin typeface="Arial" pitchFamily="34" charset="0"/>
                <a:ea typeface="MS PGothic" pitchFamily="34" charset="-128"/>
                <a:cs typeface="Arial" pitchFamily="34" charset="0"/>
              </a:rPr>
              <a:t>maximale lorsque </a:t>
            </a:r>
            <a:r>
              <a:rPr lang="fr-FR" sz="3800" i="1" dirty="0">
                <a:solidFill>
                  <a:srgbClr val="00040C"/>
                </a:solidFill>
                <a:latin typeface="Arial" pitchFamily="34" charset="0"/>
                <a:ea typeface="MS PGothic" pitchFamily="34" charset="-128"/>
                <a:cs typeface="Arial" pitchFamily="34" charset="0"/>
              </a:rPr>
              <a:t>la croissance </a:t>
            </a:r>
            <a:r>
              <a:rPr lang="fr-FR" sz="3800" i="1" dirty="0" smtClean="0">
                <a:solidFill>
                  <a:srgbClr val="00040C"/>
                </a:solidFill>
                <a:latin typeface="Arial" pitchFamily="34" charset="0"/>
                <a:ea typeface="MS PGothic" pitchFamily="34" charset="-128"/>
                <a:cs typeface="Arial" pitchFamily="34" charset="0"/>
              </a:rPr>
              <a:t>reprendra et</a:t>
            </a:r>
            <a:endParaRPr lang="fr-FR" sz="3800" i="1" dirty="0">
              <a:solidFill>
                <a:srgbClr val="00040C"/>
              </a:solidFill>
              <a:latin typeface="Arial" pitchFamily="34" charset="0"/>
              <a:ea typeface="MS PGothic" pitchFamily="34" charset="-128"/>
              <a:cs typeface="Arial" pitchFamily="34" charset="0"/>
            </a:endParaRPr>
          </a:p>
          <a:p>
            <a:pPr marL="746100" lvl="2" indent="-342900" eaLnBrk="0" hangingPunct="0">
              <a:buFont typeface="Wingdings" panose="05000000000000000000" pitchFamily="2" charset="2"/>
              <a:buChar char="ü"/>
            </a:pPr>
            <a:r>
              <a:rPr lang="fr-FR" sz="3800" i="1" dirty="0" smtClean="0">
                <a:solidFill>
                  <a:srgbClr val="00040C"/>
                </a:solidFill>
                <a:latin typeface="Arial" pitchFamily="34" charset="0"/>
                <a:ea typeface="MS PGothic" pitchFamily="34" charset="-128"/>
                <a:cs typeface="Arial" pitchFamily="34" charset="0"/>
              </a:rPr>
              <a:t>améliorer </a:t>
            </a:r>
            <a:r>
              <a:rPr lang="fr-FR" sz="3800" i="1" dirty="0">
                <a:solidFill>
                  <a:srgbClr val="00040C"/>
                </a:solidFill>
                <a:latin typeface="Arial" pitchFamily="34" charset="0"/>
                <a:ea typeface="MS PGothic" pitchFamily="34" charset="-128"/>
                <a:cs typeface="Arial" pitchFamily="34" charset="0"/>
              </a:rPr>
              <a:t>et rendre plus effective leur conditionnalité à la recherche active d’un emploi ou à une formation.</a:t>
            </a:r>
            <a:endParaRPr lang="en-GB" sz="3800" i="1" dirty="0">
              <a:solidFill>
                <a:srgbClr val="00040C"/>
              </a:solidFill>
              <a:latin typeface="Arial" pitchFamily="34" charset="0"/>
              <a:ea typeface="MS PGothic" pitchFamily="34" charset="-128"/>
              <a:cs typeface="Arial" pitchFamily="34" charset="0"/>
            </a:endParaRPr>
          </a:p>
          <a:p>
            <a:endParaRPr lang="en-GB"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24</a:t>
            </a:fld>
            <a:endParaRPr lang="en-GB" dirty="0"/>
          </a:p>
        </p:txBody>
      </p:sp>
      <p:sp>
        <p:nvSpPr>
          <p:cNvPr id="5" name="Title 1"/>
          <p:cNvSpPr>
            <a:spLocks noGrp="1"/>
          </p:cNvSpPr>
          <p:nvPr>
            <p:ph type="title"/>
          </p:nvPr>
        </p:nvSpPr>
        <p:spPr/>
        <p:txBody>
          <a:bodyPr/>
          <a:lstStyle/>
          <a:p>
            <a:pPr algn="ctr"/>
            <a:r>
              <a:rPr lang="fr-FR" sz="2800" dirty="0" smtClean="0">
                <a:solidFill>
                  <a:srgbClr val="00040C"/>
                </a:solidFill>
              </a:rPr>
              <a:t>Mieux contrôler les dépenses sociales (II)</a:t>
            </a:r>
            <a:endParaRPr lang="fr-FR" sz="2800" dirty="0">
              <a:solidFill>
                <a:srgbClr val="00040C"/>
              </a:solidFill>
            </a:endParaRPr>
          </a:p>
        </p:txBody>
      </p:sp>
    </p:spTree>
    <p:extLst>
      <p:ext uri="{BB962C8B-B14F-4D97-AF65-F5344CB8AC3E}">
        <p14:creationId xmlns:p14="http://schemas.microsoft.com/office/powerpoint/2010/main" val="4064590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fr-FR" dirty="0" smtClean="0">
              <a:latin typeface="+mj-lt"/>
            </a:endParaRPr>
          </a:p>
          <a:p>
            <a:pPr marL="0" indent="0" algn="ctr">
              <a:buNone/>
            </a:pPr>
            <a:endParaRPr lang="fr-FR" sz="4000" dirty="0" smtClean="0">
              <a:solidFill>
                <a:srgbClr val="00040C"/>
              </a:solidFill>
              <a:latin typeface="+mj-lt"/>
            </a:endParaRPr>
          </a:p>
          <a:p>
            <a:pPr marL="0" indent="0" algn="ctr">
              <a:buNone/>
            </a:pPr>
            <a:r>
              <a:rPr lang="fr-FR" sz="3600" dirty="0" smtClean="0">
                <a:solidFill>
                  <a:srgbClr val="00040C"/>
                </a:solidFill>
                <a:latin typeface="+mj-lt"/>
              </a:rPr>
              <a:t>Réformer le fonctionnement </a:t>
            </a:r>
          </a:p>
          <a:p>
            <a:pPr marL="0" indent="0" algn="ctr">
              <a:buNone/>
            </a:pPr>
            <a:r>
              <a:rPr lang="fr-FR" sz="3600" dirty="0" smtClean="0">
                <a:solidFill>
                  <a:srgbClr val="00040C"/>
                </a:solidFill>
                <a:latin typeface="+mj-lt"/>
              </a:rPr>
              <a:t>du marché du travail</a:t>
            </a:r>
            <a:endParaRPr lang="fr-FR" sz="3600" dirty="0">
              <a:solidFill>
                <a:srgbClr val="00040C"/>
              </a:solidFill>
              <a:latin typeface="+mj-lt"/>
            </a:endParaRPr>
          </a:p>
        </p:txBody>
      </p:sp>
    </p:spTree>
    <p:extLst>
      <p:ext uri="{BB962C8B-B14F-4D97-AF65-F5344CB8AC3E}">
        <p14:creationId xmlns:p14="http://schemas.microsoft.com/office/powerpoint/2010/main" val="16929252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7668000" cy="1031160"/>
          </a:xfrm>
        </p:spPr>
        <p:txBody>
          <a:bodyPr/>
          <a:lstStyle/>
          <a:p>
            <a:pPr algn="ctr"/>
            <a:r>
              <a:rPr lang="fr-FR" sz="2800" dirty="0" smtClean="0">
                <a:solidFill>
                  <a:srgbClr val="00040C"/>
                </a:solidFill>
              </a:rPr>
              <a:t>Limiter la dualité du </a:t>
            </a:r>
            <a:r>
              <a:rPr lang="fr-FR" sz="2800" dirty="0">
                <a:solidFill>
                  <a:srgbClr val="00040C"/>
                </a:solidFill>
              </a:rPr>
              <a:t>marché </a:t>
            </a:r>
            <a:r>
              <a:rPr lang="fr-FR" sz="2800" dirty="0" smtClean="0">
                <a:solidFill>
                  <a:srgbClr val="00040C"/>
                </a:solidFill>
              </a:rPr>
              <a:t>du travail </a:t>
            </a:r>
            <a:endParaRPr lang="en-GB" sz="2800" dirty="0">
              <a:solidFill>
                <a:srgbClr val="00040C"/>
              </a:solidFill>
            </a:endParaRPr>
          </a:p>
        </p:txBody>
      </p:sp>
      <p:sp>
        <p:nvSpPr>
          <p:cNvPr id="2" name="Slide Number Placeholder 1"/>
          <p:cNvSpPr>
            <a:spLocks noGrp="1"/>
          </p:cNvSpPr>
          <p:nvPr>
            <p:ph type="sldNum" sz="quarter" idx="12"/>
          </p:nvPr>
        </p:nvSpPr>
        <p:spPr/>
        <p:txBody>
          <a:bodyPr/>
          <a:lstStyle/>
          <a:p>
            <a:fld id="{ECC21D3F-8F1A-49C5-AD48-E60BC70EEBCB}" type="slidenum">
              <a:rPr lang="en-GB" smtClean="0"/>
              <a:pPr/>
              <a:t>26</a:t>
            </a:fld>
            <a:endParaRPr lang="en-GB"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820" y="6602288"/>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1742061" y="6582817"/>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dx.doi.org/10.1787/888933192963</a:t>
            </a:r>
            <a:endParaRPr lang="en-GB" sz="1000" dirty="0">
              <a:latin typeface="Arial Narrow" panose="020B0606020202030204" pitchFamily="34" charset="0"/>
            </a:endParaRPr>
          </a:p>
        </p:txBody>
      </p:sp>
      <p:sp>
        <p:nvSpPr>
          <p:cNvPr id="11" name="Rectangle 15"/>
          <p:cNvSpPr>
            <a:spLocks noChangeArrowheads="1"/>
          </p:cNvSpPr>
          <p:nvPr/>
        </p:nvSpPr>
        <p:spPr bwMode="auto">
          <a:xfrm>
            <a:off x="453380" y="5103093"/>
            <a:ext cx="43924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a:solidFill>
                  <a:srgbClr val="7030A0"/>
                </a:solidFill>
                <a:latin typeface="Arial" pitchFamily="34" charset="0"/>
                <a:cs typeface="Arial" pitchFamily="34" charset="0"/>
              </a:rPr>
              <a:t>Simplifier et raccourcir les procédures de licenciement, par exemple en réformant la justice prud’homale</a:t>
            </a:r>
            <a:endParaRPr lang="en-GB" altLang="en-US" sz="2000" i="1" dirty="0" smtClean="0">
              <a:solidFill>
                <a:srgbClr val="7030A0"/>
              </a:solidFill>
              <a:latin typeface="Arial" pitchFamily="34" charset="0"/>
              <a:cs typeface="Arial" pitchFamily="34" charset="0"/>
            </a:endParaRPr>
          </a:p>
        </p:txBody>
      </p:sp>
      <p:sp>
        <p:nvSpPr>
          <p:cNvPr id="12" name="Rectangle 15"/>
          <p:cNvSpPr>
            <a:spLocks noChangeArrowheads="1"/>
          </p:cNvSpPr>
          <p:nvPr/>
        </p:nvSpPr>
        <p:spPr bwMode="auto">
          <a:xfrm>
            <a:off x="5112568" y="5103092"/>
            <a:ext cx="33478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a:solidFill>
                  <a:srgbClr val="7030A0"/>
                </a:solidFill>
                <a:latin typeface="Arial" pitchFamily="34" charset="0"/>
                <a:cs typeface="Arial" pitchFamily="34" charset="0"/>
              </a:rPr>
              <a:t>Améliorer la formation continue et l’orientation (ci-dessous</a:t>
            </a:r>
            <a:r>
              <a:rPr lang="fr-FR" altLang="en-US" sz="2000" i="1" dirty="0" smtClean="0">
                <a:solidFill>
                  <a:srgbClr val="7030A0"/>
                </a:solidFill>
                <a:latin typeface="Arial" pitchFamily="34" charset="0"/>
                <a:cs typeface="Arial" pitchFamily="34" charset="0"/>
              </a:rPr>
              <a:t>)</a:t>
            </a:r>
            <a:endParaRPr lang="en-US"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dirty="0">
              <a:solidFill>
                <a:srgbClr val="7030A0"/>
              </a:solidFill>
              <a:latin typeface="Arial" pitchFamily="34" charset="0"/>
              <a:cs typeface="Arial"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340768"/>
            <a:ext cx="8280920" cy="3762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814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237599"/>
            <a:ext cx="7668000" cy="991870"/>
          </a:xfrm>
        </p:spPr>
        <p:txBody>
          <a:bodyPr/>
          <a:lstStyle/>
          <a:p>
            <a:pPr algn="ctr"/>
            <a:r>
              <a:rPr lang="fr-FR" sz="2800" dirty="0" smtClean="0">
                <a:solidFill>
                  <a:srgbClr val="00040C"/>
                </a:solidFill>
              </a:rPr>
              <a:t>Réduire encore le coin fiscalo-social et le coût global du travail</a:t>
            </a:r>
            <a:endParaRPr lang="fr-FR" sz="2800" dirty="0">
              <a:solidFill>
                <a:srgbClr val="00040C"/>
              </a:solidFill>
            </a:endParaRPr>
          </a:p>
        </p:txBody>
      </p:sp>
      <p:sp>
        <p:nvSpPr>
          <p:cNvPr id="3" name="Slide Number Placeholder 2"/>
          <p:cNvSpPr>
            <a:spLocks noGrp="1"/>
          </p:cNvSpPr>
          <p:nvPr>
            <p:ph type="sldNum" sz="quarter" idx="12"/>
          </p:nvPr>
        </p:nvSpPr>
        <p:spPr/>
        <p:txBody>
          <a:bodyPr/>
          <a:lstStyle/>
          <a:p>
            <a:fld id="{ECC21D3F-8F1A-49C5-AD48-E60BC70EEBCB}" type="slidenum">
              <a:rPr lang="en-GB" smtClean="0"/>
              <a:pPr/>
              <a:t>27</a:t>
            </a:fld>
            <a:endParaRPr lang="en-GB" dirty="0"/>
          </a:p>
        </p:txBody>
      </p:sp>
      <p:sp>
        <p:nvSpPr>
          <p:cNvPr id="5" name="TextBox 4"/>
          <p:cNvSpPr txBox="1"/>
          <p:nvPr/>
        </p:nvSpPr>
        <p:spPr>
          <a:xfrm>
            <a:off x="1763687" y="5925618"/>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dx.doi.org/10.1787/888933192951</a:t>
            </a:r>
            <a:endParaRPr lang="en-GB" sz="1000" dirty="0">
              <a:latin typeface="Arial Narrow" panose="020B0606020202030204" pitchFamily="34" charset="0"/>
            </a:endParaRPr>
          </a:p>
        </p:txBody>
      </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5949280"/>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5"/>
          <p:cNvSpPr>
            <a:spLocks noChangeArrowheads="1"/>
          </p:cNvSpPr>
          <p:nvPr/>
        </p:nvSpPr>
        <p:spPr bwMode="auto">
          <a:xfrm>
            <a:off x="5864299" y="1772816"/>
            <a:ext cx="295232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Réduire encore le coin fiscalo-social au fur et à mesure de la baisse des dépenses publiques</a:t>
            </a: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Éviter toute augmentation discrétionnaire du salaire minimum</a:t>
            </a:r>
            <a:endParaRPr lang="fr-FR" altLang="en-US" sz="2000" i="1" baseline="30000" dirty="0">
              <a:solidFill>
                <a:srgbClr val="7030A0"/>
              </a:solidFill>
              <a:latin typeface="Arial" pitchFamily="34" charset="0"/>
            </a:endParaRPr>
          </a:p>
        </p:txBody>
      </p:sp>
      <p:pic>
        <p:nvPicPr>
          <p:cNvPr id="7577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412776"/>
            <a:ext cx="5786437" cy="443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406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solidFill>
                  <a:srgbClr val="00040C"/>
                </a:solidFill>
              </a:rPr>
              <a:t>Renforcer la formation professionnelle pour ceux qui en ont le plus besoin</a:t>
            </a:r>
            <a:endParaRPr lang="fr-FR" dirty="0"/>
          </a:p>
        </p:txBody>
      </p:sp>
      <p:sp>
        <p:nvSpPr>
          <p:cNvPr id="4" name="Slide Number Placeholder 3"/>
          <p:cNvSpPr>
            <a:spLocks noGrp="1"/>
          </p:cNvSpPr>
          <p:nvPr>
            <p:ph type="sldNum" sz="quarter" idx="12"/>
          </p:nvPr>
        </p:nvSpPr>
        <p:spPr/>
        <p:txBody>
          <a:bodyPr/>
          <a:lstStyle/>
          <a:p>
            <a:fld id="{ECC21D3F-8F1A-49C5-AD48-E60BC70EEBCB}" type="slidenum">
              <a:rPr lang="en-GB" smtClean="0"/>
              <a:pPr/>
              <a:t>28</a:t>
            </a:fld>
            <a:endParaRPr lang="en-GB"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179400"/>
            <a:ext cx="974725" cy="162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5"/>
          <p:cNvSpPr>
            <a:spLocks noChangeArrowheads="1"/>
          </p:cNvSpPr>
          <p:nvPr/>
        </p:nvSpPr>
        <p:spPr bwMode="auto">
          <a:xfrm>
            <a:off x="5076056" y="1625024"/>
            <a:ext cx="3816424" cy="419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Mettre en œuvre un système d’assurance qualité</a:t>
            </a: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Veiller à ce que les régions aient les capacités et le financement nécessaires à l’orientation des candidats</a:t>
            </a: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Clarifier les responsabilités des acteurs et aligner ces responsabilités sur le contrôle des fonds</a:t>
            </a: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p:txBody>
      </p:sp>
      <p:sp>
        <p:nvSpPr>
          <p:cNvPr id="9" name="TextBox 8"/>
          <p:cNvSpPr txBox="1"/>
          <p:nvPr/>
        </p:nvSpPr>
        <p:spPr>
          <a:xfrm>
            <a:off x="1371309" y="6179400"/>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dx.doi.org/10.1787/888933193055</a:t>
            </a:r>
            <a:endParaRPr lang="en-GB" sz="1000" dirty="0">
              <a:latin typeface="Arial Narrow" panose="020B0606020202030204" pitchFamily="34" charset="0"/>
            </a:endParaRPr>
          </a:p>
        </p:txBody>
      </p:sp>
      <p:pic>
        <p:nvPicPr>
          <p:cNvPr id="7680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5" y="1458175"/>
            <a:ext cx="5184575" cy="436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4125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37600"/>
            <a:ext cx="8316416" cy="1022400"/>
          </a:xfrm>
        </p:spPr>
        <p:txBody>
          <a:bodyPr/>
          <a:lstStyle/>
          <a:p>
            <a:pPr algn="ctr"/>
            <a:r>
              <a:rPr lang="fr-FR" sz="2600" dirty="0" smtClean="0">
                <a:solidFill>
                  <a:srgbClr val="00040C"/>
                </a:solidFill>
              </a:rPr>
              <a:t>Développer l’apprentissage dès le lycée</a:t>
            </a:r>
            <a:endParaRPr lang="fr-FR" sz="26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29</a:t>
            </a:fld>
            <a:endParaRPr lang="en-GB"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655" y="5988451"/>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457772" y="597019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dx.doi.org/10.1787/888933192993</a:t>
            </a:r>
            <a:endParaRPr lang="en-GB" sz="1000" dirty="0">
              <a:latin typeface="Arial Narrow" panose="020B0606020202030204" pitchFamily="34" charset="0"/>
            </a:endParaRPr>
          </a:p>
        </p:txBody>
      </p:sp>
      <p:sp>
        <p:nvSpPr>
          <p:cNvPr id="12" name="Rectangle 15"/>
          <p:cNvSpPr>
            <a:spLocks noChangeArrowheads="1"/>
          </p:cNvSpPr>
          <p:nvPr/>
        </p:nvSpPr>
        <p:spPr bwMode="auto">
          <a:xfrm>
            <a:off x="5340499" y="1628800"/>
            <a:ext cx="381642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Attirer des enseignants hautement qualifiés</a:t>
            </a:r>
          </a:p>
          <a:p>
            <a:pPr marL="342900" indent="-342900">
              <a:buFont typeface="Wingdings" panose="05000000000000000000" pitchFamily="2" charset="2"/>
              <a:buChar char="ü"/>
            </a:pPr>
            <a:endParaRPr lang="fr-FR" altLang="en-US" sz="2000" i="1"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Valoriser les expériences professionnelles en dehors de l’éducation</a:t>
            </a:r>
          </a:p>
          <a:p>
            <a:pPr marL="342900" indent="-342900">
              <a:buFont typeface="Wingdings" panose="05000000000000000000" pitchFamily="2" charset="2"/>
              <a:buChar char="ü"/>
            </a:pPr>
            <a:endParaRPr lang="fr-FR" altLang="en-US" sz="2000" i="1"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a:solidFill>
                  <a:srgbClr val="7030A0"/>
                </a:solidFill>
                <a:latin typeface="Arial" pitchFamily="34" charset="0"/>
                <a:cs typeface="Arial" pitchFamily="34" charset="0"/>
              </a:rPr>
              <a:t>Développer un soutien plus individualisé </a:t>
            </a:r>
            <a:r>
              <a:rPr lang="fr-FR" altLang="en-US" sz="2000" i="1" dirty="0" smtClean="0">
                <a:solidFill>
                  <a:srgbClr val="7030A0"/>
                </a:solidFill>
                <a:latin typeface="Arial" pitchFamily="34" charset="0"/>
                <a:cs typeface="Arial" pitchFamily="34" charset="0"/>
              </a:rPr>
              <a:t>des élèves en difficulté</a:t>
            </a:r>
          </a:p>
          <a:p>
            <a:pPr marL="342900" indent="-342900">
              <a:buFont typeface="Wingdings" panose="05000000000000000000" pitchFamily="2" charset="2"/>
              <a:buChar char="ü"/>
            </a:pPr>
            <a:endParaRPr lang="fr-FR" altLang="en-US" sz="2000" i="1"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a:solidFill>
                  <a:srgbClr val="7030A0"/>
                </a:solidFill>
                <a:latin typeface="Arial" pitchFamily="34" charset="0"/>
                <a:cs typeface="Arial" pitchFamily="34" charset="0"/>
              </a:rPr>
              <a:t>S’assurer de la </a:t>
            </a:r>
            <a:r>
              <a:rPr lang="fr-FR" altLang="en-US" sz="2000" i="1">
                <a:solidFill>
                  <a:srgbClr val="7030A0"/>
                </a:solidFill>
                <a:latin typeface="Arial" pitchFamily="34" charset="0"/>
                <a:cs typeface="Arial" pitchFamily="34" charset="0"/>
              </a:rPr>
              <a:t>formation </a:t>
            </a:r>
            <a:r>
              <a:rPr lang="fr-FR" altLang="en-US" sz="2000" i="1" smtClean="0">
                <a:solidFill>
                  <a:srgbClr val="7030A0"/>
                </a:solidFill>
                <a:latin typeface="Arial" pitchFamily="34" charset="0"/>
                <a:cs typeface="Arial" pitchFamily="34" charset="0"/>
              </a:rPr>
              <a:t>pédagogique des </a:t>
            </a:r>
            <a:r>
              <a:rPr lang="fr-FR" altLang="en-US" sz="2000" i="1" dirty="0">
                <a:solidFill>
                  <a:srgbClr val="7030A0"/>
                </a:solidFill>
                <a:latin typeface="Arial" pitchFamily="34" charset="0"/>
                <a:cs typeface="Arial" pitchFamily="34" charset="0"/>
              </a:rPr>
              <a:t>tuteurs en </a:t>
            </a:r>
            <a:r>
              <a:rPr lang="fr-FR" altLang="en-US" sz="2000" i="1" dirty="0" smtClean="0">
                <a:solidFill>
                  <a:srgbClr val="7030A0"/>
                </a:solidFill>
                <a:latin typeface="Arial" pitchFamily="34" charset="0"/>
                <a:cs typeface="Arial" pitchFamily="34" charset="0"/>
              </a:rPr>
              <a:t>entreprises</a:t>
            </a: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p:txBody>
      </p:sp>
      <p:pic>
        <p:nvPicPr>
          <p:cNvPr id="778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418" y="1625774"/>
            <a:ext cx="5111081" cy="4107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0375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CC21D3F-8F1A-49C5-AD48-E60BC70EEBCB}" type="slidenum">
              <a:rPr lang="en-GB" smtClean="0"/>
              <a:pPr/>
              <a:t>3</a:t>
            </a:fld>
            <a:endParaRPr lang="en-GB" dirty="0"/>
          </a:p>
        </p:txBody>
      </p:sp>
      <p:sp>
        <p:nvSpPr>
          <p:cNvPr id="6" name="Rectangle 5"/>
          <p:cNvSpPr/>
          <p:nvPr/>
        </p:nvSpPr>
        <p:spPr>
          <a:xfrm>
            <a:off x="2486844" y="457508"/>
            <a:ext cx="4389412" cy="523220"/>
          </a:xfrm>
          <a:prstGeom prst="rect">
            <a:avLst/>
          </a:prstGeom>
        </p:spPr>
        <p:txBody>
          <a:bodyPr wrap="square">
            <a:spAutoFit/>
          </a:bodyPr>
          <a:lstStyle/>
          <a:p>
            <a:r>
              <a:rPr lang="fr-FR" sz="2800" dirty="0" smtClean="0">
                <a:solidFill>
                  <a:srgbClr val="00040C"/>
                </a:solidFill>
                <a:latin typeface="+mj-lt"/>
              </a:rPr>
              <a:t>Le bien-être est élevé</a:t>
            </a:r>
            <a:endParaRPr lang="en-GB" sz="2800" dirty="0">
              <a:latin typeface="+mj-lt"/>
            </a:endParaRPr>
          </a:p>
        </p:txBody>
      </p:sp>
      <p:sp>
        <p:nvSpPr>
          <p:cNvPr id="9" name="TextBox 8"/>
          <p:cNvSpPr txBox="1"/>
          <p:nvPr/>
        </p:nvSpPr>
        <p:spPr>
          <a:xfrm>
            <a:off x="1475656" y="6372945"/>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2"/>
              </a:rPr>
              <a:t>http://</a:t>
            </a:r>
            <a:r>
              <a:rPr lang="en-GB" sz="1000" dirty="0" smtClean="0">
                <a:latin typeface="Arial Narrow" panose="020B0606020202030204" pitchFamily="34" charset="0"/>
                <a:hlinkClick r:id="rId2"/>
              </a:rPr>
              <a:t>dx.doi.org/10.1787/888933192838</a:t>
            </a:r>
            <a:endParaRPr lang="en-GB" sz="1000" dirty="0">
              <a:latin typeface="Arial Narrow" panose="020B0606020202030204" pitchFamily="34"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66" y="6399162"/>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2816" y="1412776"/>
            <a:ext cx="7053560" cy="4921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540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C21D3F-8F1A-49C5-AD48-E60BC70EEBCB}" type="slidenum">
              <a:rPr lang="en-GB" smtClean="0"/>
              <a:pPr/>
              <a:t>30</a:t>
            </a:fld>
            <a:endParaRPr lang="en-GB" dirty="0"/>
          </a:p>
        </p:txBody>
      </p:sp>
      <p:sp>
        <p:nvSpPr>
          <p:cNvPr id="5" name="Content Placeholder 2"/>
          <p:cNvSpPr>
            <a:spLocks noGrp="1"/>
          </p:cNvSpPr>
          <p:nvPr>
            <p:ph idx="1"/>
          </p:nvPr>
        </p:nvSpPr>
        <p:spPr>
          <a:xfrm>
            <a:off x="395536" y="2492896"/>
            <a:ext cx="8218800" cy="3600400"/>
          </a:xfrm>
        </p:spPr>
        <p:txBody>
          <a:bodyPr/>
          <a:lstStyle/>
          <a:p>
            <a:pPr marL="0" indent="0" algn="ctr">
              <a:buNone/>
            </a:pPr>
            <a:endParaRPr lang="fr-FR" dirty="0" smtClean="0">
              <a:latin typeface="+mj-lt"/>
            </a:endParaRPr>
          </a:p>
          <a:p>
            <a:pPr marL="0" indent="0" algn="ctr">
              <a:buNone/>
            </a:pPr>
            <a:r>
              <a:rPr lang="fr-FR" sz="4000" dirty="0" smtClean="0">
                <a:solidFill>
                  <a:srgbClr val="00040C"/>
                </a:solidFill>
                <a:latin typeface="+mj-lt"/>
              </a:rPr>
              <a:t>Renforcer la concurrence</a:t>
            </a:r>
          </a:p>
        </p:txBody>
      </p:sp>
    </p:spTree>
    <p:extLst>
      <p:ext uri="{BB962C8B-B14F-4D97-AF65-F5344CB8AC3E}">
        <p14:creationId xmlns:p14="http://schemas.microsoft.com/office/powerpoint/2010/main" val="2078025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37600"/>
            <a:ext cx="7884488" cy="1022400"/>
          </a:xfrm>
        </p:spPr>
        <p:txBody>
          <a:bodyPr/>
          <a:lstStyle/>
          <a:p>
            <a:pPr algn="ctr"/>
            <a:r>
              <a:rPr lang="fr-FR" sz="2800" dirty="0" smtClean="0">
                <a:solidFill>
                  <a:srgbClr val="00040C"/>
                </a:solidFill>
              </a:rPr>
              <a:t>Continuer les efforts de simplification de</a:t>
            </a:r>
            <a:br>
              <a:rPr lang="fr-FR" sz="2800" dirty="0" smtClean="0">
                <a:solidFill>
                  <a:srgbClr val="00040C"/>
                </a:solidFill>
              </a:rPr>
            </a:br>
            <a:r>
              <a:rPr lang="fr-FR" sz="2800" dirty="0" smtClean="0">
                <a:solidFill>
                  <a:srgbClr val="00040C"/>
                </a:solidFill>
              </a:rPr>
              <a:t>l’environnement des entreprises</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31</a:t>
            </a:fld>
            <a:endParaRPr lang="en-GB" dirty="0"/>
          </a:p>
        </p:txBody>
      </p:sp>
      <p:sp>
        <p:nvSpPr>
          <p:cNvPr id="10" name="Rectangle 15"/>
          <p:cNvSpPr>
            <a:spLocks noChangeArrowheads="1"/>
          </p:cNvSpPr>
          <p:nvPr/>
        </p:nvSpPr>
        <p:spPr bwMode="auto">
          <a:xfrm>
            <a:off x="5436096" y="2080781"/>
            <a:ext cx="3816424" cy="358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Mettre en œuvre les mesures proposées par le Conseil de la simplification pour les entreprises</a:t>
            </a:r>
          </a:p>
          <a:p>
            <a:pPr marL="342900" indent="-342900">
              <a:buFont typeface="Wingdings" panose="05000000000000000000" pitchFamily="2" charset="2"/>
              <a:buChar char="ü"/>
            </a:pPr>
            <a:endParaRPr lang="fr-FR" altLang="en-US" sz="2000" i="1"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Confier </a:t>
            </a:r>
            <a:r>
              <a:rPr lang="fr-FR" altLang="en-US" sz="2000" i="1" dirty="0">
                <a:solidFill>
                  <a:srgbClr val="7030A0"/>
                </a:solidFill>
                <a:latin typeface="Arial" pitchFamily="34" charset="0"/>
                <a:cs typeface="Arial" pitchFamily="34" charset="0"/>
              </a:rPr>
              <a:t>à une institution indépendante un examen complet de toutes les </a:t>
            </a:r>
            <a:r>
              <a:rPr lang="fr-FR" altLang="en-US" sz="2000" i="1" dirty="0" smtClean="0">
                <a:solidFill>
                  <a:srgbClr val="7030A0"/>
                </a:solidFill>
                <a:latin typeface="Arial" pitchFamily="34" charset="0"/>
                <a:cs typeface="Arial" pitchFamily="34" charset="0"/>
              </a:rPr>
              <a:t>réglementations</a:t>
            </a:r>
            <a:endParaRPr lang="en-US"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526" y="5812149"/>
            <a:ext cx="974725"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341307" y="5783454"/>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dx.doi.org/10.1787/888933193015</a:t>
            </a:r>
            <a:endParaRPr lang="en-GB" sz="1000" dirty="0">
              <a:latin typeface="Arial Narrow" panose="020B0606020202030204" pitchFamily="34" charset="0"/>
            </a:endParaRPr>
          </a:p>
        </p:txBody>
      </p:sp>
      <p:pic>
        <p:nvPicPr>
          <p:cNvPr id="788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3" y="1412776"/>
            <a:ext cx="5616624"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073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dirty="0" smtClean="0">
                <a:solidFill>
                  <a:srgbClr val="00040C"/>
                </a:solidFill>
              </a:rPr>
              <a:t>Continuer à réduire les barrières à la concurrence dans le commerce de détail</a:t>
            </a:r>
            <a:endParaRPr lang="fr-FR" sz="2800" dirty="0">
              <a:solidFill>
                <a:srgbClr val="00040C"/>
              </a:solidFill>
            </a:endParaRPr>
          </a:p>
        </p:txBody>
      </p:sp>
      <p:sp>
        <p:nvSpPr>
          <p:cNvPr id="4" name="Slide Number Placeholder 3"/>
          <p:cNvSpPr>
            <a:spLocks noGrp="1"/>
          </p:cNvSpPr>
          <p:nvPr>
            <p:ph type="sldNum" sz="quarter" idx="12"/>
          </p:nvPr>
        </p:nvSpPr>
        <p:spPr/>
        <p:txBody>
          <a:bodyPr/>
          <a:lstStyle/>
          <a:p>
            <a:fld id="{ECC21D3F-8F1A-49C5-AD48-E60BC70EEBCB}" type="slidenum">
              <a:rPr lang="en-GB" smtClean="0"/>
              <a:pPr/>
              <a:t>32</a:t>
            </a:fld>
            <a:endParaRPr lang="en-GB" dirty="0"/>
          </a:p>
        </p:txBody>
      </p:sp>
      <p:sp>
        <p:nvSpPr>
          <p:cNvPr id="9" name="Rectangle 15"/>
          <p:cNvSpPr>
            <a:spLocks noChangeArrowheads="1"/>
          </p:cNvSpPr>
          <p:nvPr/>
        </p:nvSpPr>
        <p:spPr bwMode="auto">
          <a:xfrm>
            <a:off x="5141962" y="2703295"/>
            <a:ext cx="38164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endParaRPr lang="en-US" altLang="en-US" sz="2000" i="1" baseline="30000" dirty="0" smtClean="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p:txBody>
      </p:sp>
      <p:sp>
        <p:nvSpPr>
          <p:cNvPr id="10" name="Rectangle 15"/>
          <p:cNvSpPr>
            <a:spLocks noChangeArrowheads="1"/>
          </p:cNvSpPr>
          <p:nvPr/>
        </p:nvSpPr>
        <p:spPr bwMode="auto">
          <a:xfrm>
            <a:off x="5154513" y="1791121"/>
            <a:ext cx="3816424" cy="450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Times" charset="0"/>
                <a:ea typeface="MS PGothic" pitchFamily="34" charset="-128"/>
              </a:defRPr>
            </a:lvl1pPr>
            <a:lvl2pPr marL="742950" indent="-285750" eaLnBrk="0" hangingPunct="0">
              <a:defRPr sz="1200">
                <a:solidFill>
                  <a:schemeClr val="tx1"/>
                </a:solidFill>
                <a:latin typeface="Times" charset="0"/>
                <a:ea typeface="MS PGothic" pitchFamily="34" charset="-128"/>
              </a:defRPr>
            </a:lvl2pPr>
            <a:lvl3pPr marL="1143000" indent="-228600" eaLnBrk="0" hangingPunct="0">
              <a:defRPr sz="1200">
                <a:solidFill>
                  <a:schemeClr val="tx1"/>
                </a:solidFill>
                <a:latin typeface="Times" charset="0"/>
                <a:ea typeface="MS PGothic" pitchFamily="34" charset="-128"/>
              </a:defRPr>
            </a:lvl3pPr>
            <a:lvl4pPr marL="1600200" indent="-228600" eaLnBrk="0" hangingPunct="0">
              <a:defRPr sz="1200">
                <a:solidFill>
                  <a:schemeClr val="tx1"/>
                </a:solidFill>
                <a:latin typeface="Times" charset="0"/>
                <a:ea typeface="MS PGothic" pitchFamily="34" charset="-128"/>
              </a:defRPr>
            </a:lvl4pPr>
            <a:lvl5pPr marL="2057400" indent="-228600" eaLnBrk="0" hangingPunct="0">
              <a:defRPr sz="1200">
                <a:solidFill>
                  <a:schemeClr val="tx1"/>
                </a:solidFill>
                <a:latin typeface="Times" charset="0"/>
                <a:ea typeface="MS PGothic" pitchFamily="34" charset="-128"/>
              </a:defRPr>
            </a:lvl5pPr>
            <a:lvl6pPr marL="2514600" indent="-228600" eaLnBrk="0" fontAlgn="base" hangingPunct="0">
              <a:spcBef>
                <a:spcPct val="0"/>
              </a:spcBef>
              <a:spcAft>
                <a:spcPct val="0"/>
              </a:spcAft>
              <a:defRPr sz="1200">
                <a:solidFill>
                  <a:schemeClr val="tx1"/>
                </a:solidFill>
                <a:latin typeface="Times" charset="0"/>
                <a:ea typeface="MS PGothic" pitchFamily="34" charset="-128"/>
              </a:defRPr>
            </a:lvl6pPr>
            <a:lvl7pPr marL="2971800" indent="-228600" eaLnBrk="0" fontAlgn="base" hangingPunct="0">
              <a:spcBef>
                <a:spcPct val="0"/>
              </a:spcBef>
              <a:spcAft>
                <a:spcPct val="0"/>
              </a:spcAft>
              <a:defRPr sz="1200">
                <a:solidFill>
                  <a:schemeClr val="tx1"/>
                </a:solidFill>
                <a:latin typeface="Times" charset="0"/>
                <a:ea typeface="MS PGothic" pitchFamily="34" charset="-128"/>
              </a:defRPr>
            </a:lvl7pPr>
            <a:lvl8pPr marL="3429000" indent="-228600" eaLnBrk="0" fontAlgn="base" hangingPunct="0">
              <a:spcBef>
                <a:spcPct val="0"/>
              </a:spcBef>
              <a:spcAft>
                <a:spcPct val="0"/>
              </a:spcAft>
              <a:defRPr sz="1200">
                <a:solidFill>
                  <a:schemeClr val="tx1"/>
                </a:solidFill>
                <a:latin typeface="Times" charset="0"/>
                <a:ea typeface="MS PGothic" pitchFamily="34" charset="-128"/>
              </a:defRPr>
            </a:lvl8pPr>
            <a:lvl9pPr marL="3886200" indent="-228600" eaLnBrk="0" fontAlgn="base" hangingPunct="0">
              <a:spcBef>
                <a:spcPct val="0"/>
              </a:spcBef>
              <a:spcAft>
                <a:spcPct val="0"/>
              </a:spcAft>
              <a:defRPr sz="1200">
                <a:solidFill>
                  <a:schemeClr val="tx1"/>
                </a:solidFill>
                <a:latin typeface="Times" charset="0"/>
                <a:ea typeface="MS PGothic" pitchFamily="34" charset="-128"/>
              </a:defRPr>
            </a:lvl9pPr>
          </a:lstStyle>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Simplifier les procédures d’ouverture de grandes surfaces</a:t>
            </a:r>
          </a:p>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Éliminer les restrictions sur la revente à perte et les dates des soldes</a:t>
            </a:r>
          </a:p>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altLang="en-US" sz="2000" i="1" dirty="0" smtClean="0">
                <a:solidFill>
                  <a:srgbClr val="7030A0"/>
                </a:solidFill>
                <a:latin typeface="Arial" pitchFamily="34" charset="0"/>
                <a:cs typeface="Arial" pitchFamily="34" charset="0"/>
              </a:rPr>
              <a:t>Assouplir les horaires d’ouverture tout en garantissant des contreparties négociées</a:t>
            </a:r>
          </a:p>
          <a:p>
            <a:pPr marL="342900" indent="-342900">
              <a:buFont typeface="Wingdings" panose="05000000000000000000" pitchFamily="2" charset="2"/>
              <a:buChar char="ü"/>
            </a:pPr>
            <a:endParaRPr lang="fr-FR" altLang="en-US" sz="20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cs typeface="Arial" pitchFamily="34" charset="0"/>
            </a:endParaRPr>
          </a:p>
          <a:p>
            <a:pPr marL="342900" indent="-342900">
              <a:buFont typeface="Wingdings" panose="05000000000000000000" pitchFamily="2" charset="2"/>
              <a:buChar char="ü"/>
            </a:pPr>
            <a:endParaRPr lang="en-US" altLang="en-US" sz="2000" i="1" baseline="30000" dirty="0">
              <a:solidFill>
                <a:srgbClr val="7030A0"/>
              </a:solidFill>
              <a:latin typeface="Arial" pitchFamily="34" charset="0"/>
            </a:endParaRPr>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79" y="5949280"/>
            <a:ext cx="974725"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244360" y="5920585"/>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dx.doi.org/10.1787/888933193300</a:t>
            </a:r>
            <a:endParaRPr lang="en-GB" sz="1000" dirty="0">
              <a:latin typeface="Arial Narrow" panose="020B0606020202030204" pitchFamily="34" charset="0"/>
            </a:endParaRPr>
          </a:p>
        </p:txBody>
      </p:sp>
      <p:pic>
        <p:nvPicPr>
          <p:cNvPr id="798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9" y="1556792"/>
            <a:ext cx="5184699"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5219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218550"/>
            <a:ext cx="7416000" cy="1022400"/>
          </a:xfrm>
        </p:spPr>
        <p:txBody>
          <a:bodyPr/>
          <a:lstStyle/>
          <a:p>
            <a:pPr algn="ctr"/>
            <a:r>
              <a:rPr lang="fr-FR" sz="2800" dirty="0" smtClean="0">
                <a:solidFill>
                  <a:srgbClr val="00040C"/>
                </a:solidFill>
              </a:rPr>
              <a:t>Continuer d’ouvrir les professions réglementées à la concurrence</a:t>
            </a:r>
            <a:endParaRPr lang="fr-FR" sz="2800" dirty="0"/>
          </a:p>
        </p:txBody>
      </p:sp>
      <p:sp>
        <p:nvSpPr>
          <p:cNvPr id="4" name="Slide Number Placeholder 3"/>
          <p:cNvSpPr>
            <a:spLocks noGrp="1"/>
          </p:cNvSpPr>
          <p:nvPr>
            <p:ph type="sldNum" sz="quarter" idx="12"/>
          </p:nvPr>
        </p:nvSpPr>
        <p:spPr/>
        <p:txBody>
          <a:bodyPr/>
          <a:lstStyle/>
          <a:p>
            <a:fld id="{ECC21D3F-8F1A-49C5-AD48-E60BC70EEBCB}" type="slidenum">
              <a:rPr lang="en-GB" smtClean="0"/>
              <a:pPr/>
              <a:t>33</a:t>
            </a:fld>
            <a:endParaRPr lang="en-GB"/>
          </a:p>
        </p:txBody>
      </p:sp>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84" y="6062364"/>
            <a:ext cx="974725"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234065" y="6033669"/>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3"/>
              </a:rPr>
              <a:t>http://</a:t>
            </a:r>
            <a:r>
              <a:rPr lang="en-GB" sz="1000" dirty="0" smtClean="0">
                <a:latin typeface="Arial Narrow" panose="020B0606020202030204" pitchFamily="34" charset="0"/>
                <a:hlinkClick r:id="rId3"/>
              </a:rPr>
              <a:t>dx.doi.org/10.1787/888933193021</a:t>
            </a:r>
            <a:endParaRPr lang="en-GB" sz="1000" dirty="0">
              <a:latin typeface="Arial Narrow" panose="020B0606020202030204" pitchFamily="34" charset="0"/>
            </a:endParaRPr>
          </a:p>
        </p:txBody>
      </p:sp>
      <p:sp>
        <p:nvSpPr>
          <p:cNvPr id="12" name="Rectangle 11"/>
          <p:cNvSpPr/>
          <p:nvPr/>
        </p:nvSpPr>
        <p:spPr>
          <a:xfrm>
            <a:off x="5002832" y="1910764"/>
            <a:ext cx="3987130" cy="3293209"/>
          </a:xfrm>
          <a:prstGeom prst="rect">
            <a:avLst/>
          </a:prstGeom>
        </p:spPr>
        <p:txBody>
          <a:bodyPr wrap="square">
            <a:spAutoFit/>
          </a:bodyPr>
          <a:lstStyle/>
          <a:p>
            <a:pPr marL="342900" indent="-342900">
              <a:buFont typeface="Wingdings" panose="05000000000000000000" pitchFamily="2" charset="2"/>
              <a:buChar char="ü"/>
            </a:pPr>
            <a:r>
              <a:rPr lang="fr-FR" sz="2000" i="1" dirty="0" smtClean="0">
                <a:solidFill>
                  <a:srgbClr val="7030A0"/>
                </a:solidFill>
                <a:latin typeface="Arial" pitchFamily="34" charset="0"/>
                <a:cs typeface="Arial" pitchFamily="34" charset="0"/>
              </a:rPr>
              <a:t>Limiter les activités </a:t>
            </a:r>
            <a:r>
              <a:rPr lang="fr-FR" sz="2000" i="1" dirty="0">
                <a:solidFill>
                  <a:srgbClr val="7030A0"/>
                </a:solidFill>
                <a:latin typeface="Arial" pitchFamily="34" charset="0"/>
                <a:cs typeface="Arial" pitchFamily="34" charset="0"/>
              </a:rPr>
              <a:t>sur </a:t>
            </a:r>
            <a:r>
              <a:rPr lang="fr-FR" sz="2000" i="1" dirty="0" smtClean="0">
                <a:solidFill>
                  <a:srgbClr val="7030A0"/>
                </a:solidFill>
                <a:latin typeface="Arial" pitchFamily="34" charset="0"/>
                <a:cs typeface="Arial" pitchFamily="34" charset="0"/>
              </a:rPr>
              <a:t>lesquelles </a:t>
            </a:r>
            <a:r>
              <a:rPr lang="fr-FR" sz="2000" i="1" dirty="0">
                <a:solidFill>
                  <a:srgbClr val="7030A0"/>
                </a:solidFill>
                <a:latin typeface="Arial" pitchFamily="34" charset="0"/>
                <a:cs typeface="Arial" pitchFamily="34" charset="0"/>
              </a:rPr>
              <a:t>elles possèdent un droit </a:t>
            </a:r>
            <a:r>
              <a:rPr lang="fr-FR" sz="2000" i="1" dirty="0" smtClean="0">
                <a:solidFill>
                  <a:srgbClr val="7030A0"/>
                </a:solidFill>
                <a:latin typeface="Arial" pitchFamily="34" charset="0"/>
                <a:cs typeface="Arial" pitchFamily="34" charset="0"/>
              </a:rPr>
              <a:t>exclusif </a:t>
            </a:r>
          </a:p>
          <a:p>
            <a:pPr marL="342900" indent="-342900">
              <a:buFont typeface="Wingdings" panose="05000000000000000000" pitchFamily="2" charset="2"/>
              <a:buChar char="ü"/>
            </a:pPr>
            <a:endParaRPr lang="fr-FR" sz="24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sz="2000" i="1" dirty="0" smtClean="0">
                <a:solidFill>
                  <a:srgbClr val="7030A0"/>
                </a:solidFill>
                <a:latin typeface="Arial" pitchFamily="34" charset="0"/>
                <a:cs typeface="Arial" pitchFamily="34" charset="0"/>
              </a:rPr>
              <a:t>Supprimer </a:t>
            </a:r>
            <a:r>
              <a:rPr lang="fr-FR" sz="2000" i="1" dirty="0">
                <a:solidFill>
                  <a:srgbClr val="7030A0"/>
                </a:solidFill>
                <a:latin typeface="Arial" pitchFamily="34" charset="0"/>
                <a:cs typeface="Arial" pitchFamily="34" charset="0"/>
              </a:rPr>
              <a:t>les tarifs réglementés dans les secteurs potentiellement </a:t>
            </a:r>
            <a:r>
              <a:rPr lang="fr-FR" sz="2000" i="1" dirty="0" smtClean="0">
                <a:solidFill>
                  <a:srgbClr val="7030A0"/>
                </a:solidFill>
                <a:latin typeface="Arial" pitchFamily="34" charset="0"/>
                <a:cs typeface="Arial" pitchFamily="34" charset="0"/>
              </a:rPr>
              <a:t>concurrentiels</a:t>
            </a:r>
          </a:p>
          <a:p>
            <a:pPr marL="342900" indent="-342900">
              <a:buFont typeface="Wingdings" panose="05000000000000000000" pitchFamily="2" charset="2"/>
              <a:buChar char="ü"/>
            </a:pPr>
            <a:endParaRPr lang="fr-FR" sz="2400" i="1" dirty="0">
              <a:solidFill>
                <a:srgbClr val="7030A0"/>
              </a:solidFill>
              <a:latin typeface="Arial" pitchFamily="34" charset="0"/>
              <a:cs typeface="Arial" pitchFamily="34" charset="0"/>
            </a:endParaRPr>
          </a:p>
          <a:p>
            <a:pPr marL="342900" indent="-342900">
              <a:buFont typeface="Wingdings" panose="05000000000000000000" pitchFamily="2" charset="2"/>
              <a:buChar char="ü"/>
            </a:pPr>
            <a:r>
              <a:rPr lang="fr-FR" sz="2000" i="1" dirty="0" smtClean="0">
                <a:solidFill>
                  <a:srgbClr val="7030A0"/>
                </a:solidFill>
                <a:latin typeface="Arial" pitchFamily="34" charset="0"/>
                <a:cs typeface="Arial" pitchFamily="34" charset="0"/>
              </a:rPr>
              <a:t>Abandonner </a:t>
            </a:r>
            <a:r>
              <a:rPr lang="fr-FR" sz="2000" i="1" dirty="0">
                <a:solidFill>
                  <a:srgbClr val="7030A0"/>
                </a:solidFill>
                <a:latin typeface="Arial" pitchFamily="34" charset="0"/>
                <a:cs typeface="Arial" pitchFamily="34" charset="0"/>
              </a:rPr>
              <a:t>graduellement les pratiques de numerus </a:t>
            </a:r>
            <a:r>
              <a:rPr lang="fr-FR" sz="2000" i="1" dirty="0" smtClean="0">
                <a:solidFill>
                  <a:srgbClr val="7030A0"/>
                </a:solidFill>
                <a:latin typeface="Arial" pitchFamily="34" charset="0"/>
                <a:cs typeface="Arial" pitchFamily="34" charset="0"/>
              </a:rPr>
              <a:t>clausus</a:t>
            </a:r>
            <a:endParaRPr lang="en-GB" sz="2000" i="1" dirty="0">
              <a:solidFill>
                <a:srgbClr val="7030A0"/>
              </a:solidFill>
              <a:latin typeface="Arial" pitchFamily="34" charset="0"/>
              <a:cs typeface="Arial" pitchFamily="34" charset="0"/>
            </a:endParaRPr>
          </a:p>
        </p:txBody>
      </p:sp>
      <p:pic>
        <p:nvPicPr>
          <p:cNvPr id="808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811" y="1556792"/>
            <a:ext cx="4839021"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073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14" name="Title 1"/>
          <p:cNvSpPr txBox="1">
            <a:spLocks/>
          </p:cNvSpPr>
          <p:nvPr/>
        </p:nvSpPr>
        <p:spPr>
          <a:xfrm>
            <a:off x="1080000" y="237600"/>
            <a:ext cx="7416000" cy="1022400"/>
          </a:xfrm>
          <a:prstGeom prst="rect">
            <a:avLst/>
          </a:prstGeom>
        </p:spPr>
        <p:txBody>
          <a:bodyPr vert="horz" lIns="91440" tIns="45720" rIns="91440" bIns="45720" rtlCol="0" anchor="ctr">
            <a:noAutofit/>
          </a:bodyPr>
          <a:lstStyle>
            <a:lvl1pPr algn="l" rtl="0" eaLnBrk="1" latinLnBrk="0" hangingPunct="1">
              <a:spcBef>
                <a:spcPct val="0"/>
              </a:spcBef>
              <a:buNone/>
              <a:defRPr kumimoji="0" sz="3200" kern="1200">
                <a:solidFill>
                  <a:schemeClr val="tx1"/>
                </a:solidFill>
                <a:latin typeface="+mj-lt"/>
                <a:ea typeface="+mj-ea"/>
                <a:cs typeface="+mj-cs"/>
              </a:defRPr>
            </a:lvl1pPr>
          </a:lstStyle>
          <a:p>
            <a:r>
              <a:rPr lang="fr-FR" dirty="0" smtClean="0">
                <a:solidFill>
                  <a:srgbClr val="002060"/>
                </a:solidFill>
              </a:rPr>
              <a:t>Plus d’informations …</a:t>
            </a:r>
            <a:endParaRPr lang="fr-FR" dirty="0">
              <a:solidFill>
                <a:srgbClr val="002060"/>
              </a:solidFill>
            </a:endParaRPr>
          </a:p>
        </p:txBody>
      </p:sp>
      <p:sp>
        <p:nvSpPr>
          <p:cNvPr id="15" name="TextBox 14"/>
          <p:cNvSpPr txBox="1"/>
          <p:nvPr/>
        </p:nvSpPr>
        <p:spPr>
          <a:xfrm>
            <a:off x="-24806" y="5373216"/>
            <a:ext cx="9168805" cy="1477328"/>
          </a:xfrm>
          <a:prstGeom prst="rect">
            <a:avLst/>
          </a:prstGeom>
          <a:solidFill>
            <a:schemeClr val="bg1"/>
          </a:solidFill>
        </p:spPr>
        <p:txBody>
          <a:bodyPr wrap="square" rtlCol="0">
            <a:spAutoFit/>
          </a:bodyPr>
          <a:lstStyle/>
          <a:p>
            <a:pPr algn="ctr"/>
            <a:r>
              <a:rPr lang="en-GB" dirty="0" smtClean="0">
                <a:solidFill>
                  <a:srgbClr val="002060"/>
                </a:solidFill>
                <a:latin typeface="Arial"/>
                <a:hlinkClick r:id="rId2"/>
              </a:rPr>
              <a:t>www.oecd.org/fr/eco/etudes/etude-economique-france.htm</a:t>
            </a:r>
            <a:endParaRPr lang="en-GB" dirty="0" smtClean="0">
              <a:solidFill>
                <a:srgbClr val="002060"/>
              </a:solidFill>
              <a:latin typeface="Arial"/>
            </a:endParaRPr>
          </a:p>
          <a:p>
            <a:pPr algn="ctr"/>
            <a:endParaRPr lang="en-GB" dirty="0" smtClean="0">
              <a:solidFill>
                <a:srgbClr val="002060"/>
              </a:solidFill>
              <a:latin typeface="Arial"/>
            </a:endParaRPr>
          </a:p>
          <a:p>
            <a:pPr algn="ctr"/>
            <a:endParaRPr lang="en-GB" dirty="0">
              <a:solidFill>
                <a:srgbClr val="002060"/>
              </a:solidFill>
              <a:latin typeface="Arial"/>
            </a:endParaRPr>
          </a:p>
          <a:p>
            <a:pPr algn="ctr"/>
            <a:endParaRPr lang="en-GB" dirty="0" smtClean="0">
              <a:solidFill>
                <a:srgbClr val="002060"/>
              </a:solidFill>
              <a:latin typeface="Arial"/>
            </a:endParaRPr>
          </a:p>
          <a:p>
            <a:pPr algn="ctr"/>
            <a:endParaRPr lang="en-GB" dirty="0">
              <a:solidFill>
                <a:srgbClr val="002060"/>
              </a:solidFill>
              <a:latin typeface="Arial"/>
            </a:endParaRPr>
          </a:p>
        </p:txBody>
      </p:sp>
      <p:sp>
        <p:nvSpPr>
          <p:cNvPr id="16" name="TextBox 15"/>
          <p:cNvSpPr txBox="1"/>
          <p:nvPr/>
        </p:nvSpPr>
        <p:spPr>
          <a:xfrm>
            <a:off x="2360765" y="6153788"/>
            <a:ext cx="1728192" cy="276999"/>
          </a:xfrm>
          <a:prstGeom prst="rect">
            <a:avLst/>
          </a:prstGeom>
          <a:noFill/>
        </p:spPr>
        <p:txBody>
          <a:bodyPr wrap="square" rtlCol="0">
            <a:spAutoFit/>
          </a:bodyPr>
          <a:lstStyle/>
          <a:p>
            <a:r>
              <a:rPr lang="en-GB" sz="1200" b="1" dirty="0" smtClean="0">
                <a:solidFill>
                  <a:schemeClr val="bg1"/>
                </a:solidFill>
                <a:latin typeface="+mj-lt"/>
                <a:hlinkClick r:id="rId3"/>
              </a:rPr>
              <a:t>OECD</a:t>
            </a:r>
            <a:endParaRPr lang="en-GB" sz="1200" b="1" dirty="0">
              <a:solidFill>
                <a:schemeClr val="bg1"/>
              </a:solidFill>
              <a:latin typeface="+mj-lt"/>
            </a:endParaRPr>
          </a:p>
        </p:txBody>
      </p:sp>
      <p:pic>
        <p:nvPicPr>
          <p:cNvPr id="17" name="Picture 1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2040" y="5987222"/>
            <a:ext cx="1183779" cy="322098"/>
          </a:xfrm>
          <a:prstGeom prst="rect">
            <a:avLst/>
          </a:prstGeom>
        </p:spPr>
      </p:pic>
      <p:sp>
        <p:nvSpPr>
          <p:cNvPr id="18" name="TextBox 17"/>
          <p:cNvSpPr txBox="1"/>
          <p:nvPr/>
        </p:nvSpPr>
        <p:spPr>
          <a:xfrm>
            <a:off x="2360765" y="5926731"/>
            <a:ext cx="1728192" cy="276999"/>
          </a:xfrm>
          <a:prstGeom prst="rect">
            <a:avLst/>
          </a:prstGeom>
          <a:noFill/>
        </p:spPr>
        <p:txBody>
          <a:bodyPr wrap="square" rtlCol="0">
            <a:spAutoFit/>
          </a:bodyPr>
          <a:lstStyle/>
          <a:p>
            <a:r>
              <a:rPr lang="en-US" sz="1200" b="1" dirty="0">
                <a:solidFill>
                  <a:prstClr val="white"/>
                </a:solidFill>
                <a:latin typeface="+mj-lt"/>
                <a:hlinkClick r:id="rId6"/>
              </a:rPr>
              <a:t>OECD </a:t>
            </a:r>
            <a:r>
              <a:rPr lang="en-US" sz="1200" b="1" dirty="0" smtClean="0">
                <a:solidFill>
                  <a:prstClr val="white"/>
                </a:solidFill>
                <a:latin typeface="+mj-lt"/>
                <a:hlinkClick r:id="rId6"/>
              </a:rPr>
              <a:t>Economics</a:t>
            </a:r>
            <a:endParaRPr lang="en-GB" sz="1200" b="1" dirty="0">
              <a:latin typeface="+mj-lt"/>
            </a:endParaRPr>
          </a:p>
        </p:txBody>
      </p:sp>
      <p:pic>
        <p:nvPicPr>
          <p:cNvPr id="19" name="Picture 18">
            <a:hlinkClick r:id="rId3"/>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51720" y="6072283"/>
            <a:ext cx="381053" cy="381053"/>
          </a:xfrm>
          <a:prstGeom prst="rect">
            <a:avLst/>
          </a:prstGeom>
        </p:spPr>
      </p:pic>
      <p:pic>
        <p:nvPicPr>
          <p:cNvPr id="20" name="Picture 19">
            <a:hlinkClick r:id="rId3"/>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51720" y="5878808"/>
            <a:ext cx="381053" cy="381053"/>
          </a:xfrm>
          <a:prstGeom prst="rect">
            <a:avLst/>
          </a:prstGeom>
        </p:spPr>
      </p:pic>
      <p:sp>
        <p:nvSpPr>
          <p:cNvPr id="21" name="TextBox 20"/>
          <p:cNvSpPr txBox="1"/>
          <p:nvPr/>
        </p:nvSpPr>
        <p:spPr>
          <a:xfrm>
            <a:off x="539552" y="1484784"/>
            <a:ext cx="7344816" cy="830997"/>
          </a:xfrm>
          <a:prstGeom prst="rect">
            <a:avLst/>
          </a:prstGeom>
          <a:noFill/>
        </p:spPr>
        <p:txBody>
          <a:bodyPr wrap="square" rtlCol="0">
            <a:spAutoFit/>
          </a:bodyPr>
          <a:lstStyle/>
          <a:p>
            <a:r>
              <a:rPr lang="fr-FR" sz="800" dirty="0" smtClean="0">
                <a:solidFill>
                  <a:schemeClr val="bg1"/>
                </a:solidFill>
                <a:latin typeface="+mj-lt"/>
              </a:rPr>
              <a:t>Avertissement : </a:t>
            </a:r>
          </a:p>
          <a:p>
            <a:r>
              <a:rPr lang="fr-FR" sz="800" dirty="0" smtClean="0">
                <a:solidFill>
                  <a:schemeClr val="bg1"/>
                </a:solidFill>
                <a:latin typeface="+mj-lt"/>
              </a:rPr>
              <a:t>Les données statistiques concernant Israël sont fournies par et sous la responsabilité des autorités israéliennes compétentes. L’utilisation de ces données par l’OCDE est sans préjudice du statut des hauteurs du Golan, de Jérusalem Est et des colonies de peuplement israéliennes en Cisjordanie aux termes du droit international.</a:t>
            </a:r>
          </a:p>
          <a:p>
            <a:r>
              <a:rPr lang="fr-FR" sz="800" dirty="0" smtClean="0">
                <a:solidFill>
                  <a:schemeClr val="bg1"/>
                </a:solidFill>
                <a:latin typeface="+mj-lt"/>
              </a:rPr>
              <a:t>Ce document et toute carte qu’il peut comprendre sont sans préjudice du statut de tout territoire, de la souveraineté s’exerçant sur ce dernier, du tracé des frontières et limites internationales, et du nom de tout territoire, ville ou région.</a:t>
            </a:r>
            <a:endParaRPr lang="fr-FR" sz="800" dirty="0">
              <a:solidFill>
                <a:schemeClr val="bg1"/>
              </a:solidFill>
              <a:latin typeface="+mj-lt"/>
            </a:endParaRPr>
          </a:p>
        </p:txBody>
      </p:sp>
      <p:sp>
        <p:nvSpPr>
          <p:cNvPr id="22" name="Slide Number Placeholder 2"/>
          <p:cNvSpPr txBox="1">
            <a:spLocks/>
          </p:cNvSpPr>
          <p:nvPr/>
        </p:nvSpPr>
        <p:spPr>
          <a:xfrm>
            <a:off x="8640000" y="6411600"/>
            <a:ext cx="342000" cy="244800"/>
          </a:xfrm>
          <a:prstGeom prst="rect">
            <a:avLst/>
          </a:prstGeom>
        </p:spPr>
        <p:txBody>
          <a:bodyPr vert="horz" wrap="none" lIns="91440" tIns="45720" rIns="91440" bIns="45720" rtlCol="0" anchor="t" anchorCtr="0"/>
          <a:lstStyle>
            <a:defPPr>
              <a:defRPr lang="en-US"/>
            </a:defPPr>
            <a:lvl1pPr marL="0" algn="r" defTabSz="914400" rtl="0" eaLnBrk="1" latinLnBrk="0" hangingPunct="1">
              <a:defRPr sz="1000" kern="1200" baseline="0">
                <a:solidFill>
                  <a:schemeClr val="bg1"/>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CC21D3F-8F1A-49C5-AD48-E60BC70EEBCB}" type="slidenum">
              <a:rPr lang="en-GB" smtClean="0"/>
              <a:pPr/>
              <a:t>34</a:t>
            </a:fld>
            <a:endParaRPr lang="en-GB"/>
          </a:p>
        </p:txBody>
      </p:sp>
      <p:pic>
        <p:nvPicPr>
          <p:cNvPr id="3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11753" y="3284985"/>
            <a:ext cx="860986" cy="943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0519" y="2763528"/>
            <a:ext cx="1081161" cy="1464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045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CC21D3F-8F1A-49C5-AD48-E60BC70EEBCB}" type="slidenum">
              <a:rPr lang="en-GB" smtClean="0"/>
              <a:pPr/>
              <a:t>4</a:t>
            </a:fld>
            <a:endParaRPr lang="en-GB"/>
          </a:p>
        </p:txBody>
      </p:sp>
      <p:sp>
        <p:nvSpPr>
          <p:cNvPr id="4" name="Title 3"/>
          <p:cNvSpPr>
            <a:spLocks noGrp="1"/>
          </p:cNvSpPr>
          <p:nvPr>
            <p:ph type="title"/>
          </p:nvPr>
        </p:nvSpPr>
        <p:spPr>
          <a:xfrm>
            <a:off x="1307257" y="207690"/>
            <a:ext cx="8064000" cy="1022400"/>
          </a:xfrm>
        </p:spPr>
        <p:txBody>
          <a:bodyPr/>
          <a:lstStyle/>
          <a:p>
            <a:r>
              <a:rPr lang="fr-FR" sz="2800" dirty="0">
                <a:solidFill>
                  <a:srgbClr val="00040C"/>
                </a:solidFill>
              </a:rPr>
              <a:t>Les inégalités de revenus sont </a:t>
            </a:r>
            <a:r>
              <a:rPr lang="fr-FR" sz="2800" dirty="0" smtClean="0">
                <a:solidFill>
                  <a:srgbClr val="00040C"/>
                </a:solidFill>
              </a:rPr>
              <a:t>modérées</a:t>
            </a:r>
            <a:endParaRPr lang="en-GB" sz="2800" dirty="0">
              <a:solidFill>
                <a:srgbClr val="00040C"/>
              </a:solidFill>
            </a:endParaRPr>
          </a:p>
        </p:txBody>
      </p:sp>
      <p:sp>
        <p:nvSpPr>
          <p:cNvPr id="5" name="TextBox 4"/>
          <p:cNvSpPr txBox="1"/>
          <p:nvPr/>
        </p:nvSpPr>
        <p:spPr>
          <a:xfrm>
            <a:off x="1619325" y="6453336"/>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2"/>
              </a:rPr>
              <a:t>http://</a:t>
            </a:r>
            <a:r>
              <a:rPr lang="en-GB" sz="1000" dirty="0" smtClean="0">
                <a:latin typeface="Arial Narrow" panose="020B0606020202030204" pitchFamily="34" charset="0"/>
                <a:hlinkClick r:id="rId2"/>
              </a:rPr>
              <a:t>dx.doi.org/10.1787/888933192838</a:t>
            </a:r>
            <a:endParaRPr lang="en-GB" sz="1000" dirty="0">
              <a:latin typeface="Arial Narrow" panose="020B0606020202030204" pitchFamily="34" charset="0"/>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189" y="6471591"/>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556792"/>
            <a:ext cx="8064895"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43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CC21D3F-8F1A-49C5-AD48-E60BC70EEBCB}" type="slidenum">
              <a:rPr lang="en-GB" smtClean="0"/>
              <a:pPr/>
              <a:t>5</a:t>
            </a:fld>
            <a:endParaRPr lang="en-GB" dirty="0"/>
          </a:p>
        </p:txBody>
      </p:sp>
      <p:sp>
        <p:nvSpPr>
          <p:cNvPr id="4" name="Title 3"/>
          <p:cNvSpPr>
            <a:spLocks noGrp="1"/>
          </p:cNvSpPr>
          <p:nvPr>
            <p:ph type="title"/>
          </p:nvPr>
        </p:nvSpPr>
        <p:spPr>
          <a:xfrm>
            <a:off x="1115616" y="188640"/>
            <a:ext cx="8028384" cy="1022400"/>
          </a:xfrm>
        </p:spPr>
        <p:txBody>
          <a:bodyPr/>
          <a:lstStyle/>
          <a:p>
            <a:r>
              <a:rPr lang="fr-FR" sz="2800" dirty="0" smtClean="0">
                <a:solidFill>
                  <a:srgbClr val="00040C"/>
                </a:solidFill>
              </a:rPr>
              <a:t>Mais la croissance a été structurellement faible (I)</a:t>
            </a:r>
            <a:endParaRPr lang="fr-FR" sz="2800" dirty="0">
              <a:solidFill>
                <a:srgbClr val="00040C"/>
              </a:solidFill>
            </a:endParaRPr>
          </a:p>
        </p:txBody>
      </p:sp>
      <p:sp>
        <p:nvSpPr>
          <p:cNvPr id="9" name="TextBox 8"/>
          <p:cNvSpPr txBox="1"/>
          <p:nvPr/>
        </p:nvSpPr>
        <p:spPr>
          <a:xfrm>
            <a:off x="1980852" y="6305848"/>
            <a:ext cx="1843453" cy="153888"/>
          </a:xfrm>
          <a:prstGeom prst="rect">
            <a:avLst/>
          </a:prstGeom>
          <a:noFill/>
        </p:spPr>
        <p:txBody>
          <a:bodyPr wrap="none" lIns="0" tIns="0" rIns="0" bIns="0" rtlCol="0">
            <a:spAutoFit/>
          </a:bodyPr>
          <a:lstStyle/>
          <a:p>
            <a:r>
              <a:rPr lang="en-GB" sz="1000" dirty="0">
                <a:latin typeface="Arial Narrow" panose="020B0606020202030204" pitchFamily="34" charset="0"/>
                <a:hlinkClick r:id="rId2"/>
              </a:rPr>
              <a:t>http://</a:t>
            </a:r>
            <a:r>
              <a:rPr lang="en-GB" sz="1000" dirty="0" smtClean="0">
                <a:latin typeface="Arial Narrow" panose="020B0606020202030204" pitchFamily="34" charset="0"/>
                <a:hlinkClick r:id="rId2"/>
              </a:rPr>
              <a:t>dx.doi.org/10.1787/888933192838</a:t>
            </a:r>
            <a:endParaRPr lang="en-GB" sz="1000" dirty="0">
              <a:latin typeface="Arial Narrow" panose="020B0606020202030204" pitchFamily="34"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716" y="6324103"/>
            <a:ext cx="975268" cy="135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381125"/>
            <a:ext cx="8496943" cy="471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52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CC21D3F-8F1A-49C5-AD48-E60BC70EEBCB}" type="slidenum">
              <a:rPr lang="en-GB" smtClean="0"/>
              <a:pPr/>
              <a:t>6</a:t>
            </a:fld>
            <a:endParaRPr lang="en-GB"/>
          </a:p>
        </p:txBody>
      </p:sp>
      <p:sp>
        <p:nvSpPr>
          <p:cNvPr id="4" name="Title 3"/>
          <p:cNvSpPr>
            <a:spLocks noGrp="1"/>
          </p:cNvSpPr>
          <p:nvPr>
            <p:ph type="title"/>
          </p:nvPr>
        </p:nvSpPr>
        <p:spPr>
          <a:xfrm>
            <a:off x="899592" y="227310"/>
            <a:ext cx="8244528" cy="1022400"/>
          </a:xfrm>
        </p:spPr>
        <p:txBody>
          <a:bodyPr/>
          <a:lstStyle/>
          <a:p>
            <a:r>
              <a:rPr lang="fr-FR" sz="2800" dirty="0">
                <a:solidFill>
                  <a:srgbClr val="00040C"/>
                </a:solidFill>
              </a:rPr>
              <a:t>Mais la croissance a été structurellement </a:t>
            </a:r>
            <a:r>
              <a:rPr lang="fr-FR" sz="2800" dirty="0" smtClean="0">
                <a:solidFill>
                  <a:srgbClr val="00040C"/>
                </a:solidFill>
              </a:rPr>
              <a:t>faible (II)</a:t>
            </a:r>
            <a:endParaRPr lang="en-GB" sz="2800" dirty="0">
              <a:solidFill>
                <a:srgbClr val="00040C"/>
              </a:solidFill>
            </a:endParaRPr>
          </a:p>
        </p:txBody>
      </p:sp>
      <p:pic>
        <p:nvPicPr>
          <p:cNvPr id="410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031448"/>
            <a:ext cx="8781931" cy="542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0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992887" cy="1031160"/>
          </a:xfrm>
        </p:spPr>
        <p:txBody>
          <a:bodyPr/>
          <a:lstStyle/>
          <a:p>
            <a:pPr algn="ctr"/>
            <a:r>
              <a:rPr lang="fr-FR" sz="2500" dirty="0" smtClean="0">
                <a:solidFill>
                  <a:srgbClr val="00040C"/>
                </a:solidFill>
              </a:rPr>
              <a:t>Et le chômage est élevé, notamment pour les jeunes</a:t>
            </a:r>
            <a:endParaRPr lang="fr-FR" sz="2500" dirty="0">
              <a:solidFill>
                <a:srgbClr val="FF0000"/>
              </a:solidFill>
            </a:endParaRPr>
          </a:p>
        </p:txBody>
      </p:sp>
      <p:sp>
        <p:nvSpPr>
          <p:cNvPr id="3" name="Slide Number Placeholder 2"/>
          <p:cNvSpPr>
            <a:spLocks noGrp="1"/>
          </p:cNvSpPr>
          <p:nvPr>
            <p:ph type="sldNum" sz="quarter" idx="12"/>
          </p:nvPr>
        </p:nvSpPr>
        <p:spPr/>
        <p:txBody>
          <a:bodyPr/>
          <a:lstStyle/>
          <a:p>
            <a:fld id="{ECC21D3F-8F1A-49C5-AD48-E60BC70EEBCB}" type="slidenum">
              <a:rPr lang="en-GB" smtClean="0"/>
              <a:pPr/>
              <a:t>7</a:t>
            </a:fld>
            <a:endParaRPr lang="en-GB" dirty="0"/>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381125"/>
            <a:ext cx="8424935" cy="464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3" y="6294138"/>
            <a:ext cx="969963" cy="12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619672" y="6265462"/>
            <a:ext cx="1872307" cy="153888"/>
          </a:xfrm>
          <a:prstGeom prst="rect">
            <a:avLst/>
          </a:prstGeom>
          <a:noFill/>
        </p:spPr>
        <p:txBody>
          <a:bodyPr wrap="none" lIns="0" tIns="0" rIns="0" bIns="0" rtlCol="0">
            <a:spAutoFit/>
          </a:bodyPr>
          <a:lstStyle/>
          <a:p>
            <a:r>
              <a:rPr lang="en-GB" sz="1000" i="1" dirty="0">
                <a:latin typeface="Arial Narrow" panose="020B0606020202030204" pitchFamily="34" charset="0"/>
                <a:hlinkClick r:id="rId5"/>
              </a:rPr>
              <a:t>http://</a:t>
            </a:r>
            <a:r>
              <a:rPr lang="en-GB" sz="1000" i="1" dirty="0" smtClean="0">
                <a:latin typeface="Arial Narrow" panose="020B0606020202030204" pitchFamily="34" charset="0"/>
                <a:hlinkClick r:id="rId5"/>
              </a:rPr>
              <a:t>dx.doi.org/10.1787/888933192846</a:t>
            </a:r>
            <a:r>
              <a:rPr lang="en-GB" sz="1000" i="1" dirty="0" smtClean="0">
                <a:latin typeface="Arial Narrow" panose="020B0606020202030204" pitchFamily="34" charset="0"/>
              </a:rPr>
              <a:t> </a:t>
            </a:r>
            <a:endParaRPr lang="en-GB" sz="1000" dirty="0">
              <a:latin typeface="Arial Narrow" panose="020B0606020202030204" pitchFamily="34" charset="0"/>
            </a:endParaRPr>
          </a:p>
        </p:txBody>
      </p:sp>
    </p:spTree>
    <p:extLst>
      <p:ext uri="{BB962C8B-B14F-4D97-AF65-F5344CB8AC3E}">
        <p14:creationId xmlns:p14="http://schemas.microsoft.com/office/powerpoint/2010/main" val="52501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7668000" cy="1173600"/>
          </a:xfrm>
        </p:spPr>
        <p:txBody>
          <a:bodyPr/>
          <a:lstStyle/>
          <a:p>
            <a:pPr algn="ctr"/>
            <a:r>
              <a:rPr lang="fr-FR" sz="2800" dirty="0" smtClean="0">
                <a:solidFill>
                  <a:srgbClr val="00040C"/>
                </a:solidFill>
              </a:rPr>
              <a:t>Principales conclusions</a:t>
            </a:r>
            <a:endParaRPr lang="fr-FR" sz="2800" dirty="0">
              <a:solidFill>
                <a:srgbClr val="00040C"/>
              </a:solidFill>
            </a:endParaRPr>
          </a:p>
        </p:txBody>
      </p:sp>
      <p:sp>
        <p:nvSpPr>
          <p:cNvPr id="12" name="TextBox 11"/>
          <p:cNvSpPr txBox="1"/>
          <p:nvPr/>
        </p:nvSpPr>
        <p:spPr>
          <a:xfrm>
            <a:off x="683568" y="1988840"/>
            <a:ext cx="7920000" cy="3508653"/>
          </a:xfrm>
          <a:prstGeom prst="rect">
            <a:avLst/>
          </a:prstGeom>
          <a:noFill/>
        </p:spPr>
        <p:txBody>
          <a:bodyPr wrap="square" rtlCol="0">
            <a:spAutoFit/>
          </a:bodyPr>
          <a:lstStyle/>
          <a:p>
            <a:pPr marL="285750" indent="-285750">
              <a:spcAft>
                <a:spcPts val="1800"/>
              </a:spcAft>
              <a:buFont typeface="Courier New" panose="02070309020205020404" pitchFamily="49" charset="0"/>
              <a:buChar char="o"/>
            </a:pPr>
            <a:r>
              <a:rPr lang="fr-FR" dirty="0" smtClean="0">
                <a:solidFill>
                  <a:srgbClr val="00040C"/>
                </a:solidFill>
                <a:latin typeface="+mj-lt"/>
              </a:rPr>
              <a:t>Redresser la croissance à moyen terme nécessite de continuer et d’amplifier les réformes structurelles.</a:t>
            </a:r>
            <a:endParaRPr lang="fr-FR" dirty="0">
              <a:solidFill>
                <a:srgbClr val="00040C"/>
              </a:solidFill>
              <a:latin typeface="+mj-lt"/>
            </a:endParaRPr>
          </a:p>
          <a:p>
            <a:pPr marL="285750" indent="-285750">
              <a:spcAft>
                <a:spcPts val="1800"/>
              </a:spcAft>
              <a:buFont typeface="Courier New" panose="02070309020205020404" pitchFamily="49" charset="0"/>
              <a:buChar char="o"/>
            </a:pPr>
            <a:r>
              <a:rPr lang="fr-FR" dirty="0">
                <a:solidFill>
                  <a:srgbClr val="00040C"/>
                </a:solidFill>
                <a:latin typeface="+mj-lt"/>
              </a:rPr>
              <a:t>Les dépenses publiques élevées </a:t>
            </a:r>
            <a:r>
              <a:rPr lang="fr-FR" dirty="0" smtClean="0">
                <a:solidFill>
                  <a:srgbClr val="00040C"/>
                </a:solidFill>
                <a:latin typeface="+mj-lt"/>
              </a:rPr>
              <a:t>ont conduit </a:t>
            </a:r>
            <a:r>
              <a:rPr lang="fr-FR" dirty="0">
                <a:solidFill>
                  <a:srgbClr val="00040C"/>
                </a:solidFill>
                <a:latin typeface="+mj-lt"/>
              </a:rPr>
              <a:t>à des prélèvements </a:t>
            </a:r>
            <a:r>
              <a:rPr lang="fr-FR" dirty="0" smtClean="0">
                <a:solidFill>
                  <a:srgbClr val="00040C"/>
                </a:solidFill>
                <a:latin typeface="+mj-lt"/>
              </a:rPr>
              <a:t>trop importants, notamment sur le travail.</a:t>
            </a:r>
            <a:endParaRPr lang="fr-FR" dirty="0">
              <a:solidFill>
                <a:srgbClr val="00040C"/>
              </a:solidFill>
              <a:latin typeface="+mj-lt"/>
            </a:endParaRPr>
          </a:p>
          <a:p>
            <a:pPr marL="285750" indent="-285750">
              <a:spcAft>
                <a:spcPts val="1800"/>
              </a:spcAft>
              <a:buFont typeface="Courier New" panose="02070309020205020404" pitchFamily="49" charset="0"/>
              <a:buChar char="o"/>
            </a:pPr>
            <a:r>
              <a:rPr lang="fr-FR" dirty="0">
                <a:solidFill>
                  <a:srgbClr val="00040C"/>
                </a:solidFill>
                <a:latin typeface="+mj-lt"/>
              </a:rPr>
              <a:t>Le marché du travail reste </a:t>
            </a:r>
            <a:r>
              <a:rPr lang="fr-FR" dirty="0" smtClean="0">
                <a:solidFill>
                  <a:srgbClr val="00040C"/>
                </a:solidFill>
                <a:latin typeface="+mj-lt"/>
              </a:rPr>
              <a:t>rigide.</a:t>
            </a:r>
            <a:endParaRPr lang="fr-FR" dirty="0">
              <a:solidFill>
                <a:srgbClr val="00040C"/>
              </a:solidFill>
              <a:latin typeface="+mj-lt"/>
            </a:endParaRPr>
          </a:p>
          <a:p>
            <a:pPr marL="285750" indent="-285750">
              <a:spcAft>
                <a:spcPts val="1800"/>
              </a:spcAft>
              <a:buFont typeface="Courier New" panose="02070309020205020404" pitchFamily="49" charset="0"/>
              <a:buChar char="o"/>
            </a:pPr>
            <a:r>
              <a:rPr lang="fr-FR" dirty="0">
                <a:solidFill>
                  <a:srgbClr val="00040C"/>
                </a:solidFill>
                <a:latin typeface="+mj-lt"/>
              </a:rPr>
              <a:t>Les peu qualifiés et les demandeurs d’emploi manquent d’opportunités de formation. </a:t>
            </a:r>
          </a:p>
          <a:p>
            <a:pPr marL="285750" indent="-285750">
              <a:spcAft>
                <a:spcPts val="1800"/>
              </a:spcAft>
              <a:buFont typeface="Courier New" panose="02070309020205020404" pitchFamily="49" charset="0"/>
              <a:buChar char="o"/>
            </a:pPr>
            <a:r>
              <a:rPr lang="fr-FR" dirty="0">
                <a:solidFill>
                  <a:srgbClr val="00040C"/>
                </a:solidFill>
                <a:latin typeface="+mj-lt"/>
              </a:rPr>
              <a:t>La faible </a:t>
            </a:r>
            <a:r>
              <a:rPr lang="fr-FR" dirty="0" smtClean="0">
                <a:solidFill>
                  <a:srgbClr val="00040C"/>
                </a:solidFill>
                <a:latin typeface="+mj-lt"/>
              </a:rPr>
              <a:t>concurrence notamment dans </a:t>
            </a:r>
            <a:r>
              <a:rPr lang="fr-FR" dirty="0">
                <a:solidFill>
                  <a:srgbClr val="00040C"/>
                </a:solidFill>
                <a:latin typeface="+mj-lt"/>
              </a:rPr>
              <a:t>certains </a:t>
            </a:r>
            <a:r>
              <a:rPr lang="fr-FR" dirty="0" smtClean="0">
                <a:solidFill>
                  <a:srgbClr val="00040C"/>
                </a:solidFill>
                <a:latin typeface="+mj-lt"/>
              </a:rPr>
              <a:t>secteurs de services </a:t>
            </a:r>
            <a:r>
              <a:rPr lang="fr-FR" dirty="0">
                <a:solidFill>
                  <a:srgbClr val="00040C"/>
                </a:solidFill>
                <a:latin typeface="+mj-lt"/>
              </a:rPr>
              <a:t>a pénalisé </a:t>
            </a:r>
            <a:r>
              <a:rPr lang="fr-FR" dirty="0" smtClean="0">
                <a:solidFill>
                  <a:srgbClr val="00040C"/>
                </a:solidFill>
                <a:latin typeface="+mj-lt"/>
              </a:rPr>
              <a:t>la croissance.</a:t>
            </a:r>
            <a:endParaRPr lang="fr-FR" dirty="0">
              <a:solidFill>
                <a:srgbClr val="00040C"/>
              </a:solidFill>
              <a:latin typeface="+mj-lt"/>
            </a:endParaRPr>
          </a:p>
        </p:txBody>
      </p:sp>
      <p:sp>
        <p:nvSpPr>
          <p:cNvPr id="2" name="Slide Number Placeholder 1"/>
          <p:cNvSpPr>
            <a:spLocks noGrp="1"/>
          </p:cNvSpPr>
          <p:nvPr>
            <p:ph type="sldNum" sz="quarter" idx="12"/>
          </p:nvPr>
        </p:nvSpPr>
        <p:spPr/>
        <p:txBody>
          <a:bodyPr/>
          <a:lstStyle/>
          <a:p>
            <a:fld id="{ECC21D3F-8F1A-49C5-AD48-E60BC70EEBCB}" type="slidenum">
              <a:rPr lang="en-GB" smtClean="0"/>
              <a:pPr/>
              <a:t>8</a:t>
            </a:fld>
            <a:endParaRPr lang="en-GB" dirty="0"/>
          </a:p>
        </p:txBody>
      </p:sp>
    </p:spTree>
    <p:extLst>
      <p:ext uri="{BB962C8B-B14F-4D97-AF65-F5344CB8AC3E}">
        <p14:creationId xmlns:p14="http://schemas.microsoft.com/office/powerpoint/2010/main" val="2110187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7668000" cy="1173600"/>
          </a:xfrm>
        </p:spPr>
        <p:txBody>
          <a:bodyPr/>
          <a:lstStyle/>
          <a:p>
            <a:pPr algn="ctr"/>
            <a:r>
              <a:rPr lang="fr-FR" sz="2800" dirty="0" smtClean="0">
                <a:solidFill>
                  <a:srgbClr val="00040C"/>
                </a:solidFill>
              </a:rPr>
              <a:t>Principales recommandations</a:t>
            </a:r>
            <a:endParaRPr lang="fr-FR" sz="2800" dirty="0">
              <a:solidFill>
                <a:srgbClr val="00040C"/>
              </a:solidFill>
            </a:endParaRPr>
          </a:p>
        </p:txBody>
      </p:sp>
      <p:sp>
        <p:nvSpPr>
          <p:cNvPr id="12" name="TextBox 11"/>
          <p:cNvSpPr txBox="1"/>
          <p:nvPr/>
        </p:nvSpPr>
        <p:spPr>
          <a:xfrm>
            <a:off x="684448" y="1969090"/>
            <a:ext cx="7920000" cy="4401205"/>
          </a:xfrm>
          <a:prstGeom prst="rect">
            <a:avLst/>
          </a:prstGeom>
          <a:noFill/>
        </p:spPr>
        <p:txBody>
          <a:bodyPr wrap="square" rtlCol="0">
            <a:spAutoFit/>
          </a:bodyPr>
          <a:lstStyle/>
          <a:p>
            <a:pPr marL="285750" indent="-285750">
              <a:spcAft>
                <a:spcPts val="2400"/>
              </a:spcAft>
              <a:buFont typeface="Courier New" panose="02070309020205020404" pitchFamily="49" charset="0"/>
              <a:buChar char="o"/>
            </a:pPr>
            <a:r>
              <a:rPr lang="fr-FR" dirty="0" smtClean="0">
                <a:solidFill>
                  <a:srgbClr val="00040C"/>
                </a:solidFill>
                <a:latin typeface="+mj-lt"/>
              </a:rPr>
              <a:t>Mettre en œuvre de nouvelles réformes structurelles.</a:t>
            </a:r>
            <a:endParaRPr lang="fr-FR" sz="800" dirty="0" smtClean="0">
              <a:solidFill>
                <a:srgbClr val="00040C"/>
              </a:solidFill>
              <a:latin typeface="+mj-lt"/>
            </a:endParaRPr>
          </a:p>
          <a:p>
            <a:pPr marL="285750" indent="-285750">
              <a:spcAft>
                <a:spcPts val="2400"/>
              </a:spcAft>
              <a:buFont typeface="Courier New" panose="02070309020205020404" pitchFamily="49" charset="0"/>
              <a:buChar char="o"/>
            </a:pPr>
            <a:r>
              <a:rPr lang="fr-FR" dirty="0" smtClean="0">
                <a:solidFill>
                  <a:srgbClr val="00040C"/>
                </a:solidFill>
                <a:latin typeface="+mj-lt"/>
              </a:rPr>
              <a:t>Réduire les dépenses publiques de façon ciblée afin d’abaisser la fiscalité à moyen terme.</a:t>
            </a:r>
            <a:endParaRPr lang="fr-FR" dirty="0">
              <a:solidFill>
                <a:srgbClr val="00040C"/>
              </a:solidFill>
              <a:latin typeface="+mj-lt"/>
            </a:endParaRPr>
          </a:p>
          <a:p>
            <a:pPr marL="285750" indent="-285750">
              <a:spcAft>
                <a:spcPts val="2400"/>
              </a:spcAft>
              <a:buFont typeface="Courier New" panose="02070309020205020404" pitchFamily="49" charset="0"/>
              <a:buChar char="o"/>
            </a:pPr>
            <a:r>
              <a:rPr lang="fr-FR" dirty="0">
                <a:solidFill>
                  <a:srgbClr val="00040C"/>
                </a:solidFill>
                <a:latin typeface="+mj-lt"/>
              </a:rPr>
              <a:t>Intensifier les efforts pour réduire la </a:t>
            </a:r>
            <a:r>
              <a:rPr lang="fr-FR" dirty="0" smtClean="0">
                <a:solidFill>
                  <a:srgbClr val="00040C"/>
                </a:solidFill>
                <a:latin typeface="+mj-lt"/>
              </a:rPr>
              <a:t>complexité notamment du code du travail et des procédures de licenciement.</a:t>
            </a:r>
          </a:p>
          <a:p>
            <a:pPr marL="285750" indent="-285750">
              <a:spcAft>
                <a:spcPts val="2400"/>
              </a:spcAft>
              <a:buFont typeface="Courier New" panose="02070309020205020404" pitchFamily="49" charset="0"/>
              <a:buChar char="o"/>
            </a:pPr>
            <a:r>
              <a:rPr lang="fr-FR" dirty="0" smtClean="0">
                <a:solidFill>
                  <a:srgbClr val="00040C"/>
                </a:solidFill>
                <a:latin typeface="+mj-lt"/>
              </a:rPr>
              <a:t>Améliorer la qualité du système de formation professionnelle et continue et le recentrer sur ceux qui en ont le plus besoin.</a:t>
            </a:r>
          </a:p>
          <a:p>
            <a:pPr marL="285750" indent="-285750">
              <a:spcAft>
                <a:spcPts val="2400"/>
              </a:spcAft>
              <a:buFont typeface="Courier New" panose="02070309020205020404" pitchFamily="49" charset="0"/>
              <a:buChar char="o"/>
            </a:pPr>
            <a:r>
              <a:rPr lang="fr-FR" dirty="0">
                <a:solidFill>
                  <a:srgbClr val="00040C"/>
                </a:solidFill>
                <a:latin typeface="+mj-lt"/>
              </a:rPr>
              <a:t>Accélérer </a:t>
            </a:r>
            <a:r>
              <a:rPr lang="fr-FR" dirty="0" smtClean="0">
                <a:solidFill>
                  <a:srgbClr val="00040C"/>
                </a:solidFill>
                <a:latin typeface="+mj-lt"/>
              </a:rPr>
              <a:t>la réduction </a:t>
            </a:r>
            <a:r>
              <a:rPr lang="fr-FR" dirty="0">
                <a:solidFill>
                  <a:srgbClr val="00040C"/>
                </a:solidFill>
                <a:latin typeface="+mj-lt"/>
              </a:rPr>
              <a:t>des rentes et privilèges économiques pour favoriser l’emploi, l’équité et la concurrence.</a:t>
            </a:r>
          </a:p>
          <a:p>
            <a:pPr marL="285750" indent="-285750">
              <a:spcAft>
                <a:spcPts val="2400"/>
              </a:spcAft>
              <a:buFont typeface="Courier New" panose="02070309020205020404" pitchFamily="49" charset="0"/>
              <a:buChar char="o"/>
            </a:pPr>
            <a:endParaRPr lang="fr-FR" dirty="0">
              <a:solidFill>
                <a:srgbClr val="00040C"/>
              </a:solidFill>
              <a:latin typeface="+mj-lt"/>
            </a:endParaRPr>
          </a:p>
        </p:txBody>
      </p:sp>
      <p:sp>
        <p:nvSpPr>
          <p:cNvPr id="2" name="Slide Number Placeholder 1"/>
          <p:cNvSpPr>
            <a:spLocks noGrp="1"/>
          </p:cNvSpPr>
          <p:nvPr>
            <p:ph type="sldNum" sz="quarter" idx="12"/>
          </p:nvPr>
        </p:nvSpPr>
        <p:spPr/>
        <p:txBody>
          <a:bodyPr/>
          <a:lstStyle/>
          <a:p>
            <a:fld id="{ECC21D3F-8F1A-49C5-AD48-E60BC70EEBCB}" type="slidenum">
              <a:rPr lang="en-GB" smtClean="0"/>
              <a:pPr/>
              <a:t>9</a:t>
            </a:fld>
            <a:endParaRPr lang="en-GB" dirty="0"/>
          </a:p>
        </p:txBody>
      </p:sp>
    </p:spTree>
    <p:extLst>
      <p:ext uri="{BB962C8B-B14F-4D97-AF65-F5344CB8AC3E}">
        <p14:creationId xmlns:p14="http://schemas.microsoft.com/office/powerpoint/2010/main" val="2481119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FD031A07DD1F934DB47B75EC24406790" ma:contentTypeVersion="34" ma:contentTypeDescription="Create a new document." ma:contentTypeScope="" ma:versionID="72d701317d0f063b06b94cf5333e93d6">
  <xsd:schema xmlns:xsd="http://www.w3.org/2001/XMLSchema" xmlns:xs="http://www.w3.org/2001/XMLSchema" xmlns:p="http://schemas.microsoft.com/office/2006/metadata/properties" xmlns:ns1="http://schemas.microsoft.com/sharepoint/v3" xmlns:ns2="c9f238dd-bb73-4aef-a7a5-d644ad823e52" xmlns:ns3="ca82dde9-3436-4d3d-bddd-d31447390034" xmlns:ns4="54c4cd27-f286-408f-9ce0-33c1e0f3ab39" xmlns:ns5="464847da-6e18-4144-8ad5-5857903e06b6" targetNamespace="http://schemas.microsoft.com/office/2006/metadata/properties" ma:root="true" ma:fieldsID="8af476fca52fe66eeea5675ea7e4bb7d" ns1:_="" ns2:_="" ns3:_="" ns4:_="" ns5:_="">
    <xsd:import namespace="http://schemas.microsoft.com/sharepoint/v3"/>
    <xsd:import namespace="c9f238dd-bb73-4aef-a7a5-d644ad823e52"/>
    <xsd:import namespace="ca82dde9-3436-4d3d-bddd-d31447390034"/>
    <xsd:import namespace="54c4cd27-f286-408f-9ce0-33c1e0f3ab39"/>
    <xsd:import namespace="464847da-6e18-4144-8ad5-5857903e06b6"/>
    <xsd:element name="properties">
      <xsd:complexType>
        <xsd:sequence>
          <xsd:element name="documentManagement">
            <xsd:complexType>
              <xsd:all>
                <xsd:element ref="ns2:eShareCountryTaxHTField0" minOccurs="0"/>
                <xsd:element ref="ns3:TaxCatchAll" minOccurs="0"/>
                <xsd:element ref="ns3:TaxCatchAllLabel" minOccurs="0"/>
                <xsd:element ref="ns2:eShareTopicTaxHTField0" minOccurs="0"/>
                <xsd:element ref="ns4:OECDDocumentType" minOccurs="0"/>
                <xsd:element ref="ns2:eShareKeywordsTaxHTField0" minOccurs="0"/>
                <xsd:element ref="ns1:DocumentSetDescription" minOccurs="0"/>
                <xsd:element ref="ns4:OECDKimBussinessContext" minOccurs="0"/>
                <xsd:element ref="ns4:OECDKimProvenance" minOccurs="0"/>
                <xsd:element ref="ns4:OECDKimStatus" minOccurs="0"/>
                <xsd:element ref="ns5:_dlc_DocId" minOccurs="0"/>
                <xsd:element ref="ns5:_dlc_DocIdUrl" minOccurs="0"/>
                <xsd:element ref="ns5:_dlc_DocIdPersistId" minOccurs="0"/>
                <xsd:element ref="ns4:OECD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7"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8" nillable="true" ma:displayName="eShareCountry_0" ma:description="" ma:hidden="true" ma:internalName="eShareCountryTaxHTField0">
      <xsd:simpleType>
        <xsd:restriction base="dms:Note"/>
      </xsd:simpleType>
    </xsd:element>
    <xsd:element name="eShareTopicTaxHTField0" ma:index="12" nillable="true" ma:displayName="eShareTopic_0" ma:description="" ma:hidden="true" ma:internalName="eShareTopicTaxHTField0">
      <xsd:simpleType>
        <xsd:restriction base="dms:Note"/>
      </xsd:simpleType>
    </xsd:element>
    <xsd:element name="eShareKeywordsTaxHTField0" ma:index="15" nillable="true" ma:displayName="eShareKeywords_0" ma:description="" ma:hidden="true" ma:internalName="eShareKeywordsTaxHTField0">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f238c0b0-3384-41ab-af60-ab39d110a44d}" ma:internalName="TaxCatchAll" ma:showField="CatchAllData" ma:web="464847da-6e18-4144-8ad5-5857903e06b6">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f238c0b0-3384-41ab-af60-ab39d110a44d}" ma:internalName="TaxCatchAllLabel" ma:readOnly="true" ma:showField="CatchAllDataLabel" ma:web="464847da-6e18-4144-8ad5-5857903e06b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DocumentType" ma:index="14" nillable="true" ma:displayName="Document Type" ma:description="" ma:hidden="true" ma:internalName="OECDDocumentType" ma:readOnly="false">
      <xsd:simpleType>
        <xsd:restriction base="dms:Text"/>
      </xsd:simpleType>
    </xsd:element>
    <xsd:element name="OECDKimBussinessContext" ma:index="18" nillable="true" ma:displayName="Kim business context" ma:description="Kim Id Card Columns" ma:hidden="true" ma:internalName="OECDKimBussinessContext">
      <xsd:simpleType>
        <xsd:restriction base="dms:Text"/>
      </xsd:simpleType>
    </xsd:element>
    <xsd:element name="OECDKimProvenance" ma:index="19" nillable="true" ma:displayName="Kim provenance" ma:description="Kim Id Card Columns" ma:hidden="true" ma:internalName="OECDKimProvenance">
      <xsd:simpleType>
        <xsd:restriction base="dms:Text"/>
      </xsd:simpleType>
    </xsd:element>
    <xsd:element name="OECDKimStatus" ma:index="20" nillable="true" ma:displayName="Kim status" ma:default="Draft" ma:description="Kim Id Card Columns" ma:format="Dropdown" ma:hidden="true" ma:internalName="OECDKimStatus">
      <xsd:simpleType>
        <xsd:restriction base="dms:Choice">
          <xsd:enumeration value="Draft"/>
          <xsd:enumeration value="Final"/>
        </xsd:restriction>
      </xsd:simpleType>
    </xsd:element>
    <xsd:element name="OECDYear" ma:index="25" nillable="true" ma:displayName="Year" ma:description="Single line of text form Today" ma:internalName="OECDYear">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4847da-6e18-4144-8ad5-5857903e06b6" elementFormDefault="qualified">
    <xsd:import namespace="http://schemas.microsoft.com/office/2006/documentManagement/types"/>
    <xsd:import namespace="http://schemas.microsoft.com/office/infopath/2007/PartnerControls"/>
    <xsd:element name="_dlc_DocId" ma:index="22" nillable="true" ma:displayName="Document ID Value" ma:description="The value of the document ID assigned to this item." ma:internalName="_dlc_DocId" ma:readOnly="true">
      <xsd:simpleType>
        <xsd:restriction base="dms:Text"/>
      </xsd:simple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ECDKimBussinessContext xmlns="54c4cd27-f286-408f-9ce0-33c1e0f3ab39" xsi:nil="true"/>
    <DocumentSetDescription xmlns="http://schemas.microsoft.com/sharepoint/v3">French translation of Main Findings Presentation</DocumentSetDescription>
    <OECDDocumentType xmlns="54c4cd27-f286-408f-9ce0-33c1e0f3ab39" xsi:nil="true"/>
    <OECDYear xmlns="54c4cd27-f286-408f-9ce0-33c1e0f3ab39">2015</OECDYear>
    <OECDKimProvenance xmlns="54c4cd27-f286-408f-9ce0-33c1e0f3ab39" xsi:nil="true"/>
    <eShareCountryTaxHTField0 xmlns="c9f238dd-bb73-4aef-a7a5-d644ad823e52">Belgium|b59ed62d-6ec1-476d-afb0-b0722db5a60b</eShareCountryTaxHTField0>
    <eShareTopicTaxHTField0 xmlns="c9f238dd-bb73-4aef-a7a5-d644ad823e52">Economy|14c6acc7-383a-4d0d-b543-d22a42a1dcc1</eShareTopicTaxHTField0>
    <OECDKimStatus xmlns="54c4cd27-f286-408f-9ce0-33c1e0f3ab39">Draft</OECDKimStatus>
    <eShareKeywordsTaxHTField0 xmlns="c9f238dd-bb73-4aef-a7a5-d644ad823e52" xsi:nil="true"/>
    <TaxCatchAll xmlns="ca82dde9-3436-4d3d-bddd-d31447390034">
      <Value>30</Value>
      <Value>55</Value>
    </TaxCatchAll>
    <_dlc_DocId xmlns="464847da-6e18-4144-8ad5-5857903e06b6">ESHAREECO-20-356</_dlc_DocId>
    <_dlc_DocIdUrl xmlns="464847da-6e18-4144-8ad5-5857903e06b6">
      <Url>http://portal.oecd.org/eshare/eco/KCentre/_layouts/DocIdRedir.aspx?ID=ESHAREECO-20-356</Url>
      <Description>ESHAREECO-20-356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5.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Props1.xml><?xml version="1.0" encoding="utf-8"?>
<ds:datastoreItem xmlns:ds="http://schemas.openxmlformats.org/officeDocument/2006/customXml" ds:itemID="{FA6E62EA-F073-485B-8950-FE78D340BC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9f238dd-bb73-4aef-a7a5-d644ad823e52"/>
    <ds:schemaRef ds:uri="ca82dde9-3436-4d3d-bddd-d31447390034"/>
    <ds:schemaRef ds:uri="54c4cd27-f286-408f-9ce0-33c1e0f3ab39"/>
    <ds:schemaRef ds:uri="464847da-6e18-4144-8ad5-5857903e06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D0EDAB-A49B-40CA-A054-57DDFDC4A31D}">
  <ds:schemaRefs>
    <ds:schemaRef ds:uri="http://schemas.microsoft.com/office/2006/documentManagement/types"/>
    <ds:schemaRef ds:uri="http://schemas.microsoft.com/sharepoint/v3"/>
    <ds:schemaRef ds:uri="http://purl.org/dc/elements/1.1/"/>
    <ds:schemaRef ds:uri="http://schemas.openxmlformats.org/package/2006/metadata/core-properties"/>
    <ds:schemaRef ds:uri="http://www.w3.org/XML/1998/namespace"/>
    <ds:schemaRef ds:uri="c9f238dd-bb73-4aef-a7a5-d644ad823e52"/>
    <ds:schemaRef ds:uri="http://schemas.microsoft.com/office/2006/metadata/properties"/>
    <ds:schemaRef ds:uri="http://schemas.microsoft.com/office/infopath/2007/PartnerControls"/>
    <ds:schemaRef ds:uri="http://purl.org/dc/dcmitype/"/>
    <ds:schemaRef ds:uri="464847da-6e18-4144-8ad5-5857903e06b6"/>
    <ds:schemaRef ds:uri="54c4cd27-f286-408f-9ce0-33c1e0f3ab39"/>
    <ds:schemaRef ds:uri="ca82dde9-3436-4d3d-bddd-d31447390034"/>
    <ds:schemaRef ds:uri="http://purl.org/dc/terms/"/>
  </ds:schemaRefs>
</ds:datastoreItem>
</file>

<file path=customXml/itemProps3.xml><?xml version="1.0" encoding="utf-8"?>
<ds:datastoreItem xmlns:ds="http://schemas.openxmlformats.org/officeDocument/2006/customXml" ds:itemID="{C31C4E12-D381-4EC8-823B-AFD29350373D}">
  <ds:schemaRefs>
    <ds:schemaRef ds:uri="http://schemas.microsoft.com/sharepoint/v3/contenttype/forms"/>
  </ds:schemaRefs>
</ds:datastoreItem>
</file>

<file path=customXml/itemProps4.xml><?xml version="1.0" encoding="utf-8"?>
<ds:datastoreItem xmlns:ds="http://schemas.openxmlformats.org/officeDocument/2006/customXml" ds:itemID="{28E25405-F1B4-4AAD-94D8-319F7C4B4628}">
  <ds:schemaRefs>
    <ds:schemaRef ds:uri="http://schemas.microsoft.com/sharepoint/events"/>
  </ds:schemaRefs>
</ds:datastoreItem>
</file>

<file path=customXml/itemProps5.xml><?xml version="1.0" encoding="utf-8"?>
<ds:datastoreItem xmlns:ds="http://schemas.openxmlformats.org/officeDocument/2006/customXml" ds:itemID="{32EC9296-1ED5-4890-A1B9-DB9385F5513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OECD_English_white</Template>
  <TotalTime>14801</TotalTime>
  <Words>958</Words>
  <Application>Microsoft Office PowerPoint</Application>
  <PresentationFormat>Affichage à l'écran (4:3)</PresentationFormat>
  <Paragraphs>190</Paragraphs>
  <Slides>34</Slides>
  <Notes>9</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OECD_English_white</vt:lpstr>
      <vt:lpstr>Présentation PowerPoint</vt:lpstr>
      <vt:lpstr>Présentation PowerPoint</vt:lpstr>
      <vt:lpstr>Présentation PowerPoint</vt:lpstr>
      <vt:lpstr>Les inégalités de revenus sont modérées</vt:lpstr>
      <vt:lpstr>Mais la croissance a été structurellement faible (I)</vt:lpstr>
      <vt:lpstr>Mais la croissance a été structurellement faible (II)</vt:lpstr>
      <vt:lpstr>Et le chômage est élevé, notamment pour les jeunes</vt:lpstr>
      <vt:lpstr>Principales conclusions</vt:lpstr>
      <vt:lpstr>Principales recommandations</vt:lpstr>
      <vt:lpstr>Présentation PowerPoint</vt:lpstr>
      <vt:lpstr>La croissance continue de stagner</vt:lpstr>
      <vt:lpstr>L’investissement des entreprises est atone</vt:lpstr>
      <vt:lpstr>Les performances à l’exportation stagnent</vt:lpstr>
      <vt:lpstr>La dette publique augmente toujours</vt:lpstr>
      <vt:lpstr>Présentation PowerPoint</vt:lpstr>
      <vt:lpstr>La mise en œuvre totale des réformes portera ses fruits</vt:lpstr>
      <vt:lpstr>Faire de la croissance verte une priorité</vt:lpstr>
      <vt:lpstr>Présentation PowerPoint</vt:lpstr>
      <vt:lpstr>Focaliser la consolidation sur les dépenses publiques</vt:lpstr>
      <vt:lpstr>Le niveau élevé de dépenses entraîne des prélèvements importants</vt:lpstr>
      <vt:lpstr>La part de l’emploi public est élevée</vt:lpstr>
      <vt:lpstr>Mieux contrôler les dépenses de fonctionnement  des collectivités locales</vt:lpstr>
      <vt:lpstr>Mieux contrôler les dépenses sociales (I)</vt:lpstr>
      <vt:lpstr>Mieux contrôler les dépenses sociales (II)</vt:lpstr>
      <vt:lpstr>Présentation PowerPoint</vt:lpstr>
      <vt:lpstr>Limiter la dualité du marché du travail </vt:lpstr>
      <vt:lpstr>Réduire encore le coin fiscalo-social et le coût global du travail</vt:lpstr>
      <vt:lpstr>Renforcer la formation professionnelle pour ceux qui en ont le plus besoin</vt:lpstr>
      <vt:lpstr>Développer l’apprentissage dès le lycée</vt:lpstr>
      <vt:lpstr>Présentation PowerPoint</vt:lpstr>
      <vt:lpstr>Continuer les efforts de simplification de l’environnement des entreprises</vt:lpstr>
      <vt:lpstr>Continuer à réduire les barrières à la concurrence dans le commerce de détail</vt:lpstr>
      <vt:lpstr>Continuer d’ouvrir les professions réglementées à la concurrence</vt:lpstr>
      <vt:lpstr>Présentation PowerPoint</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HAUGH David</dc:creator>
  <cp:lastModifiedBy>marieanne</cp:lastModifiedBy>
  <cp:revision>656</cp:revision>
  <cp:lastPrinted>2015-03-31T13:31:54Z</cp:lastPrinted>
  <dcterms:created xsi:type="dcterms:W3CDTF">2014-08-22T07:57:56Z</dcterms:created>
  <dcterms:modified xsi:type="dcterms:W3CDTF">2015-06-21T12:34:12Z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0x0101008B4DD370EC31429186F3AD49F0D3098F00D44DBCB9EB4F45278CB5C9765BE5299500A4858B360C6A491AA753F8BCA47AA91000FD031A07DD1F934DB47B75EC24406790</vt:lpwstr>
  </property>
  <property fmtid="{D5CDD505-2E9C-101B-9397-08002B2CF9AE}" pid="3" name="_dlc_DocIdItemGuid">
    <vt:lpwstr>48b72282-115d-497f-ad07-966e6a719248</vt:lpwstr>
  </property>
  <property fmtid="{D5CDD505-2E9C-101B-9397-08002B2CF9AE}" pid="4" name="OECDCountry">
    <vt:lpwstr>55;#Belgium|b59ed62d-6ec1-476d-afb0-b0722db5a60b</vt:lpwstr>
  </property>
  <property fmtid="{D5CDD505-2E9C-101B-9397-08002B2CF9AE}" pid="5" name="OECDTopic">
    <vt:lpwstr>30;#Economy|14c6acc7-383a-4d0d-b543-d22a42a1dcc1</vt:lpwstr>
  </property>
  <property fmtid="{D5CDD505-2E9C-101B-9397-08002B2CF9AE}" pid="6" name="OECDKeywords">
    <vt:lpwstr/>
  </property>
</Properties>
</file>