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E989EA2C-70DF-40CF-B206-8F294471EF84}" type="slidenum">
              <a:t>‹N°›</a:t>
            </a:fld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129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85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fr-FR" sz="1200" b="0" i="0" u="none" strike="noStrike" baseline="0">
        <a:ln>
          <a:noFill/>
        </a:ln>
        <a:solidFill>
          <a:srgbClr val="000000"/>
        </a:solidFill>
        <a:latin typeface="Calibri" pitchFamily="34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5A212B-E9CD-41BE-B69F-D17E810A9B6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5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9BBC84-E96A-4D93-AB40-1F4624B2B0F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7400" cy="5997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7F31E7-4D6C-4A6E-B798-B4D1015259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3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BD61E7-3B67-4B13-8859-CB37E69D33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D48C4D-8761-4594-AC4A-E272381A63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9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6680CE-1DDE-4307-A2B4-39E8598BF9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653D40-424C-4C47-A9F3-E4C7559D40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6149D0-4D05-4ADF-A03D-AA85CDFB67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9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3D051D-F029-49DD-8A9A-300B7FDF9A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98FCD0-3248-4104-AC69-4E874FA1B7A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F88D5D-19E6-4186-BFEE-91FD7E54C6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6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6839" y="6352920"/>
            <a:ext cx="2133720" cy="37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baseline="0"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5080"/>
            <a:ext cx="2895839" cy="36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baseline="0"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2920"/>
            <a:ext cx="2133720" cy="37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baseline="0"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</a:lstStyle>
          <a:p>
            <a:pPr lvl="0"/>
            <a:fld id="{3A3486F6-8A0C-45AA-8D4E-A0C57F8606C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4400" b="0" i="0" u="none" strike="noStrike" baseline="0">
          <a:ln>
            <a:noFill/>
          </a:ln>
          <a:solidFill>
            <a:srgbClr val="000000"/>
          </a:solidFill>
          <a:latin typeface="Calibri" pitchFamily="34"/>
          <a:cs typeface="Mangal" pitchFamily="2"/>
        </a:defRPr>
      </a:lvl1pPr>
    </p:titleStyle>
    <p:bodyStyle>
      <a:lvl1pPr marL="0" marR="0" indent="0" algn="l" rtl="0" eaLnBrk="1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3200" b="0" i="0" u="none" strike="noStrike" baseline="0">
          <a:ln>
            <a:noFill/>
          </a:ln>
          <a:solidFill>
            <a:srgbClr val="000000"/>
          </a:solidFill>
          <a:latin typeface="Calibri" pitchFamily="34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130425"/>
            <a:ext cx="7772400" cy="1470025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dirty="0"/>
              <a:t>Tournée des conseillers culinaires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16000" y="3573000"/>
            <a:ext cx="6616800" cy="2592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marR="0" lvl="0" indent="0" algn="ctr" rtl="0" hangingPunct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Wingdings" pitchFamily="2"/>
              <a:buChar char="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000" b="1" i="0" u="sng" strike="noStrike" baseline="0" dirty="0">
                <a:ln>
                  <a:noFill/>
                </a:ln>
                <a:solidFill>
                  <a:srgbClr val="898989"/>
                </a:solidFill>
                <a:uFillTx/>
                <a:latin typeface="Calibri" pitchFamily="34"/>
                <a:ea typeface="Lucida Sans Unicode" pitchFamily="2"/>
                <a:cs typeface="Mangal" pitchFamily="2"/>
              </a:rPr>
              <a:t>Intervenants:</a:t>
            </a:r>
            <a:r>
              <a:rPr lang="fr-FR" sz="3000" b="1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Lucida Sans Unicode" pitchFamily="2"/>
                <a:cs typeface="Mangal" pitchFamily="2"/>
              </a:rPr>
              <a:t> ROBIN François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000" b="1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Lucida Sans Unicode" pitchFamily="2"/>
                <a:cs typeface="Mangal" pitchFamily="2"/>
              </a:rPr>
              <a:t>                                      VILBOUX Jean-Yves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000" b="1" i="0" u="sng" strike="noStrike" baseline="0" dirty="0">
              <a:ln>
                <a:noFill/>
              </a:ln>
              <a:solidFill>
                <a:srgbClr val="898989"/>
              </a:solidFill>
              <a:uFillTx/>
              <a:latin typeface="Calibri" pitchFamily="34"/>
              <a:ea typeface="Lucida Sans Unicode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Wingdings" pitchFamily="2"/>
              <a:buChar char="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000" b="1" i="0" u="sng" strike="noStrike" baseline="0" dirty="0">
                <a:ln>
                  <a:noFill/>
                </a:ln>
                <a:solidFill>
                  <a:srgbClr val="898989"/>
                </a:solidFill>
                <a:uFillTx/>
                <a:latin typeface="Calibri" pitchFamily="34"/>
                <a:ea typeface="Lucida Sans Unicode" pitchFamily="2"/>
                <a:cs typeface="Mangal" pitchFamily="2"/>
              </a:rPr>
              <a:t>Public concerné:</a:t>
            </a:r>
            <a:r>
              <a:rPr lang="fr-FR" sz="3000" b="1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Lucida Sans Unicode" pitchFamily="2"/>
                <a:cs typeface="Mangal" pitchFamily="2"/>
              </a:rPr>
              <a:t> classe de BP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000" b="1" i="0" u="none" strike="noStrike" baseline="0" dirty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Lucida Sans Unicode" pitchFamily="2"/>
                <a:cs typeface="Mangal" pitchFamily="2"/>
              </a:rPr>
              <a:t> </a:t>
            </a:r>
            <a:r>
              <a:rPr lang="fr-FR" sz="3000" b="1" i="0" u="none" strike="noStrike" baseline="0" dirty="0" smtClean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Lucida Sans Unicode" pitchFamily="2"/>
                <a:cs typeface="Mangal" pitchFamily="2"/>
              </a:rPr>
              <a:t>cuisine</a:t>
            </a:r>
            <a:endParaRPr lang="fr-FR" sz="3000" b="1" i="0" u="none" strike="noStrike" baseline="0" dirty="0">
              <a:ln>
                <a:noFill/>
              </a:ln>
              <a:solidFill>
                <a:srgbClr val="898989"/>
              </a:solidFill>
              <a:latin typeface="Calibri" pitchFamily="34"/>
              <a:ea typeface="Lucida Sans Unicode" pitchFamily="2"/>
              <a:cs typeface="Mangal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639" y="549360"/>
            <a:ext cx="2000160" cy="17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843280" y="27720"/>
            <a:ext cx="5843520" cy="1920239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4000" dirty="0"/>
              <a:t>Commentaires  des  apprentis, après la journée…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2204999"/>
            <a:ext cx="8229600" cy="2880276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473"/>
              </a:spcBef>
              <a:buNone/>
            </a:pPr>
            <a:endParaRPr lang="fr-FR" sz="1900" dirty="0"/>
          </a:p>
          <a:p>
            <a:pPr marL="0" lvl="0" indent="0">
              <a:lnSpc>
                <a:spcPct val="80000"/>
              </a:lnSpc>
              <a:spcBef>
                <a:spcPts val="473"/>
              </a:spcBef>
              <a:buNone/>
            </a:pPr>
            <a:endParaRPr lang="fr-FR" sz="1900" dirty="0"/>
          </a:p>
          <a:p>
            <a:pPr marL="0" lvl="0" indent="0">
              <a:lnSpc>
                <a:spcPct val="80000"/>
              </a:lnSpc>
              <a:spcBef>
                <a:spcPts val="473"/>
              </a:spcBef>
            </a:pPr>
            <a:r>
              <a:rPr lang="fr-FR" sz="1900" dirty="0"/>
              <a:t>Cette journée a été très enrichissante et intéressante, ce qui nous servira forcement pour votre examen et notre avenir.</a:t>
            </a:r>
          </a:p>
          <a:p>
            <a:pPr lvl="0">
              <a:lnSpc>
                <a:spcPct val="80000"/>
              </a:lnSpc>
              <a:spcBef>
                <a:spcPts val="473"/>
              </a:spcBef>
              <a:buNone/>
            </a:pPr>
            <a:r>
              <a:rPr lang="fr-FR" sz="1900" dirty="0"/>
              <a:t>       </a:t>
            </a:r>
            <a:r>
              <a:rPr lang="fr-FR" sz="1900" b="1" dirty="0"/>
              <a:t>Gaétan, BP cuisine</a:t>
            </a:r>
          </a:p>
          <a:p>
            <a:pPr lvl="0">
              <a:lnSpc>
                <a:spcPct val="80000"/>
              </a:lnSpc>
              <a:spcBef>
                <a:spcPts val="473"/>
              </a:spcBef>
              <a:buNone/>
            </a:pPr>
            <a:endParaRPr lang="fr-FR" sz="1900" b="1" dirty="0"/>
          </a:p>
          <a:p>
            <a:pPr marL="0" lvl="0" indent="0">
              <a:lnSpc>
                <a:spcPct val="80000"/>
              </a:lnSpc>
              <a:spcBef>
                <a:spcPts val="473"/>
              </a:spcBef>
            </a:pPr>
            <a:r>
              <a:rPr lang="fr-FR" sz="1900" dirty="0"/>
              <a:t>Deux intervenants passionnés par les produits qui nous ont présentés, qui donne envie de découvrir les fromages, à travers un voyage en France.</a:t>
            </a:r>
          </a:p>
          <a:p>
            <a:pPr lvl="0">
              <a:lnSpc>
                <a:spcPct val="80000"/>
              </a:lnSpc>
              <a:spcBef>
                <a:spcPts val="473"/>
              </a:spcBef>
              <a:buNone/>
            </a:pPr>
            <a:r>
              <a:rPr lang="fr-FR" sz="1900" b="1" dirty="0"/>
              <a:t>        Estelle, BP cuisine</a:t>
            </a:r>
          </a:p>
          <a:p>
            <a:pPr lvl="0">
              <a:lnSpc>
                <a:spcPct val="80000"/>
              </a:lnSpc>
              <a:spcBef>
                <a:spcPts val="473"/>
              </a:spcBef>
              <a:buNone/>
            </a:pPr>
            <a:endParaRPr lang="fr-FR" sz="19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0640" y="412920"/>
            <a:ext cx="2000160" cy="17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190800"/>
            <a:ext cx="6130800" cy="13107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4000" b="1" dirty="0"/>
              <a:t>La cuisine des fromages en restauration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57200" y="2060280"/>
            <a:ext cx="8229600" cy="5087880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</a:pPr>
            <a:endParaRPr lang="fr-FR" u="sng" dirty="0"/>
          </a:p>
          <a:p>
            <a:pPr lvl="0">
              <a:buNone/>
            </a:pPr>
            <a:r>
              <a:rPr lang="fr-FR" u="sng" dirty="0"/>
              <a:t>Objectif pour les élèves:</a:t>
            </a:r>
          </a:p>
          <a:p>
            <a:pPr lvl="0">
              <a:buNone/>
            </a:pPr>
            <a:endParaRPr lang="fr-FR" dirty="0"/>
          </a:p>
          <a:p>
            <a:pPr marL="0" lvl="0" indent="0">
              <a:buFont typeface="Wingdings" pitchFamily="2"/>
              <a:buChar char=""/>
            </a:pPr>
            <a:r>
              <a:rPr lang="fr-FR" dirty="0"/>
              <a:t>Connaissance des familles de fromages et leurs applications culinaires. Par le biais d’une séance théorique, pratique et sensorielle.</a:t>
            </a:r>
          </a:p>
          <a:p>
            <a:pPr lvl="0">
              <a:buNone/>
            </a:pPr>
            <a:endParaRPr lang="fr-FR" dirty="0"/>
          </a:p>
          <a:p>
            <a:pPr lvl="0">
              <a:buNone/>
            </a:pPr>
            <a:endParaRPr lang="fr-FR" dirty="0"/>
          </a:p>
          <a:p>
            <a:pPr lvl="0">
              <a:buNone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190800"/>
            <a:ext cx="6130800" cy="13107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4000" b="1" dirty="0"/>
              <a:t>La cuisine des fromages en restauration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57200" y="2060280"/>
            <a:ext cx="8229600" cy="4113000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None/>
            </a:pPr>
            <a:endParaRPr lang="fr-FR"/>
          </a:p>
          <a:p>
            <a:pPr marL="0" lvl="0" indent="0">
              <a:buFont typeface="Wingdings" pitchFamily="2"/>
              <a:buChar char=""/>
            </a:pPr>
            <a:r>
              <a:rPr lang="fr-FR"/>
              <a:t>Cuisiner le fromage: étonnant ou innovant?</a:t>
            </a:r>
          </a:p>
          <a:p>
            <a:pPr marL="0" lvl="0" indent="0">
              <a:buFont typeface="Wingdings" pitchFamily="2"/>
              <a:buChar char=""/>
            </a:pPr>
            <a:endParaRPr lang="fr-FR"/>
          </a:p>
          <a:p>
            <a:pPr marL="0" lvl="0" indent="0">
              <a:buFont typeface="Wingdings" pitchFamily="2"/>
              <a:buChar char=""/>
            </a:pPr>
            <a:r>
              <a:rPr lang="fr-FR"/>
              <a:t>Les fromages par famille, créativité, terroir…</a:t>
            </a:r>
          </a:p>
          <a:p>
            <a:pPr marL="0" lvl="0" indent="0">
              <a:buFont typeface="Wingdings" pitchFamily="2"/>
              <a:buChar char=""/>
            </a:pPr>
            <a:endParaRPr lang="fr-FR"/>
          </a:p>
          <a:p>
            <a:pPr marL="0" lvl="0" indent="0">
              <a:buFont typeface="Wingdings" pitchFamily="2"/>
              <a:buChar char=""/>
            </a:pPr>
            <a:r>
              <a:rPr lang="fr-FR"/>
              <a:t>La cuisine aux fromages (travaux appliqués)</a:t>
            </a:r>
          </a:p>
          <a:p>
            <a:pPr lvl="0">
              <a:buNone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99360"/>
            <a:ext cx="6130800" cy="1920239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4000" b="1"/>
              <a:t>Cuisiner le fromage: étonnant ou innovant?</a:t>
            </a:r>
            <a:br>
              <a:rPr lang="fr-FR" sz="4000" b="1"/>
            </a:br>
            <a:endParaRPr lang="fr-FR" sz="4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57200" y="2060280"/>
            <a:ext cx="8229600" cy="4083480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9pPr>
          </a:lstStyle>
          <a:p>
            <a:pPr lvl="0">
              <a:lnSpc>
                <a:spcPct val="80000"/>
              </a:lnSpc>
              <a:spcBef>
                <a:spcPts val="675"/>
              </a:spcBef>
              <a:buNone/>
            </a:pPr>
            <a:endParaRPr lang="fr-FR" sz="2700"/>
          </a:p>
          <a:p>
            <a:pPr lvl="0">
              <a:lnSpc>
                <a:spcPct val="80000"/>
              </a:lnSpc>
              <a:spcBef>
                <a:spcPts val="675"/>
              </a:spcBef>
              <a:buNone/>
            </a:pPr>
            <a:r>
              <a:rPr lang="fr-FR" sz="2700" b="1"/>
              <a:t>Les deux mon capitaine!</a:t>
            </a:r>
          </a:p>
          <a:p>
            <a:pPr lvl="0">
              <a:lnSpc>
                <a:spcPct val="80000"/>
              </a:lnSpc>
              <a:spcBef>
                <a:spcPts val="675"/>
              </a:spcBef>
              <a:buNone/>
            </a:pPr>
            <a:endParaRPr lang="fr-FR" sz="2700"/>
          </a:p>
          <a:p>
            <a:pPr lvl="0">
              <a:lnSpc>
                <a:spcPct val="80000"/>
              </a:lnSpc>
              <a:spcBef>
                <a:spcPts val="649"/>
              </a:spcBef>
              <a:buNone/>
            </a:pPr>
            <a:r>
              <a:rPr lang="fr-FR" sz="2600"/>
              <a:t>Aujourd’hui, argument du terroir à travers aligot, truffade, tartiflette.</a:t>
            </a:r>
          </a:p>
          <a:p>
            <a:pPr lvl="0">
              <a:lnSpc>
                <a:spcPct val="80000"/>
              </a:lnSpc>
              <a:spcBef>
                <a:spcPts val="649"/>
              </a:spcBef>
              <a:buNone/>
            </a:pPr>
            <a:r>
              <a:rPr lang="fr-FR" sz="2600"/>
              <a:t>Demain, source de créativité en émulsion, compression, déstructuration.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None/>
            </a:pPr>
            <a:endParaRPr lang="fr-FR" sz="2400"/>
          </a:p>
          <a:p>
            <a:pPr lvl="0">
              <a:lnSpc>
                <a:spcPct val="80000"/>
              </a:lnSpc>
              <a:spcBef>
                <a:spcPts val="649"/>
              </a:spcBef>
              <a:buNone/>
            </a:pPr>
            <a:r>
              <a:rPr lang="fr-FR" sz="2600"/>
              <a:t>Travailler le fromage comme vous le ressentez, comprenez son histoire d’hier pour mieux lui faire traverser le temps.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172080"/>
            <a:ext cx="6130800" cy="1920239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4000" b="1"/>
              <a:t>Les fromages par famille, créativité, terroir…</a:t>
            </a:r>
            <a:br>
              <a:rPr lang="fr-FR" sz="4000" b="1"/>
            </a:br>
            <a:endParaRPr lang="fr-FR" sz="4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32360" y="1844639"/>
            <a:ext cx="3168720" cy="47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50920" y="2681280"/>
            <a:ext cx="4465440" cy="328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274320"/>
            <a:ext cx="6130800" cy="11433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b="1"/>
              <a:t>La cuisine aux fromages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57200" y="2060280"/>
            <a:ext cx="8229600" cy="4395959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Mangal" pitchFamily="2"/>
              </a:defRPr>
            </a:lvl9pPr>
          </a:lstStyle>
          <a:p>
            <a:pPr lvl="0">
              <a:lnSpc>
                <a:spcPct val="80000"/>
              </a:lnSpc>
              <a:spcBef>
                <a:spcPts val="675"/>
              </a:spcBef>
              <a:buNone/>
            </a:pPr>
            <a:endParaRPr lang="fr-FR" sz="2700"/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Font typeface="Wingdings" pitchFamily="2"/>
              <a:buChar char=""/>
            </a:pPr>
            <a:r>
              <a:rPr lang="fr-FR" sz="2400"/>
              <a:t>Chantilly de Brillat-savarin aux morilles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None/>
            </a:pPr>
            <a:endParaRPr lang="fr-FR" sz="2400"/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Font typeface="Wingdings" pitchFamily="2"/>
              <a:buChar char=""/>
            </a:pPr>
            <a:r>
              <a:rPr lang="fr-FR" sz="2400"/>
              <a:t>Soupe glacée de petits pois, quenelles de Saint-Félicien à la coriandre et poudre de citron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None/>
            </a:pPr>
            <a:endParaRPr lang="fr-FR" sz="2400"/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Font typeface="Wingdings" pitchFamily="2"/>
              <a:buChar char=""/>
            </a:pPr>
            <a:r>
              <a:rPr lang="fr-FR" sz="2400"/>
              <a:t>Pain au café, fondue d’endives et marolles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None/>
            </a:pPr>
            <a:endParaRPr lang="fr-FR" sz="2400"/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Font typeface="Wingdings" pitchFamily="2"/>
              <a:buChar char=""/>
            </a:pPr>
            <a:r>
              <a:rPr lang="fr-FR" sz="2400"/>
              <a:t>Crumble de poire aux séchons, parfum de gingembre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None/>
            </a:pPr>
            <a:endParaRPr lang="fr-FR" sz="2400"/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Font typeface="Wingdings" pitchFamily="2"/>
              <a:buChar char=""/>
            </a:pPr>
            <a:r>
              <a:rPr lang="fr-FR" sz="2400"/>
              <a:t>Mendiant au chocolat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None/>
            </a:pPr>
            <a:endParaRPr lang="fr-FR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274320"/>
            <a:ext cx="6130800" cy="11433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b="1"/>
              <a:t>La cuisine aux fromages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00720" y="1197000"/>
            <a:ext cx="2551320" cy="357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31999" y="1988999"/>
            <a:ext cx="2952720" cy="221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79280" y="3141719"/>
            <a:ext cx="2814840" cy="35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276720" y="4437000"/>
            <a:ext cx="2808000" cy="210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274320"/>
            <a:ext cx="6130800" cy="11433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b="1"/>
              <a:t>La cuisine aux fromages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 3"/>
          <p:cNvGrpSpPr/>
          <p:nvPr/>
        </p:nvGrpSpPr>
        <p:grpSpPr>
          <a:xfrm>
            <a:off x="3203640" y="3213000"/>
            <a:ext cx="2608200" cy="3291479"/>
            <a:chOff x="3203640" y="3213000"/>
            <a:chExt cx="2608200" cy="3291479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203640" y="3213000"/>
              <a:ext cx="2608200" cy="3291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3203640" y="3213000"/>
              <a:ext cx="2608200" cy="32914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40360" y="1413000"/>
            <a:ext cx="2843280" cy="378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79280" y="2204999"/>
            <a:ext cx="2897279" cy="386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56000" y="274320"/>
            <a:ext cx="6130800" cy="11433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b="1"/>
              <a:t>La cuisine aux fromages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260280"/>
            <a:ext cx="2000160" cy="1733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 3"/>
          <p:cNvGrpSpPr/>
          <p:nvPr/>
        </p:nvGrpSpPr>
        <p:grpSpPr>
          <a:xfrm>
            <a:off x="395280" y="2276639"/>
            <a:ext cx="2808360" cy="4065839"/>
            <a:chOff x="395280" y="2276639"/>
            <a:chExt cx="2808360" cy="4065839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95280" y="2276639"/>
              <a:ext cx="2808360" cy="4065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395280" y="2276639"/>
              <a:ext cx="2808360" cy="40658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64000" y="2924279"/>
            <a:ext cx="2697120" cy="367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348000" y="1341360"/>
            <a:ext cx="3141719" cy="235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588000" y="2492280"/>
            <a:ext cx="2232000" cy="371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née des conseillers culinai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Tournée des conseillers culinaires</Template>
  <TotalTime>8</TotalTime>
  <Words>271</Words>
  <Application>Microsoft Office PowerPoint</Application>
  <PresentationFormat>Affichage à l'écran (4:3)</PresentationFormat>
  <Paragraphs>50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Tournée des conseillers culinaires</vt:lpstr>
      <vt:lpstr>Tournée des conseillers culinaires</vt:lpstr>
      <vt:lpstr>La cuisine des fromages en restauration</vt:lpstr>
      <vt:lpstr>La cuisine des fromages en restauration</vt:lpstr>
      <vt:lpstr>Cuisiner le fromage: étonnant ou innovant? </vt:lpstr>
      <vt:lpstr>Les fromages par famille, créativité, terroir… </vt:lpstr>
      <vt:lpstr>La cuisine aux fromages</vt:lpstr>
      <vt:lpstr>La cuisine aux fromages</vt:lpstr>
      <vt:lpstr>La cuisine aux fromages</vt:lpstr>
      <vt:lpstr>La cuisine aux fromages</vt:lpstr>
      <vt:lpstr>Commentaires  des  apprentis, après la journée…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Tournée des conseillers culinaires</dc:title>
  <dc:creator>JF DAUPHIN</dc:creator>
  <cp:lastModifiedBy>JF DAUPHIN</cp:lastModifiedBy>
  <cp:revision>4</cp:revision>
  <dcterms:created xsi:type="dcterms:W3CDTF">2012-03-24T14:41:37Z</dcterms:created>
  <dcterms:modified xsi:type="dcterms:W3CDTF">2012-03-24T14:54:05Z</dcterms:modified>
  <cp:contentStatus/>
</cp:coreProperties>
</file>