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8" r:id="rId3"/>
    <p:sldId id="263" r:id="rId4"/>
    <p:sldId id="260" r:id="rId5"/>
    <p:sldId id="287" r:id="rId6"/>
    <p:sldId id="293" r:id="rId7"/>
    <p:sldId id="294" r:id="rId8"/>
    <p:sldId id="295" r:id="rId9"/>
    <p:sldId id="296" r:id="rId10"/>
    <p:sldId id="297" r:id="rId11"/>
    <p:sldId id="298" r:id="rId12"/>
    <p:sldId id="278" r:id="rId13"/>
    <p:sldId id="264" r:id="rId14"/>
    <p:sldId id="299" r:id="rId15"/>
    <p:sldId id="300" r:id="rId16"/>
    <p:sldId id="301" r:id="rId17"/>
    <p:sldId id="265" r:id="rId18"/>
  </p:sldIdLst>
  <p:sldSz cx="9144000" cy="6858000" type="screen4x3"/>
  <p:notesSz cx="6805613" cy="99393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1A"/>
    <a:srgbClr val="DB976A"/>
    <a:srgbClr val="8AA2B2"/>
    <a:srgbClr val="3366FF"/>
    <a:srgbClr val="B41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50" autoAdjust="0"/>
  </p:normalViewPr>
  <p:slideViewPr>
    <p:cSldViewPr>
      <p:cViewPr varScale="1">
        <p:scale>
          <a:sx n="52" d="100"/>
          <a:sy n="52" d="100"/>
        </p:scale>
        <p:origin x="19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F3811-81D3-4661-9FB6-651DB6134953}" type="doc">
      <dgm:prSet loTypeId="urn:microsoft.com/office/officeart/2005/8/layout/matrix1" loCatId="matrix" qsTypeId="urn:microsoft.com/office/officeart/2005/8/quickstyle/simple1" qsCatId="simple" csTypeId="urn:microsoft.com/office/officeart/2005/8/colors/accent6_4" csCatId="accent6" phldr="1"/>
      <dgm:spPr/>
      <dgm:t>
        <a:bodyPr/>
        <a:lstStyle/>
        <a:p>
          <a:endParaRPr lang="fr-FR"/>
        </a:p>
      </dgm:t>
    </dgm:pt>
    <dgm:pt modelId="{F93656EA-020A-49BC-BE9D-75D7C8A921A8}">
      <dgm:prSet phldrT="[Texte]"/>
      <dgm:spPr/>
      <dgm:t>
        <a:bodyPr/>
        <a:lstStyle/>
        <a:p>
          <a:r>
            <a:rPr lang="fr-FR" dirty="0" smtClean="0"/>
            <a:t>NAGER c’est</a:t>
          </a:r>
          <a:endParaRPr lang="fr-FR" dirty="0"/>
        </a:p>
      </dgm:t>
    </dgm:pt>
    <dgm:pt modelId="{E7FCA86F-CF39-442F-89F1-79C229DB51A4}" type="parTrans" cxnId="{E468A24F-B1DF-4364-9886-67090A8B7F5E}">
      <dgm:prSet/>
      <dgm:spPr/>
      <dgm:t>
        <a:bodyPr/>
        <a:lstStyle/>
        <a:p>
          <a:endParaRPr lang="fr-FR"/>
        </a:p>
      </dgm:t>
    </dgm:pt>
    <dgm:pt modelId="{4F8E2E4C-1ECF-4FE5-9E04-836D7D163606}" type="sibTrans" cxnId="{E468A24F-B1DF-4364-9886-67090A8B7F5E}">
      <dgm:prSet/>
      <dgm:spPr/>
      <dgm:t>
        <a:bodyPr/>
        <a:lstStyle/>
        <a:p>
          <a:endParaRPr lang="fr-FR"/>
        </a:p>
      </dgm:t>
    </dgm:pt>
    <dgm:pt modelId="{386DEF53-0A8A-4847-B468-93C343361874}">
      <dgm:prSet phldrT="[Texte]"/>
      <dgm:spPr/>
      <dgm:t>
        <a:bodyPr/>
        <a:lstStyle/>
        <a:p>
          <a:r>
            <a:rPr lang="fr-FR" altLang="fr-FR" dirty="0" smtClean="0"/>
            <a:t>Evoluer dans le milieu aquatique</a:t>
          </a:r>
          <a:endParaRPr lang="fr-FR" dirty="0"/>
        </a:p>
      </dgm:t>
    </dgm:pt>
    <dgm:pt modelId="{B5484174-4DC1-403E-9C2C-89479212D69C}" type="parTrans" cxnId="{4228F6DF-009C-440A-ABEE-6F98F380972C}">
      <dgm:prSet/>
      <dgm:spPr/>
      <dgm:t>
        <a:bodyPr/>
        <a:lstStyle/>
        <a:p>
          <a:endParaRPr lang="fr-FR"/>
        </a:p>
      </dgm:t>
    </dgm:pt>
    <dgm:pt modelId="{103827F5-4C72-42C2-A220-B8CE42E0DF38}" type="sibTrans" cxnId="{4228F6DF-009C-440A-ABEE-6F98F380972C}">
      <dgm:prSet/>
      <dgm:spPr/>
      <dgm:t>
        <a:bodyPr/>
        <a:lstStyle/>
        <a:p>
          <a:endParaRPr lang="fr-FR"/>
        </a:p>
      </dgm:t>
    </dgm:pt>
    <dgm:pt modelId="{B3EEAC40-91F3-4498-87C1-A8325F45C7CB}">
      <dgm:prSet phldrT="[Texte]"/>
      <dgm:spPr/>
      <dgm:t>
        <a:bodyPr/>
        <a:lstStyle/>
        <a:p>
          <a:r>
            <a:rPr lang="fr-FR" altLang="fr-FR" dirty="0" smtClean="0"/>
            <a:t>en autonomie, sans aide de matériel</a:t>
          </a:r>
          <a:endParaRPr lang="fr-FR" dirty="0"/>
        </a:p>
      </dgm:t>
    </dgm:pt>
    <dgm:pt modelId="{1EA16D37-AB3C-49CE-A485-25ECC1EC20CC}" type="parTrans" cxnId="{C48865AC-0B30-44C9-87B4-1899DB141101}">
      <dgm:prSet/>
      <dgm:spPr/>
      <dgm:t>
        <a:bodyPr/>
        <a:lstStyle/>
        <a:p>
          <a:endParaRPr lang="fr-FR"/>
        </a:p>
      </dgm:t>
    </dgm:pt>
    <dgm:pt modelId="{F98A0958-C4B6-4E79-A872-9AA0930AAEC0}" type="sibTrans" cxnId="{C48865AC-0B30-44C9-87B4-1899DB141101}">
      <dgm:prSet/>
      <dgm:spPr/>
      <dgm:t>
        <a:bodyPr/>
        <a:lstStyle/>
        <a:p>
          <a:endParaRPr lang="fr-FR"/>
        </a:p>
      </dgm:t>
    </dgm:pt>
    <dgm:pt modelId="{4DA42DCF-4250-4816-BF31-1B4A9C878DA7}">
      <dgm:prSet phldrT="[Texte]"/>
      <dgm:spPr/>
      <dgm:t>
        <a:bodyPr/>
        <a:lstStyle/>
        <a:p>
          <a:r>
            <a:rPr lang="fr-FR" altLang="fr-FR" dirty="0" smtClean="0"/>
            <a:t>dessus, sous l’eau, au fond</a:t>
          </a:r>
          <a:endParaRPr lang="fr-FR" dirty="0"/>
        </a:p>
      </dgm:t>
    </dgm:pt>
    <dgm:pt modelId="{8B49D4BC-BDE0-464E-8477-D2141CE200DD}" type="parTrans" cxnId="{1CAE01BB-F8AC-4CAC-B13D-229DE3E6F6F8}">
      <dgm:prSet/>
      <dgm:spPr/>
      <dgm:t>
        <a:bodyPr/>
        <a:lstStyle/>
        <a:p>
          <a:endParaRPr lang="fr-FR"/>
        </a:p>
      </dgm:t>
    </dgm:pt>
    <dgm:pt modelId="{26930FE8-A414-43FE-93BD-2EC7EBC95985}" type="sibTrans" cxnId="{1CAE01BB-F8AC-4CAC-B13D-229DE3E6F6F8}">
      <dgm:prSet/>
      <dgm:spPr/>
      <dgm:t>
        <a:bodyPr/>
        <a:lstStyle/>
        <a:p>
          <a:endParaRPr lang="fr-FR"/>
        </a:p>
      </dgm:t>
    </dgm:pt>
    <dgm:pt modelId="{DC98A9EF-2344-43F6-8FAF-36BA7AA0E154}">
      <dgm:prSet phldrT="[Texte]"/>
      <dgm:spPr/>
      <dgm:t>
        <a:bodyPr/>
        <a:lstStyle/>
        <a:p>
          <a:r>
            <a:rPr lang="fr-FR" altLang="fr-FR" dirty="0" smtClean="0"/>
            <a:t>par des modes de déplacements variés</a:t>
          </a:r>
          <a:endParaRPr lang="fr-FR" dirty="0"/>
        </a:p>
      </dgm:t>
    </dgm:pt>
    <dgm:pt modelId="{E408F2A4-E27B-4090-A3E6-9FE3687C08BF}" type="parTrans" cxnId="{5B61EA5E-44AF-4026-9DCB-AE373C28B0E9}">
      <dgm:prSet/>
      <dgm:spPr/>
      <dgm:t>
        <a:bodyPr/>
        <a:lstStyle/>
        <a:p>
          <a:endParaRPr lang="fr-FR"/>
        </a:p>
      </dgm:t>
    </dgm:pt>
    <dgm:pt modelId="{F4990392-B23F-48D3-A3AB-027E8571911B}" type="sibTrans" cxnId="{5B61EA5E-44AF-4026-9DCB-AE373C28B0E9}">
      <dgm:prSet/>
      <dgm:spPr/>
      <dgm:t>
        <a:bodyPr/>
        <a:lstStyle/>
        <a:p>
          <a:endParaRPr lang="fr-FR"/>
        </a:p>
      </dgm:t>
    </dgm:pt>
    <dgm:pt modelId="{549D4277-A321-4C50-8D9A-DAAFEF546FA3}" type="pres">
      <dgm:prSet presAssocID="{8FAF3811-81D3-4661-9FB6-651DB6134953}" presName="diagram" presStyleCnt="0">
        <dgm:presLayoutVars>
          <dgm:chMax val="1"/>
          <dgm:dir/>
          <dgm:animLvl val="ctr"/>
          <dgm:resizeHandles val="exact"/>
        </dgm:presLayoutVars>
      </dgm:prSet>
      <dgm:spPr/>
      <dgm:t>
        <a:bodyPr/>
        <a:lstStyle/>
        <a:p>
          <a:endParaRPr lang="fr-FR"/>
        </a:p>
      </dgm:t>
    </dgm:pt>
    <dgm:pt modelId="{780FD539-B9A0-44AF-B710-17530710B8B7}" type="pres">
      <dgm:prSet presAssocID="{8FAF3811-81D3-4661-9FB6-651DB6134953}" presName="matrix" presStyleCnt="0"/>
      <dgm:spPr/>
    </dgm:pt>
    <dgm:pt modelId="{EC4B673F-64BA-42CC-B077-5528A58D3034}" type="pres">
      <dgm:prSet presAssocID="{8FAF3811-81D3-4661-9FB6-651DB6134953}" presName="tile1" presStyleLbl="node1" presStyleIdx="0" presStyleCnt="4"/>
      <dgm:spPr/>
      <dgm:t>
        <a:bodyPr/>
        <a:lstStyle/>
        <a:p>
          <a:endParaRPr lang="fr-FR"/>
        </a:p>
      </dgm:t>
    </dgm:pt>
    <dgm:pt modelId="{B3D02D00-18A8-4262-A548-1DD6B90BC1A2}" type="pres">
      <dgm:prSet presAssocID="{8FAF3811-81D3-4661-9FB6-651DB6134953}" presName="tile1text" presStyleLbl="node1" presStyleIdx="0" presStyleCnt="4">
        <dgm:presLayoutVars>
          <dgm:chMax val="0"/>
          <dgm:chPref val="0"/>
          <dgm:bulletEnabled val="1"/>
        </dgm:presLayoutVars>
      </dgm:prSet>
      <dgm:spPr/>
      <dgm:t>
        <a:bodyPr/>
        <a:lstStyle/>
        <a:p>
          <a:endParaRPr lang="fr-FR"/>
        </a:p>
      </dgm:t>
    </dgm:pt>
    <dgm:pt modelId="{DE9DAF23-DCD2-4C27-A1FE-54F26BF964AC}" type="pres">
      <dgm:prSet presAssocID="{8FAF3811-81D3-4661-9FB6-651DB6134953}" presName="tile2" presStyleLbl="node1" presStyleIdx="1" presStyleCnt="4"/>
      <dgm:spPr/>
      <dgm:t>
        <a:bodyPr/>
        <a:lstStyle/>
        <a:p>
          <a:endParaRPr lang="fr-FR"/>
        </a:p>
      </dgm:t>
    </dgm:pt>
    <dgm:pt modelId="{A2FEBD8F-A2D8-4E91-ADA4-D3ADEBBE438A}" type="pres">
      <dgm:prSet presAssocID="{8FAF3811-81D3-4661-9FB6-651DB6134953}" presName="tile2text" presStyleLbl="node1" presStyleIdx="1" presStyleCnt="4">
        <dgm:presLayoutVars>
          <dgm:chMax val="0"/>
          <dgm:chPref val="0"/>
          <dgm:bulletEnabled val="1"/>
        </dgm:presLayoutVars>
      </dgm:prSet>
      <dgm:spPr/>
      <dgm:t>
        <a:bodyPr/>
        <a:lstStyle/>
        <a:p>
          <a:endParaRPr lang="fr-FR"/>
        </a:p>
      </dgm:t>
    </dgm:pt>
    <dgm:pt modelId="{32C83F4A-2A20-49E7-9910-51224C76D381}" type="pres">
      <dgm:prSet presAssocID="{8FAF3811-81D3-4661-9FB6-651DB6134953}" presName="tile3" presStyleLbl="node1" presStyleIdx="2" presStyleCnt="4"/>
      <dgm:spPr/>
      <dgm:t>
        <a:bodyPr/>
        <a:lstStyle/>
        <a:p>
          <a:endParaRPr lang="fr-FR"/>
        </a:p>
      </dgm:t>
    </dgm:pt>
    <dgm:pt modelId="{48321D48-0BF2-4633-8208-5419BE8AC5F1}" type="pres">
      <dgm:prSet presAssocID="{8FAF3811-81D3-4661-9FB6-651DB6134953}" presName="tile3text" presStyleLbl="node1" presStyleIdx="2" presStyleCnt="4">
        <dgm:presLayoutVars>
          <dgm:chMax val="0"/>
          <dgm:chPref val="0"/>
          <dgm:bulletEnabled val="1"/>
        </dgm:presLayoutVars>
      </dgm:prSet>
      <dgm:spPr/>
      <dgm:t>
        <a:bodyPr/>
        <a:lstStyle/>
        <a:p>
          <a:endParaRPr lang="fr-FR"/>
        </a:p>
      </dgm:t>
    </dgm:pt>
    <dgm:pt modelId="{2B883B3F-955A-49B7-898F-65C21AF3E8B9}" type="pres">
      <dgm:prSet presAssocID="{8FAF3811-81D3-4661-9FB6-651DB6134953}" presName="tile4" presStyleLbl="node1" presStyleIdx="3" presStyleCnt="4"/>
      <dgm:spPr/>
      <dgm:t>
        <a:bodyPr/>
        <a:lstStyle/>
        <a:p>
          <a:endParaRPr lang="fr-FR"/>
        </a:p>
      </dgm:t>
    </dgm:pt>
    <dgm:pt modelId="{8F2C2060-4A8D-4300-AFE5-18802E2066CC}" type="pres">
      <dgm:prSet presAssocID="{8FAF3811-81D3-4661-9FB6-651DB6134953}" presName="tile4text" presStyleLbl="node1" presStyleIdx="3" presStyleCnt="4">
        <dgm:presLayoutVars>
          <dgm:chMax val="0"/>
          <dgm:chPref val="0"/>
          <dgm:bulletEnabled val="1"/>
        </dgm:presLayoutVars>
      </dgm:prSet>
      <dgm:spPr/>
      <dgm:t>
        <a:bodyPr/>
        <a:lstStyle/>
        <a:p>
          <a:endParaRPr lang="fr-FR"/>
        </a:p>
      </dgm:t>
    </dgm:pt>
    <dgm:pt modelId="{CC99F187-9604-4985-9B58-DD3986055822}" type="pres">
      <dgm:prSet presAssocID="{8FAF3811-81D3-4661-9FB6-651DB6134953}" presName="centerTile" presStyleLbl="fgShp" presStyleIdx="0" presStyleCnt="1">
        <dgm:presLayoutVars>
          <dgm:chMax val="0"/>
          <dgm:chPref val="0"/>
        </dgm:presLayoutVars>
      </dgm:prSet>
      <dgm:spPr/>
      <dgm:t>
        <a:bodyPr/>
        <a:lstStyle/>
        <a:p>
          <a:endParaRPr lang="fr-FR"/>
        </a:p>
      </dgm:t>
    </dgm:pt>
  </dgm:ptLst>
  <dgm:cxnLst>
    <dgm:cxn modelId="{D90ED5F2-4A0E-461B-BEDC-9AF3583D3A6B}" type="presOf" srcId="{F93656EA-020A-49BC-BE9D-75D7C8A921A8}" destId="{CC99F187-9604-4985-9B58-DD3986055822}" srcOrd="0" destOrd="0" presId="urn:microsoft.com/office/officeart/2005/8/layout/matrix1"/>
    <dgm:cxn modelId="{C48865AC-0B30-44C9-87B4-1899DB141101}" srcId="{F93656EA-020A-49BC-BE9D-75D7C8A921A8}" destId="{B3EEAC40-91F3-4498-87C1-A8325F45C7CB}" srcOrd="1" destOrd="0" parTransId="{1EA16D37-AB3C-49CE-A485-25ECC1EC20CC}" sibTransId="{F98A0958-C4B6-4E79-A872-9AA0930AAEC0}"/>
    <dgm:cxn modelId="{1CAE01BB-F8AC-4CAC-B13D-229DE3E6F6F8}" srcId="{F93656EA-020A-49BC-BE9D-75D7C8A921A8}" destId="{4DA42DCF-4250-4816-BF31-1B4A9C878DA7}" srcOrd="2" destOrd="0" parTransId="{8B49D4BC-BDE0-464E-8477-D2141CE200DD}" sibTransId="{26930FE8-A414-43FE-93BD-2EC7EBC95985}"/>
    <dgm:cxn modelId="{45FD669A-2922-41D6-9E03-E9065FEEC11B}" type="presOf" srcId="{4DA42DCF-4250-4816-BF31-1B4A9C878DA7}" destId="{48321D48-0BF2-4633-8208-5419BE8AC5F1}" srcOrd="1" destOrd="0" presId="urn:microsoft.com/office/officeart/2005/8/layout/matrix1"/>
    <dgm:cxn modelId="{23DF4AE6-434A-4618-B654-5A447961E8F3}" type="presOf" srcId="{B3EEAC40-91F3-4498-87C1-A8325F45C7CB}" destId="{DE9DAF23-DCD2-4C27-A1FE-54F26BF964AC}" srcOrd="0" destOrd="0" presId="urn:microsoft.com/office/officeart/2005/8/layout/matrix1"/>
    <dgm:cxn modelId="{8D2B0A2F-5C5D-485E-9CBD-E75AE7FABCA4}" type="presOf" srcId="{386DEF53-0A8A-4847-B468-93C343361874}" destId="{B3D02D00-18A8-4262-A548-1DD6B90BC1A2}" srcOrd="1" destOrd="0" presId="urn:microsoft.com/office/officeart/2005/8/layout/matrix1"/>
    <dgm:cxn modelId="{BC7AAA61-D3CB-4650-96D0-64D798E69701}" type="presOf" srcId="{4DA42DCF-4250-4816-BF31-1B4A9C878DA7}" destId="{32C83F4A-2A20-49E7-9910-51224C76D381}" srcOrd="0" destOrd="0" presId="urn:microsoft.com/office/officeart/2005/8/layout/matrix1"/>
    <dgm:cxn modelId="{4C3F9A5F-E0C1-44C0-BE5D-37DA843BF876}" type="presOf" srcId="{DC98A9EF-2344-43F6-8FAF-36BA7AA0E154}" destId="{8F2C2060-4A8D-4300-AFE5-18802E2066CC}" srcOrd="1" destOrd="0" presId="urn:microsoft.com/office/officeart/2005/8/layout/matrix1"/>
    <dgm:cxn modelId="{5B61EA5E-44AF-4026-9DCB-AE373C28B0E9}" srcId="{F93656EA-020A-49BC-BE9D-75D7C8A921A8}" destId="{DC98A9EF-2344-43F6-8FAF-36BA7AA0E154}" srcOrd="3" destOrd="0" parTransId="{E408F2A4-E27B-4090-A3E6-9FE3687C08BF}" sibTransId="{F4990392-B23F-48D3-A3AB-027E8571911B}"/>
    <dgm:cxn modelId="{CC4C4A6D-E778-4DC8-BE68-2108D72FD863}" type="presOf" srcId="{B3EEAC40-91F3-4498-87C1-A8325F45C7CB}" destId="{A2FEBD8F-A2D8-4E91-ADA4-D3ADEBBE438A}" srcOrd="1" destOrd="0" presId="urn:microsoft.com/office/officeart/2005/8/layout/matrix1"/>
    <dgm:cxn modelId="{4228F6DF-009C-440A-ABEE-6F98F380972C}" srcId="{F93656EA-020A-49BC-BE9D-75D7C8A921A8}" destId="{386DEF53-0A8A-4847-B468-93C343361874}" srcOrd="0" destOrd="0" parTransId="{B5484174-4DC1-403E-9C2C-89479212D69C}" sibTransId="{103827F5-4C72-42C2-A220-B8CE42E0DF38}"/>
    <dgm:cxn modelId="{64D72A94-B8DF-4392-ABB8-50ECD4AD37BC}" type="presOf" srcId="{8FAF3811-81D3-4661-9FB6-651DB6134953}" destId="{549D4277-A321-4C50-8D9A-DAAFEF546FA3}" srcOrd="0" destOrd="0" presId="urn:microsoft.com/office/officeart/2005/8/layout/matrix1"/>
    <dgm:cxn modelId="{E468A24F-B1DF-4364-9886-67090A8B7F5E}" srcId="{8FAF3811-81D3-4661-9FB6-651DB6134953}" destId="{F93656EA-020A-49BC-BE9D-75D7C8A921A8}" srcOrd="0" destOrd="0" parTransId="{E7FCA86F-CF39-442F-89F1-79C229DB51A4}" sibTransId="{4F8E2E4C-1ECF-4FE5-9E04-836D7D163606}"/>
    <dgm:cxn modelId="{E3F457A4-74F5-43F2-A93D-04281DBFEEE6}" type="presOf" srcId="{386DEF53-0A8A-4847-B468-93C343361874}" destId="{EC4B673F-64BA-42CC-B077-5528A58D3034}" srcOrd="0" destOrd="0" presId="urn:microsoft.com/office/officeart/2005/8/layout/matrix1"/>
    <dgm:cxn modelId="{C38928BC-DBE1-4109-92CC-C57E7EF42CDF}" type="presOf" srcId="{DC98A9EF-2344-43F6-8FAF-36BA7AA0E154}" destId="{2B883B3F-955A-49B7-898F-65C21AF3E8B9}" srcOrd="0" destOrd="0" presId="urn:microsoft.com/office/officeart/2005/8/layout/matrix1"/>
    <dgm:cxn modelId="{D319109E-721D-4FC4-8AFB-7370D18F8B43}" type="presParOf" srcId="{549D4277-A321-4C50-8D9A-DAAFEF546FA3}" destId="{780FD539-B9A0-44AF-B710-17530710B8B7}" srcOrd="0" destOrd="0" presId="urn:microsoft.com/office/officeart/2005/8/layout/matrix1"/>
    <dgm:cxn modelId="{818C43B4-07BC-49B4-A7C3-5F99CBF64311}" type="presParOf" srcId="{780FD539-B9A0-44AF-B710-17530710B8B7}" destId="{EC4B673F-64BA-42CC-B077-5528A58D3034}" srcOrd="0" destOrd="0" presId="urn:microsoft.com/office/officeart/2005/8/layout/matrix1"/>
    <dgm:cxn modelId="{A66A615B-8F3E-4118-9192-92CA7B1B8B1E}" type="presParOf" srcId="{780FD539-B9A0-44AF-B710-17530710B8B7}" destId="{B3D02D00-18A8-4262-A548-1DD6B90BC1A2}" srcOrd="1" destOrd="0" presId="urn:microsoft.com/office/officeart/2005/8/layout/matrix1"/>
    <dgm:cxn modelId="{D6ABC3F4-8057-4105-9D0A-294FE84499F5}" type="presParOf" srcId="{780FD539-B9A0-44AF-B710-17530710B8B7}" destId="{DE9DAF23-DCD2-4C27-A1FE-54F26BF964AC}" srcOrd="2" destOrd="0" presId="urn:microsoft.com/office/officeart/2005/8/layout/matrix1"/>
    <dgm:cxn modelId="{EC1F8FD0-A3A1-4FF0-AD19-84A6E379A479}" type="presParOf" srcId="{780FD539-B9A0-44AF-B710-17530710B8B7}" destId="{A2FEBD8F-A2D8-4E91-ADA4-D3ADEBBE438A}" srcOrd="3" destOrd="0" presId="urn:microsoft.com/office/officeart/2005/8/layout/matrix1"/>
    <dgm:cxn modelId="{E9201E2A-8EBC-46F1-9A48-A5A33AC364CD}" type="presParOf" srcId="{780FD539-B9A0-44AF-B710-17530710B8B7}" destId="{32C83F4A-2A20-49E7-9910-51224C76D381}" srcOrd="4" destOrd="0" presId="urn:microsoft.com/office/officeart/2005/8/layout/matrix1"/>
    <dgm:cxn modelId="{6999623A-4B40-4868-AC3E-A51A71AEEA65}" type="presParOf" srcId="{780FD539-B9A0-44AF-B710-17530710B8B7}" destId="{48321D48-0BF2-4633-8208-5419BE8AC5F1}" srcOrd="5" destOrd="0" presId="urn:microsoft.com/office/officeart/2005/8/layout/matrix1"/>
    <dgm:cxn modelId="{E03779A5-CDB1-4851-9DA3-9D521490F0EA}" type="presParOf" srcId="{780FD539-B9A0-44AF-B710-17530710B8B7}" destId="{2B883B3F-955A-49B7-898F-65C21AF3E8B9}" srcOrd="6" destOrd="0" presId="urn:microsoft.com/office/officeart/2005/8/layout/matrix1"/>
    <dgm:cxn modelId="{68F012D8-1604-4E57-91BF-60376BDFAE50}" type="presParOf" srcId="{780FD539-B9A0-44AF-B710-17530710B8B7}" destId="{8F2C2060-4A8D-4300-AFE5-18802E2066CC}" srcOrd="7" destOrd="0" presId="urn:microsoft.com/office/officeart/2005/8/layout/matrix1"/>
    <dgm:cxn modelId="{2FC52DC5-DA0F-48F7-8F79-D79358599604}" type="presParOf" srcId="{549D4277-A321-4C50-8D9A-DAAFEF546FA3}" destId="{CC99F187-9604-4985-9B58-DD398605582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FC422-1629-4C22-968C-01471C2796C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FR"/>
        </a:p>
      </dgm:t>
    </dgm:pt>
    <dgm:pt modelId="{21C9FE73-B1FE-48D7-AB2D-A478FF92C2E7}">
      <dgm:prSet phldrT="[Texte]"/>
      <dgm:spPr/>
      <dgm:t>
        <a:bodyPr/>
        <a:lstStyle/>
        <a:p>
          <a:r>
            <a:rPr lang="fr-FR" dirty="0" smtClean="0"/>
            <a:t>Respiration</a:t>
          </a:r>
          <a:endParaRPr lang="fr-FR" dirty="0"/>
        </a:p>
      </dgm:t>
    </dgm:pt>
    <dgm:pt modelId="{D63F0C50-E4CE-4783-B491-849096E3C19A}" type="parTrans" cxnId="{476C37F0-ED38-4370-974C-5381DE6BF9C2}">
      <dgm:prSet/>
      <dgm:spPr/>
      <dgm:t>
        <a:bodyPr/>
        <a:lstStyle/>
        <a:p>
          <a:endParaRPr lang="fr-FR"/>
        </a:p>
      </dgm:t>
    </dgm:pt>
    <dgm:pt modelId="{B24DA49C-5514-4CCD-8CBA-D42EB90C9F17}" type="sibTrans" cxnId="{476C37F0-ED38-4370-974C-5381DE6BF9C2}">
      <dgm:prSet/>
      <dgm:spPr/>
      <dgm:t>
        <a:bodyPr/>
        <a:lstStyle/>
        <a:p>
          <a:endParaRPr lang="fr-FR"/>
        </a:p>
      </dgm:t>
    </dgm:pt>
    <dgm:pt modelId="{9963BA37-2FD1-4E93-AC83-B4CEB1D18D64}">
      <dgm:prSet phldrT="[Texte]"/>
      <dgm:spPr/>
      <dgm:t>
        <a:bodyPr/>
        <a:lstStyle/>
        <a:p>
          <a:r>
            <a:rPr lang="fr-FR" dirty="0" smtClean="0"/>
            <a:t>Phase d’apnée</a:t>
          </a:r>
          <a:endParaRPr lang="fr-FR" dirty="0"/>
        </a:p>
      </dgm:t>
    </dgm:pt>
    <dgm:pt modelId="{5775B535-6084-44EB-87BC-09924337DC1C}" type="parTrans" cxnId="{E65EB24E-54AF-4313-A27D-CE8593F0B5B7}">
      <dgm:prSet/>
      <dgm:spPr/>
      <dgm:t>
        <a:bodyPr/>
        <a:lstStyle/>
        <a:p>
          <a:endParaRPr lang="fr-FR"/>
        </a:p>
      </dgm:t>
    </dgm:pt>
    <dgm:pt modelId="{110DDD75-23B8-4AD9-BBA9-40917C29D104}" type="sibTrans" cxnId="{E65EB24E-54AF-4313-A27D-CE8593F0B5B7}">
      <dgm:prSet/>
      <dgm:spPr/>
      <dgm:t>
        <a:bodyPr/>
        <a:lstStyle/>
        <a:p>
          <a:endParaRPr lang="fr-FR"/>
        </a:p>
      </dgm:t>
    </dgm:pt>
    <dgm:pt modelId="{799FE3FE-38FC-462E-B4F2-C5BF1A823C80}">
      <dgm:prSet phldrT="[Texte]"/>
      <dgm:spPr/>
      <dgm:t>
        <a:bodyPr/>
        <a:lstStyle/>
        <a:p>
          <a:r>
            <a:rPr lang="fr-FR" dirty="0" smtClean="0"/>
            <a:t>Equilibre</a:t>
          </a:r>
          <a:endParaRPr lang="fr-FR" dirty="0"/>
        </a:p>
      </dgm:t>
    </dgm:pt>
    <dgm:pt modelId="{B4DF0D19-A4A8-473E-A2E4-C675B15B8E88}" type="parTrans" cxnId="{2C945932-A613-446E-8B1C-59560ECF03C6}">
      <dgm:prSet/>
      <dgm:spPr/>
      <dgm:t>
        <a:bodyPr/>
        <a:lstStyle/>
        <a:p>
          <a:endParaRPr lang="fr-FR"/>
        </a:p>
      </dgm:t>
    </dgm:pt>
    <dgm:pt modelId="{57EE90D2-E58B-4991-8955-0AED9E0E4730}" type="sibTrans" cxnId="{2C945932-A613-446E-8B1C-59560ECF03C6}">
      <dgm:prSet/>
      <dgm:spPr/>
      <dgm:t>
        <a:bodyPr/>
        <a:lstStyle/>
        <a:p>
          <a:endParaRPr lang="fr-FR"/>
        </a:p>
      </dgm:t>
    </dgm:pt>
    <dgm:pt modelId="{525588DE-791A-4C65-BB2A-50D9DEEE49C0}">
      <dgm:prSet phldrT="[Texte]"/>
      <dgm:spPr/>
      <dgm:t>
        <a:bodyPr/>
        <a:lstStyle/>
        <a:p>
          <a:r>
            <a:rPr lang="fr-FR" dirty="0" smtClean="0"/>
            <a:t>Position de la tête</a:t>
          </a:r>
          <a:endParaRPr lang="fr-FR" dirty="0"/>
        </a:p>
      </dgm:t>
    </dgm:pt>
    <dgm:pt modelId="{415C3852-F06C-4E8C-90E5-9298477C5322}" type="parTrans" cxnId="{37FADA3D-2BA7-4906-9DB4-610F67EFFC83}">
      <dgm:prSet/>
      <dgm:spPr/>
      <dgm:t>
        <a:bodyPr/>
        <a:lstStyle/>
        <a:p>
          <a:endParaRPr lang="fr-FR"/>
        </a:p>
      </dgm:t>
    </dgm:pt>
    <dgm:pt modelId="{DA45E617-04AE-40C1-B11D-ABFABBDC1451}" type="sibTrans" cxnId="{37FADA3D-2BA7-4906-9DB4-610F67EFFC83}">
      <dgm:prSet/>
      <dgm:spPr/>
      <dgm:t>
        <a:bodyPr/>
        <a:lstStyle/>
        <a:p>
          <a:endParaRPr lang="fr-FR"/>
        </a:p>
      </dgm:t>
    </dgm:pt>
    <dgm:pt modelId="{FC97ECF4-6C6C-42D9-B985-C31FF5AC4DA2}">
      <dgm:prSet phldrT="[Texte]"/>
      <dgm:spPr/>
      <dgm:t>
        <a:bodyPr/>
        <a:lstStyle/>
        <a:p>
          <a:r>
            <a:rPr lang="fr-FR" dirty="0" smtClean="0"/>
            <a:t>Immersion</a:t>
          </a:r>
          <a:endParaRPr lang="fr-FR" dirty="0"/>
        </a:p>
      </dgm:t>
    </dgm:pt>
    <dgm:pt modelId="{2B393498-C500-40F2-AC5C-95A9EC278708}" type="parTrans" cxnId="{4E8EF83D-E008-4136-B31C-2BA946DE6525}">
      <dgm:prSet/>
      <dgm:spPr/>
      <dgm:t>
        <a:bodyPr/>
        <a:lstStyle/>
        <a:p>
          <a:endParaRPr lang="fr-FR"/>
        </a:p>
      </dgm:t>
    </dgm:pt>
    <dgm:pt modelId="{C1363417-D385-4AC3-AB02-5E0B7ACC9094}" type="sibTrans" cxnId="{4E8EF83D-E008-4136-B31C-2BA946DE6525}">
      <dgm:prSet/>
      <dgm:spPr/>
      <dgm:t>
        <a:bodyPr/>
        <a:lstStyle/>
        <a:p>
          <a:endParaRPr lang="fr-FR"/>
        </a:p>
      </dgm:t>
    </dgm:pt>
    <dgm:pt modelId="{1B84F596-7163-4890-ADDA-74349C28471C}">
      <dgm:prSet phldrT="[Texte]"/>
      <dgm:spPr/>
      <dgm:t>
        <a:bodyPr/>
        <a:lstStyle/>
        <a:p>
          <a:r>
            <a:rPr lang="fr-FR" dirty="0" smtClean="0"/>
            <a:t>Position générale (verticale ou horizontale)</a:t>
          </a:r>
          <a:endParaRPr lang="fr-FR" dirty="0"/>
        </a:p>
      </dgm:t>
    </dgm:pt>
    <dgm:pt modelId="{EFC1E141-48B7-4A23-90E4-80A0BD4CC71D}" type="parTrans" cxnId="{14D67F76-F1CE-4D25-BA17-51FA2A237486}">
      <dgm:prSet/>
      <dgm:spPr/>
      <dgm:t>
        <a:bodyPr/>
        <a:lstStyle/>
        <a:p>
          <a:endParaRPr lang="fr-FR"/>
        </a:p>
      </dgm:t>
    </dgm:pt>
    <dgm:pt modelId="{134212B2-77C6-44A1-B772-264D9590743C}" type="sibTrans" cxnId="{14D67F76-F1CE-4D25-BA17-51FA2A237486}">
      <dgm:prSet/>
      <dgm:spPr/>
      <dgm:t>
        <a:bodyPr/>
        <a:lstStyle/>
        <a:p>
          <a:endParaRPr lang="fr-FR"/>
        </a:p>
      </dgm:t>
    </dgm:pt>
    <dgm:pt modelId="{8C68C61E-D465-4B66-9968-AC81577327C4}">
      <dgm:prSet phldrT="[Texte]"/>
      <dgm:spPr/>
      <dgm:t>
        <a:bodyPr/>
        <a:lstStyle/>
        <a:p>
          <a:r>
            <a:rPr lang="fr-FR" dirty="0" smtClean="0"/>
            <a:t>Propulsion</a:t>
          </a:r>
          <a:endParaRPr lang="fr-FR" dirty="0"/>
        </a:p>
      </dgm:t>
    </dgm:pt>
    <dgm:pt modelId="{FFE34052-DB0B-4E48-8646-89E3B6ACA5EF}" type="parTrans" cxnId="{1B91FD29-145B-41EC-90F0-A8D830C2FDEB}">
      <dgm:prSet/>
      <dgm:spPr/>
      <dgm:t>
        <a:bodyPr/>
        <a:lstStyle/>
        <a:p>
          <a:endParaRPr lang="fr-FR"/>
        </a:p>
      </dgm:t>
    </dgm:pt>
    <dgm:pt modelId="{AACC7FFF-0116-429B-A0C7-FF7F9A2A9A63}" type="sibTrans" cxnId="{1B91FD29-145B-41EC-90F0-A8D830C2FDEB}">
      <dgm:prSet/>
      <dgm:spPr/>
      <dgm:t>
        <a:bodyPr/>
        <a:lstStyle/>
        <a:p>
          <a:endParaRPr lang="fr-FR"/>
        </a:p>
      </dgm:t>
    </dgm:pt>
    <dgm:pt modelId="{A5B86025-0D06-4490-A3DE-A2ABF1C70142}">
      <dgm:prSet phldrT="[Texte]"/>
      <dgm:spPr/>
      <dgm:t>
        <a:bodyPr/>
        <a:lstStyle/>
        <a:p>
          <a:r>
            <a:rPr lang="fr-FR" dirty="0" smtClean="0"/>
            <a:t>La position des mains</a:t>
          </a:r>
          <a:endParaRPr lang="fr-FR" dirty="0"/>
        </a:p>
      </dgm:t>
    </dgm:pt>
    <dgm:pt modelId="{F7C634F3-C30D-48DA-B937-AED570CF7A7F}" type="parTrans" cxnId="{559DB79D-4B17-4B45-B6D8-03751A77FF3A}">
      <dgm:prSet/>
      <dgm:spPr/>
      <dgm:t>
        <a:bodyPr/>
        <a:lstStyle/>
        <a:p>
          <a:endParaRPr lang="fr-FR"/>
        </a:p>
      </dgm:t>
    </dgm:pt>
    <dgm:pt modelId="{36F54DFB-7B10-44AB-8C6B-1916EFED2EBD}" type="sibTrans" cxnId="{559DB79D-4B17-4B45-B6D8-03751A77FF3A}">
      <dgm:prSet/>
      <dgm:spPr/>
      <dgm:t>
        <a:bodyPr/>
        <a:lstStyle/>
        <a:p>
          <a:endParaRPr lang="fr-FR"/>
        </a:p>
      </dgm:t>
    </dgm:pt>
    <dgm:pt modelId="{2CE140DB-DA7B-44D5-9B65-81FBA3654E53}">
      <dgm:prSet/>
      <dgm:spPr/>
      <dgm:t>
        <a:bodyPr/>
        <a:lstStyle/>
        <a:p>
          <a:r>
            <a:rPr lang="fr-FR" smtClean="0"/>
            <a:t>Axe du regard</a:t>
          </a:r>
          <a:endParaRPr lang="fr-FR" dirty="0"/>
        </a:p>
      </dgm:t>
    </dgm:pt>
    <dgm:pt modelId="{4D9B9009-E94B-4356-A6B9-46496D0AD620}" type="parTrans" cxnId="{78C71509-A4E3-4D9A-9BC2-EF7EE09FADD6}">
      <dgm:prSet/>
      <dgm:spPr/>
      <dgm:t>
        <a:bodyPr/>
        <a:lstStyle/>
        <a:p>
          <a:endParaRPr lang="fr-FR"/>
        </a:p>
      </dgm:t>
    </dgm:pt>
    <dgm:pt modelId="{5E634338-3FF0-4E96-BF12-77F63AF99BAC}" type="sibTrans" cxnId="{78C71509-A4E3-4D9A-9BC2-EF7EE09FADD6}">
      <dgm:prSet/>
      <dgm:spPr/>
      <dgm:t>
        <a:bodyPr/>
        <a:lstStyle/>
        <a:p>
          <a:endParaRPr lang="fr-FR"/>
        </a:p>
      </dgm:t>
    </dgm:pt>
    <dgm:pt modelId="{1C83C1E0-0F59-41A8-A4B2-2325D799C657}">
      <dgm:prSet/>
      <dgm:spPr/>
      <dgm:t>
        <a:bodyPr/>
        <a:lstStyle/>
        <a:p>
          <a:r>
            <a:rPr lang="fr-FR" smtClean="0"/>
            <a:t>Position générale du corps</a:t>
          </a:r>
          <a:endParaRPr lang="fr-FR" dirty="0"/>
        </a:p>
      </dgm:t>
    </dgm:pt>
    <dgm:pt modelId="{0FEB693A-95FC-40D2-A08A-86A7298A96FE}" type="parTrans" cxnId="{DD1358C1-5429-4616-BF59-7E1DB1DF90FC}">
      <dgm:prSet/>
      <dgm:spPr/>
      <dgm:t>
        <a:bodyPr/>
        <a:lstStyle/>
        <a:p>
          <a:endParaRPr lang="fr-FR"/>
        </a:p>
      </dgm:t>
    </dgm:pt>
    <dgm:pt modelId="{F8300B68-BA91-4DDE-8960-6E468FD4E9DF}" type="sibTrans" cxnId="{DD1358C1-5429-4616-BF59-7E1DB1DF90FC}">
      <dgm:prSet/>
      <dgm:spPr/>
      <dgm:t>
        <a:bodyPr/>
        <a:lstStyle/>
        <a:p>
          <a:endParaRPr lang="fr-FR"/>
        </a:p>
      </dgm:t>
    </dgm:pt>
    <dgm:pt modelId="{397368BE-0EB9-4B59-A120-EB7427FF75B4}">
      <dgm:prSet/>
      <dgm:spPr/>
      <dgm:t>
        <a:bodyPr/>
        <a:lstStyle/>
        <a:p>
          <a:r>
            <a:rPr lang="fr-FR" smtClean="0"/>
            <a:t>Expiration dans l’eau (bulles)</a:t>
          </a:r>
          <a:endParaRPr lang="fr-FR" dirty="0"/>
        </a:p>
      </dgm:t>
    </dgm:pt>
    <dgm:pt modelId="{8D66FF8D-2E3B-4B17-A893-45A986517EAC}" type="parTrans" cxnId="{51911ABE-545D-4DDB-ADC9-050382FD8B15}">
      <dgm:prSet/>
      <dgm:spPr/>
      <dgm:t>
        <a:bodyPr/>
        <a:lstStyle/>
        <a:p>
          <a:endParaRPr lang="fr-FR"/>
        </a:p>
      </dgm:t>
    </dgm:pt>
    <dgm:pt modelId="{585B0744-6A27-4C10-A0CE-3BD92533AEDC}" type="sibTrans" cxnId="{51911ABE-545D-4DDB-ADC9-050382FD8B15}">
      <dgm:prSet/>
      <dgm:spPr/>
      <dgm:t>
        <a:bodyPr/>
        <a:lstStyle/>
        <a:p>
          <a:endParaRPr lang="fr-FR"/>
        </a:p>
      </dgm:t>
    </dgm:pt>
    <dgm:pt modelId="{29EABF90-FE3B-4E09-A9BD-006612016789}">
      <dgm:prSet/>
      <dgm:spPr/>
      <dgm:t>
        <a:bodyPr/>
        <a:lstStyle/>
        <a:p>
          <a:r>
            <a:rPr lang="fr-FR" dirty="0" smtClean="0"/>
            <a:t>Inspiration (délais, nombre, amplitude)</a:t>
          </a:r>
          <a:endParaRPr lang="fr-FR" dirty="0"/>
        </a:p>
      </dgm:t>
    </dgm:pt>
    <dgm:pt modelId="{4F449CD5-267F-447C-9D6D-701DFB257592}" type="parTrans" cxnId="{9CF56D9F-6662-41FC-904A-09177F944A8D}">
      <dgm:prSet/>
      <dgm:spPr/>
      <dgm:t>
        <a:bodyPr/>
        <a:lstStyle/>
        <a:p>
          <a:endParaRPr lang="fr-FR"/>
        </a:p>
      </dgm:t>
    </dgm:pt>
    <dgm:pt modelId="{251F8911-746A-437E-879D-7358DBB0328C}" type="sibTrans" cxnId="{9CF56D9F-6662-41FC-904A-09177F944A8D}">
      <dgm:prSet/>
      <dgm:spPr/>
      <dgm:t>
        <a:bodyPr/>
        <a:lstStyle/>
        <a:p>
          <a:endParaRPr lang="fr-FR"/>
        </a:p>
      </dgm:t>
    </dgm:pt>
    <dgm:pt modelId="{6808A9E1-F01A-47BF-AC54-FB0D4DF128BE}">
      <dgm:prSet/>
      <dgm:spPr/>
      <dgm:t>
        <a:bodyPr/>
        <a:lstStyle/>
        <a:p>
          <a:r>
            <a:rPr lang="fr-FR" smtClean="0"/>
            <a:t>Les mouvements des bras </a:t>
          </a:r>
          <a:endParaRPr lang="fr-FR" dirty="0"/>
        </a:p>
      </dgm:t>
    </dgm:pt>
    <dgm:pt modelId="{DFAEA6AF-541B-4EFE-9A55-4202680775C1}" type="parTrans" cxnId="{7A1CE4BF-00B0-49FD-BADE-13D7B860667A}">
      <dgm:prSet/>
      <dgm:spPr/>
      <dgm:t>
        <a:bodyPr/>
        <a:lstStyle/>
        <a:p>
          <a:endParaRPr lang="fr-FR"/>
        </a:p>
      </dgm:t>
    </dgm:pt>
    <dgm:pt modelId="{0138A621-B6E4-4DB1-81D1-7A73B87B700F}" type="sibTrans" cxnId="{7A1CE4BF-00B0-49FD-BADE-13D7B860667A}">
      <dgm:prSet/>
      <dgm:spPr/>
      <dgm:t>
        <a:bodyPr/>
        <a:lstStyle/>
        <a:p>
          <a:endParaRPr lang="fr-FR"/>
        </a:p>
      </dgm:t>
    </dgm:pt>
    <dgm:pt modelId="{0EDB3F5F-3E92-4A12-9F0D-7D39602F3EB6}">
      <dgm:prSet/>
      <dgm:spPr/>
      <dgm:t>
        <a:bodyPr/>
        <a:lstStyle/>
        <a:p>
          <a:r>
            <a:rPr lang="fr-FR" smtClean="0"/>
            <a:t>Les mouvements des jambes</a:t>
          </a:r>
          <a:endParaRPr lang="fr-FR" dirty="0"/>
        </a:p>
      </dgm:t>
    </dgm:pt>
    <dgm:pt modelId="{569D4950-B7FD-4B8F-A22A-1592A6CF6269}" type="parTrans" cxnId="{AF72E309-F96E-43B7-AE21-9A802581BD1C}">
      <dgm:prSet/>
      <dgm:spPr/>
      <dgm:t>
        <a:bodyPr/>
        <a:lstStyle/>
        <a:p>
          <a:endParaRPr lang="fr-FR"/>
        </a:p>
      </dgm:t>
    </dgm:pt>
    <dgm:pt modelId="{423FA64D-B216-41F5-B1A1-4023470128D1}" type="sibTrans" cxnId="{AF72E309-F96E-43B7-AE21-9A802581BD1C}">
      <dgm:prSet/>
      <dgm:spPr/>
      <dgm:t>
        <a:bodyPr/>
        <a:lstStyle/>
        <a:p>
          <a:endParaRPr lang="fr-FR"/>
        </a:p>
      </dgm:t>
    </dgm:pt>
    <dgm:pt modelId="{5807226B-759F-4B63-94C9-1898578111B1}">
      <dgm:prSet/>
      <dgm:spPr/>
      <dgm:t>
        <a:bodyPr/>
        <a:lstStyle/>
        <a:p>
          <a:r>
            <a:rPr lang="fr-FR" smtClean="0"/>
            <a:t>Place de la tête</a:t>
          </a:r>
          <a:endParaRPr lang="fr-FR" dirty="0"/>
        </a:p>
      </dgm:t>
    </dgm:pt>
    <dgm:pt modelId="{0891AA24-B31F-4CAE-A816-3CD3610D2CC5}" type="parTrans" cxnId="{C9CE0527-1B2D-4344-A596-6856B05D144F}">
      <dgm:prSet/>
      <dgm:spPr/>
      <dgm:t>
        <a:bodyPr/>
        <a:lstStyle/>
        <a:p>
          <a:endParaRPr lang="fr-FR"/>
        </a:p>
      </dgm:t>
    </dgm:pt>
    <dgm:pt modelId="{FE84A298-8A6C-4AF1-A0E4-F3A6663DA788}" type="sibTrans" cxnId="{C9CE0527-1B2D-4344-A596-6856B05D144F}">
      <dgm:prSet/>
      <dgm:spPr/>
      <dgm:t>
        <a:bodyPr/>
        <a:lstStyle/>
        <a:p>
          <a:endParaRPr lang="fr-FR"/>
        </a:p>
      </dgm:t>
    </dgm:pt>
    <dgm:pt modelId="{D1340B4D-1EE6-4376-9CD9-11ACA9196636}">
      <dgm:prSet/>
      <dgm:spPr/>
      <dgm:t>
        <a:bodyPr/>
        <a:lstStyle/>
        <a:p>
          <a:r>
            <a:rPr lang="fr-FR" smtClean="0"/>
            <a:t>Position des bras</a:t>
          </a:r>
          <a:endParaRPr lang="fr-FR" dirty="0"/>
        </a:p>
      </dgm:t>
    </dgm:pt>
    <dgm:pt modelId="{42CCD1AB-BCC7-4727-9CEE-929D2AD06319}" type="parTrans" cxnId="{0009D7E3-0F60-4368-9AE1-866DCC626375}">
      <dgm:prSet/>
      <dgm:spPr/>
      <dgm:t>
        <a:bodyPr/>
        <a:lstStyle/>
        <a:p>
          <a:endParaRPr lang="fr-FR"/>
        </a:p>
      </dgm:t>
    </dgm:pt>
    <dgm:pt modelId="{5CF81B51-BEBE-468F-9F1C-5A3CB44B4196}" type="sibTrans" cxnId="{0009D7E3-0F60-4368-9AE1-866DCC626375}">
      <dgm:prSet/>
      <dgm:spPr/>
      <dgm:t>
        <a:bodyPr/>
        <a:lstStyle/>
        <a:p>
          <a:endParaRPr lang="fr-FR"/>
        </a:p>
      </dgm:t>
    </dgm:pt>
    <dgm:pt modelId="{D4F87A31-4486-4863-B2A6-13EA983F936D}">
      <dgm:prSet/>
      <dgm:spPr/>
      <dgm:t>
        <a:bodyPr/>
        <a:lstStyle/>
        <a:p>
          <a:r>
            <a:rPr lang="fr-FR" smtClean="0"/>
            <a:t>Impulsion </a:t>
          </a:r>
          <a:endParaRPr lang="fr-FR" dirty="0"/>
        </a:p>
      </dgm:t>
    </dgm:pt>
    <dgm:pt modelId="{FC5BB217-85A0-4ADA-868C-3F396FE2BE46}" type="parTrans" cxnId="{3526A9AB-96E8-4F5E-8F4A-C2C66EB0B126}">
      <dgm:prSet/>
      <dgm:spPr/>
      <dgm:t>
        <a:bodyPr/>
        <a:lstStyle/>
        <a:p>
          <a:endParaRPr lang="fr-FR"/>
        </a:p>
      </dgm:t>
    </dgm:pt>
    <dgm:pt modelId="{724DAF4E-2239-45B7-98A5-9EC6B5153B80}" type="sibTrans" cxnId="{3526A9AB-96E8-4F5E-8F4A-C2C66EB0B126}">
      <dgm:prSet/>
      <dgm:spPr/>
      <dgm:t>
        <a:bodyPr/>
        <a:lstStyle/>
        <a:p>
          <a:endParaRPr lang="fr-FR"/>
        </a:p>
      </dgm:t>
    </dgm:pt>
    <dgm:pt modelId="{8B52F140-2901-4D6F-9615-8D3D032EAE00}" type="pres">
      <dgm:prSet presAssocID="{436FC422-1629-4C22-968C-01471C2796C4}" presName="Name0" presStyleCnt="0">
        <dgm:presLayoutVars>
          <dgm:dir/>
          <dgm:animLvl val="lvl"/>
          <dgm:resizeHandles val="exact"/>
        </dgm:presLayoutVars>
      </dgm:prSet>
      <dgm:spPr/>
      <dgm:t>
        <a:bodyPr/>
        <a:lstStyle/>
        <a:p>
          <a:endParaRPr lang="fr-FR"/>
        </a:p>
      </dgm:t>
    </dgm:pt>
    <dgm:pt modelId="{86CCE70E-3C3D-4A55-8B1A-3C19812403A8}" type="pres">
      <dgm:prSet presAssocID="{21C9FE73-B1FE-48D7-AB2D-A478FF92C2E7}" presName="composite" presStyleCnt="0"/>
      <dgm:spPr/>
    </dgm:pt>
    <dgm:pt modelId="{C89F449E-D14F-4282-983E-2F5B6BF11321}" type="pres">
      <dgm:prSet presAssocID="{21C9FE73-B1FE-48D7-AB2D-A478FF92C2E7}" presName="parTx" presStyleLbl="alignNode1" presStyleIdx="0" presStyleCnt="4">
        <dgm:presLayoutVars>
          <dgm:chMax val="0"/>
          <dgm:chPref val="0"/>
          <dgm:bulletEnabled val="1"/>
        </dgm:presLayoutVars>
      </dgm:prSet>
      <dgm:spPr/>
      <dgm:t>
        <a:bodyPr/>
        <a:lstStyle/>
        <a:p>
          <a:endParaRPr lang="fr-FR"/>
        </a:p>
      </dgm:t>
    </dgm:pt>
    <dgm:pt modelId="{8D543622-7C59-434B-8D6E-59B60EC53D95}" type="pres">
      <dgm:prSet presAssocID="{21C9FE73-B1FE-48D7-AB2D-A478FF92C2E7}" presName="desTx" presStyleLbl="alignAccFollowNode1" presStyleIdx="0" presStyleCnt="4">
        <dgm:presLayoutVars>
          <dgm:bulletEnabled val="1"/>
        </dgm:presLayoutVars>
      </dgm:prSet>
      <dgm:spPr/>
      <dgm:t>
        <a:bodyPr/>
        <a:lstStyle/>
        <a:p>
          <a:endParaRPr lang="fr-FR"/>
        </a:p>
      </dgm:t>
    </dgm:pt>
    <dgm:pt modelId="{91DE58F1-C8BD-4B60-8B15-8D73BFA7E3F5}" type="pres">
      <dgm:prSet presAssocID="{B24DA49C-5514-4CCD-8CBA-D42EB90C9F17}" presName="space" presStyleCnt="0"/>
      <dgm:spPr/>
    </dgm:pt>
    <dgm:pt modelId="{85F849EC-9074-4771-A01B-718A8DC09802}" type="pres">
      <dgm:prSet presAssocID="{799FE3FE-38FC-462E-B4F2-C5BF1A823C80}" presName="composite" presStyleCnt="0"/>
      <dgm:spPr/>
    </dgm:pt>
    <dgm:pt modelId="{4674EB18-7AF5-4AB4-AA2B-B11D3FC0B9DF}" type="pres">
      <dgm:prSet presAssocID="{799FE3FE-38FC-462E-B4F2-C5BF1A823C80}" presName="parTx" presStyleLbl="alignNode1" presStyleIdx="1" presStyleCnt="4">
        <dgm:presLayoutVars>
          <dgm:chMax val="0"/>
          <dgm:chPref val="0"/>
          <dgm:bulletEnabled val="1"/>
        </dgm:presLayoutVars>
      </dgm:prSet>
      <dgm:spPr/>
      <dgm:t>
        <a:bodyPr/>
        <a:lstStyle/>
        <a:p>
          <a:endParaRPr lang="fr-FR"/>
        </a:p>
      </dgm:t>
    </dgm:pt>
    <dgm:pt modelId="{5C28884D-3B56-428B-893B-1F73D6C8C9D1}" type="pres">
      <dgm:prSet presAssocID="{799FE3FE-38FC-462E-B4F2-C5BF1A823C80}" presName="desTx" presStyleLbl="alignAccFollowNode1" presStyleIdx="1" presStyleCnt="4">
        <dgm:presLayoutVars>
          <dgm:bulletEnabled val="1"/>
        </dgm:presLayoutVars>
      </dgm:prSet>
      <dgm:spPr/>
      <dgm:t>
        <a:bodyPr/>
        <a:lstStyle/>
        <a:p>
          <a:endParaRPr lang="fr-FR"/>
        </a:p>
      </dgm:t>
    </dgm:pt>
    <dgm:pt modelId="{631A7495-9BFC-4E0D-9D58-AFD1168070F8}" type="pres">
      <dgm:prSet presAssocID="{57EE90D2-E58B-4991-8955-0AED9E0E4730}" presName="space" presStyleCnt="0"/>
      <dgm:spPr/>
    </dgm:pt>
    <dgm:pt modelId="{71B42BF7-4C4D-4F2F-A6AA-3DA25DAD26E4}" type="pres">
      <dgm:prSet presAssocID="{FC97ECF4-6C6C-42D9-B985-C31FF5AC4DA2}" presName="composite" presStyleCnt="0"/>
      <dgm:spPr/>
    </dgm:pt>
    <dgm:pt modelId="{E61015F5-C419-4B3E-981D-0126DF5DE886}" type="pres">
      <dgm:prSet presAssocID="{FC97ECF4-6C6C-42D9-B985-C31FF5AC4DA2}" presName="parTx" presStyleLbl="alignNode1" presStyleIdx="2" presStyleCnt="4">
        <dgm:presLayoutVars>
          <dgm:chMax val="0"/>
          <dgm:chPref val="0"/>
          <dgm:bulletEnabled val="1"/>
        </dgm:presLayoutVars>
      </dgm:prSet>
      <dgm:spPr/>
      <dgm:t>
        <a:bodyPr/>
        <a:lstStyle/>
        <a:p>
          <a:endParaRPr lang="fr-FR"/>
        </a:p>
      </dgm:t>
    </dgm:pt>
    <dgm:pt modelId="{C50B5B9C-00B0-4A20-9B0F-A160628D490A}" type="pres">
      <dgm:prSet presAssocID="{FC97ECF4-6C6C-42D9-B985-C31FF5AC4DA2}" presName="desTx" presStyleLbl="alignAccFollowNode1" presStyleIdx="2" presStyleCnt="4">
        <dgm:presLayoutVars>
          <dgm:bulletEnabled val="1"/>
        </dgm:presLayoutVars>
      </dgm:prSet>
      <dgm:spPr/>
      <dgm:t>
        <a:bodyPr/>
        <a:lstStyle/>
        <a:p>
          <a:endParaRPr lang="fr-FR"/>
        </a:p>
      </dgm:t>
    </dgm:pt>
    <dgm:pt modelId="{E2136AA0-EFCB-48FC-9A95-8FDBE844CA6B}" type="pres">
      <dgm:prSet presAssocID="{C1363417-D385-4AC3-AB02-5E0B7ACC9094}" presName="space" presStyleCnt="0"/>
      <dgm:spPr/>
    </dgm:pt>
    <dgm:pt modelId="{56522F29-324F-4B76-9D48-511AD879659D}" type="pres">
      <dgm:prSet presAssocID="{8C68C61E-D465-4B66-9968-AC81577327C4}" presName="composite" presStyleCnt="0"/>
      <dgm:spPr/>
    </dgm:pt>
    <dgm:pt modelId="{921DA23B-7DFD-425B-B120-A98D2B9A062B}" type="pres">
      <dgm:prSet presAssocID="{8C68C61E-D465-4B66-9968-AC81577327C4}" presName="parTx" presStyleLbl="alignNode1" presStyleIdx="3" presStyleCnt="4">
        <dgm:presLayoutVars>
          <dgm:chMax val="0"/>
          <dgm:chPref val="0"/>
          <dgm:bulletEnabled val="1"/>
        </dgm:presLayoutVars>
      </dgm:prSet>
      <dgm:spPr/>
      <dgm:t>
        <a:bodyPr/>
        <a:lstStyle/>
        <a:p>
          <a:endParaRPr lang="fr-FR"/>
        </a:p>
      </dgm:t>
    </dgm:pt>
    <dgm:pt modelId="{46222B91-26FF-4F59-9612-77695A59F803}" type="pres">
      <dgm:prSet presAssocID="{8C68C61E-D465-4B66-9968-AC81577327C4}" presName="desTx" presStyleLbl="alignAccFollowNode1" presStyleIdx="3" presStyleCnt="4">
        <dgm:presLayoutVars>
          <dgm:bulletEnabled val="1"/>
        </dgm:presLayoutVars>
      </dgm:prSet>
      <dgm:spPr/>
      <dgm:t>
        <a:bodyPr/>
        <a:lstStyle/>
        <a:p>
          <a:endParaRPr lang="fr-FR"/>
        </a:p>
      </dgm:t>
    </dgm:pt>
  </dgm:ptLst>
  <dgm:cxnLst>
    <dgm:cxn modelId="{9CF56D9F-6662-41FC-904A-09177F944A8D}" srcId="{21C9FE73-B1FE-48D7-AB2D-A478FF92C2E7}" destId="{29EABF90-FE3B-4E09-A9BD-006612016789}" srcOrd="2" destOrd="0" parTransId="{4F449CD5-267F-447C-9D6D-701DFB257592}" sibTransId="{251F8911-746A-437E-879D-7358DBB0328C}"/>
    <dgm:cxn modelId="{E40886EB-ADFD-4870-8154-F90A0DE0600C}" type="presOf" srcId="{8C68C61E-D465-4B66-9968-AC81577327C4}" destId="{921DA23B-7DFD-425B-B120-A98D2B9A062B}" srcOrd="0" destOrd="0" presId="urn:microsoft.com/office/officeart/2005/8/layout/hList1"/>
    <dgm:cxn modelId="{559DB79D-4B17-4B45-B6D8-03751A77FF3A}" srcId="{8C68C61E-D465-4B66-9968-AC81577327C4}" destId="{A5B86025-0D06-4490-A3DE-A2ABF1C70142}" srcOrd="0" destOrd="0" parTransId="{F7C634F3-C30D-48DA-B937-AED570CF7A7F}" sibTransId="{36F54DFB-7B10-44AB-8C6B-1916EFED2EBD}"/>
    <dgm:cxn modelId="{8CEBAC33-B8B2-4AE6-B734-4818C38FF0E1}" type="presOf" srcId="{21C9FE73-B1FE-48D7-AB2D-A478FF92C2E7}" destId="{C89F449E-D14F-4282-983E-2F5B6BF11321}" srcOrd="0" destOrd="0" presId="urn:microsoft.com/office/officeart/2005/8/layout/hList1"/>
    <dgm:cxn modelId="{476C37F0-ED38-4370-974C-5381DE6BF9C2}" srcId="{436FC422-1629-4C22-968C-01471C2796C4}" destId="{21C9FE73-B1FE-48D7-AB2D-A478FF92C2E7}" srcOrd="0" destOrd="0" parTransId="{D63F0C50-E4CE-4783-B491-849096E3C19A}" sibTransId="{B24DA49C-5514-4CCD-8CBA-D42EB90C9F17}"/>
    <dgm:cxn modelId="{78C71509-A4E3-4D9A-9BC2-EF7EE09FADD6}" srcId="{799FE3FE-38FC-462E-B4F2-C5BF1A823C80}" destId="{2CE140DB-DA7B-44D5-9B65-81FBA3654E53}" srcOrd="1" destOrd="0" parTransId="{4D9B9009-E94B-4356-A6B9-46496D0AD620}" sibTransId="{5E634338-3FF0-4E96-BF12-77F63AF99BAC}"/>
    <dgm:cxn modelId="{DD1358C1-5429-4616-BF59-7E1DB1DF90FC}" srcId="{799FE3FE-38FC-462E-B4F2-C5BF1A823C80}" destId="{1C83C1E0-0F59-41A8-A4B2-2325D799C657}" srcOrd="2" destOrd="0" parTransId="{0FEB693A-95FC-40D2-A08A-86A7298A96FE}" sibTransId="{F8300B68-BA91-4DDE-8960-6E468FD4E9DF}"/>
    <dgm:cxn modelId="{C494FD36-231D-4D76-973B-F71C37EBF16D}" type="presOf" srcId="{D1340B4D-1EE6-4376-9CD9-11ACA9196636}" destId="{C50B5B9C-00B0-4A20-9B0F-A160628D490A}" srcOrd="0" destOrd="2" presId="urn:microsoft.com/office/officeart/2005/8/layout/hList1"/>
    <dgm:cxn modelId="{37FADA3D-2BA7-4906-9DB4-610F67EFFC83}" srcId="{799FE3FE-38FC-462E-B4F2-C5BF1A823C80}" destId="{525588DE-791A-4C65-BB2A-50D9DEEE49C0}" srcOrd="0" destOrd="0" parTransId="{415C3852-F06C-4E8C-90E5-9298477C5322}" sibTransId="{DA45E617-04AE-40C1-B11D-ABFABBDC1451}"/>
    <dgm:cxn modelId="{AF72E309-F96E-43B7-AE21-9A802581BD1C}" srcId="{8C68C61E-D465-4B66-9968-AC81577327C4}" destId="{0EDB3F5F-3E92-4A12-9F0D-7D39602F3EB6}" srcOrd="2" destOrd="0" parTransId="{569D4950-B7FD-4B8F-A22A-1592A6CF6269}" sibTransId="{423FA64D-B216-41F5-B1A1-4023470128D1}"/>
    <dgm:cxn modelId="{2B5A783A-CA32-47AA-8ABB-49F92E4203D1}" type="presOf" srcId="{29EABF90-FE3B-4E09-A9BD-006612016789}" destId="{8D543622-7C59-434B-8D6E-59B60EC53D95}" srcOrd="0" destOrd="2" presId="urn:microsoft.com/office/officeart/2005/8/layout/hList1"/>
    <dgm:cxn modelId="{CE28865C-5515-4BFF-B856-7F3BB0A8D582}" type="presOf" srcId="{1C83C1E0-0F59-41A8-A4B2-2325D799C657}" destId="{5C28884D-3B56-428B-893B-1F73D6C8C9D1}" srcOrd="0" destOrd="2" presId="urn:microsoft.com/office/officeart/2005/8/layout/hList1"/>
    <dgm:cxn modelId="{C9CE0527-1B2D-4344-A596-6856B05D144F}" srcId="{FC97ECF4-6C6C-42D9-B985-C31FF5AC4DA2}" destId="{5807226B-759F-4B63-94C9-1898578111B1}" srcOrd="1" destOrd="0" parTransId="{0891AA24-B31F-4CAE-A816-3CD3610D2CC5}" sibTransId="{FE84A298-8A6C-4AF1-A0E4-F3A6663DA788}"/>
    <dgm:cxn modelId="{058416B4-8D14-4331-8EE6-09EB6D69DA4A}" type="presOf" srcId="{9963BA37-2FD1-4E93-AC83-B4CEB1D18D64}" destId="{8D543622-7C59-434B-8D6E-59B60EC53D95}" srcOrd="0" destOrd="0" presId="urn:microsoft.com/office/officeart/2005/8/layout/hList1"/>
    <dgm:cxn modelId="{DEBF9EF5-2017-43C6-A115-9F8148F6BAD2}" type="presOf" srcId="{D4F87A31-4486-4863-B2A6-13EA983F936D}" destId="{C50B5B9C-00B0-4A20-9B0F-A160628D490A}" srcOrd="0" destOrd="3" presId="urn:microsoft.com/office/officeart/2005/8/layout/hList1"/>
    <dgm:cxn modelId="{ECF5B69E-C961-41D4-8CC8-71BB03EC1744}" type="presOf" srcId="{799FE3FE-38FC-462E-B4F2-C5BF1A823C80}" destId="{4674EB18-7AF5-4AB4-AA2B-B11D3FC0B9DF}" srcOrd="0" destOrd="0" presId="urn:microsoft.com/office/officeart/2005/8/layout/hList1"/>
    <dgm:cxn modelId="{66DF4BAC-24EA-47F1-9F17-D971A314A453}" type="presOf" srcId="{FC97ECF4-6C6C-42D9-B985-C31FF5AC4DA2}" destId="{E61015F5-C419-4B3E-981D-0126DF5DE886}" srcOrd="0" destOrd="0" presId="urn:microsoft.com/office/officeart/2005/8/layout/hList1"/>
    <dgm:cxn modelId="{7A1CE4BF-00B0-49FD-BADE-13D7B860667A}" srcId="{8C68C61E-D465-4B66-9968-AC81577327C4}" destId="{6808A9E1-F01A-47BF-AC54-FB0D4DF128BE}" srcOrd="1" destOrd="0" parTransId="{DFAEA6AF-541B-4EFE-9A55-4202680775C1}" sibTransId="{0138A621-B6E4-4DB1-81D1-7A73B87B700F}"/>
    <dgm:cxn modelId="{EAB3F3C3-A47F-4255-AA60-652D2C7B9BB5}" type="presOf" srcId="{525588DE-791A-4C65-BB2A-50D9DEEE49C0}" destId="{5C28884D-3B56-428B-893B-1F73D6C8C9D1}" srcOrd="0" destOrd="0" presId="urn:microsoft.com/office/officeart/2005/8/layout/hList1"/>
    <dgm:cxn modelId="{8B1F9527-CA78-4307-B485-C5E7CDCE758D}" type="presOf" srcId="{436FC422-1629-4C22-968C-01471C2796C4}" destId="{8B52F140-2901-4D6F-9615-8D3D032EAE00}" srcOrd="0" destOrd="0" presId="urn:microsoft.com/office/officeart/2005/8/layout/hList1"/>
    <dgm:cxn modelId="{3526A9AB-96E8-4F5E-8F4A-C2C66EB0B126}" srcId="{FC97ECF4-6C6C-42D9-B985-C31FF5AC4DA2}" destId="{D4F87A31-4486-4863-B2A6-13EA983F936D}" srcOrd="3" destOrd="0" parTransId="{FC5BB217-85A0-4ADA-868C-3F396FE2BE46}" sibTransId="{724DAF4E-2239-45B7-98A5-9EC6B5153B80}"/>
    <dgm:cxn modelId="{49C4A34C-742B-4B84-B098-26D55F582744}" type="presOf" srcId="{2CE140DB-DA7B-44D5-9B65-81FBA3654E53}" destId="{5C28884D-3B56-428B-893B-1F73D6C8C9D1}" srcOrd="0" destOrd="1" presId="urn:microsoft.com/office/officeart/2005/8/layout/hList1"/>
    <dgm:cxn modelId="{51911ABE-545D-4DDB-ADC9-050382FD8B15}" srcId="{21C9FE73-B1FE-48D7-AB2D-A478FF92C2E7}" destId="{397368BE-0EB9-4B59-A120-EB7427FF75B4}" srcOrd="1" destOrd="0" parTransId="{8D66FF8D-2E3B-4B17-A893-45A986517EAC}" sibTransId="{585B0744-6A27-4C10-A0CE-3BD92533AEDC}"/>
    <dgm:cxn modelId="{E65EB24E-54AF-4313-A27D-CE8593F0B5B7}" srcId="{21C9FE73-B1FE-48D7-AB2D-A478FF92C2E7}" destId="{9963BA37-2FD1-4E93-AC83-B4CEB1D18D64}" srcOrd="0" destOrd="0" parTransId="{5775B535-6084-44EB-87BC-09924337DC1C}" sibTransId="{110DDD75-23B8-4AD9-BBA9-40917C29D104}"/>
    <dgm:cxn modelId="{4E8EF83D-E008-4136-B31C-2BA946DE6525}" srcId="{436FC422-1629-4C22-968C-01471C2796C4}" destId="{FC97ECF4-6C6C-42D9-B985-C31FF5AC4DA2}" srcOrd="2" destOrd="0" parTransId="{2B393498-C500-40F2-AC5C-95A9EC278708}" sibTransId="{C1363417-D385-4AC3-AB02-5E0B7ACC9094}"/>
    <dgm:cxn modelId="{0009D7E3-0F60-4368-9AE1-866DCC626375}" srcId="{FC97ECF4-6C6C-42D9-B985-C31FF5AC4DA2}" destId="{D1340B4D-1EE6-4376-9CD9-11ACA9196636}" srcOrd="2" destOrd="0" parTransId="{42CCD1AB-BCC7-4727-9CEE-929D2AD06319}" sibTransId="{5CF81B51-BEBE-468F-9F1C-5A3CB44B4196}"/>
    <dgm:cxn modelId="{2C945932-A613-446E-8B1C-59560ECF03C6}" srcId="{436FC422-1629-4C22-968C-01471C2796C4}" destId="{799FE3FE-38FC-462E-B4F2-C5BF1A823C80}" srcOrd="1" destOrd="0" parTransId="{B4DF0D19-A4A8-473E-A2E4-C675B15B8E88}" sibTransId="{57EE90D2-E58B-4991-8955-0AED9E0E4730}"/>
    <dgm:cxn modelId="{78606CA7-405C-4D22-BCC6-75E5E2ABA25F}" type="presOf" srcId="{397368BE-0EB9-4B59-A120-EB7427FF75B4}" destId="{8D543622-7C59-434B-8D6E-59B60EC53D95}" srcOrd="0" destOrd="1" presId="urn:microsoft.com/office/officeart/2005/8/layout/hList1"/>
    <dgm:cxn modelId="{6A0F134F-C574-4A12-AC25-AFC0BFE5B6D2}" type="presOf" srcId="{0EDB3F5F-3E92-4A12-9F0D-7D39602F3EB6}" destId="{46222B91-26FF-4F59-9612-77695A59F803}" srcOrd="0" destOrd="2" presId="urn:microsoft.com/office/officeart/2005/8/layout/hList1"/>
    <dgm:cxn modelId="{08978FF0-19AD-47CC-BFF7-5E91FF00AFAA}" type="presOf" srcId="{A5B86025-0D06-4490-A3DE-A2ABF1C70142}" destId="{46222B91-26FF-4F59-9612-77695A59F803}" srcOrd="0" destOrd="0" presId="urn:microsoft.com/office/officeart/2005/8/layout/hList1"/>
    <dgm:cxn modelId="{14D67F76-F1CE-4D25-BA17-51FA2A237486}" srcId="{FC97ECF4-6C6C-42D9-B985-C31FF5AC4DA2}" destId="{1B84F596-7163-4890-ADDA-74349C28471C}" srcOrd="0" destOrd="0" parTransId="{EFC1E141-48B7-4A23-90E4-80A0BD4CC71D}" sibTransId="{134212B2-77C6-44A1-B772-264D9590743C}"/>
    <dgm:cxn modelId="{2E201ECC-9C6A-444C-8707-3F1F2D6C7D6D}" type="presOf" srcId="{6808A9E1-F01A-47BF-AC54-FB0D4DF128BE}" destId="{46222B91-26FF-4F59-9612-77695A59F803}" srcOrd="0" destOrd="1" presId="urn:microsoft.com/office/officeart/2005/8/layout/hList1"/>
    <dgm:cxn modelId="{E3782DE5-FCAF-4B17-8743-7CBCBFDE736F}" type="presOf" srcId="{1B84F596-7163-4890-ADDA-74349C28471C}" destId="{C50B5B9C-00B0-4A20-9B0F-A160628D490A}" srcOrd="0" destOrd="0" presId="urn:microsoft.com/office/officeart/2005/8/layout/hList1"/>
    <dgm:cxn modelId="{1B91FD29-145B-41EC-90F0-A8D830C2FDEB}" srcId="{436FC422-1629-4C22-968C-01471C2796C4}" destId="{8C68C61E-D465-4B66-9968-AC81577327C4}" srcOrd="3" destOrd="0" parTransId="{FFE34052-DB0B-4E48-8646-89E3B6ACA5EF}" sibTransId="{AACC7FFF-0116-429B-A0C7-FF7F9A2A9A63}"/>
    <dgm:cxn modelId="{F6975BB4-C58B-45BA-AB3C-0670E89D1C32}" type="presOf" srcId="{5807226B-759F-4B63-94C9-1898578111B1}" destId="{C50B5B9C-00B0-4A20-9B0F-A160628D490A}" srcOrd="0" destOrd="1" presId="urn:microsoft.com/office/officeart/2005/8/layout/hList1"/>
    <dgm:cxn modelId="{DEE76BE3-D819-4473-8677-24E426A7C27E}" type="presParOf" srcId="{8B52F140-2901-4D6F-9615-8D3D032EAE00}" destId="{86CCE70E-3C3D-4A55-8B1A-3C19812403A8}" srcOrd="0" destOrd="0" presId="urn:microsoft.com/office/officeart/2005/8/layout/hList1"/>
    <dgm:cxn modelId="{0F88EFAC-6F60-48FC-9EDA-A1FDA2109441}" type="presParOf" srcId="{86CCE70E-3C3D-4A55-8B1A-3C19812403A8}" destId="{C89F449E-D14F-4282-983E-2F5B6BF11321}" srcOrd="0" destOrd="0" presId="urn:microsoft.com/office/officeart/2005/8/layout/hList1"/>
    <dgm:cxn modelId="{4EBBA30E-41DB-4264-AEAA-09CD56DAB9FD}" type="presParOf" srcId="{86CCE70E-3C3D-4A55-8B1A-3C19812403A8}" destId="{8D543622-7C59-434B-8D6E-59B60EC53D95}" srcOrd="1" destOrd="0" presId="urn:microsoft.com/office/officeart/2005/8/layout/hList1"/>
    <dgm:cxn modelId="{41B7E701-9242-45AC-A368-118F725E688D}" type="presParOf" srcId="{8B52F140-2901-4D6F-9615-8D3D032EAE00}" destId="{91DE58F1-C8BD-4B60-8B15-8D73BFA7E3F5}" srcOrd="1" destOrd="0" presId="urn:microsoft.com/office/officeart/2005/8/layout/hList1"/>
    <dgm:cxn modelId="{D797A71B-A06D-413D-9616-DC28B2F9B175}" type="presParOf" srcId="{8B52F140-2901-4D6F-9615-8D3D032EAE00}" destId="{85F849EC-9074-4771-A01B-718A8DC09802}" srcOrd="2" destOrd="0" presId="urn:microsoft.com/office/officeart/2005/8/layout/hList1"/>
    <dgm:cxn modelId="{804BFBBF-39FA-4195-AE4C-3B556EF0CB24}" type="presParOf" srcId="{85F849EC-9074-4771-A01B-718A8DC09802}" destId="{4674EB18-7AF5-4AB4-AA2B-B11D3FC0B9DF}" srcOrd="0" destOrd="0" presId="urn:microsoft.com/office/officeart/2005/8/layout/hList1"/>
    <dgm:cxn modelId="{7294F521-CA9F-406E-9875-F3198CE2DEB8}" type="presParOf" srcId="{85F849EC-9074-4771-A01B-718A8DC09802}" destId="{5C28884D-3B56-428B-893B-1F73D6C8C9D1}" srcOrd="1" destOrd="0" presId="urn:microsoft.com/office/officeart/2005/8/layout/hList1"/>
    <dgm:cxn modelId="{D07DD8FC-DDCA-4092-8099-32334C6D87FB}" type="presParOf" srcId="{8B52F140-2901-4D6F-9615-8D3D032EAE00}" destId="{631A7495-9BFC-4E0D-9D58-AFD1168070F8}" srcOrd="3" destOrd="0" presId="urn:microsoft.com/office/officeart/2005/8/layout/hList1"/>
    <dgm:cxn modelId="{42953BAA-14F4-4ECF-89C5-A605AF1DA592}" type="presParOf" srcId="{8B52F140-2901-4D6F-9615-8D3D032EAE00}" destId="{71B42BF7-4C4D-4F2F-A6AA-3DA25DAD26E4}" srcOrd="4" destOrd="0" presId="urn:microsoft.com/office/officeart/2005/8/layout/hList1"/>
    <dgm:cxn modelId="{C55FFB1F-EF2C-42B3-978B-A84ED655C19F}" type="presParOf" srcId="{71B42BF7-4C4D-4F2F-A6AA-3DA25DAD26E4}" destId="{E61015F5-C419-4B3E-981D-0126DF5DE886}" srcOrd="0" destOrd="0" presId="urn:microsoft.com/office/officeart/2005/8/layout/hList1"/>
    <dgm:cxn modelId="{70DD05B9-2A9D-40BB-9D5B-FE1C050B7872}" type="presParOf" srcId="{71B42BF7-4C4D-4F2F-A6AA-3DA25DAD26E4}" destId="{C50B5B9C-00B0-4A20-9B0F-A160628D490A}" srcOrd="1" destOrd="0" presId="urn:microsoft.com/office/officeart/2005/8/layout/hList1"/>
    <dgm:cxn modelId="{F3B18B56-79AD-4ABE-A38F-4B8E3CB11F9E}" type="presParOf" srcId="{8B52F140-2901-4D6F-9615-8D3D032EAE00}" destId="{E2136AA0-EFCB-48FC-9A95-8FDBE844CA6B}" srcOrd="5" destOrd="0" presId="urn:microsoft.com/office/officeart/2005/8/layout/hList1"/>
    <dgm:cxn modelId="{E7FB02F6-5FA2-4746-8C98-4D9F77977A8B}" type="presParOf" srcId="{8B52F140-2901-4D6F-9615-8D3D032EAE00}" destId="{56522F29-324F-4B76-9D48-511AD879659D}" srcOrd="6" destOrd="0" presId="urn:microsoft.com/office/officeart/2005/8/layout/hList1"/>
    <dgm:cxn modelId="{3BCFF40E-AF39-4407-8AAB-F67AD6F4577B}" type="presParOf" srcId="{56522F29-324F-4B76-9D48-511AD879659D}" destId="{921DA23B-7DFD-425B-B120-A98D2B9A062B}" srcOrd="0" destOrd="0" presId="urn:microsoft.com/office/officeart/2005/8/layout/hList1"/>
    <dgm:cxn modelId="{D65A55D0-B259-4D70-917C-53579C38F093}" type="presParOf" srcId="{56522F29-324F-4B76-9D48-511AD879659D}" destId="{46222B91-26FF-4F59-9612-77695A59F8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B673F-64BA-42CC-B077-5528A58D3034}">
      <dsp:nvSpPr>
        <dsp:cNvPr id="0" name=""/>
        <dsp:cNvSpPr/>
      </dsp:nvSpPr>
      <dsp:spPr>
        <a:xfrm rot="16200000">
          <a:off x="547899" y="-547899"/>
          <a:ext cx="1664169" cy="2759968"/>
        </a:xfrm>
        <a:prstGeom prst="round1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altLang="fr-FR" sz="2200" kern="1200" dirty="0" smtClean="0"/>
            <a:t>Evoluer dans le milieu aquatique</a:t>
          </a:r>
          <a:endParaRPr lang="fr-FR" sz="2200" kern="1200" dirty="0"/>
        </a:p>
      </dsp:txBody>
      <dsp:txXfrm rot="5400000">
        <a:off x="0" y="0"/>
        <a:ext cx="2759968" cy="1248127"/>
      </dsp:txXfrm>
    </dsp:sp>
    <dsp:sp modelId="{DE9DAF23-DCD2-4C27-A1FE-54F26BF964AC}">
      <dsp:nvSpPr>
        <dsp:cNvPr id="0" name=""/>
        <dsp:cNvSpPr/>
      </dsp:nvSpPr>
      <dsp:spPr>
        <a:xfrm>
          <a:off x="2759968" y="0"/>
          <a:ext cx="2759968" cy="1664169"/>
        </a:xfrm>
        <a:prstGeom prst="round1Rect">
          <a:avLst/>
        </a:prstGeom>
        <a:solidFill>
          <a:schemeClr val="accent6">
            <a:shade val="50000"/>
            <a:hueOff val="0"/>
            <a:satOff val="-18712"/>
            <a:lumOff val="24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altLang="fr-FR" sz="2200" kern="1200" dirty="0" smtClean="0"/>
            <a:t>en autonomie, sans aide de matériel</a:t>
          </a:r>
          <a:endParaRPr lang="fr-FR" sz="2200" kern="1200" dirty="0"/>
        </a:p>
      </dsp:txBody>
      <dsp:txXfrm>
        <a:off x="2759968" y="0"/>
        <a:ext cx="2759968" cy="1248127"/>
      </dsp:txXfrm>
    </dsp:sp>
    <dsp:sp modelId="{32C83F4A-2A20-49E7-9910-51224C76D381}">
      <dsp:nvSpPr>
        <dsp:cNvPr id="0" name=""/>
        <dsp:cNvSpPr/>
      </dsp:nvSpPr>
      <dsp:spPr>
        <a:xfrm rot="10800000">
          <a:off x="0" y="1664169"/>
          <a:ext cx="2759968" cy="1664169"/>
        </a:xfrm>
        <a:prstGeom prst="round1Rect">
          <a:avLst/>
        </a:prstGeom>
        <a:solidFill>
          <a:schemeClr val="accent6">
            <a:shade val="50000"/>
            <a:hueOff val="0"/>
            <a:satOff val="-37425"/>
            <a:lumOff val="496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altLang="fr-FR" sz="2200" kern="1200" dirty="0" smtClean="0"/>
            <a:t>dessus, sous l’eau, au fond</a:t>
          </a:r>
          <a:endParaRPr lang="fr-FR" sz="2200" kern="1200" dirty="0"/>
        </a:p>
      </dsp:txBody>
      <dsp:txXfrm rot="10800000">
        <a:off x="0" y="2080211"/>
        <a:ext cx="2759968" cy="1248127"/>
      </dsp:txXfrm>
    </dsp:sp>
    <dsp:sp modelId="{2B883B3F-955A-49B7-898F-65C21AF3E8B9}">
      <dsp:nvSpPr>
        <dsp:cNvPr id="0" name=""/>
        <dsp:cNvSpPr/>
      </dsp:nvSpPr>
      <dsp:spPr>
        <a:xfrm rot="5400000">
          <a:off x="3307867" y="1116270"/>
          <a:ext cx="1664169" cy="2759968"/>
        </a:xfrm>
        <a:prstGeom prst="round1Rect">
          <a:avLst/>
        </a:prstGeom>
        <a:solidFill>
          <a:schemeClr val="accent6">
            <a:shade val="50000"/>
            <a:hueOff val="0"/>
            <a:satOff val="-18712"/>
            <a:lumOff val="24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altLang="fr-FR" sz="2200" kern="1200" dirty="0" smtClean="0"/>
            <a:t>par des modes de déplacements variés</a:t>
          </a:r>
          <a:endParaRPr lang="fr-FR" sz="2200" kern="1200" dirty="0"/>
        </a:p>
      </dsp:txBody>
      <dsp:txXfrm rot="-5400000">
        <a:off x="2759968" y="2080211"/>
        <a:ext cx="2759968" cy="1248127"/>
      </dsp:txXfrm>
    </dsp:sp>
    <dsp:sp modelId="{CC99F187-9604-4985-9B58-DD3986055822}">
      <dsp:nvSpPr>
        <dsp:cNvPr id="0" name=""/>
        <dsp:cNvSpPr/>
      </dsp:nvSpPr>
      <dsp:spPr>
        <a:xfrm>
          <a:off x="1931977" y="1248127"/>
          <a:ext cx="1655980" cy="832084"/>
        </a:xfrm>
        <a:prstGeom prst="roundRect">
          <a:avLst/>
        </a:prstGeom>
        <a:solidFill>
          <a:schemeClr val="accent6">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NAGER c’est</a:t>
          </a:r>
          <a:endParaRPr lang="fr-FR" sz="2200" kern="1200" dirty="0"/>
        </a:p>
      </dsp:txBody>
      <dsp:txXfrm>
        <a:off x="1972596" y="1288746"/>
        <a:ext cx="1574742" cy="750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449E-D14F-4282-983E-2F5B6BF11321}">
      <dsp:nvSpPr>
        <dsp:cNvPr id="0" name=""/>
        <dsp:cNvSpPr/>
      </dsp:nvSpPr>
      <dsp:spPr>
        <a:xfrm>
          <a:off x="2963" y="879216"/>
          <a:ext cx="1781902"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Respiration</a:t>
          </a:r>
          <a:endParaRPr lang="fr-FR" sz="1800" kern="1200" dirty="0"/>
        </a:p>
      </dsp:txBody>
      <dsp:txXfrm>
        <a:off x="2963" y="879216"/>
        <a:ext cx="1781902" cy="518400"/>
      </dsp:txXfrm>
    </dsp:sp>
    <dsp:sp modelId="{8D543622-7C59-434B-8D6E-59B60EC53D95}">
      <dsp:nvSpPr>
        <dsp:cNvPr id="0" name=""/>
        <dsp:cNvSpPr/>
      </dsp:nvSpPr>
      <dsp:spPr>
        <a:xfrm>
          <a:off x="2963" y="1397616"/>
          <a:ext cx="1781902" cy="2547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Phase d’apnée</a:t>
          </a:r>
          <a:endParaRPr lang="fr-FR" sz="1800" kern="1200" dirty="0"/>
        </a:p>
        <a:p>
          <a:pPr marL="171450" lvl="1" indent="-171450" algn="l" defTabSz="800100">
            <a:lnSpc>
              <a:spcPct val="90000"/>
            </a:lnSpc>
            <a:spcBef>
              <a:spcPct val="0"/>
            </a:spcBef>
            <a:spcAft>
              <a:spcPct val="15000"/>
            </a:spcAft>
            <a:buChar char="••"/>
          </a:pPr>
          <a:r>
            <a:rPr lang="fr-FR" sz="1800" kern="1200" smtClean="0"/>
            <a:t>Expiration dans l’eau (bulles)</a:t>
          </a:r>
          <a:endParaRPr lang="fr-FR" sz="1800" kern="1200" dirty="0"/>
        </a:p>
        <a:p>
          <a:pPr marL="171450" lvl="1" indent="-171450" algn="l" defTabSz="800100">
            <a:lnSpc>
              <a:spcPct val="90000"/>
            </a:lnSpc>
            <a:spcBef>
              <a:spcPct val="0"/>
            </a:spcBef>
            <a:spcAft>
              <a:spcPct val="15000"/>
            </a:spcAft>
            <a:buChar char="••"/>
          </a:pPr>
          <a:r>
            <a:rPr lang="fr-FR" sz="1800" kern="1200" dirty="0" smtClean="0"/>
            <a:t>Inspiration (délais, nombre, amplitude)</a:t>
          </a:r>
          <a:endParaRPr lang="fr-FR" sz="1800" kern="1200" dirty="0"/>
        </a:p>
      </dsp:txBody>
      <dsp:txXfrm>
        <a:off x="2963" y="1397616"/>
        <a:ext cx="1781902" cy="2547703"/>
      </dsp:txXfrm>
    </dsp:sp>
    <dsp:sp modelId="{4674EB18-7AF5-4AB4-AA2B-B11D3FC0B9DF}">
      <dsp:nvSpPr>
        <dsp:cNvPr id="0" name=""/>
        <dsp:cNvSpPr/>
      </dsp:nvSpPr>
      <dsp:spPr>
        <a:xfrm>
          <a:off x="2034332" y="879216"/>
          <a:ext cx="1781902"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Equilibre</a:t>
          </a:r>
          <a:endParaRPr lang="fr-FR" sz="1800" kern="1200" dirty="0"/>
        </a:p>
      </dsp:txBody>
      <dsp:txXfrm>
        <a:off x="2034332" y="879216"/>
        <a:ext cx="1781902" cy="518400"/>
      </dsp:txXfrm>
    </dsp:sp>
    <dsp:sp modelId="{5C28884D-3B56-428B-893B-1F73D6C8C9D1}">
      <dsp:nvSpPr>
        <dsp:cNvPr id="0" name=""/>
        <dsp:cNvSpPr/>
      </dsp:nvSpPr>
      <dsp:spPr>
        <a:xfrm>
          <a:off x="2034332" y="1397616"/>
          <a:ext cx="1781902" cy="2547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Position de la tête</a:t>
          </a:r>
          <a:endParaRPr lang="fr-FR" sz="1800" kern="1200" dirty="0"/>
        </a:p>
        <a:p>
          <a:pPr marL="171450" lvl="1" indent="-171450" algn="l" defTabSz="800100">
            <a:lnSpc>
              <a:spcPct val="90000"/>
            </a:lnSpc>
            <a:spcBef>
              <a:spcPct val="0"/>
            </a:spcBef>
            <a:spcAft>
              <a:spcPct val="15000"/>
            </a:spcAft>
            <a:buChar char="••"/>
          </a:pPr>
          <a:r>
            <a:rPr lang="fr-FR" sz="1800" kern="1200" smtClean="0"/>
            <a:t>Axe du regard</a:t>
          </a:r>
          <a:endParaRPr lang="fr-FR" sz="1800" kern="1200" dirty="0"/>
        </a:p>
        <a:p>
          <a:pPr marL="171450" lvl="1" indent="-171450" algn="l" defTabSz="800100">
            <a:lnSpc>
              <a:spcPct val="90000"/>
            </a:lnSpc>
            <a:spcBef>
              <a:spcPct val="0"/>
            </a:spcBef>
            <a:spcAft>
              <a:spcPct val="15000"/>
            </a:spcAft>
            <a:buChar char="••"/>
          </a:pPr>
          <a:r>
            <a:rPr lang="fr-FR" sz="1800" kern="1200" smtClean="0"/>
            <a:t>Position générale du corps</a:t>
          </a:r>
          <a:endParaRPr lang="fr-FR" sz="1800" kern="1200" dirty="0"/>
        </a:p>
      </dsp:txBody>
      <dsp:txXfrm>
        <a:off x="2034332" y="1397616"/>
        <a:ext cx="1781902" cy="2547703"/>
      </dsp:txXfrm>
    </dsp:sp>
    <dsp:sp modelId="{E61015F5-C419-4B3E-981D-0126DF5DE886}">
      <dsp:nvSpPr>
        <dsp:cNvPr id="0" name=""/>
        <dsp:cNvSpPr/>
      </dsp:nvSpPr>
      <dsp:spPr>
        <a:xfrm>
          <a:off x="4065701" y="879216"/>
          <a:ext cx="1781902"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Immersion</a:t>
          </a:r>
          <a:endParaRPr lang="fr-FR" sz="1800" kern="1200" dirty="0"/>
        </a:p>
      </dsp:txBody>
      <dsp:txXfrm>
        <a:off x="4065701" y="879216"/>
        <a:ext cx="1781902" cy="518400"/>
      </dsp:txXfrm>
    </dsp:sp>
    <dsp:sp modelId="{C50B5B9C-00B0-4A20-9B0F-A160628D490A}">
      <dsp:nvSpPr>
        <dsp:cNvPr id="0" name=""/>
        <dsp:cNvSpPr/>
      </dsp:nvSpPr>
      <dsp:spPr>
        <a:xfrm>
          <a:off x="4065701" y="1397616"/>
          <a:ext cx="1781902" cy="2547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Position générale (verticale ou horizontale)</a:t>
          </a:r>
          <a:endParaRPr lang="fr-FR" sz="1800" kern="1200" dirty="0"/>
        </a:p>
        <a:p>
          <a:pPr marL="171450" lvl="1" indent="-171450" algn="l" defTabSz="800100">
            <a:lnSpc>
              <a:spcPct val="90000"/>
            </a:lnSpc>
            <a:spcBef>
              <a:spcPct val="0"/>
            </a:spcBef>
            <a:spcAft>
              <a:spcPct val="15000"/>
            </a:spcAft>
            <a:buChar char="••"/>
          </a:pPr>
          <a:r>
            <a:rPr lang="fr-FR" sz="1800" kern="1200" smtClean="0"/>
            <a:t>Place de la tête</a:t>
          </a:r>
          <a:endParaRPr lang="fr-FR" sz="1800" kern="1200" dirty="0"/>
        </a:p>
        <a:p>
          <a:pPr marL="171450" lvl="1" indent="-171450" algn="l" defTabSz="800100">
            <a:lnSpc>
              <a:spcPct val="90000"/>
            </a:lnSpc>
            <a:spcBef>
              <a:spcPct val="0"/>
            </a:spcBef>
            <a:spcAft>
              <a:spcPct val="15000"/>
            </a:spcAft>
            <a:buChar char="••"/>
          </a:pPr>
          <a:r>
            <a:rPr lang="fr-FR" sz="1800" kern="1200" smtClean="0"/>
            <a:t>Position des bras</a:t>
          </a:r>
          <a:endParaRPr lang="fr-FR" sz="1800" kern="1200" dirty="0"/>
        </a:p>
        <a:p>
          <a:pPr marL="171450" lvl="1" indent="-171450" algn="l" defTabSz="800100">
            <a:lnSpc>
              <a:spcPct val="90000"/>
            </a:lnSpc>
            <a:spcBef>
              <a:spcPct val="0"/>
            </a:spcBef>
            <a:spcAft>
              <a:spcPct val="15000"/>
            </a:spcAft>
            <a:buChar char="••"/>
          </a:pPr>
          <a:r>
            <a:rPr lang="fr-FR" sz="1800" kern="1200" smtClean="0"/>
            <a:t>Impulsion </a:t>
          </a:r>
          <a:endParaRPr lang="fr-FR" sz="1800" kern="1200" dirty="0"/>
        </a:p>
      </dsp:txBody>
      <dsp:txXfrm>
        <a:off x="4065701" y="1397616"/>
        <a:ext cx="1781902" cy="2547703"/>
      </dsp:txXfrm>
    </dsp:sp>
    <dsp:sp modelId="{921DA23B-7DFD-425B-B120-A98D2B9A062B}">
      <dsp:nvSpPr>
        <dsp:cNvPr id="0" name=""/>
        <dsp:cNvSpPr/>
      </dsp:nvSpPr>
      <dsp:spPr>
        <a:xfrm>
          <a:off x="6097070" y="879216"/>
          <a:ext cx="1781902"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Propulsion</a:t>
          </a:r>
          <a:endParaRPr lang="fr-FR" sz="1800" kern="1200" dirty="0"/>
        </a:p>
      </dsp:txBody>
      <dsp:txXfrm>
        <a:off x="6097070" y="879216"/>
        <a:ext cx="1781902" cy="518400"/>
      </dsp:txXfrm>
    </dsp:sp>
    <dsp:sp modelId="{46222B91-26FF-4F59-9612-77695A59F803}">
      <dsp:nvSpPr>
        <dsp:cNvPr id="0" name=""/>
        <dsp:cNvSpPr/>
      </dsp:nvSpPr>
      <dsp:spPr>
        <a:xfrm>
          <a:off x="6097070" y="1397616"/>
          <a:ext cx="1781902" cy="2547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La position des mains</a:t>
          </a:r>
          <a:endParaRPr lang="fr-FR" sz="1800" kern="1200" dirty="0"/>
        </a:p>
        <a:p>
          <a:pPr marL="171450" lvl="1" indent="-171450" algn="l" defTabSz="800100">
            <a:lnSpc>
              <a:spcPct val="90000"/>
            </a:lnSpc>
            <a:spcBef>
              <a:spcPct val="0"/>
            </a:spcBef>
            <a:spcAft>
              <a:spcPct val="15000"/>
            </a:spcAft>
            <a:buChar char="••"/>
          </a:pPr>
          <a:r>
            <a:rPr lang="fr-FR" sz="1800" kern="1200" smtClean="0"/>
            <a:t>Les mouvements des bras </a:t>
          </a:r>
          <a:endParaRPr lang="fr-FR" sz="1800" kern="1200" dirty="0"/>
        </a:p>
        <a:p>
          <a:pPr marL="171450" lvl="1" indent="-171450" algn="l" defTabSz="800100">
            <a:lnSpc>
              <a:spcPct val="90000"/>
            </a:lnSpc>
            <a:spcBef>
              <a:spcPct val="0"/>
            </a:spcBef>
            <a:spcAft>
              <a:spcPct val="15000"/>
            </a:spcAft>
            <a:buChar char="••"/>
          </a:pPr>
          <a:r>
            <a:rPr lang="fr-FR" sz="1800" kern="1200" smtClean="0"/>
            <a:t>Les mouvements des jambes</a:t>
          </a:r>
          <a:endParaRPr lang="fr-FR" sz="1800" kern="1200" dirty="0"/>
        </a:p>
      </dsp:txBody>
      <dsp:txXfrm>
        <a:off x="6097070" y="1397616"/>
        <a:ext cx="1781902" cy="254770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14339"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2052" name="Rectangle 4"/>
          <p:cNvSpPr>
            <a:spLocks noRo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14342"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14343"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746669-518D-408E-8D8F-7A6EC9B9B30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Atelier 1 : Moyenne profondeur</a:t>
            </a:r>
          </a:p>
          <a:p>
            <a:r>
              <a:rPr lang="fr-FR" dirty="0" smtClean="0"/>
              <a:t>Entrée dans l’eau,</a:t>
            </a:r>
            <a:r>
              <a:rPr lang="fr-FR" baseline="0" dirty="0" smtClean="0"/>
              <a:t> propulsion, immersion, propulsion</a:t>
            </a:r>
          </a:p>
          <a:p>
            <a:r>
              <a:rPr lang="fr-FR" baseline="0" dirty="0" smtClean="0"/>
              <a:t>Immersion à partir d’un appui solide</a:t>
            </a:r>
          </a:p>
          <a:p>
            <a:r>
              <a:rPr lang="fr-FR" baseline="0" dirty="0" smtClean="0"/>
              <a:t>Points d’attention &gt; mise en œuvre de la consigne, immersion avec reprise d’appuis ou non, utilisation des propulseurs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smtClean="0"/>
              <a:t>Utilisation de matériel (brassards, cage…)</a:t>
            </a:r>
          </a:p>
          <a:p>
            <a:endParaRPr lang="fr-FR" baseline="0" dirty="0" smtClean="0"/>
          </a:p>
          <a:p>
            <a:r>
              <a:rPr lang="fr-FR" dirty="0" smtClean="0"/>
              <a:t>Atelier 2 : Petite profondeur</a:t>
            </a:r>
          </a:p>
          <a:p>
            <a:r>
              <a:rPr lang="fr-FR" dirty="0" smtClean="0"/>
              <a:t>Entrée dans l’eau, immersion</a:t>
            </a:r>
          </a:p>
          <a:p>
            <a:r>
              <a:rPr lang="fr-FR" baseline="0" dirty="0" smtClean="0"/>
              <a:t>Points d’attention &gt; </a:t>
            </a:r>
            <a:r>
              <a:rPr lang="fr-FR" dirty="0" smtClean="0"/>
              <a:t>Place du parent, variations d’entrée dans l’eau</a:t>
            </a:r>
          </a:p>
          <a:p>
            <a:endParaRPr lang="fr-FR" dirty="0" smtClean="0"/>
          </a:p>
          <a:p>
            <a:r>
              <a:rPr lang="fr-FR" dirty="0" smtClean="0"/>
              <a:t>Atelier 3 : Petite profondeur</a:t>
            </a:r>
          </a:p>
          <a:p>
            <a:r>
              <a:rPr lang="fr-FR" dirty="0" smtClean="0"/>
              <a:t>Entrée dans l’eau, équilibre, immersion, propulsion</a:t>
            </a:r>
          </a:p>
          <a:p>
            <a:r>
              <a:rPr lang="fr-FR" baseline="0" dirty="0" smtClean="0"/>
              <a:t>Points d’attention &gt; dispositif, matériel utilisé</a:t>
            </a:r>
            <a:endParaRPr lang="fr-FR" dirty="0" smtClean="0"/>
          </a:p>
          <a:p>
            <a:endParaRPr lang="fr-FR" dirty="0" smtClean="0"/>
          </a:p>
          <a:p>
            <a:r>
              <a:rPr lang="fr-FR" dirty="0" smtClean="0"/>
              <a:t>Atelier 4 : Grande profondeur</a:t>
            </a:r>
          </a:p>
          <a:p>
            <a:r>
              <a:rPr lang="fr-FR" dirty="0" smtClean="0"/>
              <a:t>Entrée dans l’eau,</a:t>
            </a:r>
            <a:r>
              <a:rPr lang="fr-FR" baseline="0" dirty="0" smtClean="0"/>
              <a:t> équilibre, propulsion</a:t>
            </a:r>
          </a:p>
          <a:p>
            <a:r>
              <a:rPr lang="fr-FR" baseline="0" dirty="0" smtClean="0"/>
              <a:t>Points d’attention &gt; Equilibration dorsale, actions des bras, utilisation du matériel, place du parent</a:t>
            </a:r>
            <a:endParaRPr lang="fr-FR" dirty="0" smtClean="0"/>
          </a:p>
          <a:p>
            <a:endParaRPr lang="fr-FR" dirty="0" smtClean="0"/>
          </a:p>
          <a:p>
            <a:r>
              <a:rPr lang="fr-FR" dirty="0" smtClean="0"/>
              <a:t>Atelier 5 : Grande profondeur</a:t>
            </a:r>
          </a:p>
          <a:p>
            <a:r>
              <a:rPr lang="fr-FR" dirty="0" smtClean="0"/>
              <a:t>Entrée dans l’eau, immersion</a:t>
            </a:r>
          </a:p>
          <a:p>
            <a:r>
              <a:rPr lang="fr-FR" baseline="0" dirty="0" smtClean="0"/>
              <a:t>Points d’attention &gt; différenciation opérante, plongeon canard</a:t>
            </a:r>
            <a:endParaRPr lang="fr-FR" dirty="0" smtClean="0"/>
          </a:p>
          <a:p>
            <a:endParaRPr lang="fr-FR" dirty="0" smtClean="0"/>
          </a:p>
          <a:p>
            <a:r>
              <a:rPr lang="fr-FR" dirty="0" smtClean="0"/>
              <a:t>Atelier 6 : Moyenne profondeur</a:t>
            </a:r>
          </a:p>
          <a:p>
            <a:r>
              <a:rPr lang="fr-FR" dirty="0" smtClean="0"/>
              <a:t>Immersion</a:t>
            </a:r>
          </a:p>
          <a:p>
            <a:r>
              <a:rPr lang="fr-FR" baseline="0" dirty="0" smtClean="0"/>
              <a:t>Points d’attention &gt; temps d’immersion, appui sur solide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8F746669-518D-408E-8D8F-7A6EC9B9B303}" type="slidenum">
              <a:rPr lang="fr-FR" altLang="fr-FR" smtClean="0"/>
              <a:pPr>
                <a:defRPr/>
              </a:pPr>
              <a:t>9</a:t>
            </a:fld>
            <a:endParaRPr lang="fr-FR" altLang="fr-FR"/>
          </a:p>
        </p:txBody>
      </p:sp>
    </p:spTree>
    <p:extLst>
      <p:ext uri="{BB962C8B-B14F-4D97-AF65-F5344CB8AC3E}">
        <p14:creationId xmlns:p14="http://schemas.microsoft.com/office/powerpoint/2010/main" val="252834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363"/>
              </a:spcBef>
              <a:spcAft>
                <a:spcPct val="0"/>
              </a:spcAft>
            </a:pPr>
            <a:r>
              <a:rPr lang="fr-FR" b="1" u="sng" dirty="0" smtClean="0">
                <a:solidFill>
                  <a:srgbClr val="000000"/>
                </a:solidFill>
                <a:latin typeface="Arial" charset="0"/>
                <a:cs typeface="Arial" charset="0"/>
                <a:sym typeface="Arial" charset="0"/>
              </a:rPr>
              <a:t>Apprentissages à effectuer pour se familiariser</a:t>
            </a:r>
            <a:r>
              <a:rPr lang="fr-FR" b="1" dirty="0" smtClean="0">
                <a:solidFill>
                  <a:srgbClr val="000000"/>
                </a:solidFill>
                <a:latin typeface="Arial" charset="0"/>
                <a:cs typeface="Arial" charset="0"/>
                <a:sym typeface="Arial" charset="0"/>
              </a:rPr>
              <a:t> </a:t>
            </a:r>
            <a:r>
              <a:rPr lang="fr-FR" dirty="0" smtClean="0">
                <a:solidFill>
                  <a:srgbClr val="000000"/>
                </a:solidFill>
                <a:latin typeface="Arial" charset="0"/>
                <a:cs typeface="Arial" charset="0"/>
                <a:sym typeface="Arial" charset="0"/>
              </a:rPr>
              <a:t>/ Plutôt du jeu (donner envie de revenir, plaisir d’aller dans l’eau) - </a:t>
            </a:r>
            <a:r>
              <a:rPr lang="fr-FR" b="1" dirty="0" smtClean="0">
                <a:solidFill>
                  <a:srgbClr val="000000"/>
                </a:solidFill>
                <a:latin typeface="Arial" charset="0"/>
                <a:cs typeface="Arial" charset="0"/>
                <a:sym typeface="Arial" charset="0"/>
              </a:rPr>
              <a:t>progressivité</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Entrer dans l’eau</a:t>
            </a:r>
            <a:r>
              <a:rPr lang="fr-FR" dirty="0" smtClean="0">
                <a:solidFill>
                  <a:srgbClr val="000000"/>
                </a:solidFill>
                <a:latin typeface="Arial" charset="0"/>
                <a:cs typeface="Arial" charset="0"/>
                <a:sym typeface="Arial" charset="0"/>
              </a:rPr>
              <a:t> :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perte de repères, l’élève ne sait plus où est le Haut ou le bas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Passer par des entrées plus douces, avant de sauter. Si sauter en arrière (utiliser plutôt sur un tapi)</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En sautant</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En glissant, Utilisation du toboggan (les pieds en avant puis la tête en premier) : objectif que les élèves mettent la tête dans l’eau</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S’immerger pour réaliser des actions de plus en plus complexes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Passer sou des obstacles, ramasser des objets,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En enchainant des actions, avec changement de direction : ramasser plusieurs objets, en enchaînant des actions (remonter à la surface, redescendre…)</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S’équilibrer</a:t>
            </a:r>
            <a:r>
              <a:rPr lang="fr-FR" dirty="0" smtClean="0">
                <a:solidFill>
                  <a:srgbClr val="000000"/>
                </a:solidFill>
                <a:latin typeface="Arial" charset="0"/>
                <a:cs typeface="Arial" charset="0"/>
                <a:sym typeface="Arial" charset="0"/>
              </a:rPr>
              <a:t> :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Chercher des équilibres en se laissant porter, en prenant appuis sur une planche, vers des positions dorsales et ventrales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faire comprendre que dans l’eau on remonte à la surface, pour éviter la panique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Cet équilibre sur l’eau est difficile à construire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Objectif que l’élève soit détendu</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Pour les élèves qui n’ont pas peur, il est plus à l’aise sous l’eau, leur apprendre à remonter progressivement à la surface, afin qu’il devienne nageur. Il lui faut apprendre à s’allonger, être calme et avancer</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Travail des équilibres, ventral et dorsal, en bougeant et sans bouger</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i="1" dirty="0" smtClean="0">
                <a:solidFill>
                  <a:srgbClr val="000000"/>
                </a:solidFill>
                <a:latin typeface="Arial" charset="0"/>
                <a:cs typeface="Arial" charset="0"/>
                <a:sym typeface="Arial" charset="0"/>
              </a:rPr>
              <a:t>Image du Noyer </a:t>
            </a:r>
            <a:r>
              <a:rPr lang="fr-FR" i="1" dirty="0" smtClean="0">
                <a:solidFill>
                  <a:srgbClr val="000000"/>
                </a:solidFill>
                <a:latin typeface="Arial" charset="0"/>
                <a:cs typeface="Arial" charset="0"/>
                <a:sym typeface="Arial" charset="0"/>
              </a:rPr>
              <a:t>: blocage respiration, position verticale, perte de connaissance….. (signe avant-coureur, le bouchon…) / Des moments dangereux où il y a des risques (ex : lorsque l’élève revint vers le bassin et est attitré dans l’eau…..)</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Se déplacer (de la position verticale à la position horizontale)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Verticalement le long d’un mur en se tenant, en marchant….</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Allongé sur un tapis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Allongé avec des flotteurs, en ventral et dorsal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apprendre à être calme dans l’eau (moins je fais de geste, plus je suis efficace)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Attention aux équipements, à minima (ceinture, brassard, frites…)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la ceinture est à utiliser seulement lorsqu’on fait un travail de geste technique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les brassards, cela entraine la position verticale</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les frites (attention avoir une frite en plus au cas où l’lève a perdrait). Ne pas hésiter à aller en grande profondeur.</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Respirer en milieu aquatique / respiration et propulsion :</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u="sng" dirty="0" smtClean="0">
                <a:solidFill>
                  <a:srgbClr val="000000"/>
                </a:solidFill>
                <a:latin typeface="Arial" charset="0"/>
                <a:cs typeface="Arial" charset="0"/>
                <a:sym typeface="Arial" charset="0"/>
              </a:rPr>
              <a:t>Respiration</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Respiration terrestre : sur terre, l’enfant respire sans s’en rendre compte.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Respiration aquatique : Dans l’eau il faut lui apprendre à souffler (expirer) dans l’eau et lui apprendre à inspirer hors de l’eau. Inspiration hors des temps moteurs, expiration dans l’eau pendant les temps moteurs</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Souffler dans l’eau, c’est avoir conscience de cette respiration : Apprendre à souffler dans l’eau, en faisant des bulles en criant …. et inspirer hors de l’eau (car manque d’oxygène) /  Bloquer sa respiration  </a:t>
            </a:r>
            <a:endParaRPr lang="fr-FR" sz="1100" dirty="0" smtClean="0">
              <a:solidFill>
                <a:srgbClr val="000000"/>
              </a:solidFill>
              <a:latin typeface="Arial" charset="0"/>
              <a:cs typeface="Arial" charset="0"/>
              <a:sym typeface="Arial" charset="0"/>
            </a:endParaRPr>
          </a:p>
          <a:p>
            <a:pPr lvl="1">
              <a:spcBef>
                <a:spcPts val="363"/>
              </a:spcBef>
              <a:spcAft>
                <a:spcPct val="0"/>
              </a:spcAft>
            </a:pPr>
            <a:r>
              <a:rPr lang="fr-FR" dirty="0" smtClean="0">
                <a:solidFill>
                  <a:srgbClr val="000000"/>
                </a:solidFill>
                <a:latin typeface="Arial" charset="0"/>
                <a:cs typeface="Arial" charset="0"/>
                <a:sym typeface="Arial" charset="0"/>
              </a:rPr>
              <a:t>Faire comprendre que l’eau ne rentre pas dans les yeux lorsque l’élève a les yeux  ouverts (certains élèves ont cette représentation mentale)….travail d’ouverture des yeux avec et sans lunettes.</a:t>
            </a:r>
            <a:endParaRPr lang="fr-FR" sz="1100" dirty="0" smtClean="0">
              <a:solidFill>
                <a:srgbClr val="000000"/>
              </a:solidFill>
              <a:latin typeface="Arial" charset="0"/>
              <a:cs typeface="Arial" charset="0"/>
              <a:sym typeface="Arial" charset="0"/>
            </a:endParaRPr>
          </a:p>
          <a:p>
            <a:pPr>
              <a:spcBef>
                <a:spcPts val="363"/>
              </a:spcBef>
              <a:spcAft>
                <a:spcPct val="0"/>
              </a:spcAft>
            </a:pPr>
            <a:r>
              <a:rPr lang="fr-FR" u="sng" dirty="0" smtClean="0">
                <a:solidFill>
                  <a:srgbClr val="000000"/>
                </a:solidFill>
                <a:latin typeface="Arial" charset="0"/>
                <a:cs typeface="Arial" charset="0"/>
                <a:sym typeface="Arial" charset="0"/>
              </a:rPr>
              <a:t>Propulsion : </a:t>
            </a:r>
            <a:r>
              <a:rPr lang="fr-FR" dirty="0" smtClean="0">
                <a:solidFill>
                  <a:srgbClr val="000000"/>
                </a:solidFill>
                <a:latin typeface="Arial" charset="0"/>
                <a:cs typeface="Arial" charset="0"/>
                <a:sym typeface="Arial" charset="0"/>
              </a:rPr>
              <a:t>plusieurs types de nages, mouvements amples et lents….</a:t>
            </a:r>
            <a:endParaRPr lang="fr-FR" sz="1100" dirty="0" smtClean="0">
              <a:solidFill>
                <a:srgbClr val="000000"/>
              </a:solidFill>
              <a:latin typeface="Arial" charset="0"/>
              <a:cs typeface="Arial" charset="0"/>
              <a:sym typeface="Arial" charset="0"/>
            </a:endParaRPr>
          </a:p>
        </p:txBody>
      </p:sp>
      <p:sp>
        <p:nvSpPr>
          <p:cNvPr id="4" name="Espace réservé du numéro de diapositive 3"/>
          <p:cNvSpPr>
            <a:spLocks noGrp="1"/>
          </p:cNvSpPr>
          <p:nvPr>
            <p:ph type="sldNum" sz="quarter" idx="10"/>
          </p:nvPr>
        </p:nvSpPr>
        <p:spPr/>
        <p:txBody>
          <a:bodyPr/>
          <a:lstStyle/>
          <a:p>
            <a:pPr>
              <a:defRPr/>
            </a:pPr>
            <a:fld id="{8F746669-518D-408E-8D8F-7A6EC9B9B303}" type="slidenum">
              <a:rPr lang="fr-FR" altLang="fr-FR" smtClean="0"/>
              <a:pPr>
                <a:defRPr/>
              </a:pPr>
              <a:t>11</a:t>
            </a:fld>
            <a:endParaRPr lang="fr-FR" altLang="fr-FR"/>
          </a:p>
        </p:txBody>
      </p:sp>
    </p:spTree>
    <p:extLst>
      <p:ext uri="{BB962C8B-B14F-4D97-AF65-F5344CB8AC3E}">
        <p14:creationId xmlns:p14="http://schemas.microsoft.com/office/powerpoint/2010/main" val="127569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363"/>
              </a:spcBef>
              <a:spcAft>
                <a:spcPct val="0"/>
              </a:spcAft>
              <a:buFontTx/>
              <a:buNone/>
            </a:pPr>
            <a:r>
              <a:rPr lang="fr-FR" dirty="0" smtClean="0">
                <a:solidFill>
                  <a:srgbClr val="000000"/>
                </a:solidFill>
                <a:latin typeface="Arial" charset="0"/>
                <a:cs typeface="Arial" charset="0"/>
                <a:sym typeface="Arial" charset="0"/>
              </a:rPr>
              <a:t>La natation scolaire nécessite un encadrement des élèves renforcé; l'enseignant peut être aidé dans cette tâche par </a:t>
            </a:r>
            <a:r>
              <a:rPr lang="fr-FR" b="1" dirty="0" smtClean="0">
                <a:solidFill>
                  <a:srgbClr val="000000"/>
                </a:solidFill>
                <a:latin typeface="Arial" charset="0"/>
                <a:cs typeface="Arial" charset="0"/>
                <a:sym typeface="Arial" charset="0"/>
              </a:rPr>
              <a:t>des intervenants agréés, professionnels ou bénévoles</a:t>
            </a:r>
            <a:r>
              <a:rPr lang="fr-FR" dirty="0" smtClean="0">
                <a:solidFill>
                  <a:srgbClr val="000000"/>
                </a:solidFill>
                <a:latin typeface="Arial" charset="0"/>
                <a:cs typeface="Arial" charset="0"/>
                <a:sym typeface="Arial" charset="0"/>
              </a:rPr>
              <a:t>. </a:t>
            </a:r>
          </a:p>
          <a:p>
            <a:pPr>
              <a:spcBef>
                <a:spcPts val="363"/>
              </a:spcBef>
              <a:spcAft>
                <a:spcPct val="0"/>
              </a:spcAft>
              <a:buFontTx/>
              <a:buNone/>
            </a:pPr>
            <a:endParaRPr lang="fr-FR"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Responsabilité des enseignants</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La mission des enseignants est non seulement d'organiser leur enseignement </a:t>
            </a:r>
            <a:r>
              <a:rPr lang="fr-FR" b="1" dirty="0" smtClean="0">
                <a:solidFill>
                  <a:srgbClr val="000000"/>
                </a:solidFill>
                <a:latin typeface="Arial" charset="0"/>
                <a:cs typeface="Arial" charset="0"/>
                <a:sym typeface="Arial" charset="0"/>
              </a:rPr>
              <a:t>mais aussi d'assurer la sécurité des élèves.</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Pour le premier degré, l'enseignement de la natation est assuré sous la responsabilité de l'enseignant de la classe ou, à défaut, d'un autre enseignant, y compris un professeur d'EPS lorsqu'un projet pédagogique est établi dans le cadre du cycle3, avec l'appui des équipes de circonscription. </a:t>
            </a:r>
          </a:p>
          <a:p>
            <a:pPr>
              <a:spcBef>
                <a:spcPts val="363"/>
              </a:spcBef>
              <a:spcAft>
                <a:spcPct val="0"/>
              </a:spcAft>
            </a:pPr>
            <a:r>
              <a:rPr lang="fr-FR" dirty="0" smtClean="0">
                <a:solidFill>
                  <a:srgbClr val="000000"/>
                </a:solidFill>
                <a:latin typeface="Arial" charset="0"/>
                <a:cs typeface="Arial" charset="0"/>
                <a:sym typeface="Arial" charset="0"/>
              </a:rPr>
              <a:t>La présence de personnels de surveillance et d'encadrement au cours de l'enseignement de la natation ne modifie pas les conditions de mise en jeu de la responsabilité des enseignants. </a:t>
            </a:r>
          </a:p>
          <a:p>
            <a:pPr>
              <a:spcBef>
                <a:spcPts val="363"/>
              </a:spcBef>
              <a:spcAft>
                <a:spcPct val="0"/>
              </a:spcAft>
            </a:pPr>
            <a:r>
              <a:rPr lang="fr-FR" b="1" dirty="0" smtClean="0">
                <a:solidFill>
                  <a:srgbClr val="000000"/>
                </a:solidFill>
                <a:latin typeface="Arial" charset="0"/>
                <a:cs typeface="Arial" charset="0"/>
                <a:sym typeface="Arial" charset="0"/>
              </a:rPr>
              <a:t>En cas de dysfonctionnement ou de mise en danger des élèves, il leur revient d'interrompre la séance.</a:t>
            </a:r>
          </a:p>
          <a:p>
            <a:pPr>
              <a:spcBef>
                <a:spcPts val="363"/>
              </a:spcBef>
              <a:spcAft>
                <a:spcPct val="0"/>
              </a:spcAft>
            </a:pPr>
            <a:endParaRPr lang="fr-FR" b="1"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Surveillance</a:t>
            </a:r>
          </a:p>
          <a:p>
            <a:pPr>
              <a:spcBef>
                <a:spcPts val="363"/>
              </a:spcBef>
              <a:spcAft>
                <a:spcPct val="0"/>
              </a:spcAft>
            </a:pPr>
            <a:r>
              <a:rPr lang="fr-FR" dirty="0" smtClean="0">
                <a:solidFill>
                  <a:srgbClr val="000000"/>
                </a:solidFill>
                <a:latin typeface="Arial" charset="0"/>
                <a:cs typeface="Arial" charset="0"/>
                <a:sym typeface="Arial" charset="0"/>
              </a:rPr>
              <a:t>La surveillance est obligatoire pendant toute la durée des activités de natation.</a:t>
            </a:r>
          </a:p>
          <a:p>
            <a:pPr>
              <a:spcBef>
                <a:spcPts val="363"/>
              </a:spcBef>
              <a:spcAft>
                <a:spcPct val="0"/>
              </a:spcAft>
            </a:pPr>
            <a:r>
              <a:rPr lang="fr-FR" dirty="0" smtClean="0">
                <a:solidFill>
                  <a:srgbClr val="000000"/>
                </a:solidFill>
                <a:latin typeface="Arial" charset="0"/>
                <a:cs typeface="Arial" charset="0"/>
                <a:sym typeface="Arial" charset="0"/>
              </a:rPr>
              <a:t>La surveillance des baignades ouvertes gratuitement au public, aménagées et autorisées, doit être assurée par du personnel titulaire d'un des diplômes prévus à l'article A.322-8 du code du sport (diplômes conférant le titre de maître-nageur sauveteur ou brevet national de sécurité et de sauvetage aquatique).</a:t>
            </a:r>
          </a:p>
          <a:p>
            <a:pPr>
              <a:spcBef>
                <a:spcPts val="363"/>
              </a:spcBef>
              <a:spcAft>
                <a:spcPct val="0"/>
              </a:spcAft>
            </a:pPr>
            <a:r>
              <a:rPr lang="fr-FR" b="1" dirty="0" smtClean="0">
                <a:solidFill>
                  <a:srgbClr val="000000"/>
                </a:solidFill>
                <a:latin typeface="Arial" charset="0"/>
                <a:cs typeface="Arial" charset="0"/>
                <a:sym typeface="Arial" charset="0"/>
              </a:rPr>
              <a:t>Nous avons demandé une explication de texte à l’EN et la DDCS.</a:t>
            </a:r>
            <a:endParaRPr lang="fr-FR"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A la simple lecture de ce paragraphe le BNSSA est autorisé à surveiller les créneaux de natation scolaire.</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La surveillance des établissements de baignade d'accès payant doit être garantie, pendant les heures d'ouverture au public, par du personnel titulaire d'un des diplômes conférant le titre de maître-nageur sauveteur ou, par </a:t>
            </a:r>
            <a:r>
              <a:rPr lang="fr-FR" b="1" dirty="0" smtClean="0">
                <a:solidFill>
                  <a:srgbClr val="000000"/>
                </a:solidFill>
                <a:latin typeface="Arial" charset="0"/>
                <a:cs typeface="Arial" charset="0"/>
                <a:sym typeface="Arial" charset="0"/>
              </a:rPr>
              <a:t>dérogation </a:t>
            </a:r>
            <a:r>
              <a:rPr lang="fr-FR" dirty="0" smtClean="0">
                <a:solidFill>
                  <a:srgbClr val="000000"/>
                </a:solidFill>
                <a:latin typeface="Arial" charset="0"/>
                <a:cs typeface="Arial" charset="0"/>
                <a:sym typeface="Arial" charset="0"/>
              </a:rPr>
              <a:t>et sur autorisation du préfet de département pour une durée limitée, </a:t>
            </a:r>
            <a:r>
              <a:rPr lang="fr-FR" b="1" dirty="0" smtClean="0">
                <a:solidFill>
                  <a:srgbClr val="000000"/>
                </a:solidFill>
                <a:latin typeface="Arial" charset="0"/>
                <a:cs typeface="Arial" charset="0"/>
                <a:sym typeface="Arial" charset="0"/>
              </a:rPr>
              <a:t>par du personnel titulaire du brevet national de sécurité et de sauvetage aquatique.</a:t>
            </a:r>
            <a:endParaRPr lang="fr-FR"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Ces dispositions sont applicables à toute activité de natation impliquant des élèves </a:t>
            </a:r>
            <a:r>
              <a:rPr lang="fr-FR" dirty="0" smtClean="0">
                <a:solidFill>
                  <a:srgbClr val="000000"/>
                </a:solidFill>
                <a:latin typeface="Arial" charset="0"/>
                <a:cs typeface="Arial" charset="0"/>
                <a:sym typeface="Arial" charset="0"/>
              </a:rPr>
              <a:t>(enseignement obligatoire…accompagnement éducatif).</a:t>
            </a:r>
          </a:p>
          <a:p>
            <a:pPr>
              <a:spcBef>
                <a:spcPts val="363"/>
              </a:spcBef>
              <a:spcAft>
                <a:spcPct val="0"/>
              </a:spcAft>
            </a:pPr>
            <a:r>
              <a:rPr lang="fr-FR" dirty="0" smtClean="0">
                <a:solidFill>
                  <a:srgbClr val="000000"/>
                </a:solidFill>
                <a:latin typeface="Arial" charset="0"/>
                <a:cs typeface="Arial" charset="0"/>
                <a:sym typeface="Arial" charset="0"/>
              </a:rPr>
              <a:t>Les surveillants de bassin sont exclusivement affectés à la surveillance et à la sécurité des activités, ainsi qu'à la vérification des conditions réglementaires d'utilisation de l'équipement </a:t>
            </a:r>
            <a:r>
              <a:rPr lang="fr-FR" b="1" dirty="0" smtClean="0">
                <a:solidFill>
                  <a:srgbClr val="000000"/>
                </a:solidFill>
                <a:latin typeface="Arial" charset="0"/>
                <a:cs typeface="Arial" charset="0"/>
                <a:sym typeface="Arial" charset="0"/>
              </a:rPr>
              <a:t>(POSS) </a:t>
            </a:r>
            <a:r>
              <a:rPr lang="fr-FR" dirty="0" smtClean="0">
                <a:solidFill>
                  <a:srgbClr val="000000"/>
                </a:solidFill>
                <a:latin typeface="Arial" charset="0"/>
                <a:cs typeface="Arial" charset="0"/>
                <a:sym typeface="Arial" charset="0"/>
              </a:rPr>
              <a:t>et, par conséquent, ne peuvent simultanément remplir une mission d'enseignement. </a:t>
            </a:r>
          </a:p>
          <a:p>
            <a:pPr>
              <a:spcBef>
                <a:spcPts val="363"/>
              </a:spcBef>
              <a:spcAft>
                <a:spcPct val="0"/>
              </a:spcAft>
            </a:pPr>
            <a:r>
              <a:rPr lang="fr-FR" b="1" dirty="0" smtClean="0">
                <a:solidFill>
                  <a:srgbClr val="000000"/>
                </a:solidFill>
                <a:latin typeface="Arial" charset="0"/>
                <a:cs typeface="Arial" charset="0"/>
                <a:sym typeface="Arial" charset="0"/>
              </a:rPr>
              <a:t>Aucun élève ne doit accéder aux bassins ou aux plages en leur absence.</a:t>
            </a:r>
            <a:endParaRPr lang="fr-FR" dirty="0" smtClean="0">
              <a:solidFill>
                <a:srgbClr val="000000"/>
              </a:solidFill>
              <a:latin typeface="Arial" charset="0"/>
              <a:cs typeface="Arial" charset="0"/>
              <a:sym typeface="Arial"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8F746669-518D-408E-8D8F-7A6EC9B9B303}" type="slidenum">
              <a:rPr lang="fr-FR" altLang="fr-FR" smtClean="0"/>
              <a:pPr>
                <a:defRPr/>
              </a:pPr>
              <a:t>13</a:t>
            </a:fld>
            <a:endParaRPr lang="fr-FR" altLang="fr-FR"/>
          </a:p>
        </p:txBody>
      </p:sp>
    </p:spTree>
    <p:extLst>
      <p:ext uri="{BB962C8B-B14F-4D97-AF65-F5344CB8AC3E}">
        <p14:creationId xmlns:p14="http://schemas.microsoft.com/office/powerpoint/2010/main" val="117396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363"/>
              </a:spcBef>
              <a:spcAft>
                <a:spcPct val="0"/>
              </a:spcAft>
            </a:pPr>
            <a:r>
              <a:rPr lang="fr-FR" dirty="0" smtClean="0">
                <a:solidFill>
                  <a:srgbClr val="000000"/>
                </a:solidFill>
                <a:latin typeface="Arial" charset="0"/>
                <a:cs typeface="Arial" charset="0"/>
                <a:sym typeface="Arial" charset="0"/>
              </a:rPr>
              <a:t>Dans le premier degré, l'encadrement des élèves est assuré par l'enseignant de la classe et des intervenants agréés, professionnels ou bénévoles. </a:t>
            </a:r>
          </a:p>
          <a:p>
            <a:pPr>
              <a:spcBef>
                <a:spcPts val="363"/>
              </a:spcBef>
              <a:spcAft>
                <a:spcPct val="0"/>
              </a:spcAft>
            </a:pPr>
            <a:r>
              <a:rPr lang="fr-FR" b="1" dirty="0" smtClean="0">
                <a:solidFill>
                  <a:srgbClr val="000000"/>
                </a:solidFill>
                <a:latin typeface="Arial" charset="0"/>
                <a:cs typeface="Arial" charset="0"/>
                <a:sym typeface="Arial" charset="0"/>
              </a:rPr>
              <a:t>Le taux d'encadrement ne peut être inférieur aux valeurs définies dans le tableau ci-dessous.</a:t>
            </a:r>
            <a:endParaRPr lang="fr-FR" dirty="0" smtClean="0">
              <a:solidFill>
                <a:srgbClr val="000000"/>
              </a:solidFill>
              <a:latin typeface="Arial" charset="0"/>
              <a:cs typeface="Arial" charset="0"/>
              <a:sym typeface="Arial" charset="0"/>
            </a:endParaRPr>
          </a:p>
        </p:txBody>
      </p:sp>
      <p:sp>
        <p:nvSpPr>
          <p:cNvPr id="4" name="Espace réservé du numéro de diapositive 3"/>
          <p:cNvSpPr>
            <a:spLocks noGrp="1"/>
          </p:cNvSpPr>
          <p:nvPr>
            <p:ph type="sldNum" sz="quarter" idx="10"/>
          </p:nvPr>
        </p:nvSpPr>
        <p:spPr/>
        <p:txBody>
          <a:bodyPr/>
          <a:lstStyle/>
          <a:p>
            <a:pPr>
              <a:defRPr/>
            </a:pPr>
            <a:fld id="{8F746669-518D-408E-8D8F-7A6EC9B9B303}" type="slidenum">
              <a:rPr lang="fr-FR" altLang="fr-FR" smtClean="0"/>
              <a:pPr>
                <a:defRPr/>
              </a:pPr>
              <a:t>14</a:t>
            </a:fld>
            <a:endParaRPr lang="fr-FR" altLang="fr-FR"/>
          </a:p>
        </p:txBody>
      </p:sp>
    </p:spTree>
    <p:extLst>
      <p:ext uri="{BB962C8B-B14F-4D97-AF65-F5344CB8AC3E}">
        <p14:creationId xmlns:p14="http://schemas.microsoft.com/office/powerpoint/2010/main" val="352115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363"/>
              </a:spcBef>
              <a:spcAft>
                <a:spcPct val="0"/>
              </a:spcAft>
            </a:pPr>
            <a:r>
              <a:rPr lang="fr-FR" b="1" dirty="0" smtClean="0">
                <a:solidFill>
                  <a:srgbClr val="000000"/>
                </a:solidFill>
                <a:latin typeface="Arial" charset="0"/>
                <a:cs typeface="Arial" charset="0"/>
                <a:sym typeface="Arial" charset="0"/>
              </a:rPr>
              <a:t>Les intervenants bénévoles</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Ces intervenants bénévoles sont soumis, d'une part, </a:t>
            </a:r>
            <a:r>
              <a:rPr lang="fr-FR" b="1" dirty="0" smtClean="0">
                <a:solidFill>
                  <a:srgbClr val="000000"/>
                </a:solidFill>
                <a:latin typeface="Arial" charset="0"/>
                <a:cs typeface="Arial" charset="0"/>
                <a:sym typeface="Arial" charset="0"/>
              </a:rPr>
              <a:t>à un agrément préalable (sauf s'ils relèvent d'une des situations prévues au point précédent, « les intervenants professionnels »), </a:t>
            </a:r>
            <a:r>
              <a:rPr lang="fr-FR" dirty="0" smtClean="0">
                <a:solidFill>
                  <a:srgbClr val="000000"/>
                </a:solidFill>
                <a:latin typeface="Arial" charset="0"/>
                <a:cs typeface="Arial" charset="0"/>
                <a:sym typeface="Arial" charset="0"/>
              </a:rPr>
              <a:t>délivré par l'IA-</a:t>
            </a:r>
            <a:r>
              <a:rPr lang="fr-FR" dirty="0" err="1" smtClean="0">
                <a:solidFill>
                  <a:srgbClr val="000000"/>
                </a:solidFill>
                <a:latin typeface="Arial" charset="0"/>
                <a:cs typeface="Arial" charset="0"/>
                <a:sym typeface="Arial" charset="0"/>
              </a:rPr>
              <a:t>Dasen</a:t>
            </a:r>
            <a:r>
              <a:rPr lang="fr-FR" dirty="0" smtClean="0">
                <a:solidFill>
                  <a:srgbClr val="000000"/>
                </a:solidFill>
                <a:latin typeface="Arial" charset="0"/>
                <a:cs typeface="Arial" charset="0"/>
                <a:sym typeface="Arial" charset="0"/>
              </a:rPr>
              <a:t>, agissant sur délégation du recteur, après vérification de leurs compétences et de leur </a:t>
            </a:r>
            <a:r>
              <a:rPr lang="fr-FR" b="1" dirty="0" smtClean="0">
                <a:solidFill>
                  <a:srgbClr val="000000"/>
                </a:solidFill>
                <a:latin typeface="Arial" charset="0"/>
                <a:cs typeface="Arial" charset="0"/>
                <a:sym typeface="Arial" charset="0"/>
              </a:rPr>
              <a:t>honorabilité </a:t>
            </a:r>
            <a:r>
              <a:rPr lang="fr-FR" dirty="0" smtClean="0">
                <a:solidFill>
                  <a:srgbClr val="000000"/>
                </a:solidFill>
                <a:latin typeface="Arial" charset="0"/>
                <a:cs typeface="Arial" charset="0"/>
                <a:sym typeface="Arial" charset="0"/>
              </a:rPr>
              <a:t>et, d'autre part, à l'autorisation du directeur d'école.</a:t>
            </a:r>
          </a:p>
          <a:p>
            <a:pPr>
              <a:spcBef>
                <a:spcPts val="363"/>
              </a:spcBef>
              <a:spcAft>
                <a:spcPct val="0"/>
              </a:spcAft>
            </a:pPr>
            <a:r>
              <a:rPr lang="fr-FR" b="1" dirty="0" smtClean="0">
                <a:solidFill>
                  <a:srgbClr val="000000"/>
                </a:solidFill>
                <a:latin typeface="Arial" charset="0"/>
                <a:cs typeface="Arial" charset="0"/>
                <a:sym typeface="Arial" charset="0"/>
              </a:rPr>
              <a:t>Ils peuvent selon le cas :</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a:t>
            </a:r>
            <a:r>
              <a:rPr lang="fr-FR" b="1" dirty="0" smtClean="0">
                <a:solidFill>
                  <a:srgbClr val="000000"/>
                </a:solidFill>
                <a:latin typeface="Arial" charset="0"/>
                <a:cs typeface="Arial" charset="0"/>
                <a:sym typeface="Arial" charset="0"/>
              </a:rPr>
              <a:t>assister l'enseignant </a:t>
            </a:r>
            <a:r>
              <a:rPr lang="fr-FR" dirty="0" smtClean="0">
                <a:solidFill>
                  <a:srgbClr val="000000"/>
                </a:solidFill>
                <a:latin typeface="Arial" charset="0"/>
                <a:cs typeface="Arial" charset="0"/>
                <a:sym typeface="Arial" charset="0"/>
              </a:rPr>
              <a:t>dans les activités que celui-ci conduit avec un groupe d'élèves;</a:t>
            </a:r>
          </a:p>
          <a:p>
            <a:pPr>
              <a:spcBef>
                <a:spcPts val="363"/>
              </a:spcBef>
              <a:spcAft>
                <a:spcPct val="0"/>
              </a:spcAft>
            </a:pPr>
            <a:r>
              <a:rPr lang="fr-FR" dirty="0" smtClean="0">
                <a:solidFill>
                  <a:srgbClr val="000000"/>
                </a:solidFill>
                <a:latin typeface="Arial" charset="0"/>
                <a:cs typeface="Arial" charset="0"/>
                <a:sym typeface="Arial" charset="0"/>
              </a:rPr>
              <a:t>-</a:t>
            </a:r>
            <a:r>
              <a:rPr lang="fr-FR" b="1" dirty="0" smtClean="0">
                <a:solidFill>
                  <a:srgbClr val="000000"/>
                </a:solidFill>
                <a:latin typeface="Arial" charset="0"/>
                <a:cs typeface="Arial" charset="0"/>
                <a:sym typeface="Arial" charset="0"/>
              </a:rPr>
              <a:t>prendre en charge un groupe d'élèves que l'enseignant leur confie</a:t>
            </a:r>
            <a:r>
              <a:rPr lang="fr-FR" dirty="0" smtClean="0">
                <a:solidFill>
                  <a:srgbClr val="000000"/>
                </a:solidFill>
                <a:latin typeface="Arial" charset="0"/>
                <a:cs typeface="Arial" charset="0"/>
                <a:sym typeface="Arial" charset="0"/>
              </a:rPr>
              <a:t>. Dans ce cas, ils assurent la surveillance du groupe et remplissent une mission d'animation d'activités (parcours, ateliers, jeux guidés, etc.).</a:t>
            </a:r>
          </a:p>
          <a:p>
            <a:pPr>
              <a:spcBef>
                <a:spcPts val="363"/>
              </a:spcBef>
              <a:spcAft>
                <a:spcPct val="0"/>
              </a:spcAft>
            </a:pPr>
            <a:r>
              <a:rPr lang="fr-FR" dirty="0" smtClean="0">
                <a:solidFill>
                  <a:srgbClr val="000000"/>
                </a:solidFill>
                <a:latin typeface="Arial" charset="0"/>
                <a:cs typeface="Arial" charset="0"/>
                <a:sym typeface="Arial" charset="0"/>
              </a:rPr>
              <a:t>Des sessions d'information sont organisées pour préparer les intervenants bénévoles à participer à l'encadrement de ces activités</a:t>
            </a:r>
          </a:p>
          <a:p>
            <a:pPr>
              <a:spcBef>
                <a:spcPts val="363"/>
              </a:spcBef>
              <a:spcAft>
                <a:spcPct val="0"/>
              </a:spcAft>
            </a:pPr>
            <a:endParaRPr lang="fr-FR" dirty="0" smtClean="0">
              <a:solidFill>
                <a:srgbClr val="000000"/>
              </a:solidFill>
              <a:latin typeface="Arial" charset="0"/>
              <a:cs typeface="Arial" charset="0"/>
              <a:sym typeface="Arial" charset="0"/>
            </a:endParaRPr>
          </a:p>
          <a:p>
            <a:pPr>
              <a:spcBef>
                <a:spcPts val="363"/>
              </a:spcBef>
              <a:spcAft>
                <a:spcPct val="0"/>
              </a:spcAft>
            </a:pPr>
            <a:r>
              <a:rPr lang="fr-FR" b="1" dirty="0" smtClean="0">
                <a:solidFill>
                  <a:srgbClr val="000000"/>
                </a:solidFill>
                <a:latin typeface="Arial" charset="0"/>
                <a:cs typeface="Arial" charset="0"/>
                <a:sym typeface="Arial" charset="0"/>
              </a:rPr>
              <a:t>Cas particulier des personnes en charge de l'accompagnement de la vie collective</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Les accompagnateurs bénévoles assurant l'encadrement de la vie collective (par exemple, dans le cadre du transport, des vestiaires, de la toilette ou de la douche), mais n'intervenant pas dans une activité d'enseignement. Ils ne sont donc pas soumis à l'agrément. </a:t>
            </a:r>
          </a:p>
          <a:p>
            <a:pPr>
              <a:spcBef>
                <a:spcPts val="363"/>
              </a:spcBef>
              <a:spcAft>
                <a:spcPct val="0"/>
              </a:spcAft>
            </a:pPr>
            <a:r>
              <a:rPr lang="fr-FR" dirty="0" smtClean="0">
                <a:solidFill>
                  <a:srgbClr val="000000"/>
                </a:solidFill>
                <a:latin typeface="Arial" charset="0"/>
                <a:cs typeface="Arial" charset="0"/>
                <a:sym typeface="Arial" charset="0"/>
              </a:rPr>
              <a:t>Toutefois, leur participation est soumise à l'autorisation préalable du directeur d'école.</a:t>
            </a:r>
          </a:p>
          <a:p>
            <a:pPr>
              <a:spcBef>
                <a:spcPts val="363"/>
              </a:spcBef>
              <a:spcAft>
                <a:spcPct val="0"/>
              </a:spcAft>
            </a:pPr>
            <a:r>
              <a:rPr lang="fr-FR" b="1" dirty="0" smtClean="0">
                <a:solidFill>
                  <a:srgbClr val="000000"/>
                </a:solidFill>
                <a:latin typeface="Arial" charset="0"/>
                <a:cs typeface="Arial" charset="0"/>
                <a:sym typeface="Arial" charset="0"/>
              </a:rPr>
              <a:t>En tout état de cause, un accompagnateur bénévole ne peut se retrouver isolé avec un élève.</a:t>
            </a: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À l'école maternelle, dans le cadre de leur statut, les agents territoriaux spécialisés des écoles maternelles (</a:t>
            </a:r>
            <a:r>
              <a:rPr lang="fr-FR" b="1" dirty="0" err="1" smtClean="0">
                <a:solidFill>
                  <a:srgbClr val="000000"/>
                </a:solidFill>
                <a:latin typeface="Arial" charset="0"/>
                <a:cs typeface="Arial" charset="0"/>
                <a:sym typeface="Arial" charset="0"/>
              </a:rPr>
              <a:t>Atsem</a:t>
            </a:r>
            <a:r>
              <a:rPr lang="fr-FR" dirty="0" smtClean="0">
                <a:solidFill>
                  <a:srgbClr val="000000"/>
                </a:solidFill>
                <a:latin typeface="Arial" charset="0"/>
                <a:cs typeface="Arial" charset="0"/>
                <a:sym typeface="Arial" charset="0"/>
              </a:rPr>
              <a:t>) </a:t>
            </a:r>
            <a:r>
              <a:rPr lang="fr-FR" b="1" dirty="0" smtClean="0">
                <a:solidFill>
                  <a:srgbClr val="000000"/>
                </a:solidFill>
                <a:latin typeface="Arial" charset="0"/>
                <a:cs typeface="Arial" charset="0"/>
                <a:sym typeface="Arial" charset="0"/>
              </a:rPr>
              <a:t>peuvent utilement participer à l'encadrement de la vie collective </a:t>
            </a:r>
            <a:r>
              <a:rPr lang="fr-FR" dirty="0" smtClean="0">
                <a:solidFill>
                  <a:srgbClr val="000000"/>
                </a:solidFill>
                <a:latin typeface="Arial" charset="0"/>
                <a:cs typeface="Arial" charset="0"/>
                <a:sym typeface="Arial" charset="0"/>
              </a:rPr>
              <a:t>des séances de natation. Ils ne sont pas soumis à l'agrément préalable de l'IA-</a:t>
            </a:r>
            <a:r>
              <a:rPr lang="fr-FR" dirty="0" err="1" smtClean="0">
                <a:solidFill>
                  <a:srgbClr val="000000"/>
                </a:solidFill>
                <a:latin typeface="Arial" charset="0"/>
                <a:cs typeface="Arial" charset="0"/>
                <a:sym typeface="Arial" charset="0"/>
              </a:rPr>
              <a:t>Dasen</a:t>
            </a:r>
            <a:r>
              <a:rPr lang="fr-FR" dirty="0" smtClean="0">
                <a:solidFill>
                  <a:srgbClr val="000000"/>
                </a:solidFill>
                <a:latin typeface="Arial" charset="0"/>
                <a:cs typeface="Arial" charset="0"/>
                <a:sym typeface="Arial" charset="0"/>
              </a:rPr>
              <a:t>.</a:t>
            </a:r>
          </a:p>
          <a:p>
            <a:pPr>
              <a:spcBef>
                <a:spcPts val="363"/>
              </a:spcBef>
              <a:spcAft>
                <a:spcPct val="0"/>
              </a:spcAft>
            </a:pPr>
            <a:endParaRPr lang="fr-FR" dirty="0" smtClean="0">
              <a:solidFill>
                <a:srgbClr val="000000"/>
              </a:solidFill>
              <a:latin typeface="Arial" charset="0"/>
              <a:cs typeface="Arial" charset="0"/>
              <a:sym typeface="Arial" charset="0"/>
            </a:endParaRPr>
          </a:p>
          <a:p>
            <a:pPr>
              <a:spcBef>
                <a:spcPts val="363"/>
              </a:spcBef>
              <a:spcAft>
                <a:spcPct val="0"/>
              </a:spcAft>
            </a:pPr>
            <a:r>
              <a:rPr lang="fr-FR" dirty="0" smtClean="0">
                <a:solidFill>
                  <a:srgbClr val="000000"/>
                </a:solidFill>
                <a:latin typeface="Arial" charset="0"/>
                <a:cs typeface="Arial" charset="0"/>
                <a:sym typeface="Arial" charset="0"/>
              </a:rPr>
              <a:t>Les auxiliaires de vie scolaire(AVS) accompagnent les élèves en situation de handicap à la piscine, </a:t>
            </a:r>
            <a:r>
              <a:rPr lang="fr-FR" b="1" dirty="0" smtClean="0">
                <a:solidFill>
                  <a:srgbClr val="000000"/>
                </a:solidFill>
                <a:latin typeface="Arial" charset="0"/>
                <a:cs typeface="Arial" charset="0"/>
                <a:sym typeface="Arial" charset="0"/>
              </a:rPr>
              <a:t>y compris</a:t>
            </a:r>
            <a:r>
              <a:rPr lang="fr-FR" dirty="0" smtClean="0">
                <a:solidFill>
                  <a:srgbClr val="000000"/>
                </a:solidFill>
                <a:latin typeface="Arial" charset="0"/>
                <a:cs typeface="Arial" charset="0"/>
                <a:sym typeface="Arial" charset="0"/>
              </a:rPr>
              <a:t> </a:t>
            </a:r>
            <a:r>
              <a:rPr lang="fr-FR" b="1" dirty="0" smtClean="0">
                <a:solidFill>
                  <a:srgbClr val="000000"/>
                </a:solidFill>
                <a:latin typeface="Arial" charset="0"/>
                <a:cs typeface="Arial" charset="0"/>
                <a:sym typeface="Arial" charset="0"/>
              </a:rPr>
              <a:t>dans l'eau</a:t>
            </a:r>
            <a:r>
              <a:rPr lang="fr-FR" dirty="0" smtClean="0">
                <a:solidFill>
                  <a:srgbClr val="000000"/>
                </a:solidFill>
                <a:latin typeface="Arial" charset="0"/>
                <a:cs typeface="Arial" charset="0"/>
                <a:sym typeface="Arial" charset="0"/>
              </a:rPr>
              <a:t>, quand c'est nécessaire, en référence au projet d'accueil individualisé ou au projet personnalisé de scolarisation. </a:t>
            </a:r>
            <a:r>
              <a:rPr lang="fr-FR" b="1" dirty="0" smtClean="0">
                <a:solidFill>
                  <a:srgbClr val="000000"/>
                </a:solidFill>
                <a:latin typeface="Arial" charset="0"/>
                <a:cs typeface="Arial" charset="0"/>
                <a:sym typeface="Arial" charset="0"/>
              </a:rPr>
              <a:t>Ils ne sont pas non plus soumis à</a:t>
            </a:r>
            <a:r>
              <a:rPr lang="fr-FR" dirty="0" smtClean="0">
                <a:solidFill>
                  <a:srgbClr val="000000"/>
                </a:solidFill>
                <a:latin typeface="Arial" charset="0"/>
                <a:cs typeface="Arial" charset="0"/>
                <a:sym typeface="Arial" charset="0"/>
              </a:rPr>
              <a:t> </a:t>
            </a:r>
            <a:r>
              <a:rPr lang="fr-FR" b="1" dirty="0" smtClean="0">
                <a:solidFill>
                  <a:srgbClr val="000000"/>
                </a:solidFill>
                <a:latin typeface="Arial" charset="0"/>
                <a:cs typeface="Arial" charset="0"/>
                <a:sym typeface="Arial" charset="0"/>
              </a:rPr>
              <a:t>agrément</a:t>
            </a:r>
            <a:r>
              <a:rPr lang="fr-FR" dirty="0" smtClean="0">
                <a:solidFill>
                  <a:srgbClr val="000000"/>
                </a:solidFill>
                <a:latin typeface="Arial" charset="0"/>
                <a:cs typeface="Arial" charset="0"/>
                <a:sym typeface="Arial" charset="0"/>
              </a:rPr>
              <a:t>. </a:t>
            </a:r>
            <a:r>
              <a:rPr lang="fr-FR" dirty="0" err="1" smtClean="0">
                <a:solidFill>
                  <a:srgbClr val="000000"/>
                </a:solidFill>
                <a:latin typeface="Arial" charset="0"/>
                <a:cs typeface="Arial" charset="0"/>
                <a:sym typeface="Arial" charset="0"/>
              </a:rPr>
              <a:t>Leurrôleselimiteàl'accompagnementdu</a:t>
            </a:r>
            <a:r>
              <a:rPr lang="fr-FR" dirty="0" smtClean="0">
                <a:solidFill>
                  <a:srgbClr val="000000"/>
                </a:solidFill>
                <a:latin typeface="Arial" charset="0"/>
                <a:cs typeface="Arial" charset="0"/>
                <a:sym typeface="Arial" charset="0"/>
              </a:rPr>
              <a:t> </a:t>
            </a:r>
            <a:r>
              <a:rPr lang="fr-FR" dirty="0" err="1" smtClean="0">
                <a:solidFill>
                  <a:srgbClr val="000000"/>
                </a:solidFill>
                <a:latin typeface="Arial" charset="0"/>
                <a:cs typeface="Arial" charset="0"/>
                <a:sym typeface="Arial" charset="0"/>
              </a:rPr>
              <a:t>oudesélèveshandicapés</a:t>
            </a:r>
            <a:r>
              <a:rPr lang="fr-FR" dirty="0" smtClean="0">
                <a:solidFill>
                  <a:srgbClr val="000000"/>
                </a:solidFill>
                <a:latin typeface="Arial" charset="0"/>
                <a:cs typeface="Arial" charset="0"/>
                <a:sym typeface="Arial" charset="0"/>
              </a:rPr>
              <a:t>.</a:t>
            </a:r>
          </a:p>
        </p:txBody>
      </p:sp>
      <p:sp>
        <p:nvSpPr>
          <p:cNvPr id="4" name="Espace réservé du numéro de diapositive 3"/>
          <p:cNvSpPr>
            <a:spLocks noGrp="1"/>
          </p:cNvSpPr>
          <p:nvPr>
            <p:ph type="sldNum" sz="quarter" idx="10"/>
          </p:nvPr>
        </p:nvSpPr>
        <p:spPr/>
        <p:txBody>
          <a:bodyPr/>
          <a:lstStyle/>
          <a:p>
            <a:pPr>
              <a:defRPr/>
            </a:pPr>
            <a:fld id="{8F746669-518D-408E-8D8F-7A6EC9B9B303}" type="slidenum">
              <a:rPr lang="fr-FR" altLang="fr-FR" smtClean="0"/>
              <a:pPr>
                <a:defRPr/>
              </a:pPr>
              <a:t>15</a:t>
            </a:fld>
            <a:endParaRPr lang="fr-FR" altLang="fr-FR"/>
          </a:p>
        </p:txBody>
      </p:sp>
    </p:spTree>
    <p:extLst>
      <p:ext uri="{BB962C8B-B14F-4D97-AF65-F5344CB8AC3E}">
        <p14:creationId xmlns:p14="http://schemas.microsoft.com/office/powerpoint/2010/main" val="63362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D4566DE6-AE01-4AB4-9D56-890667E48CF9}" type="slidenum">
              <a:rPr lang="fr-FR" altLang="fr-FR"/>
              <a:pPr>
                <a:defRPr/>
              </a:pPr>
              <a:t>‹N°›</a:t>
            </a:fld>
            <a:endParaRPr lang="fr-FR" altLang="fr-FR"/>
          </a:p>
        </p:txBody>
      </p:sp>
    </p:spTree>
    <p:extLst>
      <p:ext uri="{BB962C8B-B14F-4D97-AF65-F5344CB8AC3E}">
        <p14:creationId xmlns:p14="http://schemas.microsoft.com/office/powerpoint/2010/main" val="12601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639EA1F-BA44-4ADF-B499-5C7DA6E59610}" type="slidenum">
              <a:rPr lang="fr-FR" altLang="fr-FR"/>
              <a:pPr>
                <a:defRPr/>
              </a:pPr>
              <a:t>‹N°›</a:t>
            </a:fld>
            <a:endParaRPr lang="fr-FR" altLang="fr-FR"/>
          </a:p>
        </p:txBody>
      </p:sp>
    </p:spTree>
    <p:extLst>
      <p:ext uri="{BB962C8B-B14F-4D97-AF65-F5344CB8AC3E}">
        <p14:creationId xmlns:p14="http://schemas.microsoft.com/office/powerpoint/2010/main" val="37035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53D8F2D-96F7-464A-889C-0156FCC8DB0B}" type="slidenum">
              <a:rPr lang="fr-FR" altLang="fr-FR"/>
              <a:pPr>
                <a:defRPr/>
              </a:pPr>
              <a:t>‹N°›</a:t>
            </a:fld>
            <a:endParaRPr lang="fr-FR" altLang="fr-FR"/>
          </a:p>
        </p:txBody>
      </p:sp>
    </p:spTree>
    <p:extLst>
      <p:ext uri="{BB962C8B-B14F-4D97-AF65-F5344CB8AC3E}">
        <p14:creationId xmlns:p14="http://schemas.microsoft.com/office/powerpoint/2010/main" val="58559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FF23B133-5E52-407F-B283-D1329A305E6A}" type="slidenum">
              <a:rPr lang="fr-FR" altLang="fr-FR"/>
              <a:pPr>
                <a:defRPr/>
              </a:pPr>
              <a:t>‹N°›</a:t>
            </a:fld>
            <a:endParaRPr lang="fr-FR" altLang="fr-FR"/>
          </a:p>
        </p:txBody>
      </p:sp>
    </p:spTree>
    <p:extLst>
      <p:ext uri="{BB962C8B-B14F-4D97-AF65-F5344CB8AC3E}">
        <p14:creationId xmlns:p14="http://schemas.microsoft.com/office/powerpoint/2010/main" val="344626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C13BF34-E397-4DC4-AB79-637FCEBFB9F7}" type="slidenum">
              <a:rPr lang="fr-FR" altLang="fr-FR"/>
              <a:pPr>
                <a:defRPr/>
              </a:pPr>
              <a:t>‹N°›</a:t>
            </a:fld>
            <a:endParaRPr lang="fr-FR" altLang="fr-FR"/>
          </a:p>
        </p:txBody>
      </p:sp>
    </p:spTree>
    <p:extLst>
      <p:ext uri="{BB962C8B-B14F-4D97-AF65-F5344CB8AC3E}">
        <p14:creationId xmlns:p14="http://schemas.microsoft.com/office/powerpoint/2010/main" val="162058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0B2A647E-44EE-40E3-B599-5CD627B96C05}" type="slidenum">
              <a:rPr lang="fr-FR" altLang="fr-FR"/>
              <a:pPr>
                <a:defRPr/>
              </a:pPr>
              <a:t>‹N°›</a:t>
            </a:fld>
            <a:endParaRPr lang="fr-FR" altLang="fr-FR"/>
          </a:p>
        </p:txBody>
      </p:sp>
    </p:spTree>
    <p:extLst>
      <p:ext uri="{BB962C8B-B14F-4D97-AF65-F5344CB8AC3E}">
        <p14:creationId xmlns:p14="http://schemas.microsoft.com/office/powerpoint/2010/main" val="203045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A9F8DE96-C1A6-4FB7-961B-1450FCC558BB}" type="slidenum">
              <a:rPr lang="fr-FR" altLang="fr-FR"/>
              <a:pPr>
                <a:defRPr/>
              </a:pPr>
              <a:t>‹N°›</a:t>
            </a:fld>
            <a:endParaRPr lang="fr-FR" altLang="fr-FR"/>
          </a:p>
        </p:txBody>
      </p:sp>
    </p:spTree>
    <p:extLst>
      <p:ext uri="{BB962C8B-B14F-4D97-AF65-F5344CB8AC3E}">
        <p14:creationId xmlns:p14="http://schemas.microsoft.com/office/powerpoint/2010/main" val="208958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6223F2B-84A1-42F6-84FE-5F764F56559F}" type="slidenum">
              <a:rPr lang="fr-FR" altLang="fr-FR"/>
              <a:pPr>
                <a:defRPr/>
              </a:pPr>
              <a:t>‹N°›</a:t>
            </a:fld>
            <a:endParaRPr lang="fr-FR" altLang="fr-FR"/>
          </a:p>
        </p:txBody>
      </p:sp>
    </p:spTree>
    <p:extLst>
      <p:ext uri="{BB962C8B-B14F-4D97-AF65-F5344CB8AC3E}">
        <p14:creationId xmlns:p14="http://schemas.microsoft.com/office/powerpoint/2010/main" val="353876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23552E0-80A1-4CC7-BF63-AAF53BD2434E}" type="slidenum">
              <a:rPr lang="fr-FR" altLang="fr-FR"/>
              <a:pPr>
                <a:defRPr/>
              </a:pPr>
              <a:t>‹N°›</a:t>
            </a:fld>
            <a:endParaRPr lang="fr-FR" altLang="fr-FR"/>
          </a:p>
        </p:txBody>
      </p:sp>
    </p:spTree>
    <p:extLst>
      <p:ext uri="{BB962C8B-B14F-4D97-AF65-F5344CB8AC3E}">
        <p14:creationId xmlns:p14="http://schemas.microsoft.com/office/powerpoint/2010/main" val="377019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2E1362F-7FDE-4606-88DC-7C76F8F18576}" type="slidenum">
              <a:rPr lang="fr-FR" altLang="fr-FR"/>
              <a:pPr>
                <a:defRPr/>
              </a:pPr>
              <a:t>‹N°›</a:t>
            </a:fld>
            <a:endParaRPr lang="fr-FR" altLang="fr-FR"/>
          </a:p>
        </p:txBody>
      </p:sp>
    </p:spTree>
    <p:extLst>
      <p:ext uri="{BB962C8B-B14F-4D97-AF65-F5344CB8AC3E}">
        <p14:creationId xmlns:p14="http://schemas.microsoft.com/office/powerpoint/2010/main" val="151329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1BC3E17-5F9D-49C4-BD86-38D8FF033905}" type="slidenum">
              <a:rPr lang="fr-FR" altLang="fr-FR"/>
              <a:pPr>
                <a:defRPr/>
              </a:pPr>
              <a:t>‹N°›</a:t>
            </a:fld>
            <a:endParaRPr lang="fr-FR" altLang="fr-FR"/>
          </a:p>
        </p:txBody>
      </p:sp>
    </p:spTree>
    <p:extLst>
      <p:ext uri="{BB962C8B-B14F-4D97-AF65-F5344CB8AC3E}">
        <p14:creationId xmlns:p14="http://schemas.microsoft.com/office/powerpoint/2010/main" val="235898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68313" y="6237288"/>
            <a:ext cx="11509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1619250" y="6237288"/>
            <a:ext cx="597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defRPr>
            </a:lvl1pPr>
          </a:lstStyle>
          <a:p>
            <a:pPr>
              <a:defRPr/>
            </a:pPr>
            <a:endParaRPr lang="fr-FR" altLang="fr-FR"/>
          </a:p>
        </p:txBody>
      </p:sp>
      <p:sp>
        <p:nvSpPr>
          <p:cNvPr id="1030" name="Rectangle 6"/>
          <p:cNvSpPr>
            <a:spLocks noGrp="1" noChangeArrowheads="1"/>
          </p:cNvSpPr>
          <p:nvPr>
            <p:ph type="sldNum" sz="quarter" idx="4"/>
          </p:nvPr>
        </p:nvSpPr>
        <p:spPr bwMode="auto">
          <a:xfrm>
            <a:off x="7596188" y="6237288"/>
            <a:ext cx="11255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D43670-46FA-4FF6-8F63-6B12F227473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education.gouv.fr/pid285/bulletin_officiel.html?cid_bo=1187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ducation.gouv.fr/pid285/bulletin_officiel.html?cid_bo=91204" TargetMode="External"/><Relationship Id="rId5" Type="http://schemas.openxmlformats.org/officeDocument/2006/relationships/hyperlink" Target="https://www.education.gouv.fr/cid95812/au-bo-special-du-26-novembre-2015-programmes-d-enseignement-de-l-ecole-elementaire-et-du-college.html" TargetMode="External"/><Relationship Id="rId4" Type="http://schemas.openxmlformats.org/officeDocument/2006/relationships/hyperlink" Target="https://www.education.gouv.fr/cid87300/rentree-2015-le-nouveau-programme-de-l-ecole-maternell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logs86.ac-poitiers.fr/natation-grand-poitier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dai.ly/k3JmkXBicgJyq3vCOV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3132138" y="2492375"/>
            <a:ext cx="54723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b="1" dirty="0" smtClean="0">
                <a:solidFill>
                  <a:schemeClr val="bg1"/>
                </a:solidFill>
                <a:latin typeface="Arial Black" panose="020B0A04020102020204" pitchFamily="34" charset="0"/>
              </a:rPr>
              <a:t>Formation Savoir-nager</a:t>
            </a:r>
            <a:endParaRPr lang="fr-FR" altLang="fr-FR" b="1" dirty="0">
              <a:solidFill>
                <a:schemeClr val="bg1"/>
              </a:solidFill>
              <a:latin typeface="Arial Black" panose="020B0A04020102020204" pitchFamily="34" charset="0"/>
            </a:endParaRPr>
          </a:p>
        </p:txBody>
      </p:sp>
      <p:sp>
        <p:nvSpPr>
          <p:cNvPr id="2" name="Rectangle 1"/>
          <p:cNvSpPr/>
          <p:nvPr/>
        </p:nvSpPr>
        <p:spPr>
          <a:xfrm>
            <a:off x="3132138" y="3573016"/>
            <a:ext cx="4572000" cy="701731"/>
          </a:xfrm>
          <a:prstGeom prst="rect">
            <a:avLst/>
          </a:prstGeom>
        </p:spPr>
        <p:txBody>
          <a:bodyPr>
            <a:spAutoFit/>
          </a:bodyPr>
          <a:lstStyle/>
          <a:p>
            <a:pPr>
              <a:spcBef>
                <a:spcPct val="20000"/>
              </a:spcBef>
              <a:buFont typeface="Arial" panose="020B0604020202020204" pitchFamily="34" charset="0"/>
              <a:buNone/>
            </a:pPr>
            <a:r>
              <a:rPr lang="fr-FR" altLang="fr-FR" sz="1800" dirty="0" smtClean="0"/>
              <a:t>INSPE de Poitiers</a:t>
            </a:r>
          </a:p>
          <a:p>
            <a:pPr>
              <a:spcBef>
                <a:spcPct val="20000"/>
              </a:spcBef>
              <a:buFont typeface="Arial" panose="020B0604020202020204" pitchFamily="34" charset="0"/>
              <a:buNone/>
            </a:pPr>
            <a:r>
              <a:rPr lang="fr-FR" altLang="fr-FR" sz="1800" dirty="0" smtClean="0"/>
              <a:t>DSDEN de la Vienne</a:t>
            </a:r>
            <a:endParaRPr lang="fr-FR" altLang="fr-F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10</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Observables</a:t>
            </a:r>
            <a:endParaRPr lang="fr-FR" altLang="fr-FR" sz="2500" b="1" dirty="0">
              <a:solidFill>
                <a:srgbClr val="404040"/>
              </a:solidFill>
              <a:latin typeface="Arial Black" panose="020B0A04020102020204" pitchFamily="34" charset="0"/>
            </a:endParaRPr>
          </a:p>
        </p:txBody>
      </p:sp>
      <p:graphicFrame>
        <p:nvGraphicFramePr>
          <p:cNvPr id="6" name="Diagramme 5"/>
          <p:cNvGraphicFramePr/>
          <p:nvPr>
            <p:extLst>
              <p:ext uri="{D42A27DB-BD31-4B8C-83A1-F6EECF244321}">
                <p14:modId xmlns:p14="http://schemas.microsoft.com/office/powerpoint/2010/main" val="3676317344"/>
              </p:ext>
            </p:extLst>
          </p:nvPr>
        </p:nvGraphicFramePr>
        <p:xfrm>
          <a:off x="804863" y="1124744"/>
          <a:ext cx="788193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15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11</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Apprentissages visés</a:t>
            </a:r>
            <a:endParaRPr lang="fr-FR" altLang="fr-FR" sz="2500" b="1" dirty="0">
              <a:solidFill>
                <a:srgbClr val="404040"/>
              </a:solidFill>
              <a:latin typeface="Arial Black" panose="020B0A04020102020204" pitchFamily="34" charset="0"/>
            </a:endParaRPr>
          </a:p>
        </p:txBody>
      </p:sp>
      <p:sp>
        <p:nvSpPr>
          <p:cNvPr id="4100" name="Rectangle 5"/>
          <p:cNvSpPr>
            <a:spLocks noChangeArrowheads="1"/>
          </p:cNvSpPr>
          <p:nvPr/>
        </p:nvSpPr>
        <p:spPr bwMode="auto">
          <a:xfrm>
            <a:off x="827088" y="1484313"/>
            <a:ext cx="770572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Entrée dans l’eau</a:t>
            </a:r>
          </a:p>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S’immerger pour réaliser des actions de plus en plus complexes</a:t>
            </a:r>
          </a:p>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S’équilibrer</a:t>
            </a:r>
          </a:p>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Se déplacer (vers la position ventrale)</a:t>
            </a:r>
          </a:p>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Respiration et propulsion</a:t>
            </a:r>
          </a:p>
          <a:p>
            <a:pPr indent="-360000" fontAlgn="auto">
              <a:spcBef>
                <a:spcPts val="0"/>
              </a:spcBef>
              <a:spcAft>
                <a:spcPts val="1200"/>
              </a:spcAft>
              <a:buFont typeface="Wingdings" panose="05000000000000000000" pitchFamily="2" charset="2"/>
              <a:buChar char="Ø"/>
              <a:defRPr/>
            </a:pPr>
            <a:r>
              <a:rPr lang="fr-FR" sz="1800" i="1" kern="0" dirty="0">
                <a:solidFill>
                  <a:srgbClr val="000000"/>
                </a:solidFill>
                <a:latin typeface="Arial"/>
                <a:ea typeface="Arial"/>
                <a:cs typeface="Arial"/>
                <a:sym typeface="Arial"/>
              </a:rPr>
              <a:t>Sauvetage</a:t>
            </a:r>
            <a:endParaRPr lang="fr-FR" sz="1800" kern="0" dirty="0">
              <a:solidFill>
                <a:srgbClr val="000000"/>
              </a:solidFill>
              <a:latin typeface="Arial"/>
              <a:ea typeface="Arial"/>
              <a:cs typeface="Arial"/>
              <a:sym typeface="Arial"/>
            </a:endParaRPr>
          </a:p>
          <a:p>
            <a:pPr indent="-360000" fontAlgn="auto">
              <a:spcBef>
                <a:spcPts val="0"/>
              </a:spcBef>
              <a:spcAft>
                <a:spcPts val="1200"/>
              </a:spcAft>
              <a:buFont typeface="Wingdings" panose="05000000000000000000" pitchFamily="2" charset="2"/>
              <a:buChar char="Ø"/>
              <a:defRPr/>
            </a:pPr>
            <a:r>
              <a:rPr lang="fr-FR" sz="1800" kern="0" dirty="0">
                <a:solidFill>
                  <a:srgbClr val="000000"/>
                </a:solidFill>
                <a:latin typeface="Arial"/>
                <a:ea typeface="Arial"/>
                <a:cs typeface="Arial"/>
                <a:sym typeface="Arial"/>
              </a:rPr>
              <a:t>Deux nages: ventrale (le crawl) et dorsale (dos crawlé</a:t>
            </a:r>
            <a:r>
              <a:rPr lang="fr-FR" sz="1800" kern="0" dirty="0" smtClean="0">
                <a:solidFill>
                  <a:srgbClr val="000000"/>
                </a:solidFill>
                <a:latin typeface="Arial"/>
                <a:ea typeface="Arial"/>
                <a:cs typeface="Arial"/>
                <a:sym typeface="Arial"/>
              </a:rPr>
              <a:t>)</a:t>
            </a:r>
            <a:endParaRPr lang="fr-FR" sz="18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7159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3132138" y="2492375"/>
            <a:ext cx="51831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b="1" dirty="0" smtClean="0">
                <a:solidFill>
                  <a:srgbClr val="FFFFFF"/>
                </a:solidFill>
                <a:latin typeface="Arial Black" panose="020B0A04020102020204" pitchFamily="34" charset="0"/>
              </a:rPr>
              <a:t>Cadre et textes officiels</a:t>
            </a:r>
            <a:endParaRPr lang="fr-FR" altLang="fr-FR" b="1" dirty="0">
              <a:solidFill>
                <a:srgbClr val="FFFFFF"/>
              </a:solidFill>
              <a:latin typeface="Arial Black" panose="020B0A04020102020204" pitchFamily="34" charset="0"/>
            </a:endParaRPr>
          </a:p>
        </p:txBody>
      </p:sp>
      <p:sp>
        <p:nvSpPr>
          <p:cNvPr id="14339" name="Text Box 13"/>
          <p:cNvSpPr txBox="1">
            <a:spLocks noChangeArrowheads="1"/>
          </p:cNvSpPr>
          <p:nvPr/>
        </p:nvSpPr>
        <p:spPr bwMode="auto">
          <a:xfrm>
            <a:off x="3132138" y="3860800"/>
            <a:ext cx="4897437"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fr-FR" altLang="fr-FR" sz="2400" dirty="0" smtClean="0"/>
              <a:t>Références</a:t>
            </a:r>
          </a:p>
          <a:p>
            <a:pPr>
              <a:buFontTx/>
              <a:buNone/>
            </a:pPr>
            <a:r>
              <a:rPr lang="fr-FR" altLang="fr-FR" sz="2400" dirty="0" smtClean="0"/>
              <a:t>Encadrement</a:t>
            </a:r>
          </a:p>
          <a:p>
            <a:pPr>
              <a:buFontTx/>
              <a:buNone/>
            </a:pPr>
            <a:r>
              <a:rPr lang="fr-FR" altLang="fr-FR" sz="2400" dirty="0" smtClean="0"/>
              <a:t>Ressources</a:t>
            </a:r>
            <a:endParaRPr lang="fr-FR" altLang="fr-FR"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61FD41-5175-4166-9BD7-627C9E82F433}" type="slidenum">
              <a:rPr lang="fr-FR" altLang="fr-FR" sz="1400" smtClean="0">
                <a:solidFill>
                  <a:srgbClr val="000000"/>
                </a:solidFill>
              </a:rPr>
              <a:pPr>
                <a:spcBef>
                  <a:spcPct val="0"/>
                </a:spcBef>
                <a:buFontTx/>
                <a:buNone/>
              </a:pPr>
              <a:t>13</a:t>
            </a:fld>
            <a:endParaRPr lang="fr-FR" altLang="fr-FR" sz="1400" smtClean="0">
              <a:solidFill>
                <a:srgbClr val="000000"/>
              </a:solidFill>
            </a:endParaRPr>
          </a:p>
        </p:txBody>
      </p:sp>
      <p:sp>
        <p:nvSpPr>
          <p:cNvPr id="15363"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Cadre et textes officiels</a:t>
            </a:r>
            <a:endParaRPr lang="fr-FR" altLang="fr-FR" sz="2500" b="1" dirty="0">
              <a:solidFill>
                <a:srgbClr val="404040"/>
              </a:solidFill>
              <a:latin typeface="Arial Black" panose="020B0A04020102020204" pitchFamily="34" charset="0"/>
            </a:endParaRPr>
          </a:p>
        </p:txBody>
      </p:sp>
      <p:sp>
        <p:nvSpPr>
          <p:cNvPr id="15364" name="Rectangle 5"/>
          <p:cNvSpPr>
            <a:spLocks noChangeArrowheads="1"/>
          </p:cNvSpPr>
          <p:nvPr/>
        </p:nvSpPr>
        <p:spPr bwMode="auto">
          <a:xfrm>
            <a:off x="827088" y="1484313"/>
            <a:ext cx="7705725" cy="422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buClr>
                <a:srgbClr val="0067B2"/>
              </a:buClr>
            </a:pPr>
            <a:r>
              <a:rPr lang="fr-FR" altLang="fr-FR" sz="1800" b="1" dirty="0" smtClean="0">
                <a:solidFill>
                  <a:srgbClr val="0067B2"/>
                </a:solidFill>
              </a:rPr>
              <a:t>Références</a:t>
            </a:r>
          </a:p>
          <a:p>
            <a:pPr lvl="1"/>
            <a:r>
              <a:rPr lang="fr-FR" sz="1200" dirty="0" smtClean="0">
                <a:hlinkClick r:id="rId4"/>
              </a:rPr>
              <a:t>Bulletin officiel spécial n°2 du 26 mars 2015 est consacré au programme d'enseignement de l'école maternelle</a:t>
            </a:r>
            <a:r>
              <a:rPr lang="fr-FR" sz="1200" dirty="0" smtClean="0"/>
              <a:t>.</a:t>
            </a:r>
          </a:p>
          <a:p>
            <a:pPr lvl="1"/>
            <a:r>
              <a:rPr lang="fr-FR" sz="1200" dirty="0" smtClean="0">
                <a:hlinkClick r:id="rId5"/>
              </a:rPr>
              <a:t>Bulletin officiel spécial n°11 du 26 novembre 2015 est consacré aux programmes d'enseignement de l'école élémentaire</a:t>
            </a:r>
            <a:r>
              <a:rPr lang="fr-FR" sz="1200" dirty="0" smtClean="0"/>
              <a:t>.</a:t>
            </a:r>
          </a:p>
          <a:p>
            <a:pPr lvl="1"/>
            <a:r>
              <a:rPr lang="fr-FR" sz="1200" dirty="0" smtClean="0">
                <a:hlinkClick r:id="rId6"/>
              </a:rPr>
              <a:t>Attestation scolaire « savoir-nager » : décret et arrêté du 9 juillet 2015 J.O. du 11-7-2015</a:t>
            </a:r>
            <a:endParaRPr lang="fr-FR" sz="1200" dirty="0" smtClean="0"/>
          </a:p>
          <a:p>
            <a:pPr lvl="1"/>
            <a:r>
              <a:rPr lang="fr-FR" sz="1200" dirty="0" smtClean="0">
                <a:hlinkClick r:id="rId7"/>
              </a:rPr>
              <a:t>Circulaire relative à l'enseignement de la natation</a:t>
            </a:r>
            <a:r>
              <a:rPr lang="fr-FR" sz="1200" b="1" dirty="0" smtClean="0">
                <a:hlinkClick r:id="rId7"/>
              </a:rPr>
              <a:t> </a:t>
            </a:r>
            <a:r>
              <a:rPr lang="fr-FR" sz="1200" dirty="0" smtClean="0">
                <a:hlinkClick r:id="rId7"/>
              </a:rPr>
              <a:t>: BO n°34 du 12 octobre 2017</a:t>
            </a:r>
            <a:endParaRPr lang="fr-FR" altLang="fr-FR" sz="1200" dirty="0" smtClean="0"/>
          </a:p>
          <a:p>
            <a:pPr marL="285750" indent="-285750">
              <a:spcBef>
                <a:spcPts val="1200"/>
              </a:spcBef>
              <a:spcAft>
                <a:spcPts val="600"/>
              </a:spcAft>
              <a:buClr>
                <a:srgbClr val="0067B2"/>
              </a:buClr>
            </a:pPr>
            <a:r>
              <a:rPr lang="fr-FR" altLang="fr-FR" sz="1800" b="1" dirty="0" smtClean="0">
                <a:solidFill>
                  <a:srgbClr val="0067B2"/>
                </a:solidFill>
              </a:rPr>
              <a:t>Responsabilité de l’enseignant</a:t>
            </a:r>
          </a:p>
          <a:p>
            <a:pPr marL="0" indent="0" algn="just" fontAlgn="auto">
              <a:spcBef>
                <a:spcPts val="0"/>
              </a:spcBef>
              <a:spcAft>
                <a:spcPts val="600"/>
              </a:spcAft>
              <a:buNone/>
              <a:defRPr/>
            </a:pPr>
            <a:r>
              <a:rPr lang="fr-FR" sz="1400" b="1" dirty="0">
                <a:solidFill>
                  <a:schemeClr val="dk1"/>
                </a:solidFill>
                <a:latin typeface="Arial"/>
                <a:ea typeface="Arial"/>
                <a:cs typeface="Arial"/>
                <a:sym typeface="Arial"/>
              </a:rPr>
              <a:t>Organiser</a:t>
            </a:r>
            <a:r>
              <a:rPr lang="fr-FR" sz="1400" dirty="0">
                <a:solidFill>
                  <a:schemeClr val="dk1"/>
                </a:solidFill>
                <a:latin typeface="Arial"/>
                <a:ea typeface="Arial"/>
                <a:cs typeface="Arial"/>
                <a:sym typeface="Arial"/>
              </a:rPr>
              <a:t> l’enseignement de la natation </a:t>
            </a:r>
            <a:r>
              <a:rPr lang="fr-FR" sz="1400" b="1" dirty="0">
                <a:solidFill>
                  <a:schemeClr val="dk1"/>
                </a:solidFill>
                <a:latin typeface="Arial"/>
                <a:ea typeface="Arial"/>
                <a:cs typeface="Arial"/>
                <a:sym typeface="Arial"/>
              </a:rPr>
              <a:t>mais aussi </a:t>
            </a:r>
            <a:r>
              <a:rPr lang="fr-FR" sz="1400" u="sng" dirty="0">
                <a:solidFill>
                  <a:schemeClr val="dk1"/>
                </a:solidFill>
                <a:latin typeface="Arial"/>
                <a:ea typeface="Arial"/>
                <a:cs typeface="Arial"/>
                <a:sym typeface="Arial"/>
              </a:rPr>
              <a:t>d'assurer la sécurité des élèves</a:t>
            </a:r>
            <a:r>
              <a:rPr lang="fr-FR" sz="1400" dirty="0">
                <a:solidFill>
                  <a:schemeClr val="dk1"/>
                </a:solidFill>
                <a:latin typeface="Arial"/>
                <a:ea typeface="Arial"/>
                <a:cs typeface="Arial"/>
                <a:sym typeface="Arial"/>
              </a:rPr>
              <a:t>.</a:t>
            </a:r>
          </a:p>
          <a:p>
            <a:pPr marL="0" indent="0" algn="just" fontAlgn="auto">
              <a:spcBef>
                <a:spcPts val="0"/>
              </a:spcBef>
              <a:spcAft>
                <a:spcPts val="0"/>
              </a:spcAft>
              <a:buNone/>
              <a:defRPr/>
            </a:pPr>
            <a:r>
              <a:rPr lang="fr-FR" sz="1400" dirty="0">
                <a:solidFill>
                  <a:schemeClr val="dk1"/>
                </a:solidFill>
                <a:latin typeface="Arial"/>
                <a:ea typeface="Arial"/>
                <a:cs typeface="Arial"/>
                <a:sym typeface="Arial"/>
              </a:rPr>
              <a:t>La présence de personnels de surveillance et d'encadrement ne modifie pas les conditions de mise en jeu de la responsabilité des enseignants. </a:t>
            </a:r>
            <a:r>
              <a:rPr lang="fr-FR" sz="1400" b="1" dirty="0">
                <a:solidFill>
                  <a:schemeClr val="dk1"/>
                </a:solidFill>
                <a:latin typeface="Arial"/>
                <a:ea typeface="Arial"/>
                <a:cs typeface="Arial"/>
                <a:sym typeface="Arial"/>
              </a:rPr>
              <a:t>En cas de dysfonctionnement ou de mise en danger des élèves, il leur revient d'interrompre la séance.</a:t>
            </a:r>
          </a:p>
          <a:p>
            <a:pPr marL="285750" indent="-285750" algn="just" fontAlgn="auto">
              <a:spcBef>
                <a:spcPts val="1200"/>
              </a:spcBef>
              <a:spcAft>
                <a:spcPts val="600"/>
              </a:spcAft>
              <a:defRPr/>
            </a:pPr>
            <a:r>
              <a:rPr lang="fr-FR" sz="1800" b="1" kern="0" dirty="0">
                <a:solidFill>
                  <a:srgbClr val="0070C0"/>
                </a:solidFill>
                <a:latin typeface="Arial"/>
                <a:ea typeface="Arial"/>
                <a:cs typeface="Arial"/>
                <a:sym typeface="Arial"/>
              </a:rPr>
              <a:t>Surveillance</a:t>
            </a:r>
          </a:p>
          <a:p>
            <a:pPr marL="0" indent="0" algn="just" fontAlgn="auto">
              <a:spcBef>
                <a:spcPts val="0"/>
              </a:spcBef>
              <a:spcAft>
                <a:spcPts val="0"/>
              </a:spcAft>
              <a:buNone/>
              <a:defRPr/>
            </a:pPr>
            <a:r>
              <a:rPr lang="fr-FR" sz="1400" dirty="0">
                <a:solidFill>
                  <a:schemeClr val="dk1"/>
                </a:solidFill>
                <a:latin typeface="Arial"/>
                <a:ea typeface="Arial"/>
                <a:cs typeface="Arial"/>
                <a:sym typeface="Arial"/>
              </a:rPr>
              <a:t>Obligatoire pendant toute la durée des activités de natation.</a:t>
            </a:r>
          </a:p>
          <a:p>
            <a:pPr marL="0" indent="0" algn="just" fontAlgn="auto">
              <a:spcBef>
                <a:spcPts val="0"/>
              </a:spcBef>
              <a:spcAft>
                <a:spcPts val="0"/>
              </a:spcAft>
              <a:buNone/>
              <a:defRPr/>
            </a:pPr>
            <a:r>
              <a:rPr lang="fr-FR" sz="1400" b="1" u="sng" dirty="0">
                <a:solidFill>
                  <a:schemeClr val="dk1"/>
                </a:solidFill>
                <a:latin typeface="Arial"/>
                <a:ea typeface="Arial"/>
                <a:cs typeface="Arial"/>
                <a:sym typeface="Arial"/>
              </a:rPr>
              <a:t>Les surveillants de bassin</a:t>
            </a:r>
            <a:r>
              <a:rPr lang="fr-FR" sz="1400" b="1" dirty="0">
                <a:solidFill>
                  <a:schemeClr val="dk1"/>
                </a:solidFill>
                <a:latin typeface="Arial"/>
                <a:ea typeface="Arial"/>
                <a:cs typeface="Arial"/>
                <a:sym typeface="Arial"/>
              </a:rPr>
              <a:t> </a:t>
            </a:r>
            <a:r>
              <a:rPr lang="fr-FR" sz="1400" dirty="0">
                <a:solidFill>
                  <a:schemeClr val="dk1"/>
                </a:solidFill>
                <a:latin typeface="Arial"/>
                <a:ea typeface="Arial"/>
                <a:cs typeface="Arial"/>
                <a:sym typeface="Arial"/>
              </a:rPr>
              <a:t>sont exclusivement </a:t>
            </a:r>
            <a:r>
              <a:rPr lang="fr-FR" sz="1400" b="1" dirty="0">
                <a:solidFill>
                  <a:schemeClr val="dk1"/>
                </a:solidFill>
                <a:latin typeface="Arial"/>
                <a:ea typeface="Arial"/>
                <a:cs typeface="Arial"/>
                <a:sym typeface="Arial"/>
              </a:rPr>
              <a:t>affectés à la surveillance </a:t>
            </a:r>
            <a:r>
              <a:rPr lang="fr-FR" sz="1400" dirty="0">
                <a:solidFill>
                  <a:schemeClr val="dk1"/>
                </a:solidFill>
                <a:latin typeface="Arial"/>
                <a:ea typeface="Arial"/>
                <a:cs typeface="Arial"/>
                <a:sym typeface="Arial"/>
              </a:rPr>
              <a:t>et à la </a:t>
            </a:r>
            <a:r>
              <a:rPr lang="fr-FR" sz="1400" b="1" dirty="0">
                <a:solidFill>
                  <a:schemeClr val="dk1"/>
                </a:solidFill>
                <a:latin typeface="Arial"/>
                <a:ea typeface="Arial"/>
                <a:cs typeface="Arial"/>
                <a:sym typeface="Arial"/>
              </a:rPr>
              <a:t>sécurité</a:t>
            </a:r>
            <a:r>
              <a:rPr lang="fr-FR" sz="1400" dirty="0">
                <a:solidFill>
                  <a:schemeClr val="dk1"/>
                </a:solidFill>
                <a:latin typeface="Arial"/>
                <a:ea typeface="Arial"/>
                <a:cs typeface="Arial"/>
                <a:sym typeface="Arial"/>
              </a:rPr>
              <a:t> des activités, par conséquent, </a:t>
            </a:r>
            <a:r>
              <a:rPr lang="fr-FR" sz="1400" b="1" u="sng" dirty="0">
                <a:solidFill>
                  <a:schemeClr val="dk1"/>
                </a:solidFill>
                <a:latin typeface="Arial"/>
                <a:ea typeface="Arial"/>
                <a:cs typeface="Arial"/>
                <a:sym typeface="Arial"/>
              </a:rPr>
              <a:t>ne peuvent simultanément remplir une mission d'enseignement</a:t>
            </a:r>
            <a:r>
              <a:rPr lang="fr-FR" sz="1400" b="1" u="sng" dirty="0" smtClean="0">
                <a:solidFill>
                  <a:schemeClr val="dk1"/>
                </a:solidFill>
                <a:latin typeface="Arial"/>
                <a:ea typeface="Arial"/>
                <a:cs typeface="Arial"/>
                <a:sym typeface="Arial"/>
              </a:rPr>
              <a:t>.</a:t>
            </a:r>
            <a:endParaRPr lang="fr-FR" altLang="fr-FR" sz="1800" b="1" dirty="0">
              <a:solidFill>
                <a:srgbClr val="000000"/>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61FD41-5175-4166-9BD7-627C9E82F433}" type="slidenum">
              <a:rPr lang="fr-FR" altLang="fr-FR" sz="1400" smtClean="0">
                <a:solidFill>
                  <a:srgbClr val="000000"/>
                </a:solidFill>
              </a:rPr>
              <a:pPr>
                <a:spcBef>
                  <a:spcPct val="0"/>
                </a:spcBef>
                <a:buFontTx/>
                <a:buNone/>
              </a:pPr>
              <a:t>14</a:t>
            </a:fld>
            <a:endParaRPr lang="fr-FR" altLang="fr-FR" sz="1400" smtClean="0">
              <a:solidFill>
                <a:srgbClr val="000000"/>
              </a:solidFill>
            </a:endParaRPr>
          </a:p>
        </p:txBody>
      </p:sp>
      <p:sp>
        <p:nvSpPr>
          <p:cNvPr id="15363"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Cadre et textes officiels</a:t>
            </a:r>
            <a:endParaRPr lang="fr-FR" altLang="fr-FR" sz="2500" b="1" dirty="0">
              <a:solidFill>
                <a:srgbClr val="404040"/>
              </a:solidFill>
              <a:latin typeface="Arial Black" panose="020B0A04020102020204" pitchFamily="34" charset="0"/>
            </a:endParaRPr>
          </a:p>
        </p:txBody>
      </p:sp>
      <p:sp>
        <p:nvSpPr>
          <p:cNvPr id="5" name="Espace réservé du texte 3"/>
          <p:cNvSpPr>
            <a:spLocks/>
          </p:cNvSpPr>
          <p:nvPr/>
        </p:nvSpPr>
        <p:spPr bwMode="auto">
          <a:xfrm>
            <a:off x="827088" y="1192115"/>
            <a:ext cx="77041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24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0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buClr>
                <a:srgbClr val="0067B2"/>
              </a:buClr>
              <a:buFont typeface="Wingdings" panose="05000000000000000000" pitchFamily="2" charset="2"/>
              <a:buChar char="§"/>
            </a:pPr>
            <a:r>
              <a:rPr lang="fr-FR" altLang="fr-FR" sz="1800" b="1" dirty="0" smtClean="0">
                <a:solidFill>
                  <a:srgbClr val="0067B2"/>
                </a:solidFill>
              </a:rPr>
              <a:t>Normes d’encadrement</a:t>
            </a:r>
            <a:endParaRPr lang="fr-FR" altLang="fr-FR" sz="1800" b="1" dirty="0">
              <a:solidFill>
                <a:srgbClr val="0067B2"/>
              </a:solidFill>
            </a:endParaRPr>
          </a:p>
          <a:p>
            <a:pPr marL="0" indent="0" algn="just" fontAlgn="auto">
              <a:spcBef>
                <a:spcPts val="0"/>
              </a:spcBef>
              <a:spcAft>
                <a:spcPts val="0"/>
              </a:spcAft>
              <a:buNone/>
              <a:defRPr/>
            </a:pPr>
            <a:endParaRPr lang="fr-FR" sz="1400" kern="0" dirty="0">
              <a:solidFill>
                <a:srgbClr val="000000"/>
              </a:solidFill>
              <a:latin typeface="Arial"/>
              <a:ea typeface="Arial"/>
              <a:cs typeface="Arial"/>
              <a:sym typeface="Arial"/>
            </a:endParaRPr>
          </a:p>
        </p:txBody>
      </p:sp>
      <p:graphicFrame>
        <p:nvGraphicFramePr>
          <p:cNvPr id="6" name="Tableau 5"/>
          <p:cNvGraphicFramePr>
            <a:graphicFrameLocks noGrp="1"/>
          </p:cNvGraphicFramePr>
          <p:nvPr>
            <p:extLst>
              <p:ext uri="{D42A27DB-BD31-4B8C-83A1-F6EECF244321}">
                <p14:modId xmlns:p14="http://schemas.microsoft.com/office/powerpoint/2010/main" val="975991615"/>
              </p:ext>
            </p:extLst>
          </p:nvPr>
        </p:nvGraphicFramePr>
        <p:xfrm>
          <a:off x="827088" y="1700807"/>
          <a:ext cx="7706694" cy="4179407"/>
        </p:xfrm>
        <a:graphic>
          <a:graphicData uri="http://schemas.openxmlformats.org/drawingml/2006/table">
            <a:tbl>
              <a:tblPr>
                <a:tableStyleId>{8A107856-5554-42FB-B03E-39F5DBC370BA}</a:tableStyleId>
              </a:tblPr>
              <a:tblGrid>
                <a:gridCol w="1368648">
                  <a:extLst>
                    <a:ext uri="{9D8B030D-6E8A-4147-A177-3AD203B41FA5}">
                      <a16:colId xmlns:a16="http://schemas.microsoft.com/office/drawing/2014/main" val="1206165434"/>
                    </a:ext>
                  </a:extLst>
                </a:gridCol>
                <a:gridCol w="1872208">
                  <a:extLst>
                    <a:ext uri="{9D8B030D-6E8A-4147-A177-3AD203B41FA5}">
                      <a16:colId xmlns:a16="http://schemas.microsoft.com/office/drawing/2014/main" val="2906291161"/>
                    </a:ext>
                  </a:extLst>
                </a:gridCol>
                <a:gridCol w="2016224">
                  <a:extLst>
                    <a:ext uri="{9D8B030D-6E8A-4147-A177-3AD203B41FA5}">
                      <a16:colId xmlns:a16="http://schemas.microsoft.com/office/drawing/2014/main" val="546851469"/>
                    </a:ext>
                  </a:extLst>
                </a:gridCol>
                <a:gridCol w="2449614">
                  <a:extLst>
                    <a:ext uri="{9D8B030D-6E8A-4147-A177-3AD203B41FA5}">
                      <a16:colId xmlns:a16="http://schemas.microsoft.com/office/drawing/2014/main" val="4193064052"/>
                    </a:ext>
                  </a:extLst>
                </a:gridCol>
              </a:tblGrid>
              <a:tr h="1007963">
                <a:tc>
                  <a:txBody>
                    <a:bodyPr/>
                    <a:lstStyle/>
                    <a:p>
                      <a:pP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200" dirty="0" smtClean="0">
                          <a:effectLst/>
                        </a:rPr>
                        <a:t>Groupe </a:t>
                      </a:r>
                      <a:r>
                        <a:rPr lang="fr-FR" sz="1200" dirty="0">
                          <a:effectLst/>
                        </a:rPr>
                        <a:t>classe constitué d'élèves d'école maternelle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200" dirty="0" smtClean="0">
                          <a:effectLst/>
                        </a:rPr>
                        <a:t>Groupe </a:t>
                      </a:r>
                      <a:r>
                        <a:rPr lang="fr-FR" sz="1200" dirty="0">
                          <a:effectLst/>
                        </a:rPr>
                        <a:t>classe constitué d'élèves d'école élémentaire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200" dirty="0" smtClean="0">
                          <a:effectLst/>
                        </a:rPr>
                        <a:t>Groupe </a:t>
                      </a:r>
                      <a:r>
                        <a:rPr lang="fr-FR" sz="1200" dirty="0">
                          <a:effectLst/>
                        </a:rPr>
                        <a:t>classe comprenant des élèves d'école maternelle et des élèves d'école élémentaire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82784132"/>
                  </a:ext>
                </a:extLst>
              </a:tr>
              <a:tr h="1007963">
                <a:tc>
                  <a:txBody>
                    <a:bodyPr/>
                    <a:lstStyle/>
                    <a:p>
                      <a:pPr algn="ctr">
                        <a:lnSpc>
                          <a:spcPct val="107000"/>
                        </a:lnSpc>
                        <a:spcAft>
                          <a:spcPts val="0"/>
                        </a:spcAft>
                      </a:pPr>
                      <a:r>
                        <a:rPr lang="fr-FR" sz="1200" dirty="0">
                          <a:effectLst/>
                        </a:rPr>
                        <a:t> </a:t>
                      </a:r>
                    </a:p>
                    <a:p>
                      <a:pPr algn="ctr">
                        <a:lnSpc>
                          <a:spcPct val="107000"/>
                        </a:lnSpc>
                        <a:spcAft>
                          <a:spcPts val="0"/>
                        </a:spcAft>
                      </a:pPr>
                      <a:r>
                        <a:rPr lang="fr-FR" sz="1200" dirty="0">
                          <a:effectLst/>
                        </a:rPr>
                        <a:t>Moins de 20 élèves</a:t>
                      </a:r>
                    </a:p>
                    <a:p>
                      <a:pPr algn="ct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algn="ctr">
                        <a:lnSpc>
                          <a:spcPct val="107000"/>
                        </a:lnSpc>
                        <a:spcAft>
                          <a:spcPts val="0"/>
                        </a:spcAft>
                      </a:pPr>
                      <a:r>
                        <a:rPr lang="fr-FR" sz="1400" dirty="0">
                          <a:effectLst/>
                        </a:rPr>
                        <a:t>2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dirty="0">
                          <a:effectLst/>
                        </a:rPr>
                        <a:t>2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dirty="0">
                          <a:effectLst/>
                        </a:rPr>
                        <a:t>2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82571426"/>
                  </a:ext>
                </a:extLst>
              </a:tr>
              <a:tr h="1007963">
                <a:tc>
                  <a:txBody>
                    <a:bodyPr/>
                    <a:lstStyle/>
                    <a:p>
                      <a:pPr algn="ctr">
                        <a:lnSpc>
                          <a:spcPct val="107000"/>
                        </a:lnSpc>
                        <a:spcAft>
                          <a:spcPts val="0"/>
                        </a:spcAft>
                      </a:pPr>
                      <a:r>
                        <a:rPr lang="fr-FR" sz="1200" dirty="0">
                          <a:effectLst/>
                        </a:rPr>
                        <a:t> </a:t>
                      </a:r>
                    </a:p>
                    <a:p>
                      <a:pPr algn="ctr">
                        <a:lnSpc>
                          <a:spcPct val="107000"/>
                        </a:lnSpc>
                        <a:spcAft>
                          <a:spcPts val="0"/>
                        </a:spcAft>
                      </a:pPr>
                      <a:r>
                        <a:rPr lang="fr-FR" sz="1200" dirty="0">
                          <a:effectLst/>
                        </a:rPr>
                        <a:t>De 20 à 30 élèves</a:t>
                      </a:r>
                    </a:p>
                    <a:p>
                      <a:pPr algn="ct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algn="ctr">
                        <a:lnSpc>
                          <a:spcPct val="107000"/>
                        </a:lnSpc>
                        <a:spcAft>
                          <a:spcPts val="0"/>
                        </a:spcAft>
                      </a:pPr>
                      <a:r>
                        <a:rPr lang="fr-FR" sz="1400">
                          <a:effectLst/>
                        </a:rPr>
                        <a:t>3 encadrants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dirty="0">
                          <a:effectLst/>
                        </a:rPr>
                        <a:t>2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dirty="0">
                          <a:effectLst/>
                        </a:rPr>
                        <a:t>3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2161540"/>
                  </a:ext>
                </a:extLst>
              </a:tr>
              <a:tr h="1007963">
                <a:tc>
                  <a:txBody>
                    <a:bodyPr/>
                    <a:lstStyle/>
                    <a:p>
                      <a:pPr algn="ctr">
                        <a:lnSpc>
                          <a:spcPct val="107000"/>
                        </a:lnSpc>
                        <a:spcAft>
                          <a:spcPts val="0"/>
                        </a:spcAft>
                      </a:pPr>
                      <a:r>
                        <a:rPr lang="fr-FR" sz="1200" dirty="0">
                          <a:effectLst/>
                        </a:rPr>
                        <a:t> </a:t>
                      </a:r>
                    </a:p>
                    <a:p>
                      <a:pPr algn="ctr">
                        <a:lnSpc>
                          <a:spcPct val="107000"/>
                        </a:lnSpc>
                        <a:spcAft>
                          <a:spcPts val="0"/>
                        </a:spcAft>
                      </a:pPr>
                      <a:r>
                        <a:rPr lang="fr-FR" sz="1200" dirty="0">
                          <a:effectLst/>
                        </a:rPr>
                        <a:t>Plus de 30 élèves</a:t>
                      </a:r>
                    </a:p>
                    <a:p>
                      <a:pPr algn="ctr">
                        <a:lnSpc>
                          <a:spcPct val="107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nchor="ctr"/>
                </a:tc>
                <a:tc>
                  <a:txBody>
                    <a:bodyPr/>
                    <a:lstStyle/>
                    <a:p>
                      <a:pPr algn="ctr">
                        <a:lnSpc>
                          <a:spcPct val="107000"/>
                        </a:lnSpc>
                        <a:spcAft>
                          <a:spcPts val="0"/>
                        </a:spcAft>
                      </a:pPr>
                      <a:r>
                        <a:rPr lang="fr-FR" sz="1400">
                          <a:effectLst/>
                        </a:rPr>
                        <a:t>4 encadrants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a:effectLst/>
                        </a:rPr>
                        <a:t>3 encadrants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400" dirty="0">
                          <a:effectLst/>
                        </a:rPr>
                        <a:t>4 encadrants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60897151"/>
                  </a:ext>
                </a:extLst>
              </a:tr>
            </a:tbl>
          </a:graphicData>
        </a:graphic>
      </p:graphicFrame>
    </p:spTree>
    <p:extLst>
      <p:ext uri="{BB962C8B-B14F-4D97-AF65-F5344CB8AC3E}">
        <p14:creationId xmlns:p14="http://schemas.microsoft.com/office/powerpoint/2010/main" val="84156418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61FD41-5175-4166-9BD7-627C9E82F433}" type="slidenum">
              <a:rPr lang="fr-FR" altLang="fr-FR" sz="1400" smtClean="0">
                <a:solidFill>
                  <a:srgbClr val="000000"/>
                </a:solidFill>
              </a:rPr>
              <a:pPr>
                <a:spcBef>
                  <a:spcPct val="0"/>
                </a:spcBef>
                <a:buFontTx/>
                <a:buNone/>
              </a:pPr>
              <a:t>15</a:t>
            </a:fld>
            <a:endParaRPr lang="fr-FR" altLang="fr-FR" sz="1400" smtClean="0">
              <a:solidFill>
                <a:srgbClr val="000000"/>
              </a:solidFill>
            </a:endParaRPr>
          </a:p>
        </p:txBody>
      </p:sp>
      <p:sp>
        <p:nvSpPr>
          <p:cNvPr id="15363"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Cadre et textes officiels</a:t>
            </a:r>
            <a:endParaRPr lang="fr-FR" altLang="fr-FR" sz="2500" b="1" dirty="0">
              <a:solidFill>
                <a:srgbClr val="404040"/>
              </a:solidFill>
              <a:latin typeface="Arial Black" panose="020B0A04020102020204" pitchFamily="34" charset="0"/>
            </a:endParaRPr>
          </a:p>
        </p:txBody>
      </p:sp>
      <p:sp>
        <p:nvSpPr>
          <p:cNvPr id="15364" name="Rectangle 5"/>
          <p:cNvSpPr>
            <a:spLocks noChangeArrowheads="1"/>
          </p:cNvSpPr>
          <p:nvPr/>
        </p:nvSpPr>
        <p:spPr bwMode="auto">
          <a:xfrm>
            <a:off x="827088" y="1484313"/>
            <a:ext cx="7705725" cy="470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ts val="1200"/>
              </a:spcBef>
              <a:spcAft>
                <a:spcPts val="600"/>
              </a:spcAft>
              <a:buClr>
                <a:srgbClr val="0067B2"/>
              </a:buClr>
            </a:pPr>
            <a:r>
              <a:rPr lang="fr-FR" altLang="fr-FR" sz="1800" b="1" dirty="0" smtClean="0">
                <a:solidFill>
                  <a:srgbClr val="0067B2"/>
                </a:solidFill>
              </a:rPr>
              <a:t>Intervenants bénévoles</a:t>
            </a:r>
          </a:p>
          <a:p>
            <a:pPr marL="0" indent="0" fontAlgn="auto">
              <a:spcBef>
                <a:spcPts val="600"/>
              </a:spcBef>
              <a:spcAft>
                <a:spcPts val="600"/>
              </a:spcAft>
              <a:buNone/>
              <a:defRPr/>
            </a:pPr>
            <a:r>
              <a:rPr lang="fr-FR" sz="1400" b="1" u="sng" dirty="0">
                <a:solidFill>
                  <a:schemeClr val="dk1"/>
                </a:solidFill>
                <a:latin typeface="Arial"/>
                <a:ea typeface="Arial"/>
                <a:cs typeface="Arial"/>
                <a:sym typeface="Arial"/>
              </a:rPr>
              <a:t>Ils sont soumis à </a:t>
            </a:r>
          </a:p>
          <a:p>
            <a:pPr marL="1012213" lvl="1" fontAlgn="auto">
              <a:spcBef>
                <a:spcPts val="0"/>
              </a:spcBef>
              <a:spcAft>
                <a:spcPts val="0"/>
              </a:spcAft>
              <a:buFont typeface="Wingdings" panose="05000000000000000000" pitchFamily="2" charset="2"/>
              <a:buChar char="ü"/>
              <a:defRPr/>
            </a:pPr>
            <a:r>
              <a:rPr lang="fr-FR" sz="1400" kern="0" dirty="0">
                <a:solidFill>
                  <a:srgbClr val="000000"/>
                </a:solidFill>
                <a:latin typeface="Arial"/>
                <a:ea typeface="Arial"/>
                <a:cs typeface="Arial"/>
                <a:sym typeface="Arial"/>
              </a:rPr>
              <a:t>Un agrément préalable délivré par l’IA-DASEN</a:t>
            </a:r>
          </a:p>
          <a:p>
            <a:pPr marL="1012213" lvl="1" fontAlgn="auto">
              <a:spcBef>
                <a:spcPts val="0"/>
              </a:spcBef>
              <a:spcAft>
                <a:spcPts val="0"/>
              </a:spcAft>
              <a:buFont typeface="Wingdings" panose="05000000000000000000" pitchFamily="2" charset="2"/>
              <a:buChar char="ü"/>
              <a:defRPr/>
            </a:pPr>
            <a:r>
              <a:rPr lang="fr-FR" sz="1400" kern="0" dirty="0">
                <a:solidFill>
                  <a:srgbClr val="000000"/>
                </a:solidFill>
                <a:latin typeface="Arial"/>
                <a:ea typeface="Arial"/>
                <a:cs typeface="Arial"/>
                <a:sym typeface="Arial"/>
              </a:rPr>
              <a:t>Une vérification des compétences et de l’</a:t>
            </a:r>
            <a:r>
              <a:rPr lang="fr-FR" sz="1400" b="1" i="1" kern="0" dirty="0">
                <a:solidFill>
                  <a:srgbClr val="000000"/>
                </a:solidFill>
                <a:latin typeface="Arial"/>
                <a:ea typeface="Arial"/>
                <a:cs typeface="Arial"/>
                <a:sym typeface="Arial"/>
              </a:rPr>
              <a:t>honorabilité</a:t>
            </a:r>
          </a:p>
          <a:p>
            <a:pPr marL="0" indent="0" fontAlgn="auto">
              <a:spcBef>
                <a:spcPts val="1200"/>
              </a:spcBef>
              <a:spcAft>
                <a:spcPts val="600"/>
              </a:spcAft>
              <a:buNone/>
              <a:defRPr/>
            </a:pPr>
            <a:r>
              <a:rPr lang="fr-FR" sz="1400" b="1" u="sng" kern="0" dirty="0">
                <a:solidFill>
                  <a:srgbClr val="000000"/>
                </a:solidFill>
                <a:latin typeface="Arial"/>
                <a:ea typeface="Arial"/>
                <a:cs typeface="Arial"/>
                <a:sym typeface="Arial"/>
              </a:rPr>
              <a:t>Ils peuvent</a:t>
            </a:r>
            <a:r>
              <a:rPr lang="fr-FR" sz="1400" b="1" kern="0" dirty="0">
                <a:solidFill>
                  <a:srgbClr val="000000"/>
                </a:solidFill>
                <a:latin typeface="Arial"/>
                <a:ea typeface="Arial"/>
                <a:cs typeface="Arial"/>
                <a:sym typeface="Arial"/>
              </a:rPr>
              <a:t> </a:t>
            </a:r>
          </a:p>
          <a:p>
            <a:pPr marL="1020150" lvl="6" indent="-285750">
              <a:spcBef>
                <a:spcPts val="0"/>
              </a:spcBef>
              <a:buFont typeface="Wingdings" panose="05000000000000000000" pitchFamily="2" charset="2"/>
              <a:buChar char="ü"/>
              <a:defRPr/>
            </a:pPr>
            <a:r>
              <a:rPr lang="fr-FR" sz="1400" kern="0" dirty="0">
                <a:solidFill>
                  <a:srgbClr val="000000"/>
                </a:solidFill>
                <a:latin typeface="Arial"/>
                <a:ea typeface="Arial"/>
                <a:cs typeface="Arial"/>
                <a:sym typeface="Arial"/>
              </a:rPr>
              <a:t>Assister l’enseignant</a:t>
            </a:r>
          </a:p>
          <a:p>
            <a:pPr marL="1020150" lvl="6" indent="-285750">
              <a:buFont typeface="Wingdings" panose="05000000000000000000" pitchFamily="2" charset="2"/>
              <a:buChar char="ü"/>
              <a:defRPr/>
            </a:pPr>
            <a:r>
              <a:rPr lang="fr-FR" sz="1400" kern="0" dirty="0">
                <a:solidFill>
                  <a:srgbClr val="000000"/>
                </a:solidFill>
                <a:latin typeface="Arial"/>
                <a:ea typeface="Arial"/>
                <a:cs typeface="Arial"/>
                <a:sym typeface="Arial"/>
              </a:rPr>
              <a:t>Prendre en charge un groupe d’élèves que l’enseignant lui confie. Dans ce cas il assure la surveillance</a:t>
            </a:r>
          </a:p>
          <a:p>
            <a:pPr marL="285750" indent="-285750" algn="just" fontAlgn="auto">
              <a:spcBef>
                <a:spcPts val="1200"/>
              </a:spcBef>
              <a:spcAft>
                <a:spcPts val="600"/>
              </a:spcAft>
              <a:defRPr/>
            </a:pPr>
            <a:r>
              <a:rPr lang="fr-FR" sz="1800" b="1" kern="0" dirty="0">
                <a:solidFill>
                  <a:srgbClr val="0070C0"/>
                </a:solidFill>
                <a:latin typeface="Arial"/>
                <a:ea typeface="Arial"/>
                <a:cs typeface="Arial"/>
                <a:sym typeface="Arial"/>
              </a:rPr>
              <a:t>Personnes en charge de l’accompagnement de la vie collective</a:t>
            </a:r>
          </a:p>
          <a:p>
            <a:pPr marL="0" indent="0" fontAlgn="auto">
              <a:spcBef>
                <a:spcPts val="0"/>
              </a:spcBef>
              <a:spcAft>
                <a:spcPts val="600"/>
              </a:spcAft>
              <a:buNone/>
              <a:defRPr/>
            </a:pPr>
            <a:r>
              <a:rPr lang="fr-FR" sz="1400" b="1" kern="0" dirty="0">
                <a:solidFill>
                  <a:srgbClr val="000000"/>
                </a:solidFill>
                <a:latin typeface="Arial"/>
                <a:ea typeface="Arial"/>
                <a:cs typeface="Arial"/>
                <a:sym typeface="Arial"/>
              </a:rPr>
              <a:t>	ATSEM</a:t>
            </a:r>
          </a:p>
          <a:p>
            <a:pPr marL="906463" lvl="1" indent="-180000" fontAlgn="auto">
              <a:spcBef>
                <a:spcPts val="0"/>
              </a:spcBef>
              <a:spcAft>
                <a:spcPts val="0"/>
              </a:spcAft>
              <a:buFont typeface="Arial" panose="020B0604020202020204" pitchFamily="34" charset="0"/>
              <a:buChar char="•"/>
              <a:defRPr/>
            </a:pPr>
            <a:r>
              <a:rPr lang="fr-FR" sz="1400" kern="0" dirty="0">
                <a:solidFill>
                  <a:srgbClr val="000000"/>
                </a:solidFill>
                <a:latin typeface="Arial"/>
                <a:ea typeface="Arial"/>
                <a:cs typeface="Arial"/>
                <a:sym typeface="Arial"/>
              </a:rPr>
              <a:t>Participe à l’encadrement de la vie collective</a:t>
            </a:r>
          </a:p>
          <a:p>
            <a:pPr marL="906463" lvl="1" indent="-180000" fontAlgn="auto">
              <a:spcBef>
                <a:spcPts val="0"/>
              </a:spcBef>
              <a:spcAft>
                <a:spcPts val="0"/>
              </a:spcAft>
              <a:buFont typeface="Arial" panose="020B0604020202020204" pitchFamily="34" charset="0"/>
              <a:buChar char="•"/>
              <a:defRPr/>
            </a:pPr>
            <a:r>
              <a:rPr lang="fr-FR" sz="1400" kern="0" dirty="0">
                <a:solidFill>
                  <a:srgbClr val="000000"/>
                </a:solidFill>
                <a:latin typeface="Arial"/>
                <a:ea typeface="Arial"/>
                <a:cs typeface="Arial"/>
                <a:sym typeface="Arial"/>
              </a:rPr>
              <a:t>Pas soumis à l’agrément  préalable IA-DASEN</a:t>
            </a:r>
          </a:p>
          <a:p>
            <a:pPr marL="906463" lvl="1" indent="-180000" fontAlgn="auto">
              <a:spcBef>
                <a:spcPts val="0"/>
              </a:spcBef>
              <a:spcAft>
                <a:spcPts val="0"/>
              </a:spcAft>
              <a:buFont typeface="Arial" panose="020B0604020202020204" pitchFamily="34" charset="0"/>
              <a:buChar char="•"/>
              <a:defRPr/>
            </a:pPr>
            <a:r>
              <a:rPr lang="fr-FR" sz="1400" kern="0" dirty="0">
                <a:solidFill>
                  <a:srgbClr val="000000"/>
                </a:solidFill>
                <a:latin typeface="Arial"/>
                <a:ea typeface="Arial"/>
                <a:cs typeface="Arial"/>
                <a:sym typeface="Arial"/>
              </a:rPr>
              <a:t>Ne peut plus aller dans l’eau même avec autorisation</a:t>
            </a:r>
          </a:p>
          <a:p>
            <a:pPr marL="0" indent="0" fontAlgn="auto">
              <a:spcBef>
                <a:spcPts val="1200"/>
              </a:spcBef>
              <a:spcAft>
                <a:spcPts val="600"/>
              </a:spcAft>
              <a:buNone/>
              <a:defRPr/>
            </a:pPr>
            <a:r>
              <a:rPr lang="fr-FR" sz="1400" b="1" kern="0" dirty="0">
                <a:solidFill>
                  <a:srgbClr val="000000"/>
                </a:solidFill>
                <a:latin typeface="Arial"/>
                <a:ea typeface="Arial"/>
                <a:cs typeface="Arial"/>
                <a:sym typeface="Arial"/>
              </a:rPr>
              <a:t>	AVS</a:t>
            </a:r>
          </a:p>
          <a:p>
            <a:pPr marL="906463" lvl="1" indent="-180000" fontAlgn="auto">
              <a:spcBef>
                <a:spcPts val="0"/>
              </a:spcBef>
              <a:spcAft>
                <a:spcPts val="0"/>
              </a:spcAft>
              <a:buFont typeface="Arial" panose="020B0604020202020204" pitchFamily="34" charset="0"/>
              <a:buChar char="•"/>
              <a:defRPr/>
            </a:pPr>
            <a:r>
              <a:rPr lang="fr-FR" sz="1400" dirty="0">
                <a:solidFill>
                  <a:schemeClr val="dk1"/>
                </a:solidFill>
                <a:latin typeface="Arial"/>
                <a:ea typeface="Arial"/>
                <a:cs typeface="Arial"/>
                <a:sym typeface="Arial"/>
              </a:rPr>
              <a:t>Accompagnent les</a:t>
            </a:r>
            <a:r>
              <a:rPr lang="fr-FR" sz="1400" kern="0" dirty="0">
                <a:solidFill>
                  <a:srgbClr val="000000"/>
                </a:solidFill>
                <a:latin typeface="Arial"/>
                <a:ea typeface="Arial"/>
                <a:cs typeface="Arial"/>
                <a:sym typeface="Arial"/>
              </a:rPr>
              <a:t> </a:t>
            </a:r>
            <a:r>
              <a:rPr lang="fr-FR" sz="1400" dirty="0">
                <a:solidFill>
                  <a:schemeClr val="dk1"/>
                </a:solidFill>
                <a:latin typeface="Arial"/>
                <a:ea typeface="Arial"/>
                <a:cs typeface="Arial"/>
                <a:sym typeface="Arial"/>
              </a:rPr>
              <a:t>élèves en situation de handicap à la piscine, </a:t>
            </a:r>
            <a:r>
              <a:rPr lang="fr-FR" sz="1400" b="1" dirty="0">
                <a:solidFill>
                  <a:schemeClr val="dk1"/>
                </a:solidFill>
                <a:latin typeface="Arial"/>
                <a:ea typeface="Arial"/>
                <a:cs typeface="Arial"/>
                <a:sym typeface="Arial"/>
              </a:rPr>
              <a:t>y compris</a:t>
            </a:r>
            <a:r>
              <a:rPr lang="fr-FR" sz="1400" kern="0" dirty="0">
                <a:solidFill>
                  <a:srgbClr val="000000"/>
                </a:solidFill>
                <a:latin typeface="Arial"/>
                <a:ea typeface="Arial"/>
                <a:cs typeface="Arial"/>
                <a:sym typeface="Arial"/>
              </a:rPr>
              <a:t> </a:t>
            </a:r>
            <a:r>
              <a:rPr lang="fr-FR" sz="1400" b="1" dirty="0">
                <a:solidFill>
                  <a:schemeClr val="dk1"/>
                </a:solidFill>
                <a:latin typeface="Arial"/>
                <a:ea typeface="Arial"/>
                <a:cs typeface="Arial"/>
                <a:sym typeface="Arial"/>
              </a:rPr>
              <a:t>dans l'eau</a:t>
            </a:r>
            <a:r>
              <a:rPr lang="fr-FR" sz="1400" kern="0" dirty="0">
                <a:solidFill>
                  <a:srgbClr val="000000"/>
                </a:solidFill>
                <a:latin typeface="Arial"/>
                <a:ea typeface="Arial"/>
                <a:cs typeface="Arial"/>
                <a:sym typeface="Arial"/>
              </a:rPr>
              <a:t>.</a:t>
            </a:r>
            <a:endParaRPr lang="fr-FR" sz="1400" b="1" u="sng"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93828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16</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Ressources</a:t>
            </a:r>
            <a:endParaRPr lang="fr-FR" altLang="fr-FR" sz="2500" b="1" dirty="0">
              <a:solidFill>
                <a:srgbClr val="404040"/>
              </a:solidFill>
              <a:latin typeface="Arial Black" panose="020B0A04020102020204" pitchFamily="34" charset="0"/>
            </a:endParaRPr>
          </a:p>
        </p:txBody>
      </p:sp>
      <p:sp>
        <p:nvSpPr>
          <p:cNvPr id="4100" name="Rectangle 5"/>
          <p:cNvSpPr>
            <a:spLocks noChangeArrowheads="1"/>
          </p:cNvSpPr>
          <p:nvPr/>
        </p:nvSpPr>
        <p:spPr bwMode="auto">
          <a:xfrm>
            <a:off x="827088" y="1484313"/>
            <a:ext cx="7705725" cy="238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nSpc>
                <a:spcPct val="200000"/>
              </a:lnSpc>
              <a:buFont typeface="Arial" charset="0"/>
              <a:buChar char="•"/>
            </a:pPr>
            <a:r>
              <a:rPr lang="fr-FR" sz="1800" dirty="0">
                <a:solidFill>
                  <a:srgbClr val="000000"/>
                </a:solidFill>
                <a:sym typeface="Arial" charset="0"/>
              </a:rPr>
              <a:t>Enseigner la natation à l’école primaire  « Grand Rodez »</a:t>
            </a:r>
          </a:p>
          <a:p>
            <a:pPr marL="457200" indent="-457200">
              <a:lnSpc>
                <a:spcPct val="200000"/>
              </a:lnSpc>
              <a:buFont typeface="Arial" charset="0"/>
              <a:buChar char="•"/>
            </a:pPr>
            <a:r>
              <a:rPr lang="fr-FR" sz="1800" dirty="0">
                <a:solidFill>
                  <a:srgbClr val="000000"/>
                </a:solidFill>
                <a:sym typeface="Arial" charset="0"/>
              </a:rPr>
              <a:t>Natacyc3 – Banque de jeux</a:t>
            </a:r>
          </a:p>
          <a:p>
            <a:pPr marL="457200" indent="-457200">
              <a:lnSpc>
                <a:spcPct val="200000"/>
              </a:lnSpc>
              <a:buFont typeface="Arial" charset="0"/>
              <a:buChar char="•"/>
            </a:pPr>
            <a:r>
              <a:rPr lang="fr-FR" sz="1800" dirty="0">
                <a:solidFill>
                  <a:srgbClr val="000000"/>
                </a:solidFill>
                <a:sym typeface="Arial" charset="0"/>
              </a:rPr>
              <a:t>Natacyc2 – Banque de jeux</a:t>
            </a:r>
          </a:p>
          <a:p>
            <a:pPr marL="457200" indent="-457200">
              <a:lnSpc>
                <a:spcPct val="200000"/>
              </a:lnSpc>
              <a:buFont typeface="Arial" charset="0"/>
              <a:buChar char="•"/>
            </a:pPr>
            <a:r>
              <a:rPr lang="fr-FR" sz="1800" dirty="0">
                <a:solidFill>
                  <a:srgbClr val="000000"/>
                </a:solidFill>
                <a:sym typeface="Arial" charset="0"/>
              </a:rPr>
              <a:t>Projet de </a:t>
            </a:r>
            <a:r>
              <a:rPr lang="fr-FR" sz="1800" dirty="0" smtClean="0">
                <a:solidFill>
                  <a:srgbClr val="000000"/>
                </a:solidFill>
                <a:sym typeface="Arial" charset="0"/>
              </a:rPr>
              <a:t>bassin</a:t>
            </a:r>
            <a:endParaRPr lang="fr-FR" sz="1800" dirty="0">
              <a:solidFill>
                <a:srgbClr val="000000"/>
              </a:solidFill>
              <a:sym typeface="Arial" charset="0"/>
            </a:endParaRPr>
          </a:p>
        </p:txBody>
      </p:sp>
      <p:sp>
        <p:nvSpPr>
          <p:cNvPr id="2" name="Rectangle 1"/>
          <p:cNvSpPr/>
          <p:nvPr/>
        </p:nvSpPr>
        <p:spPr>
          <a:xfrm>
            <a:off x="2393950" y="4731936"/>
            <a:ext cx="5706442" cy="369332"/>
          </a:xfrm>
          <a:prstGeom prst="rect">
            <a:avLst/>
          </a:prstGeom>
        </p:spPr>
        <p:txBody>
          <a:bodyPr wrap="square">
            <a:spAutoFit/>
          </a:bodyPr>
          <a:lstStyle/>
          <a:p>
            <a:r>
              <a:rPr lang="fr-FR" dirty="0" smtClean="0">
                <a:hlinkClick r:id="rId3"/>
              </a:rPr>
              <a:t>http://blogs86.ac-poitiers.fr/natation-grand-poitiers/</a:t>
            </a:r>
            <a:endParaRPr lang="fr-FR" dirty="0"/>
          </a:p>
        </p:txBody>
      </p:sp>
    </p:spTree>
    <p:extLst>
      <p:ext uri="{BB962C8B-B14F-4D97-AF65-F5344CB8AC3E}">
        <p14:creationId xmlns:p14="http://schemas.microsoft.com/office/powerpoint/2010/main" val="124344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5C773C-E6EB-4BDA-9578-33661B266934}" type="slidenum">
              <a:rPr lang="fr-FR" altLang="fr-FR" sz="1400" smtClean="0">
                <a:solidFill>
                  <a:srgbClr val="000000"/>
                </a:solidFill>
              </a:rPr>
              <a:pPr>
                <a:spcBef>
                  <a:spcPct val="0"/>
                </a:spcBef>
                <a:buFontTx/>
                <a:buNone/>
              </a:pPr>
              <a:t>17</a:t>
            </a:fld>
            <a:endParaRPr lang="fr-FR" altLang="fr-FR" sz="1400" smtClean="0">
              <a:solidFill>
                <a:srgbClr val="000000"/>
              </a:solidFill>
            </a:endParaRPr>
          </a:p>
        </p:txBody>
      </p:sp>
      <p:sp>
        <p:nvSpPr>
          <p:cNvPr id="16387" name="Rectangle 4"/>
          <p:cNvSpPr>
            <a:spLocks noChangeArrowheads="1"/>
          </p:cNvSpPr>
          <p:nvPr/>
        </p:nvSpPr>
        <p:spPr bwMode="auto">
          <a:xfrm>
            <a:off x="3059113" y="2492375"/>
            <a:ext cx="59769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smtClean="0">
                <a:solidFill>
                  <a:srgbClr val="EA551A"/>
                </a:solidFill>
                <a:latin typeface="Arial Black" panose="020B0A04020102020204" pitchFamily="34" charset="0"/>
              </a:rPr>
              <a:t>Questions diverses</a:t>
            </a:r>
            <a:endParaRPr lang="fr-FR" altLang="fr-FR" b="1" dirty="0">
              <a:solidFill>
                <a:srgbClr val="EA551A"/>
              </a:solidFill>
              <a:latin typeface="Arial Black" panose="020B0A04020102020204" pitchFamily="34" charset="0"/>
            </a:endParaRPr>
          </a:p>
          <a:p>
            <a:pPr eaLnBrk="1" hangingPunct="1">
              <a:spcBef>
                <a:spcPct val="0"/>
              </a:spcBef>
              <a:buFontTx/>
              <a:buNone/>
            </a:pPr>
            <a:endParaRPr lang="fr-FR" altLang="fr-FR" b="1" dirty="0">
              <a:solidFill>
                <a:srgbClr val="EA551A"/>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2</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a:solidFill>
                  <a:srgbClr val="404040"/>
                </a:solidFill>
                <a:latin typeface="Arial Black" panose="020B0A04020102020204" pitchFamily="34" charset="0"/>
              </a:rPr>
              <a:t>SOMMAIRE</a:t>
            </a:r>
          </a:p>
        </p:txBody>
      </p:sp>
      <p:sp>
        <p:nvSpPr>
          <p:cNvPr id="4100" name="Rectangle 5"/>
          <p:cNvSpPr>
            <a:spLocks noChangeArrowheads="1"/>
          </p:cNvSpPr>
          <p:nvPr/>
        </p:nvSpPr>
        <p:spPr bwMode="auto">
          <a:xfrm>
            <a:off x="827088" y="1484313"/>
            <a:ext cx="7705725"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Présentation des enjeux de la séance</a:t>
            </a:r>
          </a:p>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Représentations initiales</a:t>
            </a:r>
          </a:p>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Les fondamentaux du savoir-nager</a:t>
            </a:r>
          </a:p>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Ateliers vidéo</a:t>
            </a:r>
          </a:p>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Cadre et textes officiels</a:t>
            </a:r>
          </a:p>
          <a:p>
            <a:pPr marL="285750" indent="-285750" eaLnBrk="1" hangingPunct="1">
              <a:lnSpc>
                <a:spcPct val="200000"/>
              </a:lnSpc>
              <a:spcBef>
                <a:spcPct val="0"/>
              </a:spcBef>
              <a:buClr>
                <a:srgbClr val="8AA2B2"/>
              </a:buClr>
              <a:buSzPct val="115000"/>
              <a:buFont typeface="Wingdings" panose="05000000000000000000" pitchFamily="2" charset="2"/>
              <a:buChar char="§"/>
            </a:pPr>
            <a:r>
              <a:rPr lang="fr-FR" altLang="fr-FR" sz="1800" b="1" dirty="0" smtClean="0"/>
              <a:t>Questions diverses</a:t>
            </a:r>
            <a:endParaRPr lang="fr-FR" altLang="fr-FR" sz="1800" b="1" dirty="0"/>
          </a:p>
          <a:p>
            <a:pPr eaLnBrk="1" hangingPunct="1">
              <a:spcBef>
                <a:spcPct val="50000"/>
              </a:spcBef>
              <a:buClr>
                <a:srgbClr val="E96667"/>
              </a:buClr>
              <a:buSzPct val="114000"/>
              <a:buFont typeface="Wingdings" panose="05000000000000000000" pitchFamily="2" charset="2"/>
              <a:buChar char="§"/>
            </a:pPr>
            <a:endParaRPr lang="fr-FR" altLang="fr-FR" sz="1800" b="1" dirty="0">
              <a:solidFill>
                <a:srgbClr val="005E8B"/>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3132138" y="2492375"/>
            <a:ext cx="5183187"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b="1" dirty="0" smtClean="0">
                <a:solidFill>
                  <a:srgbClr val="FFFFFF"/>
                </a:solidFill>
                <a:latin typeface="Arial Black" panose="020B0A04020102020204" pitchFamily="34" charset="0"/>
              </a:rPr>
              <a:t>Les fondamentaux du Savoir-nager </a:t>
            </a:r>
            <a:endParaRPr lang="fr-FR" altLang="fr-FR" b="1" dirty="0">
              <a:solidFill>
                <a:srgbClr val="FFFFFF"/>
              </a:solidFill>
              <a:latin typeface="Arial Black" panose="020B0A04020102020204" pitchFamily="34" charset="0"/>
            </a:endParaRPr>
          </a:p>
        </p:txBody>
      </p:sp>
      <p:sp>
        <p:nvSpPr>
          <p:cNvPr id="5123" name="Text Box 13"/>
          <p:cNvSpPr txBox="1">
            <a:spLocks noChangeArrowheads="1"/>
          </p:cNvSpPr>
          <p:nvPr/>
        </p:nvSpPr>
        <p:spPr bwMode="auto">
          <a:xfrm>
            <a:off x="3132138" y="3860800"/>
            <a:ext cx="4897437"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fr-FR" altLang="fr-FR" sz="2400" dirty="0" smtClean="0"/>
              <a:t>Vidéo ASSN</a:t>
            </a:r>
          </a:p>
          <a:p>
            <a:pPr>
              <a:buFontTx/>
              <a:buNone/>
            </a:pPr>
            <a:r>
              <a:rPr lang="fr-FR" altLang="fr-FR" sz="2400" dirty="0" smtClean="0"/>
              <a:t>Logique interne de l’activité</a:t>
            </a:r>
          </a:p>
          <a:p>
            <a:pPr>
              <a:buFontTx/>
              <a:buNone/>
            </a:pPr>
            <a:r>
              <a:rPr lang="fr-FR" altLang="fr-FR" sz="2400" dirty="0" smtClean="0"/>
              <a:t>Les enjeux moteurs</a:t>
            </a:r>
            <a:endParaRPr lang="fr-FR" alt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7B437C-7B20-407D-97DD-88BEBEAB0538}" type="slidenum">
              <a:rPr lang="fr-FR" altLang="fr-FR" sz="1400" smtClean="0"/>
              <a:pPr>
                <a:spcBef>
                  <a:spcPct val="0"/>
                </a:spcBef>
                <a:buFontTx/>
                <a:buNone/>
              </a:pPr>
              <a:t>4</a:t>
            </a:fld>
            <a:endParaRPr lang="fr-FR" altLang="fr-FR" sz="1400" smtClean="0"/>
          </a:p>
        </p:txBody>
      </p:sp>
      <p:sp>
        <p:nvSpPr>
          <p:cNvPr id="2" name="Rectangle 1"/>
          <p:cNvSpPr/>
          <p:nvPr/>
        </p:nvSpPr>
        <p:spPr>
          <a:xfrm>
            <a:off x="900113" y="692696"/>
            <a:ext cx="5982022" cy="461665"/>
          </a:xfrm>
          <a:prstGeom prst="rect">
            <a:avLst/>
          </a:prstGeom>
        </p:spPr>
        <p:txBody>
          <a:bodyPr wrap="none">
            <a:spAutoFit/>
          </a:bodyPr>
          <a:lstStyle/>
          <a:p>
            <a:r>
              <a:rPr lang="fr-FR" altLang="fr-FR" sz="2400" dirty="0" smtClean="0">
                <a:latin typeface="Arial Black" panose="020B0A04020102020204" pitchFamily="34" charset="0"/>
              </a:rPr>
              <a:t>Les fondamentaux du savoir-nager</a:t>
            </a:r>
            <a:endParaRPr lang="fr-FR" altLang="fr-FR" sz="2400" dirty="0">
              <a:latin typeface="Arial Black" panose="020B0A04020102020204" pitchFamily="34" charset="0"/>
            </a:endParaRPr>
          </a:p>
        </p:txBody>
      </p:sp>
      <p:graphicFrame>
        <p:nvGraphicFramePr>
          <p:cNvPr id="9" name="Diagramme 8"/>
          <p:cNvGraphicFramePr/>
          <p:nvPr>
            <p:extLst>
              <p:ext uri="{D42A27DB-BD31-4B8C-83A1-F6EECF244321}">
                <p14:modId xmlns:p14="http://schemas.microsoft.com/office/powerpoint/2010/main" val="1884877916"/>
              </p:ext>
            </p:extLst>
          </p:nvPr>
        </p:nvGraphicFramePr>
        <p:xfrm>
          <a:off x="923836" y="1764830"/>
          <a:ext cx="5519936" cy="3328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553200" y="1764830"/>
            <a:ext cx="2197224" cy="984885"/>
          </a:xfrm>
          <a:prstGeom prst="rect">
            <a:avLst/>
          </a:prstGeom>
        </p:spPr>
        <p:txBody>
          <a:bodyPr wrap="square" numCol="1">
            <a:spAutoFit/>
          </a:bodyPr>
          <a:lstStyle/>
          <a:p>
            <a:pPr marL="0" lvl="1" indent="0">
              <a:buClr>
                <a:srgbClr val="0067B2"/>
              </a:buClr>
              <a:buNone/>
            </a:pPr>
            <a:r>
              <a:rPr lang="fr-FR" altLang="fr-FR" sz="1600" b="1" dirty="0" smtClean="0"/>
              <a:t>Tout en nageant :</a:t>
            </a:r>
          </a:p>
          <a:p>
            <a:pPr marL="0" lvl="2">
              <a:buClr>
                <a:srgbClr val="0067B2"/>
              </a:buClr>
              <a:buFont typeface="Arial" panose="020B0604020202020204" pitchFamily="34" charset="0"/>
              <a:buChar char="−"/>
            </a:pPr>
            <a:r>
              <a:rPr lang="fr-FR" altLang="fr-FR" sz="1300" dirty="0" smtClean="0"/>
              <a:t> </a:t>
            </a:r>
            <a:r>
              <a:rPr lang="fr-FR" altLang="fr-FR" sz="1400" dirty="0" smtClean="0"/>
              <a:t>longtemps ou loin sans se fatiguer</a:t>
            </a:r>
          </a:p>
          <a:p>
            <a:pPr marL="0" lvl="2">
              <a:buClr>
                <a:srgbClr val="0067B2"/>
              </a:buClr>
              <a:buFont typeface="Arial" panose="020B0604020202020204" pitchFamily="34" charset="0"/>
              <a:buChar char="−"/>
            </a:pPr>
            <a:r>
              <a:rPr lang="fr-FR" altLang="fr-FR" sz="1400" dirty="0" smtClean="0"/>
              <a:t> le plus vite possible</a:t>
            </a:r>
          </a:p>
        </p:txBody>
      </p:sp>
      <p:sp>
        <p:nvSpPr>
          <p:cNvPr id="11" name="Rectangle 10"/>
          <p:cNvSpPr/>
          <p:nvPr/>
        </p:nvSpPr>
        <p:spPr>
          <a:xfrm>
            <a:off x="900113" y="1274929"/>
            <a:ext cx="3342582" cy="369332"/>
          </a:xfrm>
          <a:prstGeom prst="rect">
            <a:avLst/>
          </a:prstGeom>
        </p:spPr>
        <p:txBody>
          <a:bodyPr wrap="none">
            <a:spAutoFit/>
          </a:bodyPr>
          <a:lstStyle/>
          <a:p>
            <a:pPr>
              <a:spcAft>
                <a:spcPts val="300"/>
              </a:spcAft>
              <a:buClr>
                <a:srgbClr val="0067B2"/>
              </a:buClr>
              <a:buFont typeface="Wingdings" panose="05000000000000000000" pitchFamily="2" charset="2"/>
              <a:buChar char="§"/>
            </a:pPr>
            <a:r>
              <a:rPr lang="fr-FR" altLang="fr-FR" b="1" dirty="0">
                <a:solidFill>
                  <a:srgbClr val="0067B2"/>
                </a:solidFill>
              </a:rPr>
              <a:t>Logique interne de l’activité</a:t>
            </a:r>
          </a:p>
        </p:txBody>
      </p:sp>
      <p:sp>
        <p:nvSpPr>
          <p:cNvPr id="12" name="Espace réservé du texte 3"/>
          <p:cNvSpPr>
            <a:spLocks/>
          </p:cNvSpPr>
          <p:nvPr/>
        </p:nvSpPr>
        <p:spPr bwMode="auto">
          <a:xfrm>
            <a:off x="915987" y="5446235"/>
            <a:ext cx="7704137" cy="36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177800" indent="-177800" defTabSz="457200">
              <a:spcBef>
                <a:spcPct val="20000"/>
              </a:spcBef>
              <a:buChar char="•"/>
              <a:defRPr sz="24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0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spcAft>
                <a:spcPts val="1200"/>
              </a:spcAft>
              <a:buClr>
                <a:srgbClr val="0067B2"/>
              </a:buClr>
              <a:buFont typeface="Wingdings" panose="05000000000000000000" pitchFamily="2" charset="2"/>
              <a:buChar char="§"/>
            </a:pPr>
            <a:r>
              <a:rPr lang="fr-FR" altLang="fr-FR" sz="1800" b="1" dirty="0" smtClean="0">
                <a:solidFill>
                  <a:srgbClr val="0067B2"/>
                </a:solidFill>
              </a:rPr>
              <a:t>L’attestation scolaire du savoir-nager : </a:t>
            </a:r>
            <a:r>
              <a:rPr lang="fr-FR" altLang="fr-FR" sz="1400" dirty="0" smtClean="0">
                <a:hlinkClick r:id="rId8"/>
              </a:rPr>
              <a:t>Lien vers la vidéo</a:t>
            </a:r>
            <a:endParaRPr lang="fr-FR" altLang="fr-FR" sz="1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0EBE0F-F04E-481A-9651-D1CFC6BD4FE1}" type="slidenum">
              <a:rPr lang="fr-FR" altLang="fr-FR" sz="1400" smtClean="0"/>
              <a:pPr>
                <a:spcBef>
                  <a:spcPct val="0"/>
                </a:spcBef>
                <a:buFontTx/>
                <a:buNone/>
              </a:pPr>
              <a:t>5</a:t>
            </a:fld>
            <a:endParaRPr lang="fr-FR" altLang="fr-FR" sz="1400" smtClean="0"/>
          </a:p>
        </p:txBody>
      </p:sp>
      <p:sp>
        <p:nvSpPr>
          <p:cNvPr id="8195" name="Rectangle 4"/>
          <p:cNvSpPr>
            <a:spLocks noChangeArrowheads="1"/>
          </p:cNvSpPr>
          <p:nvPr/>
        </p:nvSpPr>
        <p:spPr bwMode="auto">
          <a:xfrm>
            <a:off x="900113" y="692150"/>
            <a:ext cx="705643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r-FR" altLang="fr-FR" sz="2400" dirty="0" smtClean="0">
                <a:latin typeface="Arial Black" panose="020B0A04020102020204" pitchFamily="34" charset="0"/>
              </a:rPr>
              <a:t>Les fondamentaux du savoir-nager</a:t>
            </a:r>
            <a:endParaRPr lang="fr-FR" altLang="fr-FR" sz="2400" dirty="0">
              <a:latin typeface="Arial Black" panose="020B0A04020102020204" pitchFamily="34" charset="0"/>
            </a:endParaRPr>
          </a:p>
        </p:txBody>
      </p:sp>
      <p:sp>
        <p:nvSpPr>
          <p:cNvPr id="6" name="Espace réservé du texte 3"/>
          <p:cNvSpPr>
            <a:spLocks/>
          </p:cNvSpPr>
          <p:nvPr/>
        </p:nvSpPr>
        <p:spPr bwMode="auto">
          <a:xfrm>
            <a:off x="900113" y="1429538"/>
            <a:ext cx="7561336" cy="43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177800" indent="-177800" defTabSz="457200">
              <a:spcBef>
                <a:spcPct val="20000"/>
              </a:spcBef>
              <a:buChar char="•"/>
              <a:defRPr sz="24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0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buClr>
                <a:srgbClr val="0067B2"/>
              </a:buClr>
              <a:buFont typeface="Wingdings" panose="05000000000000000000" pitchFamily="2" charset="2"/>
              <a:buChar char="§"/>
            </a:pPr>
            <a:r>
              <a:rPr lang="fr-FR" altLang="fr-FR" sz="1800" b="1" dirty="0" smtClean="0">
                <a:solidFill>
                  <a:srgbClr val="0070C0"/>
                </a:solidFill>
              </a:rPr>
              <a:t>Ressources sollicitées</a:t>
            </a:r>
          </a:p>
        </p:txBody>
      </p:sp>
      <p:graphicFrame>
        <p:nvGraphicFramePr>
          <p:cNvPr id="7" name="Tableau 6"/>
          <p:cNvGraphicFramePr>
            <a:graphicFrameLocks noGrp="1"/>
          </p:cNvGraphicFramePr>
          <p:nvPr>
            <p:extLst>
              <p:ext uri="{D42A27DB-BD31-4B8C-83A1-F6EECF244321}">
                <p14:modId xmlns:p14="http://schemas.microsoft.com/office/powerpoint/2010/main" val="2405503794"/>
              </p:ext>
            </p:extLst>
          </p:nvPr>
        </p:nvGraphicFramePr>
        <p:xfrm>
          <a:off x="827088" y="1918163"/>
          <a:ext cx="7561336" cy="3591469"/>
        </p:xfrm>
        <a:graphic>
          <a:graphicData uri="http://schemas.openxmlformats.org/drawingml/2006/table">
            <a:tbl>
              <a:tblPr firstRow="1" firstCol="1" bandRow="1"/>
              <a:tblGrid>
                <a:gridCol w="1586537">
                  <a:extLst>
                    <a:ext uri="{9D8B030D-6E8A-4147-A177-3AD203B41FA5}">
                      <a16:colId xmlns:a16="http://schemas.microsoft.com/office/drawing/2014/main" val="2337269196"/>
                    </a:ext>
                  </a:extLst>
                </a:gridCol>
                <a:gridCol w="5974799">
                  <a:extLst>
                    <a:ext uri="{9D8B030D-6E8A-4147-A177-3AD203B41FA5}">
                      <a16:colId xmlns:a16="http://schemas.microsoft.com/office/drawing/2014/main" val="1385272381"/>
                    </a:ext>
                  </a:extLst>
                </a:gridCol>
              </a:tblGrid>
              <a:tr h="928504">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Au niveau affectif</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fr-FR" sz="1400" dirty="0">
                          <a:effectLst/>
                          <a:latin typeface="Arial" panose="020B0604020202020204" pitchFamily="34" charset="0"/>
                          <a:ea typeface="Calibri" panose="020F0502020204030204" pitchFamily="34" charset="0"/>
                          <a:cs typeface="Times New Roman" panose="02020603050405020304" pitchFamily="18" charset="0"/>
                        </a:rPr>
                        <a:t>Gérer la notion de réussite ou d’échec.</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a:effectLst/>
                          <a:latin typeface="Arial" panose="020B0604020202020204" pitchFamily="34" charset="0"/>
                          <a:ea typeface="Calibri" panose="020F0502020204030204" pitchFamily="34" charset="0"/>
                          <a:cs typeface="Times New Roman" panose="02020603050405020304" pitchFamily="18" charset="0"/>
                        </a:rPr>
                        <a:t>Chez le débutant l’eau peut être ressentie comme hostile, comme un espace agressif, un obstacle à la réalisation d’une performance.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6246126"/>
                  </a:ext>
                </a:extLst>
              </a:tr>
              <a:tr h="870365">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Au niveau bioénergétique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400" dirty="0">
                          <a:effectLst/>
                          <a:latin typeface="Arial" panose="020B0604020202020204" pitchFamily="34" charset="0"/>
                          <a:ea typeface="Calibri" panose="020F0502020204030204" pitchFamily="34" charset="0"/>
                          <a:cs typeface="Times New Roman" panose="02020603050405020304" pitchFamily="18" charset="0"/>
                        </a:rPr>
                        <a:t>Mise en jeu des différentes filières de production énergétique en fonction du type d’effort proposé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620676"/>
                  </a:ext>
                </a:extLst>
              </a:tr>
              <a:tr h="864096">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Au niveau bio informationnel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fr-FR" sz="1400" dirty="0" smtClean="0">
                          <a:effectLst/>
                          <a:latin typeface="Arial" panose="020B0604020202020204" pitchFamily="34" charset="0"/>
                          <a:ea typeface="Calibri" panose="020F0502020204030204" pitchFamily="34" charset="0"/>
                          <a:cs typeface="Times New Roman" panose="02020603050405020304" pitchFamily="18" charset="0"/>
                        </a:rPr>
                        <a:t>Prise </a:t>
                      </a:r>
                      <a:r>
                        <a:rPr lang="fr-FR" sz="1400" dirty="0">
                          <a:effectLst/>
                          <a:latin typeface="Arial" panose="020B0604020202020204" pitchFamily="34" charset="0"/>
                          <a:ea typeface="Calibri" panose="020F0502020204030204" pitchFamily="34" charset="0"/>
                          <a:cs typeface="Times New Roman" panose="02020603050405020304" pitchFamily="18" charset="0"/>
                        </a:rPr>
                        <a:t>d’informations sur ses actions et sur le milieu </a:t>
                      </a:r>
                      <a:r>
                        <a:rPr lang="fr-FR" sz="1400" dirty="0" smtClean="0">
                          <a:effectLst/>
                          <a:latin typeface="Arial" panose="020B0604020202020204" pitchFamily="34" charset="0"/>
                          <a:ea typeface="Calibri" panose="020F0502020204030204" pitchFamily="34" charset="0"/>
                          <a:cs typeface="Times New Roman" panose="02020603050405020304" pitchFamily="18" charset="0"/>
                        </a:rPr>
                        <a:t>grâce </a:t>
                      </a:r>
                      <a:r>
                        <a:rPr lang="fr-FR" sz="1400" dirty="0">
                          <a:effectLst/>
                          <a:latin typeface="Arial" panose="020B0604020202020204" pitchFamily="34" charset="0"/>
                          <a:ea typeface="Calibri" panose="020F0502020204030204" pitchFamily="34" charset="0"/>
                          <a:cs typeface="Times New Roman" panose="02020603050405020304" pitchFamily="18" charset="0"/>
                        </a:rPr>
                        <a:t>aux récepteurs visuels et proprioceptifs.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2970102"/>
                  </a:ext>
                </a:extLst>
              </a:tr>
              <a:tr h="928504">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Au niveau biomécanique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400" dirty="0" smtClean="0">
                          <a:effectLst/>
                          <a:latin typeface="Arial" panose="020B0604020202020204" pitchFamily="34" charset="0"/>
                          <a:ea typeface="Calibri" panose="020F0502020204030204" pitchFamily="34" charset="0"/>
                          <a:cs typeface="Times New Roman" panose="02020603050405020304" pitchFamily="18" charset="0"/>
                        </a:rPr>
                        <a:t>Souplesse </a:t>
                      </a:r>
                      <a:r>
                        <a:rPr lang="fr-FR" sz="1400" dirty="0">
                          <a:effectLst/>
                          <a:latin typeface="Arial" panose="020B0604020202020204" pitchFamily="34" charset="0"/>
                          <a:ea typeface="Calibri" panose="020F0502020204030204" pitchFamily="34" charset="0"/>
                          <a:cs typeface="Times New Roman" panose="02020603050405020304" pitchFamily="18" charset="0"/>
                        </a:rPr>
                        <a:t>articulaire pour rechercher </a:t>
                      </a:r>
                      <a:r>
                        <a:rPr lang="fr-FR" sz="1400" dirty="0" smtClean="0">
                          <a:effectLst/>
                          <a:latin typeface="Arial" panose="020B0604020202020204" pitchFamily="34" charset="0"/>
                          <a:ea typeface="Calibri" panose="020F0502020204030204" pitchFamily="34" charset="0"/>
                          <a:cs typeface="Times New Roman" panose="02020603050405020304" pitchFamily="18" charset="0"/>
                        </a:rPr>
                        <a:t>l’amplitude</a:t>
                      </a:r>
                    </a:p>
                    <a:p>
                      <a:pPr algn="just">
                        <a:lnSpc>
                          <a:spcPct val="107000"/>
                        </a:lnSpc>
                        <a:spcAft>
                          <a:spcPts val="0"/>
                        </a:spcAft>
                      </a:pPr>
                      <a:r>
                        <a:rPr lang="fr-FR" sz="1400" dirty="0" smtClean="0">
                          <a:effectLst/>
                          <a:latin typeface="Arial" panose="020B0604020202020204" pitchFamily="34" charset="0"/>
                          <a:ea typeface="Calibri" panose="020F0502020204030204" pitchFamily="34" charset="0"/>
                          <a:cs typeface="Times New Roman" panose="02020603050405020304" pitchFamily="18" charset="0"/>
                        </a:rPr>
                        <a:t>Coordination </a:t>
                      </a:r>
                      <a:r>
                        <a:rPr lang="fr-FR" sz="1400" dirty="0">
                          <a:effectLst/>
                          <a:latin typeface="Arial" panose="020B0604020202020204" pitchFamily="34" charset="0"/>
                          <a:ea typeface="Calibri" panose="020F0502020204030204" pitchFamily="34" charset="0"/>
                          <a:cs typeface="Times New Roman" panose="02020603050405020304" pitchFamily="18" charset="0"/>
                        </a:rPr>
                        <a:t>motrice assurant la liaison jambes-bras-respiration, les qualités de force, vitesse, de régulation tonique (tension-relâchement).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7462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0EBE0F-F04E-481A-9651-D1CFC6BD4FE1}" type="slidenum">
              <a:rPr lang="fr-FR" altLang="fr-FR" sz="1400" smtClean="0"/>
              <a:pPr>
                <a:spcBef>
                  <a:spcPct val="0"/>
                </a:spcBef>
                <a:buFontTx/>
                <a:buNone/>
              </a:pPr>
              <a:t>6</a:t>
            </a:fld>
            <a:endParaRPr lang="fr-FR" altLang="fr-FR" sz="1400" smtClean="0"/>
          </a:p>
        </p:txBody>
      </p:sp>
      <p:sp>
        <p:nvSpPr>
          <p:cNvPr id="8195" name="Rectangle 4"/>
          <p:cNvSpPr>
            <a:spLocks noChangeArrowheads="1"/>
          </p:cNvSpPr>
          <p:nvPr/>
        </p:nvSpPr>
        <p:spPr bwMode="auto">
          <a:xfrm>
            <a:off x="900113" y="572776"/>
            <a:ext cx="705643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r-FR" altLang="fr-FR" sz="2400" dirty="0" smtClean="0">
                <a:latin typeface="Arial Black" panose="020B0A04020102020204" pitchFamily="34" charset="0"/>
              </a:rPr>
              <a:t>Les fondamentaux du savoir-nager</a:t>
            </a:r>
            <a:endParaRPr lang="fr-FR" altLang="fr-FR" sz="2400" dirty="0">
              <a:latin typeface="Arial Black" panose="020B0A04020102020204" pitchFamily="34" charset="0"/>
            </a:endParaRPr>
          </a:p>
        </p:txBody>
      </p:sp>
      <p:sp>
        <p:nvSpPr>
          <p:cNvPr id="8" name="Espace réservé du texte 3"/>
          <p:cNvSpPr>
            <a:spLocks/>
          </p:cNvSpPr>
          <p:nvPr/>
        </p:nvSpPr>
        <p:spPr bwMode="auto">
          <a:xfrm>
            <a:off x="900113" y="982055"/>
            <a:ext cx="7704137" cy="49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24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0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buClr>
                <a:srgbClr val="0067B2"/>
              </a:buClr>
              <a:buFont typeface="Wingdings" panose="05000000000000000000" pitchFamily="2" charset="2"/>
              <a:buChar char="§"/>
            </a:pPr>
            <a:r>
              <a:rPr lang="fr-FR" altLang="fr-FR" sz="1800" b="1" dirty="0" smtClean="0">
                <a:solidFill>
                  <a:srgbClr val="0067B2"/>
                </a:solidFill>
              </a:rPr>
              <a:t>Les enjeux moteurs de l’activité</a:t>
            </a:r>
          </a:p>
        </p:txBody>
      </p:sp>
      <p:graphicFrame>
        <p:nvGraphicFramePr>
          <p:cNvPr id="9" name="Tableau 8"/>
          <p:cNvGraphicFramePr>
            <a:graphicFrameLocks noGrp="1"/>
          </p:cNvGraphicFramePr>
          <p:nvPr>
            <p:extLst>
              <p:ext uri="{D42A27DB-BD31-4B8C-83A1-F6EECF244321}">
                <p14:modId xmlns:p14="http://schemas.microsoft.com/office/powerpoint/2010/main" val="2190176057"/>
              </p:ext>
            </p:extLst>
          </p:nvPr>
        </p:nvGraphicFramePr>
        <p:xfrm>
          <a:off x="683568" y="1407509"/>
          <a:ext cx="8025457" cy="5313965"/>
        </p:xfrm>
        <a:graphic>
          <a:graphicData uri="http://schemas.openxmlformats.org/drawingml/2006/table">
            <a:tbl>
              <a:tblPr/>
              <a:tblGrid>
                <a:gridCol w="1329794">
                  <a:extLst>
                    <a:ext uri="{9D8B030D-6E8A-4147-A177-3AD203B41FA5}">
                      <a16:colId xmlns:a16="http://schemas.microsoft.com/office/drawing/2014/main" val="20000"/>
                    </a:ext>
                  </a:extLst>
                </a:gridCol>
                <a:gridCol w="2835793">
                  <a:extLst>
                    <a:ext uri="{9D8B030D-6E8A-4147-A177-3AD203B41FA5}">
                      <a16:colId xmlns:a16="http://schemas.microsoft.com/office/drawing/2014/main" val="20001"/>
                    </a:ext>
                  </a:extLst>
                </a:gridCol>
                <a:gridCol w="3859870">
                  <a:extLst>
                    <a:ext uri="{9D8B030D-6E8A-4147-A177-3AD203B41FA5}">
                      <a16:colId xmlns:a16="http://schemas.microsoft.com/office/drawing/2014/main" val="20002"/>
                    </a:ext>
                  </a:extLst>
                </a:gridCol>
              </a:tblGrid>
              <a:tr h="367365">
                <a:tc>
                  <a:txBody>
                    <a:bodyPr/>
                    <a:lstStyle/>
                    <a:p>
                      <a:pPr marL="0" marR="0" lvl="0" indent="0" algn="ctr" defTabSz="914400" rtl="0" eaLnBrk="1" fontAlgn="base" latinLnBrk="0" hangingPunct="1">
                        <a:lnSpc>
                          <a:spcPct val="98000"/>
                        </a:lnSpc>
                        <a:spcBef>
                          <a:spcPct val="0"/>
                        </a:spcBef>
                        <a:spcAft>
                          <a:spcPct val="0"/>
                        </a:spcAft>
                        <a:buClr>
                          <a:schemeClr val="bg2"/>
                        </a:buClr>
                        <a:buSzPct val="75000"/>
                        <a:buFont typeface="Wingdings" pitchFamily="2" charset="2"/>
                        <a:buNone/>
                        <a:tabLst/>
                      </a:pPr>
                      <a:r>
                        <a:rPr kumimoji="0" lang="fr-FR" sz="1200" b="1" i="0" u="none" strike="noStrike" cap="none" normalizeH="0" baseline="0" smtClean="0">
                          <a:ln>
                            <a:noFill/>
                          </a:ln>
                          <a:solidFill>
                            <a:srgbClr val="FFFFFF"/>
                          </a:solidFill>
                          <a:effectLst/>
                          <a:latin typeface="Arial" charset="0"/>
                          <a:cs typeface="Arial" charset="0"/>
                        </a:rPr>
                        <a:t> </a:t>
                      </a:r>
                      <a:endParaRPr kumimoji="0" lang="fr-FR" sz="1200" b="1" i="0" u="none" strike="noStrike" cap="none" normalizeH="0" baseline="0" smtClean="0">
                        <a:ln>
                          <a:noFill/>
                        </a:ln>
                        <a:solidFill>
                          <a:srgbClr val="FFFFFF"/>
                        </a:solidFill>
                        <a:effectLst/>
                        <a:latin typeface="Calibri" pitchFamily="34" charset="0"/>
                        <a:ea typeface="Calibri" pitchFamily="34" charset="0"/>
                        <a:cs typeface="Arial" charset="0"/>
                      </a:endParaRPr>
                    </a:p>
                  </a:txBody>
                  <a:tcPr marL="68586" marR="68586"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8000"/>
                        </a:lnSpc>
                        <a:spcBef>
                          <a:spcPct val="0"/>
                        </a:spcBef>
                        <a:spcAft>
                          <a:spcPct val="0"/>
                        </a:spcAft>
                        <a:buClr>
                          <a:schemeClr val="bg2"/>
                        </a:buClr>
                        <a:buSzPct val="75000"/>
                        <a:buFont typeface="Wingdings" pitchFamily="2" charset="2"/>
                        <a:buNone/>
                        <a:tabLst/>
                      </a:pPr>
                      <a:r>
                        <a:rPr kumimoji="0" lang="fr-FR" sz="1200" b="1" i="0" u="none" strike="noStrike" cap="none" normalizeH="0" baseline="0" dirty="0" smtClean="0">
                          <a:ln>
                            <a:noFill/>
                          </a:ln>
                          <a:solidFill>
                            <a:srgbClr val="FFFFFF"/>
                          </a:solidFill>
                          <a:effectLst/>
                          <a:latin typeface="Arial" charset="0"/>
                          <a:cs typeface="Arial" charset="0"/>
                        </a:rPr>
                        <a:t>LES HABITUDES DU TERRIEN</a:t>
                      </a:r>
                      <a:endParaRPr kumimoji="0" lang="fr-FR" sz="1200" b="1" i="0" u="none" strike="noStrike" cap="none" normalizeH="0" baseline="0" dirty="0" smtClean="0">
                        <a:ln>
                          <a:noFill/>
                        </a:ln>
                        <a:solidFill>
                          <a:srgbClr val="FFFFFF"/>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8000"/>
                        </a:lnSpc>
                        <a:spcBef>
                          <a:spcPct val="0"/>
                        </a:spcBef>
                        <a:spcAft>
                          <a:spcPct val="0"/>
                        </a:spcAft>
                        <a:buClr>
                          <a:schemeClr val="bg2"/>
                        </a:buClr>
                        <a:buSzPct val="75000"/>
                        <a:buFont typeface="Wingdings" pitchFamily="2" charset="2"/>
                        <a:buNone/>
                        <a:tabLst/>
                      </a:pPr>
                      <a:r>
                        <a:rPr kumimoji="0" lang="fr-FR" sz="1200" b="1" i="0" u="none" strike="noStrike" cap="none" normalizeH="0" baseline="0" dirty="0" smtClean="0">
                          <a:ln>
                            <a:noFill/>
                          </a:ln>
                          <a:solidFill>
                            <a:srgbClr val="FFFFFF"/>
                          </a:solidFill>
                          <a:effectLst/>
                          <a:latin typeface="Arial" charset="0"/>
                          <a:cs typeface="Arial" charset="0"/>
                        </a:rPr>
                        <a:t>LES CONTRAINTES DU MILIEU</a:t>
                      </a:r>
                      <a:endParaRPr kumimoji="0" lang="fr-FR" sz="1200" b="1" i="0" u="none" strike="noStrike" cap="none" normalizeH="0" baseline="0" dirty="0" smtClean="0">
                        <a:ln>
                          <a:noFill/>
                        </a:ln>
                        <a:solidFill>
                          <a:srgbClr val="FFFFFF"/>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0"/>
                  </a:ext>
                </a:extLst>
              </a:tr>
              <a:tr h="1451294">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 typeface="Wingdings" pitchFamily="2" charset="2"/>
                        <a:buNone/>
                        <a:tabLst/>
                      </a:pPr>
                      <a:r>
                        <a:rPr kumimoji="0" lang="fr-FR" sz="1200" b="1" i="0" u="none" strike="noStrike" cap="none" normalizeH="0" baseline="0" dirty="0" smtClean="0">
                          <a:ln>
                            <a:noFill/>
                          </a:ln>
                          <a:solidFill>
                            <a:srgbClr val="FFFFFF"/>
                          </a:solidFill>
                          <a:effectLst/>
                          <a:latin typeface="Arial" charset="0"/>
                          <a:cs typeface="Arial" charset="0"/>
                        </a:rPr>
                        <a:t>EQUILIBRE</a:t>
                      </a:r>
                    </a:p>
                  </a:txBody>
                  <a:tcPr marL="68586" marR="68586" marT="0" marB="0"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Equilibre vertical majoritaire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Tête dans l’axe du tronc</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Regard horizontal</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Appuis plantaires </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Soumission à la pesanteur</a:t>
                      </a:r>
                      <a:endParaRPr kumimoji="0" lang="fr-FR" sz="12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CDCDDE"/>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Equilibration horizontale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Tête réorientée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Regard à orienter du fond à la surface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Suppression d’appuis stables</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Soumission à la poussée d’Archimède</a:t>
                      </a:r>
                      <a:endParaRPr kumimoji="0" lang="fr-FR" sz="12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CDCDDE"/>
                    </a:solidFill>
                  </a:tcPr>
                </a:tc>
                <a:extLst>
                  <a:ext uri="{0D108BD9-81ED-4DB2-BD59-A6C34878D82A}">
                    <a16:rowId xmlns:a16="http://schemas.microsoft.com/office/drawing/2014/main" val="10001"/>
                  </a:ext>
                </a:extLst>
              </a:tr>
              <a:tr h="1748435">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 typeface="Wingdings" pitchFamily="2" charset="2"/>
                        <a:buNone/>
                        <a:tabLst/>
                      </a:pPr>
                      <a:r>
                        <a:rPr kumimoji="0" lang="fr-FR" sz="1200" b="1" i="0" u="none" strike="noStrike" cap="none" normalizeH="0" baseline="0" dirty="0" smtClean="0">
                          <a:ln>
                            <a:noFill/>
                          </a:ln>
                          <a:solidFill>
                            <a:srgbClr val="FFFFFF"/>
                          </a:solidFill>
                          <a:effectLst/>
                          <a:latin typeface="Arial" charset="0"/>
                          <a:cs typeface="Arial" charset="0"/>
                        </a:rPr>
                        <a:t>RESPIRATION</a:t>
                      </a:r>
                      <a:endParaRPr kumimoji="0" lang="fr-FR" sz="1200" b="1" i="0" u="none" strike="noStrike" cap="none" normalizeH="0" baseline="0" dirty="0" smtClean="0">
                        <a:ln>
                          <a:noFill/>
                        </a:ln>
                        <a:solidFill>
                          <a:srgbClr val="FFFFFF"/>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smtClean="0">
                          <a:ln>
                            <a:noFill/>
                          </a:ln>
                          <a:solidFill>
                            <a:srgbClr val="000000"/>
                          </a:solidFill>
                          <a:effectLst/>
                          <a:latin typeface="Arial" charset="0"/>
                          <a:cs typeface="Arial" charset="0"/>
                        </a:rPr>
                        <a:t>Respiration réflexe innée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smtClean="0">
                          <a:ln>
                            <a:noFill/>
                          </a:ln>
                          <a:solidFill>
                            <a:srgbClr val="000000"/>
                          </a:solidFill>
                          <a:effectLst/>
                          <a:latin typeface="Arial" charset="0"/>
                          <a:cs typeface="Arial" charset="0"/>
                        </a:rPr>
                        <a:t>Respiration nasale majoritaire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smtClean="0">
                          <a:ln>
                            <a:noFill/>
                          </a:ln>
                          <a:solidFill>
                            <a:srgbClr val="000000"/>
                          </a:solidFill>
                          <a:effectLst/>
                          <a:latin typeface="Arial" charset="0"/>
                          <a:cs typeface="Arial" charset="0"/>
                        </a:rPr>
                        <a:t>Durée d’inspiration = durée d’expiration</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smtClean="0">
                          <a:ln>
                            <a:noFill/>
                          </a:ln>
                          <a:solidFill>
                            <a:srgbClr val="000000"/>
                          </a:solidFill>
                          <a:effectLst/>
                          <a:latin typeface="Arial" charset="0"/>
                          <a:cs typeface="Arial" charset="0"/>
                        </a:rPr>
                        <a:t>Pas de résistance à l’expiration</a:t>
                      </a:r>
                      <a:endParaRPr kumimoji="0" lang="fr-FR" sz="1200" b="0" i="0" u="none" strike="noStrike" cap="none" normalizeH="0" baseline="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E8E8EF"/>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Respiration volontaire vers une ‘’automatisation’’</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Respiration buccale principale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Inspiration brève / expiration longue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Pression de l’eau sur les respirations</a:t>
                      </a:r>
                      <a:endParaRPr kumimoji="0" lang="fr-FR" sz="12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E8E8EF"/>
                    </a:solidFill>
                  </a:tcPr>
                </a:tc>
                <a:extLst>
                  <a:ext uri="{0D108BD9-81ED-4DB2-BD59-A6C34878D82A}">
                    <a16:rowId xmlns:a16="http://schemas.microsoft.com/office/drawing/2014/main" val="10002"/>
                  </a:ext>
                </a:extLst>
              </a:tr>
              <a:tr h="1746871">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 typeface="Wingdings" pitchFamily="2" charset="2"/>
                        <a:buNone/>
                        <a:tabLst/>
                      </a:pPr>
                      <a:r>
                        <a:rPr kumimoji="0" lang="fr-FR" sz="1200" b="1" i="0" u="none" strike="noStrike" cap="none" normalizeH="0" baseline="0" dirty="0" smtClean="0">
                          <a:ln>
                            <a:noFill/>
                          </a:ln>
                          <a:solidFill>
                            <a:srgbClr val="FFFFFF"/>
                          </a:solidFill>
                          <a:effectLst/>
                          <a:latin typeface="Arial" charset="0"/>
                          <a:cs typeface="Arial" charset="0"/>
                        </a:rPr>
                        <a:t>PROPULSION</a:t>
                      </a:r>
                      <a:endParaRPr kumimoji="0" lang="fr-FR" sz="1200" b="1" i="0" u="none" strike="noStrike" cap="none" normalizeH="0" baseline="0" dirty="0" smtClean="0">
                        <a:ln>
                          <a:noFill/>
                        </a:ln>
                        <a:solidFill>
                          <a:srgbClr val="FFFFFF"/>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chemeClr val="accent2"/>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Jambes motrices / bras </a:t>
                      </a:r>
                      <a:r>
                        <a:rPr kumimoji="0" lang="fr-FR" sz="1200" b="0" i="0" u="none" strike="noStrike" cap="none" normalizeH="0" baseline="0" dirty="0" err="1" smtClean="0">
                          <a:ln>
                            <a:noFill/>
                          </a:ln>
                          <a:solidFill>
                            <a:srgbClr val="000000"/>
                          </a:solidFill>
                          <a:effectLst/>
                          <a:latin typeface="Arial" charset="0"/>
                          <a:cs typeface="Arial" charset="0"/>
                        </a:rPr>
                        <a:t>équilibrateurs</a:t>
                      </a:r>
                      <a:endParaRPr kumimoji="0" lang="fr-FR" sz="1200" b="0" i="0" u="none" strike="noStrike" cap="none" normalizeH="0" baseline="0" dirty="0" smtClean="0">
                        <a:ln>
                          <a:noFill/>
                        </a:ln>
                        <a:solidFill>
                          <a:srgbClr val="000000"/>
                        </a:solidFill>
                        <a:effectLst/>
                        <a:latin typeface="Arial" charset="0"/>
                        <a:cs typeface="Arial" charset="0"/>
                      </a:endParaRP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Appuis fixes et solides</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Actions musculaires en force constante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Résistance à l’avancement faible</a:t>
                      </a:r>
                      <a:endParaRPr kumimoji="0" lang="fr-FR" sz="12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CDCDDE"/>
                    </a:solidFill>
                  </a:tcPr>
                </a:tc>
                <a:tc>
                  <a:txBody>
                    <a:bodyPr/>
                    <a:lstStyle/>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Jambes </a:t>
                      </a:r>
                      <a:r>
                        <a:rPr kumimoji="0" lang="fr-FR" sz="1200" b="0" i="0" u="none" strike="noStrike" cap="none" normalizeH="0" baseline="0" dirty="0" err="1" smtClean="0">
                          <a:ln>
                            <a:noFill/>
                          </a:ln>
                          <a:solidFill>
                            <a:srgbClr val="000000"/>
                          </a:solidFill>
                          <a:effectLst/>
                          <a:latin typeface="Arial" charset="0"/>
                          <a:cs typeface="Arial" charset="0"/>
                        </a:rPr>
                        <a:t>équilibratrices</a:t>
                      </a:r>
                      <a:r>
                        <a:rPr kumimoji="0" lang="fr-FR" sz="1200" b="0" i="0" u="none" strike="noStrike" cap="none" normalizeH="0" baseline="0" dirty="0" smtClean="0">
                          <a:ln>
                            <a:noFill/>
                          </a:ln>
                          <a:solidFill>
                            <a:srgbClr val="000000"/>
                          </a:solidFill>
                          <a:effectLst/>
                          <a:latin typeface="Arial" charset="0"/>
                          <a:cs typeface="Arial" charset="0"/>
                        </a:rPr>
                        <a:t> / bras moteurs</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Appuis fuyants et mouvants</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Actions musculaires en force variable</a:t>
                      </a:r>
                    </a:p>
                    <a:p>
                      <a:pPr marL="342900" marR="0" lvl="0" indent="-342900" algn="l" defTabSz="914400" rtl="0" eaLnBrk="1" fontAlgn="base" latinLnBrk="0" hangingPunct="1">
                        <a:lnSpc>
                          <a:spcPct val="150000"/>
                        </a:lnSpc>
                        <a:spcBef>
                          <a:spcPct val="0"/>
                        </a:spcBef>
                        <a:spcAft>
                          <a:spcPct val="0"/>
                        </a:spcAft>
                        <a:buClr>
                          <a:schemeClr val="bg2"/>
                        </a:buClr>
                        <a:buSzPct val="75000"/>
                        <a:buFont typeface="Symbol" pitchFamily="18" charset="2"/>
                        <a:buChar char=""/>
                        <a:tabLst/>
                      </a:pPr>
                      <a:r>
                        <a:rPr kumimoji="0" lang="fr-FR" sz="1200" b="0" i="0" u="none" strike="noStrike" cap="none" normalizeH="0" baseline="0" dirty="0" smtClean="0">
                          <a:ln>
                            <a:noFill/>
                          </a:ln>
                          <a:solidFill>
                            <a:srgbClr val="000000"/>
                          </a:solidFill>
                          <a:effectLst/>
                          <a:latin typeface="Arial" charset="0"/>
                          <a:cs typeface="Arial" charset="0"/>
                        </a:rPr>
                        <a:t>Résistance de l’eau importante</a:t>
                      </a:r>
                      <a:endParaRPr kumimoji="0" lang="fr-FR" sz="1200" b="0" i="0" u="none" strike="noStrike" cap="none" normalizeH="0" baseline="0" dirty="0" smtClean="0">
                        <a:ln>
                          <a:noFill/>
                        </a:ln>
                        <a:solidFill>
                          <a:srgbClr val="000000"/>
                        </a:solidFill>
                        <a:effectLst/>
                        <a:latin typeface="Calibri" pitchFamily="34" charset="0"/>
                        <a:ea typeface="Calibri" pitchFamily="34" charset="0"/>
                        <a:cs typeface="Arial" charset="0"/>
                      </a:endParaRPr>
                    </a:p>
                  </a:txBody>
                  <a:tcPr marL="68586" marR="68586" marT="0" marB="0" anchor="ctr" horzOverflow="overflow">
                    <a:lnL>
                      <a:noFill/>
                    </a:lnL>
                    <a:lnR>
                      <a:noFill/>
                    </a:lnR>
                    <a:lnT>
                      <a:noFill/>
                    </a:lnT>
                    <a:lnB>
                      <a:noFill/>
                    </a:lnB>
                    <a:lnTlToBr>
                      <a:noFill/>
                    </a:lnTlToBr>
                    <a:lnBlToTr>
                      <a:noFill/>
                    </a:lnBlToTr>
                    <a:solidFill>
                      <a:srgbClr val="CDCDD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381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3132138" y="2492375"/>
            <a:ext cx="51831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b="1" dirty="0" smtClean="0">
                <a:solidFill>
                  <a:srgbClr val="FFFFFF"/>
                </a:solidFill>
                <a:latin typeface="Arial Black" panose="020B0A04020102020204" pitchFamily="34" charset="0"/>
              </a:rPr>
              <a:t>Atelier Vidéo</a:t>
            </a:r>
            <a:endParaRPr lang="fr-FR" altLang="fr-FR" b="1" dirty="0">
              <a:solidFill>
                <a:srgbClr val="FFFFFF"/>
              </a:solidFill>
              <a:latin typeface="Arial Black" panose="020B0A04020102020204" pitchFamily="34" charset="0"/>
            </a:endParaRPr>
          </a:p>
        </p:txBody>
      </p:sp>
      <p:sp>
        <p:nvSpPr>
          <p:cNvPr id="5123" name="Text Box 13"/>
          <p:cNvSpPr txBox="1">
            <a:spLocks noChangeArrowheads="1"/>
          </p:cNvSpPr>
          <p:nvPr/>
        </p:nvSpPr>
        <p:spPr bwMode="auto">
          <a:xfrm>
            <a:off x="3132138" y="3860800"/>
            <a:ext cx="4897437"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fr-FR" altLang="fr-FR" sz="2400" dirty="0" smtClean="0"/>
              <a:t>Organisation</a:t>
            </a:r>
          </a:p>
          <a:p>
            <a:pPr>
              <a:buFontTx/>
              <a:buNone/>
            </a:pPr>
            <a:r>
              <a:rPr lang="fr-FR" altLang="fr-FR" sz="2400" dirty="0" smtClean="0"/>
              <a:t>Restitution</a:t>
            </a:r>
          </a:p>
          <a:p>
            <a:pPr>
              <a:buFontTx/>
              <a:buNone/>
            </a:pPr>
            <a:r>
              <a:rPr lang="fr-FR" altLang="fr-FR" sz="2400" dirty="0" smtClean="0"/>
              <a:t>Apprentissages à effectuer</a:t>
            </a:r>
            <a:endParaRPr lang="fr-FR" altLang="fr-FR" sz="2400" dirty="0" smtClean="0"/>
          </a:p>
        </p:txBody>
      </p:sp>
    </p:spTree>
    <p:extLst>
      <p:ext uri="{BB962C8B-B14F-4D97-AF65-F5344CB8AC3E}">
        <p14:creationId xmlns:p14="http://schemas.microsoft.com/office/powerpoint/2010/main" val="66141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8</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Atelier Vidéo</a:t>
            </a:r>
            <a:endParaRPr lang="fr-FR" altLang="fr-FR" sz="2500" b="1" dirty="0">
              <a:solidFill>
                <a:srgbClr val="404040"/>
              </a:solidFill>
              <a:latin typeface="Arial Black" panose="020B0A04020102020204" pitchFamily="34" charset="0"/>
            </a:endParaRPr>
          </a:p>
        </p:txBody>
      </p:sp>
      <p:sp>
        <p:nvSpPr>
          <p:cNvPr id="4100" name="Rectangle 5"/>
          <p:cNvSpPr>
            <a:spLocks noChangeArrowheads="1"/>
          </p:cNvSpPr>
          <p:nvPr/>
        </p:nvSpPr>
        <p:spPr bwMode="auto">
          <a:xfrm>
            <a:off x="827088" y="1484313"/>
            <a:ext cx="7705725"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buClr>
                <a:srgbClr val="0067B2"/>
              </a:buClr>
            </a:pPr>
            <a:r>
              <a:rPr lang="fr-FR" altLang="fr-FR" sz="1800" b="1" dirty="0" smtClean="0">
                <a:solidFill>
                  <a:srgbClr val="0067B2"/>
                </a:solidFill>
              </a:rPr>
              <a:t>Organisation</a:t>
            </a:r>
          </a:p>
          <a:p>
            <a:pPr lvl="1"/>
            <a:r>
              <a:rPr lang="fr-FR" altLang="fr-FR" sz="1800" dirty="0" smtClean="0"/>
              <a:t> 1 groupe par vidéo / 15 minutes d’analyse / 2 minutes de restitution</a:t>
            </a:r>
          </a:p>
          <a:p>
            <a:pPr marL="285750" indent="-285750">
              <a:spcBef>
                <a:spcPts val="1200"/>
              </a:spcBef>
              <a:buClr>
                <a:srgbClr val="0067B2"/>
              </a:buClr>
            </a:pPr>
            <a:r>
              <a:rPr lang="fr-FR" altLang="fr-FR" sz="1800" b="1" dirty="0" smtClean="0">
                <a:solidFill>
                  <a:srgbClr val="0067B2"/>
                </a:solidFill>
              </a:rPr>
              <a:t>Axes d’analyse</a:t>
            </a:r>
          </a:p>
          <a:p>
            <a:pPr lvl="2">
              <a:buClr>
                <a:srgbClr val="0067B2"/>
              </a:buClr>
              <a:buFont typeface="Arial" panose="020B0604020202020204" pitchFamily="34" charset="0"/>
              <a:buChar char="−"/>
            </a:pPr>
            <a:r>
              <a:rPr lang="fr-FR" altLang="fr-FR" sz="1300" dirty="0" smtClean="0"/>
              <a:t> </a:t>
            </a:r>
            <a:r>
              <a:rPr lang="fr-FR" altLang="fr-FR" sz="1400" dirty="0" smtClean="0"/>
              <a:t>Quel(s) objectif(s) ?</a:t>
            </a:r>
          </a:p>
          <a:p>
            <a:pPr lvl="2">
              <a:buClr>
                <a:srgbClr val="0067B2"/>
              </a:buClr>
              <a:buFont typeface="Arial" panose="020B0604020202020204" pitchFamily="34" charset="0"/>
              <a:buChar char="−"/>
            </a:pPr>
            <a:r>
              <a:rPr lang="fr-FR" altLang="fr-FR" sz="1400" dirty="0" smtClean="0"/>
              <a:t> Quel(s) observables?</a:t>
            </a:r>
          </a:p>
          <a:p>
            <a:pPr lvl="2">
              <a:buClr>
                <a:srgbClr val="0067B2"/>
              </a:buClr>
              <a:buFont typeface="Arial" panose="020B0604020202020204" pitchFamily="34" charset="0"/>
              <a:buChar char="−"/>
            </a:pPr>
            <a:r>
              <a:rPr lang="fr-FR" altLang="fr-FR" sz="1400" dirty="0" smtClean="0"/>
              <a:t> Quel(le)s remédiations / approfondissements possibles ?</a:t>
            </a:r>
          </a:p>
          <a:p>
            <a:pPr marL="285750" indent="-285750">
              <a:spcBef>
                <a:spcPts val="1200"/>
              </a:spcBef>
              <a:spcAft>
                <a:spcPts val="600"/>
              </a:spcAft>
              <a:buClr>
                <a:srgbClr val="0067B2"/>
              </a:buClr>
            </a:pPr>
            <a:r>
              <a:rPr lang="fr-FR" altLang="fr-FR" sz="1800" b="1" dirty="0" smtClean="0">
                <a:solidFill>
                  <a:srgbClr val="0070C0"/>
                </a:solidFill>
              </a:rPr>
              <a:t>Quelques aspects pédagogiques</a:t>
            </a:r>
          </a:p>
          <a:p>
            <a:pPr marL="0" indent="0" algn="just" fontAlgn="auto">
              <a:spcBef>
                <a:spcPts val="0"/>
              </a:spcBef>
              <a:spcAft>
                <a:spcPts val="600"/>
              </a:spcAft>
              <a:buNone/>
              <a:defRPr/>
            </a:pPr>
            <a:r>
              <a:rPr lang="fr-FR" sz="1400" dirty="0">
                <a:solidFill>
                  <a:schemeClr val="dk1"/>
                </a:solidFill>
                <a:latin typeface="Arial"/>
                <a:ea typeface="Arial"/>
                <a:cs typeface="Arial"/>
                <a:sym typeface="Arial"/>
              </a:rPr>
              <a:t>L'acquisition des connaissances et des compétences se conçoit à travers une programmation de plusieurs séquences d’apprentissage (</a:t>
            </a:r>
            <a:r>
              <a:rPr lang="fr-FR" sz="1400" b="1" dirty="0">
                <a:solidFill>
                  <a:schemeClr val="dk1"/>
                </a:solidFill>
                <a:latin typeface="Arial"/>
                <a:ea typeface="Arial"/>
                <a:cs typeface="Arial"/>
                <a:sym typeface="Arial"/>
              </a:rPr>
              <a:t>3 à 4 séquences de 10 à 12 séances)</a:t>
            </a:r>
          </a:p>
          <a:p>
            <a:pPr marL="0" indent="0" algn="just" fontAlgn="auto">
              <a:spcBef>
                <a:spcPts val="0"/>
              </a:spcBef>
              <a:spcAft>
                <a:spcPts val="600"/>
              </a:spcAft>
              <a:buNone/>
              <a:defRPr/>
            </a:pPr>
            <a:r>
              <a:rPr lang="fr-FR" sz="1400" dirty="0">
                <a:solidFill>
                  <a:schemeClr val="dk1"/>
                </a:solidFill>
                <a:latin typeface="Arial"/>
                <a:ea typeface="Arial"/>
                <a:cs typeface="Arial"/>
                <a:sym typeface="Arial"/>
              </a:rPr>
              <a:t>Prioritairement de la classe de CP à la classe de</a:t>
            </a:r>
            <a:r>
              <a:rPr lang="fr-FR" sz="1400" kern="0" dirty="0">
                <a:solidFill>
                  <a:srgbClr val="000000"/>
                </a:solidFill>
                <a:latin typeface="Arial"/>
                <a:ea typeface="Arial"/>
                <a:cs typeface="Arial"/>
                <a:sym typeface="Arial"/>
              </a:rPr>
              <a:t> </a:t>
            </a:r>
            <a:r>
              <a:rPr lang="fr-FR" sz="1400" dirty="0">
                <a:solidFill>
                  <a:schemeClr val="dk1"/>
                </a:solidFill>
                <a:latin typeface="Arial"/>
                <a:ea typeface="Arial"/>
                <a:cs typeface="Arial"/>
                <a:sym typeface="Arial"/>
              </a:rPr>
              <a:t>sixième </a:t>
            </a:r>
          </a:p>
          <a:p>
            <a:pPr marL="0" indent="0" algn="just" fontAlgn="auto">
              <a:spcBef>
                <a:spcPts val="0"/>
              </a:spcBef>
              <a:spcAft>
                <a:spcPts val="600"/>
              </a:spcAft>
              <a:buNone/>
              <a:defRPr/>
            </a:pPr>
            <a:r>
              <a:rPr lang="fr-FR" sz="1400" dirty="0">
                <a:solidFill>
                  <a:schemeClr val="dk1"/>
                </a:solidFill>
                <a:latin typeface="Arial"/>
                <a:ea typeface="Arial"/>
                <a:cs typeface="Arial"/>
                <a:sym typeface="Arial"/>
              </a:rPr>
              <a:t>Des parcours d’apprentissage dès le cycle 1</a:t>
            </a:r>
          </a:p>
          <a:p>
            <a:pPr marL="0" indent="0" algn="just" fontAlgn="auto">
              <a:spcBef>
                <a:spcPts val="0"/>
              </a:spcBef>
              <a:spcAft>
                <a:spcPts val="600"/>
              </a:spcAft>
              <a:buNone/>
              <a:defRPr/>
            </a:pPr>
            <a:r>
              <a:rPr lang="fr-FR" sz="1400" dirty="0">
                <a:solidFill>
                  <a:schemeClr val="dk1"/>
                </a:solidFill>
                <a:latin typeface="Arial"/>
                <a:ea typeface="Arial"/>
                <a:cs typeface="Arial"/>
                <a:sym typeface="Arial"/>
              </a:rPr>
              <a:t>Au cycle 3, </a:t>
            </a:r>
            <a:r>
              <a:rPr lang="fr-FR" sz="1400" b="1" dirty="0">
                <a:solidFill>
                  <a:schemeClr val="dk1"/>
                </a:solidFill>
                <a:latin typeface="Arial"/>
                <a:ea typeface="Arial"/>
                <a:cs typeface="Arial"/>
                <a:sym typeface="Arial"/>
              </a:rPr>
              <a:t>enseignement à chaque année du cycle, </a:t>
            </a:r>
            <a:r>
              <a:rPr lang="fr-FR" sz="1400" dirty="0">
                <a:solidFill>
                  <a:schemeClr val="dk1"/>
                </a:solidFill>
                <a:latin typeface="Arial"/>
                <a:ea typeface="Arial"/>
                <a:cs typeface="Arial"/>
                <a:sym typeface="Arial"/>
              </a:rPr>
              <a:t>si possible.</a:t>
            </a:r>
            <a:endParaRPr lang="fr-FR" sz="1400" kern="0" dirty="0">
              <a:solidFill>
                <a:srgbClr val="000000"/>
              </a:solidFill>
              <a:latin typeface="Arial"/>
              <a:ea typeface="Arial"/>
              <a:cs typeface="Arial"/>
              <a:sym typeface="Arial"/>
            </a:endParaRPr>
          </a:p>
          <a:p>
            <a:pPr eaLnBrk="1" hangingPunct="1">
              <a:spcBef>
                <a:spcPct val="50000"/>
              </a:spcBef>
              <a:buClr>
                <a:srgbClr val="E96667"/>
              </a:buClr>
              <a:buSzPct val="114000"/>
              <a:buFont typeface="Wingdings" panose="05000000000000000000" pitchFamily="2" charset="2"/>
              <a:buChar char="§"/>
            </a:pPr>
            <a:endParaRPr lang="fr-FR" altLang="fr-FR" sz="1800" b="1" dirty="0">
              <a:solidFill>
                <a:srgbClr val="005E8B"/>
              </a:solidFill>
              <a:cs typeface="Arial" panose="020B0604020202020204" pitchFamily="34" charset="0"/>
            </a:endParaRPr>
          </a:p>
        </p:txBody>
      </p:sp>
    </p:spTree>
    <p:extLst>
      <p:ext uri="{BB962C8B-B14F-4D97-AF65-F5344CB8AC3E}">
        <p14:creationId xmlns:p14="http://schemas.microsoft.com/office/powerpoint/2010/main" val="369467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38EFDF-438B-4C2F-AC03-8E00F4DDEBD9}" type="slidenum">
              <a:rPr lang="fr-FR" altLang="fr-FR" sz="1400" smtClean="0"/>
              <a:pPr>
                <a:spcBef>
                  <a:spcPct val="0"/>
                </a:spcBef>
                <a:buFontTx/>
                <a:buNone/>
              </a:pPr>
              <a:t>9</a:t>
            </a:fld>
            <a:endParaRPr lang="fr-FR" altLang="fr-FR" sz="1400" smtClean="0"/>
          </a:p>
        </p:txBody>
      </p:sp>
      <p:sp>
        <p:nvSpPr>
          <p:cNvPr id="4099" name="Rectangle 4"/>
          <p:cNvSpPr>
            <a:spLocks noChangeArrowheads="1"/>
          </p:cNvSpPr>
          <p:nvPr/>
        </p:nvSpPr>
        <p:spPr bwMode="auto">
          <a:xfrm>
            <a:off x="827088" y="692150"/>
            <a:ext cx="5616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500" b="1" dirty="0" smtClean="0">
                <a:solidFill>
                  <a:srgbClr val="404040"/>
                </a:solidFill>
                <a:latin typeface="Arial Black" panose="020B0A04020102020204" pitchFamily="34" charset="0"/>
              </a:rPr>
              <a:t>Restitution</a:t>
            </a:r>
            <a:endParaRPr lang="fr-FR" altLang="fr-FR" sz="2500" b="1" dirty="0">
              <a:solidFill>
                <a:srgbClr val="404040"/>
              </a:solidFill>
              <a:latin typeface="Arial Black" panose="020B0A040201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852561633"/>
              </p:ext>
            </p:extLst>
          </p:nvPr>
        </p:nvGraphicFramePr>
        <p:xfrm>
          <a:off x="323527" y="1268758"/>
          <a:ext cx="8640963" cy="5452716"/>
        </p:xfrm>
        <a:graphic>
          <a:graphicData uri="http://schemas.openxmlformats.org/drawingml/2006/table">
            <a:tbl>
              <a:tblPr firstRow="1" bandRow="1">
                <a:tableStyleId>{21E4AEA4-8DFA-4A89-87EB-49C32662AFE0}</a:tableStyleId>
              </a:tblPr>
              <a:tblGrid>
                <a:gridCol w="1584177">
                  <a:extLst>
                    <a:ext uri="{9D8B030D-6E8A-4147-A177-3AD203B41FA5}">
                      <a16:colId xmlns:a16="http://schemas.microsoft.com/office/drawing/2014/main" val="3730763156"/>
                    </a:ext>
                  </a:extLst>
                </a:gridCol>
                <a:gridCol w="1207336">
                  <a:extLst>
                    <a:ext uri="{9D8B030D-6E8A-4147-A177-3AD203B41FA5}">
                      <a16:colId xmlns:a16="http://schemas.microsoft.com/office/drawing/2014/main" val="1325026752"/>
                    </a:ext>
                  </a:extLst>
                </a:gridCol>
                <a:gridCol w="1169890">
                  <a:extLst>
                    <a:ext uri="{9D8B030D-6E8A-4147-A177-3AD203B41FA5}">
                      <a16:colId xmlns:a16="http://schemas.microsoft.com/office/drawing/2014/main" val="3437453352"/>
                    </a:ext>
                  </a:extLst>
                </a:gridCol>
                <a:gridCol w="1169890">
                  <a:extLst>
                    <a:ext uri="{9D8B030D-6E8A-4147-A177-3AD203B41FA5}">
                      <a16:colId xmlns:a16="http://schemas.microsoft.com/office/drawing/2014/main" val="1942911577"/>
                    </a:ext>
                  </a:extLst>
                </a:gridCol>
                <a:gridCol w="1169890">
                  <a:extLst>
                    <a:ext uri="{9D8B030D-6E8A-4147-A177-3AD203B41FA5}">
                      <a16:colId xmlns:a16="http://schemas.microsoft.com/office/drawing/2014/main" val="4117626179"/>
                    </a:ext>
                  </a:extLst>
                </a:gridCol>
                <a:gridCol w="1169890">
                  <a:extLst>
                    <a:ext uri="{9D8B030D-6E8A-4147-A177-3AD203B41FA5}">
                      <a16:colId xmlns:a16="http://schemas.microsoft.com/office/drawing/2014/main" val="690318472"/>
                    </a:ext>
                  </a:extLst>
                </a:gridCol>
                <a:gridCol w="1169890">
                  <a:extLst>
                    <a:ext uri="{9D8B030D-6E8A-4147-A177-3AD203B41FA5}">
                      <a16:colId xmlns:a16="http://schemas.microsoft.com/office/drawing/2014/main" val="1148086446"/>
                    </a:ext>
                  </a:extLst>
                </a:gridCol>
              </a:tblGrid>
              <a:tr h="594472">
                <a:tc>
                  <a:txBody>
                    <a:bodyPr/>
                    <a:lstStyle/>
                    <a:p>
                      <a:endParaRPr lang="fr-FR" dirty="0"/>
                    </a:p>
                  </a:txBody>
                  <a:tcPr/>
                </a:tc>
                <a:tc>
                  <a:txBody>
                    <a:bodyPr/>
                    <a:lstStyle/>
                    <a:p>
                      <a:pPr algn="ctr"/>
                      <a:r>
                        <a:rPr lang="fr-FR" sz="1400" dirty="0" smtClean="0"/>
                        <a:t>Vidéo 1</a:t>
                      </a:r>
                      <a:endParaRPr lang="fr-FR" sz="1400" dirty="0"/>
                    </a:p>
                  </a:txBody>
                  <a:tcPr anchor="ctr"/>
                </a:tc>
                <a:tc>
                  <a:txBody>
                    <a:bodyPr/>
                    <a:lstStyle/>
                    <a:p>
                      <a:pPr algn="ctr"/>
                      <a:r>
                        <a:rPr lang="fr-FR" sz="1400" dirty="0" smtClean="0"/>
                        <a:t>Vidéo 2</a:t>
                      </a:r>
                      <a:endParaRPr lang="fr-FR" sz="1400" dirty="0"/>
                    </a:p>
                  </a:txBody>
                  <a:tcPr anchor="ctr"/>
                </a:tc>
                <a:tc>
                  <a:txBody>
                    <a:bodyPr/>
                    <a:lstStyle/>
                    <a:p>
                      <a:pPr algn="ctr"/>
                      <a:r>
                        <a:rPr lang="fr-FR" sz="1400" dirty="0" smtClean="0"/>
                        <a:t>Vidéo 3</a:t>
                      </a:r>
                      <a:endParaRPr lang="fr-FR" sz="1400" dirty="0"/>
                    </a:p>
                  </a:txBody>
                  <a:tcPr anchor="ctr"/>
                </a:tc>
                <a:tc>
                  <a:txBody>
                    <a:bodyPr/>
                    <a:lstStyle/>
                    <a:p>
                      <a:pPr algn="ctr"/>
                      <a:r>
                        <a:rPr lang="fr-FR" sz="1400" dirty="0" smtClean="0"/>
                        <a:t>Vidéo 4</a:t>
                      </a:r>
                      <a:endParaRPr lang="fr-FR" sz="1400" dirty="0"/>
                    </a:p>
                  </a:txBody>
                  <a:tcPr anchor="ctr"/>
                </a:tc>
                <a:tc>
                  <a:txBody>
                    <a:bodyPr/>
                    <a:lstStyle/>
                    <a:p>
                      <a:pPr algn="ctr"/>
                      <a:r>
                        <a:rPr lang="fr-FR" sz="1400" dirty="0" smtClean="0"/>
                        <a:t>Vidéo 5</a:t>
                      </a:r>
                      <a:endParaRPr lang="fr-FR" sz="1400" dirty="0"/>
                    </a:p>
                  </a:txBody>
                  <a:tcPr anchor="ctr"/>
                </a:tc>
                <a:tc>
                  <a:txBody>
                    <a:bodyPr/>
                    <a:lstStyle/>
                    <a:p>
                      <a:pPr algn="ctr"/>
                      <a:r>
                        <a:rPr lang="fr-FR" sz="1400" dirty="0" smtClean="0"/>
                        <a:t>Vidéo 6</a:t>
                      </a:r>
                      <a:endParaRPr lang="fr-FR" sz="1400" dirty="0"/>
                    </a:p>
                  </a:txBody>
                  <a:tcPr anchor="ctr"/>
                </a:tc>
                <a:extLst>
                  <a:ext uri="{0D108BD9-81ED-4DB2-BD59-A6C34878D82A}">
                    <a16:rowId xmlns:a16="http://schemas.microsoft.com/office/drawing/2014/main" val="330314980"/>
                  </a:ext>
                </a:extLst>
              </a:tr>
              <a:tr h="1214561">
                <a:tc>
                  <a:txBody>
                    <a:bodyPr/>
                    <a:lstStyle/>
                    <a:p>
                      <a:pPr algn="ctr"/>
                      <a:r>
                        <a:rPr lang="fr-FR" sz="1200" dirty="0" smtClean="0"/>
                        <a:t>Objectifs</a:t>
                      </a:r>
                      <a:endParaRPr lang="fr-FR" sz="1200" dirty="0"/>
                    </a:p>
                  </a:txBody>
                  <a:tcPr anchor="ctr"/>
                </a:tc>
                <a:tc>
                  <a:txBody>
                    <a:bodyPr/>
                    <a:lstStyle/>
                    <a:p>
                      <a:endParaRPr lang="fr-FR" sz="1000" dirty="0"/>
                    </a:p>
                  </a:txBody>
                  <a:tcPr/>
                </a:tc>
                <a:tc>
                  <a:txBody>
                    <a:bodyPr/>
                    <a:lstStyle/>
                    <a:p>
                      <a:endParaRPr lang="fr-FR" sz="1000" dirty="0"/>
                    </a:p>
                  </a:txBody>
                  <a:tcPr/>
                </a:tc>
                <a:tc>
                  <a:txBody>
                    <a:bodyPr/>
                    <a:lstStyle/>
                    <a:p>
                      <a:endParaRPr lang="fr-FR" sz="1000"/>
                    </a:p>
                  </a:txBody>
                  <a:tcPr/>
                </a:tc>
                <a:tc>
                  <a:txBody>
                    <a:bodyPr/>
                    <a:lstStyle/>
                    <a:p>
                      <a:endParaRPr lang="fr-FR" sz="1000"/>
                    </a:p>
                  </a:txBody>
                  <a:tcPr/>
                </a:tc>
                <a:tc>
                  <a:txBody>
                    <a:bodyPr/>
                    <a:lstStyle/>
                    <a:p>
                      <a:endParaRPr lang="fr-FR" sz="1000"/>
                    </a:p>
                  </a:txBody>
                  <a:tcPr/>
                </a:tc>
                <a:tc>
                  <a:txBody>
                    <a:bodyPr/>
                    <a:lstStyle/>
                    <a:p>
                      <a:endParaRPr lang="fr-FR" sz="1000"/>
                    </a:p>
                  </a:txBody>
                  <a:tcPr/>
                </a:tc>
                <a:extLst>
                  <a:ext uri="{0D108BD9-81ED-4DB2-BD59-A6C34878D82A}">
                    <a16:rowId xmlns:a16="http://schemas.microsoft.com/office/drawing/2014/main" val="3920220685"/>
                  </a:ext>
                </a:extLst>
              </a:tr>
              <a:tr h="1214561">
                <a:tc>
                  <a:txBody>
                    <a:bodyPr/>
                    <a:lstStyle/>
                    <a:p>
                      <a:pPr algn="ctr"/>
                      <a:r>
                        <a:rPr lang="fr-FR" sz="1200" dirty="0" smtClean="0"/>
                        <a:t>Observables</a:t>
                      </a:r>
                      <a:endParaRPr lang="fr-FR" sz="1200" dirty="0"/>
                    </a:p>
                  </a:txBody>
                  <a:tcPr anchor="ctr"/>
                </a:tc>
                <a:tc>
                  <a:txBody>
                    <a:bodyPr/>
                    <a:lstStyle/>
                    <a:p>
                      <a:endParaRPr lang="fr-FR" sz="10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727422710"/>
                  </a:ext>
                </a:extLst>
              </a:tr>
              <a:tr h="1214561">
                <a:tc>
                  <a:txBody>
                    <a:bodyPr/>
                    <a:lstStyle/>
                    <a:p>
                      <a:pPr algn="ctr"/>
                      <a:r>
                        <a:rPr lang="fr-FR" sz="1200" dirty="0" smtClean="0"/>
                        <a:t>Remédiations </a:t>
                      </a:r>
                      <a:endParaRPr lang="fr-FR" sz="1200" dirty="0"/>
                    </a:p>
                  </a:txBody>
                  <a:tcPr anchor="ctr"/>
                </a:tc>
                <a:tc>
                  <a:txBody>
                    <a:bodyPr/>
                    <a:lstStyle/>
                    <a:p>
                      <a:endParaRPr lang="fr-FR" sz="1000"/>
                    </a:p>
                  </a:txBody>
                  <a:tcPr/>
                </a:tc>
                <a:tc>
                  <a:txBody>
                    <a:bodyPr/>
                    <a:lstStyle/>
                    <a:p>
                      <a:endParaRPr lang="fr-FR" sz="1000"/>
                    </a:p>
                  </a:txBody>
                  <a:tcPr/>
                </a:tc>
                <a:tc>
                  <a:txBody>
                    <a:bodyPr/>
                    <a:lstStyle/>
                    <a:p>
                      <a:endParaRPr lang="fr-FR" sz="1000"/>
                    </a:p>
                  </a:txBody>
                  <a:tcPr/>
                </a:tc>
                <a:tc>
                  <a:txBody>
                    <a:bodyPr/>
                    <a:lstStyle/>
                    <a:p>
                      <a:endParaRPr lang="fr-FR" sz="1000" dirty="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2721209642"/>
                  </a:ext>
                </a:extLst>
              </a:tr>
              <a:tr h="1214561">
                <a:tc>
                  <a:txBody>
                    <a:bodyPr/>
                    <a:lstStyle/>
                    <a:p>
                      <a:pPr algn="ctr"/>
                      <a:r>
                        <a:rPr lang="fr-FR" sz="1200" dirty="0" smtClean="0"/>
                        <a:t>Approfondissements</a:t>
                      </a:r>
                      <a:endParaRPr lang="fr-FR" sz="1200" dirty="0"/>
                    </a:p>
                  </a:txBody>
                  <a:tcPr anchor="ctr"/>
                </a:tc>
                <a:tc>
                  <a:txBody>
                    <a:bodyPr/>
                    <a:lstStyle/>
                    <a:p>
                      <a:endParaRPr lang="fr-FR" sz="1000"/>
                    </a:p>
                  </a:txBody>
                  <a:tcPr/>
                </a:tc>
                <a:tc>
                  <a:txBody>
                    <a:bodyPr/>
                    <a:lstStyle/>
                    <a:p>
                      <a:endParaRPr lang="fr-FR" sz="1000"/>
                    </a:p>
                  </a:txBody>
                  <a:tcPr/>
                </a:tc>
                <a:tc>
                  <a:txBody>
                    <a:bodyPr/>
                    <a:lstStyle/>
                    <a:p>
                      <a:endParaRPr lang="fr-FR" sz="1000"/>
                    </a:p>
                  </a:txBody>
                  <a:tcPr/>
                </a:tc>
                <a:tc>
                  <a:txBody>
                    <a:bodyPr/>
                    <a:lstStyle/>
                    <a:p>
                      <a:endParaRPr lang="fr-FR" sz="1000"/>
                    </a:p>
                  </a:txBody>
                  <a:tcPr/>
                </a:tc>
                <a:tc>
                  <a:txBody>
                    <a:bodyPr/>
                    <a:lstStyle/>
                    <a:p>
                      <a:endParaRPr lang="fr-FR" sz="1000" dirty="0"/>
                    </a:p>
                  </a:txBody>
                  <a:tcPr/>
                </a:tc>
                <a:tc>
                  <a:txBody>
                    <a:bodyPr/>
                    <a:lstStyle/>
                    <a:p>
                      <a:endParaRPr lang="fr-FR" sz="1000" dirty="0"/>
                    </a:p>
                  </a:txBody>
                  <a:tcPr/>
                </a:tc>
                <a:extLst>
                  <a:ext uri="{0D108BD9-81ED-4DB2-BD59-A6C34878D82A}">
                    <a16:rowId xmlns:a16="http://schemas.microsoft.com/office/drawing/2014/main" val="3741143006"/>
                  </a:ext>
                </a:extLst>
              </a:tr>
            </a:tbl>
          </a:graphicData>
        </a:graphic>
      </p:graphicFrame>
    </p:spTree>
    <p:extLst>
      <p:ext uri="{BB962C8B-B14F-4D97-AF65-F5344CB8AC3E}">
        <p14:creationId xmlns:p14="http://schemas.microsoft.com/office/powerpoint/2010/main" val="1797221866"/>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2411</Words>
  <Application>Microsoft Office PowerPoint</Application>
  <PresentationFormat>Affichage à l'écran (4:3)</PresentationFormat>
  <Paragraphs>295</Paragraphs>
  <Slides>17</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Arial Black</vt:lpstr>
      <vt:lpstr>Wingdings</vt:lpstr>
      <vt:lpstr>Times New Roman</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mgrenier</cp:lastModifiedBy>
  <cp:revision>52</cp:revision>
  <dcterms:created xsi:type="dcterms:W3CDTF">2012-03-13T08:49:23Z</dcterms:created>
  <dcterms:modified xsi:type="dcterms:W3CDTF">2020-02-13T11:51:08Z</dcterms:modified>
</cp:coreProperties>
</file>