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70" r:id="rId14"/>
    <p:sldId id="271" r:id="rId15"/>
    <p:sldId id="273"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69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11"/>
          </p:nvPr>
        </p:nvSpPr>
        <p:spPr/>
        <p:txBody>
          <a:bodyPr/>
          <a:lstStyle/>
          <a:p>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8" name="Espace réservé du pied de page 7"/>
          <p:cNvSpPr>
            <a:spLocks noGrp="1"/>
          </p:cNvSpPr>
          <p:nvPr>
            <p:ph type="ftr" sz="quarter" idx="11"/>
          </p:nvPr>
        </p:nvSpPr>
        <p:spPr/>
        <p:txBody>
          <a:bodyPr/>
          <a:lstStyle/>
          <a:p>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4" name="Espace réservé du pied de page 3"/>
          <p:cNvSpPr>
            <a:spLocks noGrp="1"/>
          </p:cNvSpPr>
          <p:nvPr>
            <p:ph type="ftr" sz="quarter" idx="11"/>
          </p:nvPr>
        </p:nvSpPr>
        <p:spPr/>
        <p:txBody>
          <a:bodyPr/>
          <a:lstStyle/>
          <a:p>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3" name="Espace réservé du pied de page 2"/>
          <p:cNvSpPr>
            <a:spLocks noGrp="1"/>
          </p:cNvSpPr>
          <p:nvPr>
            <p:ph type="ftr" sz="quarter" idx="11"/>
          </p:nvPr>
        </p:nvSpPr>
        <p:spPr/>
        <p:txBody>
          <a:bodyPr/>
          <a:lstStyle/>
          <a:p>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27/06/2019</a:t>
            </a:fld>
            <a:endParaRPr lang="fr-BE" dirty="0"/>
          </a:p>
        </p:txBody>
      </p:sp>
      <p:sp>
        <p:nvSpPr>
          <p:cNvPr id="6" name="Espace réservé du pied de page 5"/>
          <p:cNvSpPr>
            <a:spLocks noGrp="1"/>
          </p:cNvSpPr>
          <p:nvPr>
            <p:ph type="ftr" sz="quarter" idx="11"/>
          </p:nvPr>
        </p:nvSpPr>
        <p:spPr/>
        <p:txBody>
          <a:bodyPr/>
          <a:lstStyle/>
          <a:p>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27/06/2019</a:t>
            </a:fld>
            <a:endParaRPr lang="fr-BE"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357166"/>
            <a:ext cx="7772400" cy="1470025"/>
          </a:xfrm>
        </p:spPr>
        <p:style>
          <a:lnRef idx="1">
            <a:schemeClr val="accent1"/>
          </a:lnRef>
          <a:fillRef idx="2">
            <a:schemeClr val="accent1"/>
          </a:fillRef>
          <a:effectRef idx="1">
            <a:schemeClr val="accent1"/>
          </a:effectRef>
          <a:fontRef idx="minor">
            <a:schemeClr val="dk1"/>
          </a:fontRef>
        </p:style>
        <p:txBody>
          <a:bodyPr/>
          <a:lstStyle/>
          <a:p>
            <a:r>
              <a:rPr lang="fr-FR" i="1" dirty="0" smtClean="0">
                <a:latin typeface="Verdana" pitchFamily="34" charset="0"/>
              </a:rPr>
              <a:t>Stage EPS/NATATION</a:t>
            </a:r>
            <a:br>
              <a:rPr lang="fr-FR" i="1" dirty="0" smtClean="0">
                <a:latin typeface="Verdana" pitchFamily="34" charset="0"/>
              </a:rPr>
            </a:br>
            <a:r>
              <a:rPr lang="fr-FR" i="1" dirty="0" smtClean="0">
                <a:latin typeface="Verdana" pitchFamily="34" charset="0"/>
              </a:rPr>
              <a:t>1</a:t>
            </a:r>
            <a:r>
              <a:rPr lang="fr-FR" i="1" baseline="30000" dirty="0" smtClean="0">
                <a:latin typeface="Verdana" pitchFamily="34" charset="0"/>
              </a:rPr>
              <a:t>er</a:t>
            </a:r>
            <a:r>
              <a:rPr lang="fr-FR" i="1" dirty="0" smtClean="0">
                <a:latin typeface="Verdana" pitchFamily="34" charset="0"/>
              </a:rPr>
              <a:t>  degré à Poitiers</a:t>
            </a:r>
            <a:endParaRPr lang="fr-FR" i="1" dirty="0">
              <a:latin typeface="Verdana" pitchFamily="34" charset="0"/>
            </a:endParaRPr>
          </a:p>
        </p:txBody>
      </p:sp>
      <p:sp>
        <p:nvSpPr>
          <p:cNvPr id="3" name="Sous-titre 2"/>
          <p:cNvSpPr>
            <a:spLocks noGrp="1"/>
          </p:cNvSpPr>
          <p:nvPr>
            <p:ph type="subTitle" idx="1"/>
          </p:nvPr>
        </p:nvSpPr>
        <p:spPr>
          <a:xfrm>
            <a:off x="357158" y="2071678"/>
            <a:ext cx="8358246" cy="4214842"/>
          </a:xfrm>
        </p:spPr>
        <p:txBody>
          <a:bodyPr>
            <a:normAutofit lnSpcReduction="10000"/>
          </a:bodyPr>
          <a:lstStyle/>
          <a:p>
            <a:pPr marL="0" lvl="8" algn="l"/>
            <a:r>
              <a:rPr lang="fr-FR" sz="3000" dirty="0" smtClean="0">
                <a:solidFill>
                  <a:schemeClr val="tx1"/>
                </a:solidFill>
                <a:latin typeface="Verdana" pitchFamily="34" charset="0"/>
              </a:rPr>
              <a:t>9h/11h : </a:t>
            </a:r>
            <a:r>
              <a:rPr lang="fr-FR" sz="3000" dirty="0" smtClean="0">
                <a:solidFill>
                  <a:schemeClr val="tx1"/>
                </a:solidFill>
                <a:latin typeface="Verdana" pitchFamily="34" charset="0"/>
              </a:rPr>
              <a:t>Pratique/corps projectile et corps propulseur</a:t>
            </a:r>
            <a:r>
              <a:rPr lang="fr-FR" sz="3000" dirty="0" smtClean="0">
                <a:solidFill>
                  <a:schemeClr val="tx1"/>
                </a:solidFill>
                <a:latin typeface="Verdana" pitchFamily="34" charset="0"/>
              </a:rPr>
              <a:t>.</a:t>
            </a:r>
          </a:p>
          <a:p>
            <a:pPr marL="457200" lvl="8" indent="-457200" algn="l">
              <a:buFontTx/>
              <a:buChar char="-"/>
            </a:pPr>
            <a:endParaRPr lang="fr-FR" sz="3000" dirty="0" smtClean="0">
              <a:solidFill>
                <a:schemeClr val="tx1"/>
              </a:solidFill>
              <a:latin typeface="Verdana" pitchFamily="34" charset="0"/>
            </a:endParaRPr>
          </a:p>
          <a:p>
            <a:pPr algn="l"/>
            <a:r>
              <a:rPr lang="fr-FR" sz="3000" dirty="0" smtClean="0">
                <a:solidFill>
                  <a:schemeClr val="tx1"/>
                </a:solidFill>
                <a:latin typeface="Verdana" pitchFamily="34" charset="0"/>
              </a:rPr>
              <a:t>11h/12h : </a:t>
            </a:r>
            <a:r>
              <a:rPr lang="fr-FR" sz="3000" dirty="0" smtClean="0">
                <a:solidFill>
                  <a:schemeClr val="tx1"/>
                </a:solidFill>
                <a:latin typeface="Verdana" pitchFamily="34" charset="0"/>
              </a:rPr>
              <a:t>retour sur la pratique et analyse</a:t>
            </a:r>
            <a:r>
              <a:rPr lang="fr-FR" sz="3000" dirty="0" smtClean="0">
                <a:solidFill>
                  <a:schemeClr val="tx1"/>
                </a:solidFill>
                <a:latin typeface="Verdana" pitchFamily="34" charset="0"/>
              </a:rPr>
              <a:t>.</a:t>
            </a:r>
          </a:p>
          <a:p>
            <a:pPr algn="l"/>
            <a:endParaRPr lang="fr-FR" sz="3000" dirty="0" smtClean="0">
              <a:solidFill>
                <a:schemeClr val="tx1"/>
              </a:solidFill>
              <a:latin typeface="Verdana" pitchFamily="34" charset="0"/>
            </a:endParaRPr>
          </a:p>
          <a:p>
            <a:pPr algn="l"/>
            <a:r>
              <a:rPr lang="fr-FR" sz="3000" dirty="0" smtClean="0">
                <a:solidFill>
                  <a:schemeClr val="tx1"/>
                </a:solidFill>
                <a:latin typeface="Verdana" pitchFamily="34" charset="0"/>
              </a:rPr>
              <a:t>14h/17h : </a:t>
            </a:r>
            <a:r>
              <a:rPr lang="fr-FR" sz="3000" dirty="0" smtClean="0">
                <a:solidFill>
                  <a:schemeClr val="tx1"/>
                </a:solidFill>
                <a:latin typeface="Verdana" pitchFamily="34" charset="0"/>
              </a:rPr>
              <a:t>Elaboration de progression vers le savoir nager pour les élèves de CP/CE1 en fonctions de configuration de bassins.</a:t>
            </a:r>
          </a:p>
          <a:p>
            <a:pPr algn="l"/>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00034" y="642918"/>
            <a:ext cx="7858180" cy="2031325"/>
          </a:xfrm>
          <a:prstGeom prst="rect">
            <a:avLst/>
          </a:prstGeom>
          <a:solidFill>
            <a:schemeClr val="accent3">
              <a:lumMod val="60000"/>
              <a:lumOff val="40000"/>
            </a:schemeClr>
          </a:solidFill>
        </p:spPr>
        <p:txBody>
          <a:bodyPr wrap="square" rtlCol="0">
            <a:spAutoFit/>
          </a:bodyPr>
          <a:lstStyle/>
          <a:p>
            <a:r>
              <a:rPr lang="fr-FR" dirty="0" smtClean="0">
                <a:latin typeface="Verdana" pitchFamily="34" charset="0"/>
              </a:rPr>
              <a:t>Structurer son espace d’action c’est :</a:t>
            </a:r>
          </a:p>
          <a:p>
            <a:r>
              <a:rPr lang="fr-FR" dirty="0" smtClean="0">
                <a:latin typeface="Verdana" pitchFamily="34" charset="0"/>
              </a:rPr>
              <a:t>- Conjointement faire un tout entre l’espace </a:t>
            </a:r>
            <a:r>
              <a:rPr lang="fr-FR" dirty="0" smtClean="0">
                <a:latin typeface="Verdana" pitchFamily="34" charset="0"/>
              </a:rPr>
              <a:t>subjectif (celui </a:t>
            </a:r>
            <a:r>
              <a:rPr lang="fr-FR" dirty="0" smtClean="0">
                <a:latin typeface="Verdana" pitchFamily="34" charset="0"/>
              </a:rPr>
              <a:t>du corps) et l’espace objectif </a:t>
            </a:r>
            <a:r>
              <a:rPr lang="fr-FR" dirty="0" smtClean="0">
                <a:latin typeface="Verdana" pitchFamily="34" charset="0"/>
              </a:rPr>
              <a:t> (celui </a:t>
            </a:r>
            <a:r>
              <a:rPr lang="fr-FR" dirty="0" smtClean="0">
                <a:latin typeface="Verdana" pitchFamily="34" charset="0"/>
              </a:rPr>
              <a:t>dans le quel se déroule son action).</a:t>
            </a:r>
          </a:p>
          <a:p>
            <a:r>
              <a:rPr lang="fr-FR" dirty="0" smtClean="0">
                <a:latin typeface="Verdana" pitchFamily="34" charset="0"/>
              </a:rPr>
              <a:t>- Créer de nouveaux repères corporels </a:t>
            </a:r>
            <a:r>
              <a:rPr lang="fr-FR" dirty="0" smtClean="0">
                <a:latin typeface="Verdana" pitchFamily="34" charset="0"/>
              </a:rPr>
              <a:t>proprioceptifs  </a:t>
            </a:r>
            <a:r>
              <a:rPr lang="fr-FR" dirty="0" smtClean="0">
                <a:latin typeface="Verdana" pitchFamily="34" charset="0"/>
              </a:rPr>
              <a:t>basés de façon prioritaire sur la vitesse déplacement dans l’eau et la propulsion par les bras.</a:t>
            </a:r>
            <a:endParaRPr lang="fr-FR" dirty="0">
              <a:latin typeface="Verdana" pitchFamily="34" charset="0"/>
            </a:endParaRPr>
          </a:p>
        </p:txBody>
      </p:sp>
      <p:sp>
        <p:nvSpPr>
          <p:cNvPr id="3" name="ZoneTexte 2"/>
          <p:cNvSpPr txBox="1"/>
          <p:nvPr/>
        </p:nvSpPr>
        <p:spPr>
          <a:xfrm>
            <a:off x="500034" y="3143248"/>
            <a:ext cx="7786742" cy="2585323"/>
          </a:xfrm>
          <a:prstGeom prst="rect">
            <a:avLst/>
          </a:prstGeom>
          <a:noFill/>
          <a:ln>
            <a:solidFill>
              <a:schemeClr val="accent1">
                <a:shade val="95000"/>
                <a:satMod val="105000"/>
              </a:schemeClr>
            </a:solidFill>
          </a:ln>
        </p:spPr>
        <p:txBody>
          <a:bodyPr wrap="square" rtlCol="0">
            <a:spAutoFit/>
          </a:bodyPr>
          <a:lstStyle/>
          <a:p>
            <a:r>
              <a:rPr lang="fr-FR" dirty="0" smtClean="0">
                <a:latin typeface="Verdana" pitchFamily="34" charset="0"/>
              </a:rPr>
              <a:t>Objectif : </a:t>
            </a:r>
            <a:r>
              <a:rPr lang="fr-FR" dirty="0" smtClean="0">
                <a:latin typeface="Verdana" pitchFamily="34" charset="0"/>
              </a:rPr>
              <a:t>1) Ebauche du corps propulseur.</a:t>
            </a:r>
          </a:p>
          <a:p>
            <a:endParaRPr lang="fr-FR" dirty="0" smtClean="0">
              <a:latin typeface="Verdana" pitchFamily="34" charset="0"/>
            </a:endParaRPr>
          </a:p>
          <a:p>
            <a:r>
              <a:rPr lang="fr-FR" dirty="0" smtClean="0">
                <a:latin typeface="Verdana" pitchFamily="34" charset="0"/>
              </a:rPr>
              <a:t>Tâches :</a:t>
            </a:r>
            <a:r>
              <a:rPr lang="fr-FR" dirty="0" smtClean="0">
                <a:latin typeface="Verdana" pitchFamily="34" charset="0"/>
                <a:sym typeface="Wingdings"/>
              </a:rPr>
              <a:t>. Tourner les bras alternativement pour continuer le déplacement  à partir du plongeon ventral et conserver la posture.  Position normale de la paume de main. Travail en apnée. </a:t>
            </a:r>
          </a:p>
          <a:p>
            <a:r>
              <a:rPr lang="fr-FR" dirty="0" smtClean="0">
                <a:latin typeface="Verdana" pitchFamily="34" charset="0"/>
                <a:sym typeface="Wingdings"/>
              </a:rPr>
              <a:t>Consigne : </a:t>
            </a:r>
            <a:r>
              <a:rPr lang="fr-FR" dirty="0" smtClean="0">
                <a:latin typeface="Verdana" pitchFamily="34" charset="0"/>
                <a:sym typeface="Wingdings"/>
              </a:rPr>
              <a:t>rechercher un geste plutôt lent et de grande amplitude. .  Tâche  </a:t>
            </a:r>
            <a:r>
              <a:rPr lang="fr-FR" dirty="0" smtClean="0">
                <a:latin typeface="Verdana" pitchFamily="34" charset="0"/>
                <a:sym typeface="Wingdings"/>
              </a:rPr>
              <a:t>identique </a:t>
            </a:r>
            <a:r>
              <a:rPr lang="fr-FR" dirty="0" smtClean="0">
                <a:latin typeface="Verdana" pitchFamily="34" charset="0"/>
                <a:sym typeface="Wingdings"/>
              </a:rPr>
              <a:t>mais rechercher une propulsion avec le dos de la main (sensation au niveau de l’épaule).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00042"/>
            <a:ext cx="8643998" cy="5909310"/>
          </a:xfrm>
          <a:prstGeom prst="rect">
            <a:avLst/>
          </a:prstGeom>
          <a:ln>
            <a:solidFill>
              <a:schemeClr val="accent2">
                <a:lumMod val="60000"/>
                <a:lumOff val="40000"/>
              </a:schemeClr>
            </a:solidFill>
          </a:ln>
        </p:spPr>
        <p:txBody>
          <a:bodyPr wrap="square">
            <a:spAutoFit/>
          </a:bodyPr>
          <a:lstStyle/>
          <a:p>
            <a:r>
              <a:rPr lang="fr-FR" dirty="0" smtClean="0">
                <a:latin typeface="Verdana" pitchFamily="34" charset="0"/>
              </a:rPr>
              <a:t>Objectif : </a:t>
            </a:r>
            <a:r>
              <a:rPr lang="fr-FR" dirty="0" smtClean="0">
                <a:latin typeface="Verdana" pitchFamily="34" charset="0"/>
              </a:rPr>
              <a:t>2) De  l’équilibre dorsal statique à un équilibre dynamique pour créer un temps juste.</a:t>
            </a:r>
          </a:p>
          <a:p>
            <a:endParaRPr lang="fr-FR" dirty="0" smtClean="0">
              <a:latin typeface="Verdana" pitchFamily="34" charset="0"/>
            </a:endParaRPr>
          </a:p>
          <a:p>
            <a:r>
              <a:rPr lang="fr-FR" u="sng" dirty="0" smtClean="0">
                <a:latin typeface="Verdana" pitchFamily="34" charset="0"/>
              </a:rPr>
              <a:t>Tâches </a:t>
            </a:r>
            <a:r>
              <a:rPr lang="fr-FR" dirty="0" smtClean="0">
                <a:latin typeface="Verdana" pitchFamily="34" charset="0"/>
              </a:rPr>
              <a:t>:</a:t>
            </a:r>
            <a:r>
              <a:rPr lang="fr-FR" dirty="0" smtClean="0">
                <a:latin typeface="Verdana" pitchFamily="34" charset="0"/>
                <a:sym typeface="Wingdings"/>
              </a:rPr>
              <a:t>. Equilibre  dorsal statique sur ½ planche, tête dans l’eau dans l’axe, prendre de l’air en gardant les mains aux cuisses.  Souffler fort et longtemps, oreilles dans l’eau, regard vers le haut, eau jusqu’à la racine des cheveux. . Déplacement dos simultané en équilibre sur le ½ planche, 2 ou 1 CB/ un temps respiratoire. Arrêt mains aux cuisses. Retour  aérien, puis aquatique. . Tâche identique, sans la planche  mais avec des battement, inspiration lorsque les mains passent aux cuisses, d’abord avec un léger arrêt, puis avec un contact pouce cuisse, puis sans contact sur le temps juste. Retour aérien  puis aquatique. Expiration nasale acquise..  Parcours en nage dorsale alternée à partir du « flotter sans rien faire ». Repérer les coordinations spontanées et l’arrêt mains  le long des cuisses . Fixer le mode respiratoire qui alterne un 3  temps.. Revenir au dos simultané avec inspiration lors du passage mains aux cuisses, puis marquer un temps d’arrêt mains  dans le prolongement du corps pour favoriser la glisse en créant un contact  dessus de mains/paumes de mains. </a:t>
            </a:r>
            <a:r>
              <a:rPr lang="fr-FR" u="sng" dirty="0" smtClean="0">
                <a:latin typeface="Verdana" pitchFamily="34" charset="0"/>
                <a:sym typeface="Wingdings"/>
              </a:rPr>
              <a:t>Repères </a:t>
            </a:r>
            <a:r>
              <a:rPr lang="fr-FR" dirty="0" smtClean="0">
                <a:latin typeface="Verdana" pitchFamily="34" charset="0"/>
                <a:sym typeface="Wingdings"/>
              </a:rPr>
              <a:t>: </a:t>
            </a:r>
            <a:r>
              <a:rPr lang="fr-FR" dirty="0" smtClean="0">
                <a:latin typeface="Verdana" pitchFamily="34" charset="0"/>
                <a:sym typeface="Wingdings"/>
              </a:rPr>
              <a:t>Pousser les masses d’eau en direction des pieds,  retour rapide des bras et temps de glisse, plusieurs CB/1 cycle respiratoire, moduler l’intensité de l’expiration.</a:t>
            </a:r>
            <a:endParaRPr lang="fr-FR" dirty="0">
              <a:latin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214290"/>
            <a:ext cx="8643998" cy="6463308"/>
          </a:xfrm>
          <a:prstGeom prst="rect">
            <a:avLst/>
          </a:prstGeom>
          <a:ln>
            <a:solidFill>
              <a:schemeClr val="accent2">
                <a:lumMod val="60000"/>
                <a:lumOff val="40000"/>
              </a:schemeClr>
            </a:solidFill>
          </a:ln>
        </p:spPr>
        <p:txBody>
          <a:bodyPr wrap="square">
            <a:spAutoFit/>
          </a:bodyPr>
          <a:lstStyle/>
          <a:p>
            <a:r>
              <a:rPr lang="fr-FR" dirty="0" smtClean="0">
                <a:latin typeface="Verdana" pitchFamily="34" charset="0"/>
              </a:rPr>
              <a:t>Objectif : </a:t>
            </a:r>
            <a:r>
              <a:rPr lang="fr-FR" dirty="0" smtClean="0">
                <a:latin typeface="Verdana" pitchFamily="34" charset="0"/>
              </a:rPr>
              <a:t>3) De  l’équilibre  ventral statique à un équilibre dynamique</a:t>
            </a:r>
          </a:p>
          <a:p>
            <a:endParaRPr lang="fr-FR" dirty="0" smtClean="0">
              <a:latin typeface="Verdana" pitchFamily="34" charset="0"/>
            </a:endParaRPr>
          </a:p>
          <a:p>
            <a:r>
              <a:rPr lang="fr-FR" u="sng" dirty="0" smtClean="0">
                <a:latin typeface="Verdana" pitchFamily="34" charset="0"/>
              </a:rPr>
              <a:t>Tâches </a:t>
            </a:r>
            <a:r>
              <a:rPr lang="fr-FR" dirty="0" smtClean="0">
                <a:latin typeface="Verdana" pitchFamily="34" charset="0"/>
              </a:rPr>
              <a:t>:</a:t>
            </a:r>
            <a:r>
              <a:rPr lang="fr-FR" dirty="0" smtClean="0">
                <a:latin typeface="Verdana" pitchFamily="34" charset="0"/>
                <a:sym typeface="Wingdings"/>
              </a:rPr>
              <a:t>. Equilibre  ventral statique sur ½ planche, tête dans l’eau dans l’axe, talon effleure la surface, mains aux cuisses sortir la tête pour prendre de l’air en gardant les mains aux cuisses.  Souffler fort et longtemps, oreilles dans l’eau, regard vers le bas. </a:t>
            </a:r>
          </a:p>
          <a:p>
            <a:r>
              <a:rPr lang="fr-FR" dirty="0" smtClean="0">
                <a:latin typeface="Verdana" pitchFamily="34" charset="0"/>
                <a:sym typeface="Wingdings"/>
              </a:rPr>
              <a:t>. Déplacement ventral simultané en équilibre sur le ½ planche, 2 ou 1 CB/ un temps respiratoire. Arrêt mains aux cuisses. Retour  aérien, puis aquatique. Le passage des bras se fait dans le </a:t>
            </a:r>
            <a:r>
              <a:rPr lang="fr-FR" u="sng" dirty="0" smtClean="0">
                <a:latin typeface="Verdana" pitchFamily="34" charset="0"/>
                <a:sym typeface="Wingdings"/>
              </a:rPr>
              <a:t>plan sagittal frontal</a:t>
            </a:r>
            <a:r>
              <a:rPr lang="fr-FR" dirty="0" smtClean="0">
                <a:latin typeface="Verdana" pitchFamily="34" charset="0"/>
                <a:sym typeface="Wingdings"/>
              </a:rPr>
              <a:t>, les pouces en contact, puis dans le même plan, petit doigt en contact.</a:t>
            </a:r>
          </a:p>
          <a:p>
            <a:r>
              <a:rPr lang="fr-FR" dirty="0" smtClean="0">
                <a:latin typeface="Verdana" pitchFamily="34" charset="0"/>
                <a:sym typeface="Wingdings"/>
              </a:rPr>
              <a:t> . Tâche identique mais  dans le </a:t>
            </a:r>
            <a:r>
              <a:rPr lang="fr-FR" u="sng" dirty="0" smtClean="0">
                <a:latin typeface="Verdana" pitchFamily="34" charset="0"/>
                <a:sym typeface="Wingdings"/>
              </a:rPr>
              <a:t>plan horizontal</a:t>
            </a:r>
            <a:r>
              <a:rPr lang="fr-FR" dirty="0" smtClean="0">
                <a:latin typeface="Verdana" pitchFamily="34" charset="0"/>
                <a:sym typeface="Wingdings"/>
              </a:rPr>
              <a:t>. Maintenir les mêmes exigences. </a:t>
            </a:r>
          </a:p>
          <a:p>
            <a:r>
              <a:rPr lang="fr-FR" dirty="0" smtClean="0">
                <a:latin typeface="Verdana" pitchFamily="34" charset="0"/>
                <a:sym typeface="Wingdings"/>
              </a:rPr>
              <a:t>. Tâche identique mais qui </a:t>
            </a:r>
            <a:r>
              <a:rPr lang="fr-FR" u="sng" dirty="0" smtClean="0">
                <a:latin typeface="Verdana" pitchFamily="34" charset="0"/>
                <a:sym typeface="Wingdings"/>
              </a:rPr>
              <a:t>combine les 3 plans</a:t>
            </a:r>
            <a:r>
              <a:rPr lang="fr-FR" dirty="0" smtClean="0">
                <a:latin typeface="Verdana" pitchFamily="34" charset="0"/>
                <a:sym typeface="Wingdings"/>
              </a:rPr>
              <a:t> horizontal, frontal, sagittal (3/4=1/2).</a:t>
            </a:r>
          </a:p>
          <a:p>
            <a:r>
              <a:rPr lang="fr-FR" dirty="0" smtClean="0">
                <a:latin typeface="Verdana" pitchFamily="34" charset="0"/>
                <a:sym typeface="Wingdings"/>
              </a:rPr>
              <a:t>. Varier le nombre de CB/1 cycle respiratoire, moduler l’intensité de </a:t>
            </a:r>
            <a:r>
              <a:rPr lang="fr-FR" dirty="0" smtClean="0">
                <a:latin typeface="Verdana" pitchFamily="34" charset="0"/>
                <a:sym typeface="Wingdings"/>
              </a:rPr>
              <a:t>l’expiration : </a:t>
            </a:r>
            <a:r>
              <a:rPr lang="fr-FR" dirty="0" smtClean="0">
                <a:latin typeface="Verdana" pitchFamily="34" charset="0"/>
                <a:sym typeface="Wingdings"/>
              </a:rPr>
              <a:t>En continue, de plus en plus fort, fort apnée fort, apnée puis expiration violente. </a:t>
            </a:r>
          </a:p>
          <a:p>
            <a:r>
              <a:rPr lang="fr-FR" dirty="0" smtClean="0">
                <a:latin typeface="Verdana" pitchFamily="34" charset="0"/>
                <a:sym typeface="Wingdings"/>
              </a:rPr>
              <a:t>. A partir de la tâche  le déplacement s’effectue aussi par les pieds en premier, c’est-à-dire en changeant le sens du trajet des bras. Pour sentir le rôle des épaules , propulser alternativement par paumes de mains et dessus de mains, dans le même sens. Le travail s’effectue bras tendus lentement. . Obtenir un temps d’arrêt </a:t>
            </a:r>
            <a:r>
              <a:rPr lang="fr-FR" dirty="0" smtClean="0">
                <a:latin typeface="Verdana" pitchFamily="34" charset="0"/>
                <a:sym typeface="Wingdings"/>
              </a:rPr>
              <a:t>devant : </a:t>
            </a:r>
            <a:r>
              <a:rPr lang="fr-FR" dirty="0" smtClean="0">
                <a:latin typeface="Verdana" pitchFamily="34" charset="0"/>
                <a:sym typeface="Wingdings"/>
              </a:rPr>
              <a:t>paumes de mains/dessus de mains pour favoriser le temps de glisse.</a:t>
            </a:r>
            <a:endParaRPr lang="fr-FR" dirty="0">
              <a:latin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14422"/>
            <a:ext cx="8715436" cy="4247317"/>
          </a:xfrm>
          <a:prstGeom prst="rect">
            <a:avLst/>
          </a:prstGeom>
          <a:ln>
            <a:solidFill>
              <a:schemeClr val="tx1"/>
            </a:solidFill>
          </a:ln>
        </p:spPr>
        <p:txBody>
          <a:bodyPr wrap="square">
            <a:spAutoFit/>
          </a:bodyPr>
          <a:lstStyle/>
          <a:p>
            <a:r>
              <a:rPr lang="fr-FR" dirty="0" smtClean="0">
                <a:latin typeface="Verdana" pitchFamily="34" charset="0"/>
                <a:sym typeface="Wingdings"/>
              </a:rPr>
              <a:t>Objectif 4 ) Organiser la pale.</a:t>
            </a:r>
          </a:p>
          <a:p>
            <a:endParaRPr lang="fr-FR" dirty="0" smtClean="0">
              <a:latin typeface="Verdana" pitchFamily="34" charset="0"/>
              <a:sym typeface="Wingdings"/>
            </a:endParaRPr>
          </a:p>
          <a:p>
            <a:r>
              <a:rPr lang="fr-FR" dirty="0" smtClean="0">
                <a:solidFill>
                  <a:schemeClr val="accent3">
                    <a:lumMod val="75000"/>
                  </a:schemeClr>
                </a:solidFill>
                <a:latin typeface="Verdana" pitchFamily="34" charset="0"/>
                <a:sym typeface="Wingdings"/>
              </a:rPr>
              <a:t>Deux </a:t>
            </a:r>
            <a:r>
              <a:rPr lang="fr-FR" dirty="0" smtClean="0">
                <a:solidFill>
                  <a:schemeClr val="accent3">
                    <a:lumMod val="75000"/>
                  </a:schemeClr>
                </a:solidFill>
                <a:latin typeface="Verdana" pitchFamily="34" charset="0"/>
                <a:sym typeface="Wingdings"/>
              </a:rPr>
              <a:t>inconvénients </a:t>
            </a:r>
            <a:r>
              <a:rPr lang="fr-FR" dirty="0" smtClean="0">
                <a:solidFill>
                  <a:schemeClr val="accent3">
                    <a:lumMod val="75000"/>
                  </a:schemeClr>
                </a:solidFill>
                <a:latin typeface="Verdana" pitchFamily="34" charset="0"/>
                <a:sym typeface="Wingdings"/>
              </a:rPr>
              <a:t>peuvent encore apparaître à ce stade: Le retrait du coude vers l’arrière et la propulsion réduite à la seule main. La construction de la pale repose sur l’élément clé du positionnement du coude par rapport à la main.</a:t>
            </a:r>
          </a:p>
          <a:p>
            <a:endParaRPr lang="fr-FR" dirty="0" smtClean="0">
              <a:solidFill>
                <a:schemeClr val="accent3">
                  <a:lumMod val="75000"/>
                </a:schemeClr>
              </a:solidFill>
              <a:latin typeface="Verdana" pitchFamily="34" charset="0"/>
              <a:sym typeface="Wingdings"/>
            </a:endParaRPr>
          </a:p>
          <a:p>
            <a:r>
              <a:rPr lang="fr-FR" u="sng" dirty="0" smtClean="0">
                <a:latin typeface="Verdana" pitchFamily="34" charset="0"/>
                <a:sym typeface="Wingdings"/>
              </a:rPr>
              <a:t>Tâche</a:t>
            </a:r>
            <a:r>
              <a:rPr lang="fr-FR" dirty="0" smtClean="0">
                <a:latin typeface="Verdana" pitchFamily="34" charset="0"/>
                <a:sym typeface="Wingdings"/>
              </a:rPr>
              <a:t> : Petite profondeur. « La fente avant </a:t>
            </a:r>
            <a:r>
              <a:rPr lang="fr-FR" dirty="0" smtClean="0">
                <a:latin typeface="Verdana" pitchFamily="34" charset="0"/>
                <a:sym typeface="Wingdings"/>
              </a:rPr>
              <a:t>» : </a:t>
            </a:r>
            <a:r>
              <a:rPr lang="fr-FR" dirty="0" smtClean="0">
                <a:latin typeface="Verdana" pitchFamily="34" charset="0"/>
                <a:sym typeface="Wingdings"/>
              </a:rPr>
              <a:t>amener l’eau de l’avant vers l’arrière, buste cassé au niveau de l’eau et progressivement tête dans l’eau en apnée. Repères/questionnement élève: Quelle direction de l’eau  poussée? Coude sous la surface? Quelle surface propulsive? Quelle intensité? .</a:t>
            </a:r>
          </a:p>
          <a:p>
            <a:r>
              <a:rPr lang="fr-FR" dirty="0" smtClean="0">
                <a:latin typeface="Verdana" pitchFamily="34" charset="0"/>
                <a:sym typeface="Wingdings"/>
              </a:rPr>
              <a:t>Variables : </a:t>
            </a:r>
            <a:r>
              <a:rPr lang="fr-FR" dirty="0" smtClean="0">
                <a:latin typeface="Verdana" pitchFamily="34" charset="0"/>
                <a:sym typeface="Wingdings"/>
              </a:rPr>
              <a:t>« La quille ». Aller loin devant et loin derrière en respectant les repères ci-dessus.</a:t>
            </a:r>
          </a:p>
          <a:p>
            <a:r>
              <a:rPr lang="fr-FR" dirty="0" smtClean="0">
                <a:latin typeface="Verdana" pitchFamily="34" charset="0"/>
                <a:sym typeface="Wingdings"/>
              </a:rPr>
              <a:t>Associer la modulation respiratoire.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214290"/>
            <a:ext cx="8215370" cy="6463308"/>
          </a:xfrm>
          <a:prstGeom prst="rect">
            <a:avLst/>
          </a:prstGeom>
          <a:ln>
            <a:solidFill>
              <a:schemeClr val="tx1"/>
            </a:solidFill>
          </a:ln>
        </p:spPr>
        <p:txBody>
          <a:bodyPr wrap="square">
            <a:spAutoFit/>
          </a:bodyPr>
          <a:lstStyle/>
          <a:p>
            <a:r>
              <a:rPr lang="fr-FR" u="sng" dirty="0" smtClean="0">
                <a:latin typeface="Verdana" pitchFamily="34" charset="0"/>
                <a:sym typeface="Wingdings"/>
              </a:rPr>
              <a:t>Tâche </a:t>
            </a:r>
            <a:r>
              <a:rPr lang="fr-FR" dirty="0" smtClean="0">
                <a:latin typeface="Verdana" pitchFamily="34" charset="0"/>
                <a:sym typeface="Wingdings"/>
              </a:rPr>
              <a:t>: </a:t>
            </a:r>
            <a:r>
              <a:rPr lang="fr-FR" dirty="0" smtClean="0">
                <a:latin typeface="Verdana" pitchFamily="34" charset="0"/>
                <a:sym typeface="Wingdings"/>
              </a:rPr>
              <a:t>Grande profondeur. </a:t>
            </a:r>
          </a:p>
          <a:p>
            <a:endParaRPr lang="fr-FR" dirty="0" smtClean="0">
              <a:latin typeface="Verdana" pitchFamily="34" charset="0"/>
              <a:sym typeface="Wingdings"/>
            </a:endParaRPr>
          </a:p>
          <a:p>
            <a:r>
              <a:rPr lang="fr-FR" dirty="0" smtClean="0">
                <a:solidFill>
                  <a:schemeClr val="accent3">
                    <a:lumMod val="75000"/>
                  </a:schemeClr>
                </a:solidFill>
                <a:latin typeface="Verdana" pitchFamily="34" charset="0"/>
                <a:sym typeface="Wingdings"/>
              </a:rPr>
              <a:t>Mise en place du rythme général: « doucement et loin devant, vite enchainé sous l’eau, retour rapide au dessus de l’eau ».</a:t>
            </a:r>
          </a:p>
          <a:p>
            <a:r>
              <a:rPr lang="fr-FR" dirty="0" smtClean="0">
                <a:latin typeface="Verdana" pitchFamily="34" charset="0"/>
                <a:sym typeface="Wingdings"/>
              </a:rPr>
              <a:t> </a:t>
            </a:r>
          </a:p>
          <a:p>
            <a:r>
              <a:rPr lang="fr-FR" u="sng" dirty="0" smtClean="0">
                <a:latin typeface="Verdana" pitchFamily="34" charset="0"/>
                <a:sym typeface="Wingdings"/>
              </a:rPr>
              <a:t>Nage alternée ventral</a:t>
            </a:r>
            <a:r>
              <a:rPr lang="fr-FR" dirty="0" smtClean="0">
                <a:latin typeface="Verdana" pitchFamily="34" charset="0"/>
                <a:sym typeface="Wingdings"/>
              </a:rPr>
              <a:t>, un bras fixe devant avec </a:t>
            </a:r>
            <a:r>
              <a:rPr lang="fr-FR" dirty="0" smtClean="0">
                <a:latin typeface="Verdana" pitchFamily="34" charset="0"/>
                <a:sym typeface="Wingdings"/>
              </a:rPr>
              <a:t>Pull-boy </a:t>
            </a:r>
            <a:r>
              <a:rPr lang="fr-FR" dirty="0" smtClean="0">
                <a:latin typeface="Verdana" pitchFamily="34" charset="0"/>
                <a:sym typeface="Wingdings"/>
              </a:rPr>
              <a:t>en position de corps projectile, propulsion  battement de jambes. Le bras libre travaille en </a:t>
            </a:r>
            <a:r>
              <a:rPr lang="fr-FR" dirty="0" smtClean="0">
                <a:latin typeface="Verdana" pitchFamily="34" charset="0"/>
                <a:sym typeface="Wingdings"/>
              </a:rPr>
              <a:t>crawl : </a:t>
            </a:r>
            <a:r>
              <a:rPr lang="fr-FR" dirty="0" smtClean="0">
                <a:latin typeface="Verdana" pitchFamily="34" charset="0"/>
                <a:sym typeface="Wingdings"/>
              </a:rPr>
              <a:t>2CB/ 1 cycle de ventilation avec arrêt sur PB pour temps de glisse, reprise du même bras. Alterner le travail de chaque bras par parcours. </a:t>
            </a:r>
            <a:r>
              <a:rPr lang="fr-FR" u="sng" dirty="0" smtClean="0">
                <a:latin typeface="Verdana" pitchFamily="34" charset="0"/>
                <a:sym typeface="Wingdings"/>
              </a:rPr>
              <a:t>Variable</a:t>
            </a:r>
            <a:r>
              <a:rPr lang="fr-FR" dirty="0" smtClean="0">
                <a:latin typeface="Verdana" pitchFamily="34" charset="0"/>
                <a:sym typeface="Wingdings"/>
              </a:rPr>
              <a:t> : </a:t>
            </a:r>
            <a:r>
              <a:rPr lang="fr-FR" dirty="0" smtClean="0">
                <a:latin typeface="Verdana" pitchFamily="34" charset="0"/>
                <a:sym typeface="Wingdings"/>
              </a:rPr>
              <a:t>Ne plus marquer le temps d’arrêt devant sur PB(substituer un temps de glisse) et travailler en 2/1 puis 3/1. Faire tourner les bras en 3 temps avec reprise du PB, puis à la claque avant. Il s’agit de parcourir des distances de plus en plus longues sans temps d’arrêt de nage en plaçant le temps inspiratoire  en fin de propulsion.</a:t>
            </a:r>
          </a:p>
          <a:p>
            <a:endParaRPr lang="fr-FR" dirty="0" smtClean="0">
              <a:latin typeface="Verdana" pitchFamily="34" charset="0"/>
              <a:sym typeface="Wingdings"/>
            </a:endParaRPr>
          </a:p>
          <a:p>
            <a:r>
              <a:rPr lang="fr-FR" u="sng" dirty="0" smtClean="0">
                <a:effectLst>
                  <a:outerShdw blurRad="38100" dist="38100" dir="2700000" algn="tl">
                    <a:srgbClr val="000000">
                      <a:alpha val="43137"/>
                    </a:srgbClr>
                  </a:outerShdw>
                </a:effectLst>
                <a:latin typeface="Verdana" pitchFamily="34" charset="0"/>
                <a:sym typeface="Wingdings"/>
              </a:rPr>
              <a:t>Nage simultanée ventrale</a:t>
            </a:r>
            <a:r>
              <a:rPr lang="fr-FR" dirty="0" smtClean="0">
                <a:latin typeface="Verdana" pitchFamily="34" charset="0"/>
                <a:sym typeface="Wingdings"/>
              </a:rPr>
              <a:t>, prendre beaucoup d’eau et la projeter derrière soi, associer la propulsion à des modalités expiratoires </a:t>
            </a:r>
          </a:p>
          <a:p>
            <a:r>
              <a:rPr lang="fr-FR" dirty="0" smtClean="0">
                <a:latin typeface="Verdana" pitchFamily="34" charset="0"/>
                <a:sym typeface="Wingdings"/>
              </a:rPr>
              <a:t>(souffler très fort à la fin du mouvement). </a:t>
            </a:r>
            <a:r>
              <a:rPr lang="fr-FR" u="sng" dirty="0" smtClean="0">
                <a:latin typeface="Verdana" pitchFamily="34" charset="0"/>
                <a:sym typeface="Wingdings"/>
              </a:rPr>
              <a:t>Nage simultanée dorsale</a:t>
            </a:r>
            <a:r>
              <a:rPr lang="fr-FR" dirty="0" smtClean="0">
                <a:latin typeface="Verdana" pitchFamily="34" charset="0"/>
                <a:sym typeface="Wingdings"/>
              </a:rPr>
              <a:t>,  accroître le temps de glisse  bras dans le prolongement du corps, chercher des appuis en profondeur et près du corps, introduire les modulations expiratoires.</a:t>
            </a:r>
          </a:p>
          <a:p>
            <a:r>
              <a:rPr lang="fr-FR" u="sng" dirty="0" smtClean="0">
                <a:latin typeface="Verdana" pitchFamily="34" charset="0"/>
                <a:sym typeface="Wingdings"/>
              </a:rPr>
              <a:t>PS</a:t>
            </a:r>
            <a:r>
              <a:rPr lang="fr-FR" dirty="0" smtClean="0">
                <a:latin typeface="Verdana" pitchFamily="34" charset="0"/>
                <a:sym typeface="Wingdings"/>
              </a:rPr>
              <a:t> : </a:t>
            </a:r>
            <a:r>
              <a:rPr lang="fr-FR" dirty="0" smtClean="0">
                <a:latin typeface="Verdana" pitchFamily="34" charset="0"/>
                <a:sym typeface="Wingdings"/>
              </a:rPr>
              <a:t>Utilisation de palmes possible de façon temporaire.</a:t>
            </a:r>
            <a:endParaRPr lang="fr-FR"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2928926" y="571480"/>
            <a:ext cx="2500330" cy="1128714"/>
          </a:xfrm>
          <a:prstGeom prst="ellipse">
            <a:avLst/>
          </a:prstGeom>
          <a:solidFill>
            <a:schemeClr val="accent3">
              <a:lumMod val="60000"/>
              <a:lumOff val="4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Se profiler: construction du corps projectile</a:t>
            </a:r>
            <a:endParaRPr lang="fr-FR" dirty="0">
              <a:solidFill>
                <a:schemeClr val="tx1"/>
              </a:solidFill>
            </a:endParaRPr>
          </a:p>
        </p:txBody>
      </p:sp>
      <p:sp>
        <p:nvSpPr>
          <p:cNvPr id="4" name="Ellipse 3"/>
          <p:cNvSpPr/>
          <p:nvPr/>
        </p:nvSpPr>
        <p:spPr>
          <a:xfrm>
            <a:off x="2928926" y="3143248"/>
            <a:ext cx="2500330" cy="1928826"/>
          </a:xfrm>
          <a:prstGeom prst="ellipse">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C’est s’adapter et conserver sa forme(posture). C’est être indéformable et traverser l’eau</a:t>
            </a:r>
            <a:endParaRPr lang="fr-FR" dirty="0">
              <a:solidFill>
                <a:schemeClr val="tx1"/>
              </a:solidFill>
            </a:endParaRPr>
          </a:p>
        </p:txBody>
      </p:sp>
      <p:cxnSp>
        <p:nvCxnSpPr>
          <p:cNvPr id="6" name="Connecteur droit avec flèche 5"/>
          <p:cNvCxnSpPr>
            <a:stCxn id="3" idx="4"/>
          </p:cNvCxnSpPr>
          <p:nvPr/>
        </p:nvCxnSpPr>
        <p:spPr>
          <a:xfrm rot="5400000">
            <a:off x="3521854" y="2357431"/>
            <a:ext cx="13144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lèche droite 9"/>
          <p:cNvSpPr/>
          <p:nvPr/>
        </p:nvSpPr>
        <p:spPr>
          <a:xfrm>
            <a:off x="6000760" y="714356"/>
            <a:ext cx="714380" cy="64294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dirty="0">
              <a:solidFill>
                <a:schemeClr val="accent3"/>
              </a:solidFill>
            </a:endParaRPr>
          </a:p>
        </p:txBody>
      </p:sp>
      <p:sp>
        <p:nvSpPr>
          <p:cNvPr id="11" name="ZoneTexte 10"/>
          <p:cNvSpPr txBox="1"/>
          <p:nvPr/>
        </p:nvSpPr>
        <p:spPr>
          <a:xfrm>
            <a:off x="6858016" y="500042"/>
            <a:ext cx="1571636" cy="769441"/>
          </a:xfrm>
          <a:prstGeom prst="rect">
            <a:avLst/>
          </a:prstGeom>
          <a:noFill/>
        </p:spPr>
        <p:txBody>
          <a:bodyPr wrap="square" rtlCol="0">
            <a:spAutoFit/>
          </a:bodyPr>
          <a:lstStyle/>
          <a:p>
            <a:r>
              <a:rPr lang="fr-FR" sz="1400" dirty="0" smtClean="0">
                <a:latin typeface="Verdana" pitchFamily="34" charset="0"/>
              </a:rPr>
              <a:t>Savoir s’aligner selon </a:t>
            </a:r>
            <a:r>
              <a:rPr lang="fr-FR" sz="1600" dirty="0" smtClean="0">
                <a:latin typeface="Verdana" pitchFamily="34" charset="0"/>
              </a:rPr>
              <a:t>l’axe</a:t>
            </a:r>
            <a:r>
              <a:rPr lang="fr-FR" sz="1400" dirty="0" smtClean="0">
                <a:latin typeface="Verdana" pitchFamily="34" charset="0"/>
              </a:rPr>
              <a:t> du déplacement</a:t>
            </a:r>
            <a:endParaRPr lang="fr-FR" sz="1400" dirty="0">
              <a:latin typeface="Verdana" pitchFamily="34" charset="0"/>
            </a:endParaRPr>
          </a:p>
        </p:txBody>
      </p:sp>
      <p:sp>
        <p:nvSpPr>
          <p:cNvPr id="12" name="Flèche droite 11"/>
          <p:cNvSpPr/>
          <p:nvPr/>
        </p:nvSpPr>
        <p:spPr>
          <a:xfrm>
            <a:off x="6215074" y="2214554"/>
            <a:ext cx="571504" cy="78581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3" name="ZoneTexte 12"/>
          <p:cNvSpPr txBox="1"/>
          <p:nvPr/>
        </p:nvSpPr>
        <p:spPr>
          <a:xfrm>
            <a:off x="7072330" y="2357430"/>
            <a:ext cx="1500198" cy="769441"/>
          </a:xfrm>
          <a:prstGeom prst="rect">
            <a:avLst/>
          </a:prstGeom>
          <a:noFill/>
        </p:spPr>
        <p:txBody>
          <a:bodyPr wrap="square" rtlCol="0">
            <a:spAutoFit/>
          </a:bodyPr>
          <a:lstStyle/>
          <a:p>
            <a:r>
              <a:rPr lang="fr-FR" sz="1400" dirty="0" smtClean="0">
                <a:latin typeface="Verdana" pitchFamily="34" charset="0"/>
              </a:rPr>
              <a:t>Construire des </a:t>
            </a:r>
            <a:r>
              <a:rPr lang="fr-FR" sz="1600" dirty="0" smtClean="0">
                <a:latin typeface="Verdana" pitchFamily="34" charset="0"/>
              </a:rPr>
              <a:t>équilibres</a:t>
            </a:r>
            <a:r>
              <a:rPr lang="fr-FR" sz="1400" dirty="0" smtClean="0">
                <a:latin typeface="Verdana" pitchFamily="34" charset="0"/>
              </a:rPr>
              <a:t> dynamiques</a:t>
            </a:r>
            <a:endParaRPr lang="fr-FR" sz="1400" dirty="0">
              <a:latin typeface="Verdana" pitchFamily="34" charset="0"/>
            </a:endParaRPr>
          </a:p>
        </p:txBody>
      </p:sp>
      <p:sp>
        <p:nvSpPr>
          <p:cNvPr id="14" name="Flèche droite 13"/>
          <p:cNvSpPr/>
          <p:nvPr/>
        </p:nvSpPr>
        <p:spPr>
          <a:xfrm>
            <a:off x="6072198" y="4143380"/>
            <a:ext cx="785818" cy="785818"/>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5" name="ZoneTexte 14"/>
          <p:cNvSpPr txBox="1"/>
          <p:nvPr/>
        </p:nvSpPr>
        <p:spPr>
          <a:xfrm>
            <a:off x="7143768" y="4286256"/>
            <a:ext cx="1571636" cy="553998"/>
          </a:xfrm>
          <a:prstGeom prst="rect">
            <a:avLst/>
          </a:prstGeom>
          <a:noFill/>
        </p:spPr>
        <p:txBody>
          <a:bodyPr wrap="square" rtlCol="0">
            <a:spAutoFit/>
          </a:bodyPr>
          <a:lstStyle/>
          <a:p>
            <a:r>
              <a:rPr lang="fr-FR" sz="1400" dirty="0" smtClean="0">
                <a:latin typeface="Verdana" pitchFamily="34" charset="0"/>
              </a:rPr>
              <a:t>Accepter des </a:t>
            </a:r>
            <a:r>
              <a:rPr lang="fr-FR" sz="1600" dirty="0" smtClean="0">
                <a:latin typeface="Verdana" pitchFamily="34" charset="0"/>
              </a:rPr>
              <a:t>déséquilibres</a:t>
            </a:r>
            <a:endParaRPr lang="fr-FR" sz="1600" dirty="0">
              <a:latin typeface="Verdana" pitchFamily="34" charset="0"/>
            </a:endParaRPr>
          </a:p>
        </p:txBody>
      </p:sp>
      <p:sp>
        <p:nvSpPr>
          <p:cNvPr id="16" name="Rectangle 15"/>
          <p:cNvSpPr/>
          <p:nvPr/>
        </p:nvSpPr>
        <p:spPr>
          <a:xfrm>
            <a:off x="2428860" y="5643578"/>
            <a:ext cx="6500858" cy="923330"/>
          </a:xfrm>
          <a:prstGeom prst="rect">
            <a:avLst/>
          </a:prstGeom>
          <a:solidFill>
            <a:schemeClr val="accent2">
              <a:lumMod val="60000"/>
              <a:lumOff val="40000"/>
            </a:schemeClr>
          </a:solidFill>
        </p:spPr>
        <p:txBody>
          <a:bodyPr wrap="square">
            <a:spAutoFit/>
          </a:bodyPr>
          <a:lstStyle/>
          <a:p>
            <a:r>
              <a:rPr lang="fr-FR" dirty="0" smtClean="0"/>
              <a:t>Définition et compétence par une équipe de conseillers pédagogiques du Morbihan (2007). Reste à identifier les tâches génériques à mettre en œuvre selon le contexte de chaque piscine.</a:t>
            </a:r>
            <a:endParaRPr lang="fr-FR" dirty="0"/>
          </a:p>
        </p:txBody>
      </p:sp>
      <p:sp>
        <p:nvSpPr>
          <p:cNvPr id="17" name="Flèche droite 16"/>
          <p:cNvSpPr/>
          <p:nvPr/>
        </p:nvSpPr>
        <p:spPr>
          <a:xfrm rot="10800000">
            <a:off x="1714480" y="785794"/>
            <a:ext cx="785818" cy="64294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18" name="ZoneTexte 17"/>
          <p:cNvSpPr txBox="1"/>
          <p:nvPr/>
        </p:nvSpPr>
        <p:spPr>
          <a:xfrm>
            <a:off x="285720" y="785794"/>
            <a:ext cx="1214446" cy="830997"/>
          </a:xfrm>
          <a:prstGeom prst="rect">
            <a:avLst/>
          </a:prstGeom>
          <a:noFill/>
        </p:spPr>
        <p:txBody>
          <a:bodyPr wrap="square" rtlCol="0">
            <a:spAutoFit/>
          </a:bodyPr>
          <a:lstStyle/>
          <a:p>
            <a:r>
              <a:rPr lang="fr-FR" sz="1600" dirty="0" smtClean="0">
                <a:latin typeface="Verdana" pitchFamily="34" charset="0"/>
              </a:rPr>
              <a:t>Créer une impulsion de départ</a:t>
            </a:r>
            <a:endParaRPr lang="fr-FR" sz="1600" dirty="0">
              <a:latin typeface="Verdana" pitchFamily="34" charset="0"/>
            </a:endParaRPr>
          </a:p>
        </p:txBody>
      </p:sp>
      <p:sp>
        <p:nvSpPr>
          <p:cNvPr id="19" name="Flèche droite 18"/>
          <p:cNvSpPr/>
          <p:nvPr/>
        </p:nvSpPr>
        <p:spPr>
          <a:xfrm rot="10800000">
            <a:off x="2143108" y="2500306"/>
            <a:ext cx="785818" cy="64294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0" name="ZoneTexte 19"/>
          <p:cNvSpPr txBox="1"/>
          <p:nvPr/>
        </p:nvSpPr>
        <p:spPr>
          <a:xfrm>
            <a:off x="214282" y="2143116"/>
            <a:ext cx="1714512" cy="2062103"/>
          </a:xfrm>
          <a:prstGeom prst="rect">
            <a:avLst/>
          </a:prstGeom>
          <a:noFill/>
        </p:spPr>
        <p:txBody>
          <a:bodyPr wrap="square" rtlCol="0">
            <a:spAutoFit/>
          </a:bodyPr>
          <a:lstStyle/>
          <a:p>
            <a:r>
              <a:rPr lang="fr-FR" sz="1600" dirty="0" smtClean="0">
                <a:latin typeface="Verdana" pitchFamily="34" charset="0"/>
              </a:rPr>
              <a:t>Construire des repères kinesthésiques pour conserver l’inertie </a:t>
            </a:r>
          </a:p>
          <a:p>
            <a:r>
              <a:rPr lang="fr-FR" sz="1600" dirty="0" smtClean="0">
                <a:latin typeface="Verdana" pitchFamily="34" charset="0"/>
              </a:rPr>
              <a:t>( se rendre indéformable).</a:t>
            </a:r>
            <a:endParaRPr lang="fr-FR" sz="1600" dirty="0">
              <a:latin typeface="Verdana" pitchFamily="34" charset="0"/>
            </a:endParaRPr>
          </a:p>
        </p:txBody>
      </p:sp>
      <p:sp>
        <p:nvSpPr>
          <p:cNvPr id="21" name="Flèche droite 20"/>
          <p:cNvSpPr/>
          <p:nvPr/>
        </p:nvSpPr>
        <p:spPr>
          <a:xfrm rot="9054340">
            <a:off x="1785918" y="4357694"/>
            <a:ext cx="785818" cy="642942"/>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22" name="ZoneTexte 21"/>
          <p:cNvSpPr txBox="1"/>
          <p:nvPr/>
        </p:nvSpPr>
        <p:spPr>
          <a:xfrm>
            <a:off x="357158" y="4857760"/>
            <a:ext cx="1428760" cy="1200329"/>
          </a:xfrm>
          <a:prstGeom prst="rect">
            <a:avLst/>
          </a:prstGeom>
          <a:noFill/>
        </p:spPr>
        <p:txBody>
          <a:bodyPr wrap="square" rtlCol="0">
            <a:spAutoFit/>
          </a:bodyPr>
          <a:lstStyle/>
          <a:p>
            <a:r>
              <a:rPr lang="fr-FR" dirty="0" smtClean="0"/>
              <a:t>S’organiser par rapport à un projet d’action</a:t>
            </a:r>
            <a:endParaRPr lang="fr-FR" dirty="0"/>
          </a:p>
        </p:txBody>
      </p:sp>
      <p:sp>
        <p:nvSpPr>
          <p:cNvPr id="23" name="ZoneTexte 22"/>
          <p:cNvSpPr txBox="1"/>
          <p:nvPr/>
        </p:nvSpPr>
        <p:spPr>
          <a:xfrm>
            <a:off x="4357686" y="1857364"/>
            <a:ext cx="1357322" cy="646331"/>
          </a:xfrm>
          <a:prstGeom prst="rect">
            <a:avLst/>
          </a:prstGeom>
          <a:noFill/>
        </p:spPr>
        <p:txBody>
          <a:bodyPr wrap="square" rtlCol="0">
            <a:spAutoFit/>
          </a:bodyPr>
          <a:lstStyle/>
          <a:p>
            <a:r>
              <a:rPr lang="fr-FR" dirty="0" smtClean="0"/>
              <a:t>Construire la barque</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786050" y="285728"/>
            <a:ext cx="3214710" cy="15001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Se propulser: construire le corps projectile/propulseur</a:t>
            </a:r>
            <a:endParaRPr lang="fr-FR" dirty="0"/>
          </a:p>
        </p:txBody>
      </p:sp>
      <p:cxnSp>
        <p:nvCxnSpPr>
          <p:cNvPr id="4" name="Connecteur droit avec flèche 3"/>
          <p:cNvCxnSpPr/>
          <p:nvPr/>
        </p:nvCxnSpPr>
        <p:spPr>
          <a:xfrm rot="5400000">
            <a:off x="3929058" y="2357430"/>
            <a:ext cx="100013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Ellipse 4"/>
          <p:cNvSpPr/>
          <p:nvPr/>
        </p:nvSpPr>
        <p:spPr>
          <a:xfrm>
            <a:off x="2857488" y="3143248"/>
            <a:ext cx="3214710" cy="2286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C’est, conserver la posture du corps projectile et se déplacer en  utilisant les actions propulsives efficaces et une ventilation  adaptée.</a:t>
            </a:r>
            <a:endParaRPr lang="fr-FR" dirty="0"/>
          </a:p>
        </p:txBody>
      </p:sp>
      <p:sp>
        <p:nvSpPr>
          <p:cNvPr id="7" name="Triangle isocèle 6"/>
          <p:cNvSpPr/>
          <p:nvPr/>
        </p:nvSpPr>
        <p:spPr>
          <a:xfrm rot="5400000">
            <a:off x="6121055" y="594061"/>
            <a:ext cx="800766" cy="3269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6715140" y="285728"/>
            <a:ext cx="2000264" cy="954107"/>
          </a:xfrm>
          <a:prstGeom prst="rect">
            <a:avLst/>
          </a:prstGeom>
          <a:noFill/>
        </p:spPr>
        <p:txBody>
          <a:bodyPr wrap="square" rtlCol="0">
            <a:spAutoFit/>
          </a:bodyPr>
          <a:lstStyle/>
          <a:p>
            <a:r>
              <a:rPr lang="fr-FR" sz="1400" dirty="0" smtClean="0">
                <a:latin typeface="Verdana" pitchFamily="34" charset="0"/>
              </a:rPr>
              <a:t>Conserver un corps projectile en ajoutant une action propulsive des bras</a:t>
            </a:r>
            <a:endParaRPr lang="fr-FR" sz="1400" dirty="0">
              <a:latin typeface="Verdana" pitchFamily="34" charset="0"/>
            </a:endParaRPr>
          </a:p>
        </p:txBody>
      </p:sp>
      <p:sp>
        <p:nvSpPr>
          <p:cNvPr id="9" name="Triangle isocèle 8"/>
          <p:cNvSpPr/>
          <p:nvPr/>
        </p:nvSpPr>
        <p:spPr>
          <a:xfrm rot="5400000">
            <a:off x="6184788" y="3173534"/>
            <a:ext cx="987552" cy="35547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6929454" y="2571744"/>
            <a:ext cx="1714512" cy="1477328"/>
          </a:xfrm>
          <a:prstGeom prst="rect">
            <a:avLst/>
          </a:prstGeom>
          <a:noFill/>
        </p:spPr>
        <p:txBody>
          <a:bodyPr wrap="square" rtlCol="0">
            <a:spAutoFit/>
          </a:bodyPr>
          <a:lstStyle/>
          <a:p>
            <a:r>
              <a:rPr lang="fr-FR" dirty="0" smtClean="0"/>
              <a:t>Conserver un corps projectile en coordonnant l’action des bras et des jambes</a:t>
            </a:r>
            <a:endParaRPr lang="fr-FR" dirty="0"/>
          </a:p>
        </p:txBody>
      </p:sp>
      <p:sp>
        <p:nvSpPr>
          <p:cNvPr id="12" name="Triangle isocèle 11"/>
          <p:cNvSpPr/>
          <p:nvPr/>
        </p:nvSpPr>
        <p:spPr>
          <a:xfrm rot="16200000">
            <a:off x="1743052" y="828660"/>
            <a:ext cx="857256" cy="48577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57158" y="642918"/>
            <a:ext cx="1285884" cy="738664"/>
          </a:xfrm>
          <a:prstGeom prst="rect">
            <a:avLst/>
          </a:prstGeom>
          <a:noFill/>
        </p:spPr>
        <p:txBody>
          <a:bodyPr wrap="square" rtlCol="0">
            <a:spAutoFit/>
          </a:bodyPr>
          <a:lstStyle/>
          <a:p>
            <a:r>
              <a:rPr lang="fr-FR" sz="1400" dirty="0" smtClean="0">
                <a:latin typeface="Verdana" pitchFamily="34" charset="0"/>
              </a:rPr>
              <a:t>Augmenter son autonomie</a:t>
            </a:r>
            <a:endParaRPr lang="fr-FR" sz="1400" dirty="0">
              <a:latin typeface="Verdana" pitchFamily="34" charset="0"/>
            </a:endParaRPr>
          </a:p>
        </p:txBody>
      </p:sp>
      <p:sp>
        <p:nvSpPr>
          <p:cNvPr id="14" name="Triangle isocèle 13"/>
          <p:cNvSpPr/>
          <p:nvPr/>
        </p:nvSpPr>
        <p:spPr>
          <a:xfrm rot="16200000">
            <a:off x="1643042" y="2428868"/>
            <a:ext cx="857256" cy="71438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57158" y="1928802"/>
            <a:ext cx="1214446" cy="1815882"/>
          </a:xfrm>
          <a:prstGeom prst="rect">
            <a:avLst/>
          </a:prstGeom>
          <a:noFill/>
        </p:spPr>
        <p:txBody>
          <a:bodyPr wrap="square" rtlCol="0">
            <a:spAutoFit/>
          </a:bodyPr>
          <a:lstStyle/>
          <a:p>
            <a:r>
              <a:rPr lang="fr-FR" sz="1400" dirty="0" smtClean="0">
                <a:latin typeface="Verdana" pitchFamily="34" charset="0"/>
              </a:rPr>
              <a:t>Construire des repères pour améliorer l’efficacité des actions propulsives</a:t>
            </a:r>
            <a:endParaRPr lang="fr-FR" sz="1400" dirty="0">
              <a:latin typeface="Verdana" pitchFamily="34" charset="0"/>
            </a:endParaRPr>
          </a:p>
        </p:txBody>
      </p:sp>
      <p:sp>
        <p:nvSpPr>
          <p:cNvPr id="16" name="Triangle isocèle 15"/>
          <p:cNvSpPr/>
          <p:nvPr/>
        </p:nvSpPr>
        <p:spPr>
          <a:xfrm rot="16200000">
            <a:off x="1635895" y="4650593"/>
            <a:ext cx="928694" cy="7715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357158" y="4143380"/>
            <a:ext cx="1214446" cy="2031325"/>
          </a:xfrm>
          <a:prstGeom prst="rect">
            <a:avLst/>
          </a:prstGeom>
          <a:noFill/>
        </p:spPr>
        <p:txBody>
          <a:bodyPr wrap="square" rtlCol="0">
            <a:spAutoFit/>
          </a:bodyPr>
          <a:lstStyle/>
          <a:p>
            <a:r>
              <a:rPr lang="fr-FR" sz="1400" dirty="0" smtClean="0">
                <a:latin typeface="Verdana" pitchFamily="34" charset="0"/>
              </a:rPr>
              <a:t>Améliorer son efficacité en s’adaptant aux contraintes du contexte</a:t>
            </a:r>
            <a:endParaRPr lang="fr-FR" sz="1400" dirty="0">
              <a:latin typeface="Verdana" pitchFamily="34" charset="0"/>
            </a:endParaRPr>
          </a:p>
        </p:txBody>
      </p:sp>
      <p:sp>
        <p:nvSpPr>
          <p:cNvPr id="21" name="ZoneTexte 20"/>
          <p:cNvSpPr txBox="1"/>
          <p:nvPr/>
        </p:nvSpPr>
        <p:spPr>
          <a:xfrm>
            <a:off x="2143108" y="5786454"/>
            <a:ext cx="6786610" cy="923330"/>
          </a:xfrm>
          <a:prstGeom prst="rect">
            <a:avLst/>
          </a:prstGeom>
          <a:solidFill>
            <a:schemeClr val="accent2">
              <a:lumMod val="40000"/>
              <a:lumOff val="60000"/>
            </a:schemeClr>
          </a:solidFill>
        </p:spPr>
        <p:txBody>
          <a:bodyPr wrap="square" rtlCol="0">
            <a:spAutoFit/>
          </a:bodyPr>
          <a:lstStyle/>
          <a:p>
            <a:r>
              <a:rPr lang="fr-FR" dirty="0" smtClean="0"/>
              <a:t>Définition et compétence par une équipe de conseillers pédagogiques du Morbihan (2007). Reste à identifier les tâches génériques à mettre en œuvre selon le contexte de chaque piscine.</a:t>
            </a:r>
            <a:endParaRPr lang="fr-FR" dirty="0"/>
          </a:p>
        </p:txBody>
      </p:sp>
      <p:sp>
        <p:nvSpPr>
          <p:cNvPr id="18" name="ZoneTexte 17"/>
          <p:cNvSpPr txBox="1"/>
          <p:nvPr/>
        </p:nvSpPr>
        <p:spPr>
          <a:xfrm>
            <a:off x="3143240" y="2214554"/>
            <a:ext cx="2357454" cy="646331"/>
          </a:xfrm>
          <a:prstGeom prst="rect">
            <a:avLst/>
          </a:prstGeom>
          <a:noFill/>
        </p:spPr>
        <p:txBody>
          <a:bodyPr wrap="square" rtlCol="0">
            <a:spAutoFit/>
          </a:bodyPr>
          <a:lstStyle/>
          <a:p>
            <a:r>
              <a:rPr lang="fr-FR" dirty="0" smtClean="0"/>
              <a:t>Construire </a:t>
            </a:r>
          </a:p>
          <a:p>
            <a:r>
              <a:rPr lang="fr-FR" dirty="0" smtClean="0"/>
              <a:t>les rames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2819" y="692696"/>
            <a:ext cx="8786874" cy="1508105"/>
          </a:xfrm>
          <a:prstGeom prst="rect">
            <a:avLst/>
          </a:prstGeom>
        </p:spPr>
        <p:txBody>
          <a:bodyPr wrap="square">
            <a:spAutoFit/>
          </a:bodyPr>
          <a:lstStyle/>
          <a:p>
            <a:pPr defTabSz="1001713">
              <a:buClr>
                <a:srgbClr val="FE6910"/>
              </a:buClr>
              <a:buSzPts val="2000"/>
            </a:pPr>
            <a:r>
              <a:rPr lang="fr-FR" b="1" i="1" dirty="0" smtClean="0">
                <a:solidFill>
                  <a:srgbClr val="FE6910"/>
                </a:solidFill>
                <a:effectLst>
                  <a:outerShdw blurRad="38100" dist="38100" dir="2700000" algn="tl">
                    <a:srgbClr val="C0C0C0"/>
                  </a:outerShdw>
                </a:effectLst>
                <a:latin typeface="Verdana" pitchFamily="34" charset="0"/>
              </a:rPr>
              <a:t>Le savoir </a:t>
            </a:r>
            <a:r>
              <a:rPr lang="fr-FR" sz="2000" b="1" i="1" dirty="0" smtClean="0">
                <a:solidFill>
                  <a:srgbClr val="FE6910"/>
                </a:solidFill>
                <a:effectLst>
                  <a:outerShdw blurRad="38100" dist="38100" dir="2700000" algn="tl">
                    <a:srgbClr val="C0C0C0"/>
                  </a:outerShdw>
                </a:effectLst>
                <a:latin typeface="Verdana" pitchFamily="34" charset="0"/>
              </a:rPr>
              <a:t>nager</a:t>
            </a:r>
            <a:r>
              <a:rPr lang="fr-FR" sz="2000" b="1" i="1" dirty="0" smtClean="0">
                <a:solidFill>
                  <a:schemeClr val="tx2"/>
                </a:solidFill>
                <a:effectLst>
                  <a:outerShdw blurRad="38100" dist="38100" dir="2700000" algn="tl">
                    <a:srgbClr val="C0C0C0"/>
                  </a:outerShdw>
                </a:effectLst>
                <a:latin typeface="Verdana" pitchFamily="34" charset="0"/>
              </a:rPr>
              <a:t>. </a:t>
            </a:r>
            <a:r>
              <a:rPr lang="fr-FR" sz="2000" b="1" dirty="0" smtClean="0">
                <a:latin typeface="Verdana" pitchFamily="34" charset="0"/>
              </a:rPr>
              <a:t>Une</a:t>
            </a:r>
            <a:r>
              <a:rPr lang="fr-FR" b="1" dirty="0" smtClean="0">
                <a:latin typeface="Verdana" pitchFamily="34" charset="0"/>
              </a:rPr>
              <a:t> priorité nationale</a:t>
            </a:r>
            <a:r>
              <a:rPr lang="fr-FR" dirty="0" smtClean="0">
                <a:latin typeface="Verdana" pitchFamily="34" charset="0"/>
              </a:rPr>
              <a:t>. Inscrit dans le socle commun.</a:t>
            </a:r>
          </a:p>
          <a:p>
            <a:pPr defTabSz="1001713"/>
            <a:r>
              <a:rPr lang="fr-FR" dirty="0" smtClean="0">
                <a:solidFill>
                  <a:srgbClr val="FE6910"/>
                </a:solidFill>
                <a:latin typeface="Verdana" pitchFamily="34" charset="0"/>
                <a:sym typeface="Wingdings" pitchFamily="2" charset="2"/>
              </a:rPr>
              <a:t> </a:t>
            </a:r>
            <a:r>
              <a:rPr lang="fr-FR" dirty="0" smtClean="0">
                <a:latin typeface="Verdana" pitchFamily="34" charset="0"/>
              </a:rPr>
              <a:t>Ce </a:t>
            </a:r>
            <a:r>
              <a:rPr lang="fr-FR" dirty="0" smtClean="0">
                <a:latin typeface="Verdana" pitchFamily="34" charset="0"/>
              </a:rPr>
              <a:t>n’est pas une APSA mais une adaptation efficace à un milieu inhabituel. Le premier degré (nager en sécurité) doit être vérifié ou acquis au collège.</a:t>
            </a:r>
            <a:endParaRPr lang="fr-FR" dirty="0"/>
          </a:p>
        </p:txBody>
      </p:sp>
      <p:sp>
        <p:nvSpPr>
          <p:cNvPr id="6" name="Rectangle 5"/>
          <p:cNvSpPr/>
          <p:nvPr/>
        </p:nvSpPr>
        <p:spPr>
          <a:xfrm>
            <a:off x="181788" y="2348880"/>
            <a:ext cx="8644030" cy="3139321"/>
          </a:xfrm>
          <a:prstGeom prst="rect">
            <a:avLst/>
          </a:prstGeom>
        </p:spPr>
        <p:txBody>
          <a:bodyPr wrap="square">
            <a:spAutoFit/>
          </a:bodyPr>
          <a:lstStyle/>
          <a:p>
            <a:pPr defTabSz="1001713"/>
            <a:r>
              <a:rPr lang="fr-FR" b="1" dirty="0" smtClean="0">
                <a:latin typeface="Verdana" pitchFamily="34" charset="0"/>
              </a:rPr>
              <a:t>Deux degrés d’acquisition sont identifiés.</a:t>
            </a:r>
          </a:p>
          <a:p>
            <a:pPr algn="just" defTabSz="1001713"/>
            <a:r>
              <a:rPr lang="fr-FR" u="sng" dirty="0" smtClean="0">
                <a:solidFill>
                  <a:schemeClr val="accent2"/>
                </a:solidFill>
                <a:latin typeface="Verdana" pitchFamily="34" charset="0"/>
              </a:rPr>
              <a:t>Le premier degré</a:t>
            </a:r>
            <a:r>
              <a:rPr lang="fr-FR" dirty="0" smtClean="0">
                <a:solidFill>
                  <a:schemeClr val="accent2"/>
                </a:solidFill>
                <a:latin typeface="Verdana" pitchFamily="34" charset="0"/>
              </a:rPr>
              <a:t> doit être vérifié ou acquis au collège </a:t>
            </a:r>
            <a:r>
              <a:rPr lang="fr-FR" dirty="0" smtClean="0">
                <a:solidFill>
                  <a:schemeClr val="accent2"/>
                </a:solidFill>
                <a:latin typeface="Verdana" pitchFamily="34" charset="0"/>
              </a:rPr>
              <a:t>en fin de </a:t>
            </a:r>
            <a:r>
              <a:rPr lang="fr-FR" u="sng" dirty="0" smtClean="0">
                <a:solidFill>
                  <a:schemeClr val="accent2"/>
                </a:solidFill>
                <a:latin typeface="Verdana" pitchFamily="34" charset="0"/>
              </a:rPr>
              <a:t>la </a:t>
            </a:r>
            <a:r>
              <a:rPr lang="fr-FR" u="sng" dirty="0" smtClean="0">
                <a:solidFill>
                  <a:schemeClr val="accent2"/>
                </a:solidFill>
                <a:latin typeface="Verdana" pitchFamily="34" charset="0"/>
              </a:rPr>
              <a:t>classe de sixième</a:t>
            </a:r>
            <a:r>
              <a:rPr lang="fr-FR" dirty="0" smtClean="0">
                <a:solidFill>
                  <a:schemeClr val="accent2"/>
                </a:solidFill>
                <a:latin typeface="Verdana" pitchFamily="34" charset="0"/>
              </a:rPr>
              <a:t> et au plus tard en fin de 3ème. Il reconnaît la compétence à nager en sécurité, dans un établissement de bains ou un espace surveillé (piscine, parc aquatique, plan d’eau calme à pente douce).</a:t>
            </a:r>
          </a:p>
          <a:p>
            <a:pPr algn="just" defTabSz="1001713"/>
            <a:r>
              <a:rPr lang="fr-FR" b="1" u="sng" dirty="0" smtClean="0">
                <a:solidFill>
                  <a:schemeClr val="accent2"/>
                </a:solidFill>
                <a:latin typeface="Verdana" pitchFamily="34" charset="0"/>
              </a:rPr>
              <a:t>La maîtrise de ce premier degré, constitue un pré-requis pour accéder au terme d’un cycle</a:t>
            </a:r>
            <a:r>
              <a:rPr lang="fr-FR" dirty="0" smtClean="0">
                <a:solidFill>
                  <a:schemeClr val="accent2"/>
                </a:solidFill>
                <a:latin typeface="Verdana" pitchFamily="34" charset="0"/>
              </a:rPr>
              <a:t> </a:t>
            </a:r>
            <a:r>
              <a:rPr lang="fr-FR" b="1" u="sng" dirty="0" smtClean="0">
                <a:solidFill>
                  <a:schemeClr val="accent2"/>
                </a:solidFill>
                <a:latin typeface="Verdana" pitchFamily="34" charset="0"/>
              </a:rPr>
              <a:t>d’apprentissage, au niveau 1 des compétences attendues en natation</a:t>
            </a:r>
            <a:r>
              <a:rPr lang="fr-FR" dirty="0" smtClean="0">
                <a:solidFill>
                  <a:schemeClr val="accent2"/>
                </a:solidFill>
                <a:latin typeface="Verdana" pitchFamily="34" charset="0"/>
              </a:rPr>
              <a:t> de vitesse et en natation longue, ainsi que dans toute activité aquatique ou nautique susceptible d’être programmée dans le cadre des enseignements obligatoires ou d’activités optionnelles en EPS.</a:t>
            </a:r>
            <a:endParaRPr lang="fr-FR" dirty="0">
              <a:solidFill>
                <a:schemeClr val="accent2"/>
              </a:solidFill>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357166"/>
            <a:ext cx="7929618" cy="1077218"/>
          </a:xfrm>
          <a:prstGeom prst="rect">
            <a:avLst/>
          </a:prstGeom>
          <a:noFill/>
        </p:spPr>
        <p:txBody>
          <a:bodyPr wrap="square" rtlCol="0">
            <a:spAutoFit/>
          </a:bodyPr>
          <a:lstStyle/>
          <a:p>
            <a:r>
              <a:rPr lang="fr-FR" sz="3200" dirty="0" smtClean="0">
                <a:solidFill>
                  <a:srgbClr val="C00000"/>
                </a:solidFill>
                <a:latin typeface="Verdana" pitchFamily="34" charset="0"/>
              </a:rPr>
              <a:t>Mise en œuvre </a:t>
            </a:r>
            <a:r>
              <a:rPr lang="fr-FR" sz="3200" dirty="0" smtClean="0">
                <a:solidFill>
                  <a:srgbClr val="C00000"/>
                </a:solidFill>
                <a:latin typeface="Verdana" pitchFamily="34" charset="0"/>
              </a:rPr>
              <a:t>didactique : </a:t>
            </a:r>
            <a:r>
              <a:rPr lang="fr-FR" sz="3200" dirty="0" smtClean="0">
                <a:solidFill>
                  <a:srgbClr val="C00000"/>
                </a:solidFill>
                <a:latin typeface="Verdana" pitchFamily="34" charset="0"/>
              </a:rPr>
              <a:t>3 étapes dans la construction du nageur.</a:t>
            </a:r>
            <a:endParaRPr lang="fr-FR" sz="3200" dirty="0">
              <a:solidFill>
                <a:srgbClr val="C00000"/>
              </a:solidFill>
              <a:latin typeface="Verdana" pitchFamily="34" charset="0"/>
            </a:endParaRPr>
          </a:p>
        </p:txBody>
      </p:sp>
      <p:sp>
        <p:nvSpPr>
          <p:cNvPr id="3" name="ZoneTexte 2"/>
          <p:cNvSpPr txBox="1"/>
          <p:nvPr/>
        </p:nvSpPr>
        <p:spPr>
          <a:xfrm>
            <a:off x="571472" y="2000240"/>
            <a:ext cx="2571768" cy="3785652"/>
          </a:xfrm>
          <a:prstGeom prst="rect">
            <a:avLst/>
          </a:prstGeom>
          <a:noFill/>
        </p:spPr>
        <p:txBody>
          <a:bodyPr wrap="square" rtlCol="0">
            <a:spAutoFit/>
          </a:bodyPr>
          <a:lstStyle/>
          <a:p>
            <a:r>
              <a:rPr lang="fr-FR" sz="2000" b="1" dirty="0" smtClean="0">
                <a:latin typeface="Verdana" pitchFamily="34" charset="0"/>
              </a:rPr>
              <a:t>1) Le corps Flottant</a:t>
            </a:r>
            <a:r>
              <a:rPr lang="fr-FR" sz="2000" dirty="0" smtClean="0">
                <a:latin typeface="Verdana" pitchFamily="34" charset="0"/>
              </a:rPr>
              <a:t>. C’est la capacité de se laisser flotter, de se laisser équilibrer par </a:t>
            </a:r>
            <a:r>
              <a:rPr lang="fr-FR" sz="2000" dirty="0" smtClean="0">
                <a:latin typeface="Verdana" pitchFamily="34" charset="0"/>
              </a:rPr>
              <a:t>l’eau :  </a:t>
            </a:r>
            <a:r>
              <a:rPr lang="fr-FR" sz="2000" dirty="0" smtClean="0">
                <a:latin typeface="Verdana" pitchFamily="34" charset="0"/>
              </a:rPr>
              <a:t>ne rien faire dans l’eau et choisir la forme du corps entraînant une orientation voulue.</a:t>
            </a:r>
            <a:endParaRPr lang="fr-FR" sz="2000" dirty="0">
              <a:latin typeface="Verdana" pitchFamily="34" charset="0"/>
            </a:endParaRPr>
          </a:p>
        </p:txBody>
      </p:sp>
      <p:sp>
        <p:nvSpPr>
          <p:cNvPr id="4" name="ZoneTexte 3"/>
          <p:cNvSpPr txBox="1"/>
          <p:nvPr/>
        </p:nvSpPr>
        <p:spPr>
          <a:xfrm>
            <a:off x="4143372" y="1928802"/>
            <a:ext cx="4000528" cy="1323439"/>
          </a:xfrm>
          <a:prstGeom prst="rect">
            <a:avLst/>
          </a:prstGeom>
          <a:noFill/>
        </p:spPr>
        <p:txBody>
          <a:bodyPr wrap="square" rtlCol="0">
            <a:spAutoFit/>
          </a:bodyPr>
          <a:lstStyle/>
          <a:p>
            <a:r>
              <a:rPr lang="fr-FR" sz="2000" b="1" dirty="0" smtClean="0">
                <a:latin typeface="Verdana" pitchFamily="34" charset="0"/>
              </a:rPr>
              <a:t>2) Le corps Projectile. </a:t>
            </a:r>
            <a:r>
              <a:rPr lang="fr-FR" sz="2000" dirty="0" smtClean="0">
                <a:latin typeface="Verdana" pitchFamily="34" charset="0"/>
              </a:rPr>
              <a:t>C’est la capacité de passer à travers la masse d’eau avec un minimum de freinage.</a:t>
            </a:r>
            <a:endParaRPr lang="fr-FR" sz="2000" dirty="0">
              <a:latin typeface="Verdana" pitchFamily="34" charset="0"/>
            </a:endParaRPr>
          </a:p>
        </p:txBody>
      </p:sp>
      <p:sp>
        <p:nvSpPr>
          <p:cNvPr id="5" name="ZoneTexte 4"/>
          <p:cNvSpPr txBox="1"/>
          <p:nvPr/>
        </p:nvSpPr>
        <p:spPr>
          <a:xfrm>
            <a:off x="3857620" y="4214818"/>
            <a:ext cx="4500594" cy="1692771"/>
          </a:xfrm>
          <a:prstGeom prst="rect">
            <a:avLst/>
          </a:prstGeom>
          <a:noFill/>
        </p:spPr>
        <p:txBody>
          <a:bodyPr wrap="square" rtlCol="0">
            <a:spAutoFit/>
          </a:bodyPr>
          <a:lstStyle/>
          <a:p>
            <a:r>
              <a:rPr lang="fr-FR" sz="2400" b="1" dirty="0" smtClean="0">
                <a:latin typeface="Verdana" pitchFamily="34" charset="0"/>
              </a:rPr>
              <a:t>3</a:t>
            </a:r>
            <a:r>
              <a:rPr lang="fr-FR" sz="2000" b="1" dirty="0" smtClean="0">
                <a:latin typeface="Verdana" pitchFamily="34" charset="0"/>
              </a:rPr>
              <a:t>) Le corps Propulseur</a:t>
            </a:r>
            <a:r>
              <a:rPr lang="fr-FR" sz="2000" dirty="0" smtClean="0">
                <a:latin typeface="Verdana" pitchFamily="34" charset="0"/>
              </a:rPr>
              <a:t>. C’est la capacité d’accélérer périodiquement la masse de son corps en utilisant ses propulseurs avec le meilleur rendement. </a:t>
            </a:r>
            <a:endParaRPr lang="fr-FR" sz="20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85728"/>
            <a:ext cx="6929486" cy="400110"/>
          </a:xfrm>
          <a:prstGeom prst="rect">
            <a:avLst/>
          </a:prstGeom>
          <a:noFill/>
        </p:spPr>
        <p:txBody>
          <a:bodyPr wrap="square" rtlCol="0">
            <a:spAutoFit/>
          </a:bodyPr>
          <a:lstStyle/>
          <a:p>
            <a:r>
              <a:rPr lang="fr-FR" sz="2000" dirty="0" smtClean="0">
                <a:latin typeface="Verdana" pitchFamily="34" charset="0"/>
              </a:rPr>
              <a:t>Le corps Flottant. Rappel des objectifs et des tâches</a:t>
            </a:r>
            <a:endParaRPr lang="fr-FR" sz="2000" dirty="0">
              <a:latin typeface="Verdana" pitchFamily="34" charset="0"/>
            </a:endParaRPr>
          </a:p>
        </p:txBody>
      </p:sp>
      <p:sp>
        <p:nvSpPr>
          <p:cNvPr id="4" name="ZoneTexte 3"/>
          <p:cNvSpPr txBox="1"/>
          <p:nvPr/>
        </p:nvSpPr>
        <p:spPr>
          <a:xfrm>
            <a:off x="357158" y="857232"/>
            <a:ext cx="3286148" cy="2308324"/>
          </a:xfrm>
          <a:prstGeom prst="rect">
            <a:avLst/>
          </a:prstGeom>
          <a:noFill/>
          <a:ln w="3175">
            <a:solidFill>
              <a:schemeClr val="tx1"/>
            </a:solidFill>
          </a:ln>
        </p:spPr>
        <p:txBody>
          <a:bodyPr wrap="square" rtlCol="0">
            <a:spAutoFit/>
          </a:bodyPr>
          <a:lstStyle/>
          <a:p>
            <a:r>
              <a:rPr lang="fr-FR" dirty="0" smtClean="0">
                <a:latin typeface="Verdana" pitchFamily="34" charset="0"/>
              </a:rPr>
              <a:t>1) </a:t>
            </a:r>
            <a:r>
              <a:rPr lang="fr-FR" dirty="0" smtClean="0">
                <a:latin typeface="Verdana" pitchFamily="34" charset="0"/>
              </a:rPr>
              <a:t>Objectif : </a:t>
            </a:r>
            <a:r>
              <a:rPr lang="fr-FR" dirty="0" smtClean="0">
                <a:latin typeface="Verdana" pitchFamily="34" charset="0"/>
              </a:rPr>
              <a:t>Se construire une représentation de l’espace qui rend possible l’immersion.</a:t>
            </a:r>
          </a:p>
          <a:p>
            <a:r>
              <a:rPr lang="fr-FR" dirty="0" smtClean="0">
                <a:latin typeface="Verdana" pitchFamily="34" charset="0"/>
              </a:rPr>
              <a:t>Tâche : </a:t>
            </a:r>
            <a:r>
              <a:rPr lang="fr-FR" dirty="0" smtClean="0">
                <a:latin typeface="Verdana" pitchFamily="34" charset="0"/>
              </a:rPr>
              <a:t>Descendre dans l’eau à une extrémité du bassin et remonter  à l’autre.</a:t>
            </a:r>
            <a:endParaRPr lang="fr-FR" dirty="0">
              <a:latin typeface="Verdana" pitchFamily="34" charset="0"/>
            </a:endParaRPr>
          </a:p>
        </p:txBody>
      </p:sp>
      <p:sp>
        <p:nvSpPr>
          <p:cNvPr id="5" name="ZoneTexte 4"/>
          <p:cNvSpPr txBox="1"/>
          <p:nvPr/>
        </p:nvSpPr>
        <p:spPr>
          <a:xfrm>
            <a:off x="357158" y="3214686"/>
            <a:ext cx="3429024" cy="2031325"/>
          </a:xfrm>
          <a:prstGeom prst="rect">
            <a:avLst/>
          </a:prstGeom>
          <a:noFill/>
          <a:ln>
            <a:solidFill>
              <a:schemeClr val="tx1"/>
            </a:solidFill>
          </a:ln>
        </p:spPr>
        <p:txBody>
          <a:bodyPr wrap="square" rtlCol="0">
            <a:spAutoFit/>
          </a:bodyPr>
          <a:lstStyle/>
          <a:p>
            <a:r>
              <a:rPr lang="fr-FR" dirty="0" smtClean="0">
                <a:latin typeface="Verdana" pitchFamily="34" charset="0"/>
              </a:rPr>
              <a:t>2) </a:t>
            </a:r>
            <a:r>
              <a:rPr lang="fr-FR" dirty="0" smtClean="0">
                <a:latin typeface="Verdana" pitchFamily="34" charset="0"/>
              </a:rPr>
              <a:t>Objectif : </a:t>
            </a:r>
            <a:r>
              <a:rPr lang="fr-FR" dirty="0" smtClean="0">
                <a:latin typeface="Verdana" pitchFamily="34" charset="0"/>
              </a:rPr>
              <a:t>Obtenir une immersion de la tête pendant au moins 10 secondes.</a:t>
            </a:r>
          </a:p>
          <a:p>
            <a:r>
              <a:rPr lang="fr-FR" dirty="0" smtClean="0">
                <a:latin typeface="Verdana" pitchFamily="34" charset="0"/>
              </a:rPr>
              <a:t>Tâches : </a:t>
            </a:r>
            <a:r>
              <a:rPr lang="fr-FR" dirty="0" smtClean="0">
                <a:latin typeface="Verdana" pitchFamily="34" charset="0"/>
              </a:rPr>
              <a:t>Déplacements multiples avec la tête en immersion.</a:t>
            </a:r>
            <a:endParaRPr lang="fr-FR" dirty="0">
              <a:latin typeface="Verdana" pitchFamily="34" charset="0"/>
            </a:endParaRPr>
          </a:p>
        </p:txBody>
      </p:sp>
      <p:sp>
        <p:nvSpPr>
          <p:cNvPr id="6" name="ZoneTexte 5"/>
          <p:cNvSpPr txBox="1"/>
          <p:nvPr/>
        </p:nvSpPr>
        <p:spPr>
          <a:xfrm>
            <a:off x="357158" y="5214950"/>
            <a:ext cx="3429024" cy="1477328"/>
          </a:xfrm>
          <a:prstGeom prst="rect">
            <a:avLst/>
          </a:prstGeom>
          <a:noFill/>
          <a:ln w="3175">
            <a:solidFill>
              <a:schemeClr val="tx1"/>
            </a:solidFill>
          </a:ln>
        </p:spPr>
        <p:txBody>
          <a:bodyPr wrap="square" rtlCol="0">
            <a:spAutoFit/>
          </a:bodyPr>
          <a:lstStyle/>
          <a:p>
            <a:r>
              <a:rPr lang="fr-FR" dirty="0" smtClean="0">
                <a:latin typeface="Verdana" pitchFamily="34" charset="0"/>
              </a:rPr>
              <a:t>3) </a:t>
            </a:r>
            <a:r>
              <a:rPr lang="fr-FR" dirty="0" smtClean="0">
                <a:latin typeface="Verdana" pitchFamily="34" charset="0"/>
              </a:rPr>
              <a:t>Objectif : </a:t>
            </a:r>
            <a:r>
              <a:rPr lang="fr-FR" dirty="0" smtClean="0">
                <a:latin typeface="Verdana" pitchFamily="34" charset="0"/>
              </a:rPr>
              <a:t>Constater le caractère fini , limité de l’espace d’évolution.</a:t>
            </a:r>
          </a:p>
          <a:p>
            <a:r>
              <a:rPr lang="fr-FR" dirty="0" smtClean="0">
                <a:latin typeface="Verdana" pitchFamily="34" charset="0"/>
              </a:rPr>
              <a:t>Tâche : </a:t>
            </a:r>
            <a:r>
              <a:rPr lang="fr-FR" dirty="0" smtClean="0">
                <a:latin typeface="Verdana" pitchFamily="34" charset="0"/>
              </a:rPr>
              <a:t>Aller toucher le fond.</a:t>
            </a:r>
            <a:endParaRPr lang="fr-FR" dirty="0">
              <a:latin typeface="Verdana" pitchFamily="34" charset="0"/>
            </a:endParaRPr>
          </a:p>
        </p:txBody>
      </p:sp>
      <p:sp>
        <p:nvSpPr>
          <p:cNvPr id="7" name="ZoneTexte 6"/>
          <p:cNvSpPr txBox="1"/>
          <p:nvPr/>
        </p:nvSpPr>
        <p:spPr>
          <a:xfrm>
            <a:off x="3929058" y="928670"/>
            <a:ext cx="5000660" cy="3416320"/>
          </a:xfrm>
          <a:prstGeom prst="rect">
            <a:avLst/>
          </a:prstGeom>
          <a:noFill/>
          <a:ln w="3175">
            <a:solidFill>
              <a:schemeClr val="tx1"/>
            </a:solidFill>
          </a:ln>
        </p:spPr>
        <p:txBody>
          <a:bodyPr wrap="square" rtlCol="0">
            <a:spAutoFit/>
          </a:bodyPr>
          <a:lstStyle/>
          <a:p>
            <a:r>
              <a:rPr lang="fr-FR" dirty="0" smtClean="0"/>
              <a:t>4</a:t>
            </a:r>
            <a:r>
              <a:rPr lang="fr-FR" dirty="0" smtClean="0">
                <a:latin typeface="Verdana" pitchFamily="34" charset="0"/>
              </a:rPr>
              <a:t>) </a:t>
            </a:r>
            <a:r>
              <a:rPr lang="fr-FR" dirty="0" smtClean="0">
                <a:latin typeface="Verdana" pitchFamily="34" charset="0"/>
              </a:rPr>
              <a:t>Objectif : </a:t>
            </a:r>
            <a:r>
              <a:rPr lang="fr-FR" dirty="0" smtClean="0">
                <a:latin typeface="Verdana" pitchFamily="34" charset="0"/>
              </a:rPr>
              <a:t>Quitter sa verticalité de terrien.</a:t>
            </a:r>
          </a:p>
          <a:p>
            <a:r>
              <a:rPr lang="fr-FR" dirty="0" smtClean="0">
                <a:latin typeface="Verdana" pitchFamily="34" charset="0"/>
              </a:rPr>
              <a:t>Tâches : </a:t>
            </a:r>
            <a:r>
              <a:rPr lang="fr-FR" dirty="0" smtClean="0">
                <a:latin typeface="Verdana" pitchFamily="34" charset="0"/>
              </a:rPr>
              <a:t>(Petite profondeur, eau/genou). </a:t>
            </a:r>
            <a:r>
              <a:rPr lang="fr-FR" dirty="0" smtClean="0">
                <a:latin typeface="Verdana" pitchFamily="34" charset="0"/>
                <a:sym typeface="Wingdings"/>
              </a:rPr>
              <a:t>. </a:t>
            </a:r>
            <a:r>
              <a:rPr lang="fr-FR" dirty="0" smtClean="0">
                <a:latin typeface="Verdana" pitchFamily="34" charset="0"/>
              </a:rPr>
              <a:t>Basculer autour des pieds qui ne bougent pas pour aller vers une indéformabilité du corps. </a:t>
            </a:r>
            <a:r>
              <a:rPr lang="fr-FR" dirty="0" smtClean="0">
                <a:latin typeface="Verdana" pitchFamily="34" charset="0"/>
                <a:sym typeface="Wingdings"/>
              </a:rPr>
              <a:t> Accepter le déséquilibre dans l’espace arrière.</a:t>
            </a:r>
          </a:p>
          <a:p>
            <a:r>
              <a:rPr lang="fr-FR" dirty="0" smtClean="0">
                <a:latin typeface="Verdana" pitchFamily="34" charset="0"/>
                <a:sym typeface="Wingdings"/>
              </a:rPr>
              <a:t>Tâche : </a:t>
            </a:r>
            <a:r>
              <a:rPr lang="fr-FR" dirty="0" smtClean="0">
                <a:latin typeface="Verdana" pitchFamily="34" charset="0"/>
                <a:sym typeface="Wingdings"/>
              </a:rPr>
              <a:t>(grande profondeur). Savoir que l’on flotte et remonte permet des entrées différentes dans l’eau: les sauts de face, de coté, en arrière. </a:t>
            </a:r>
          </a:p>
          <a:p>
            <a:r>
              <a:rPr lang="fr-FR" dirty="0" smtClean="0">
                <a:latin typeface="Verdana" pitchFamily="34" charset="0"/>
                <a:sym typeface="Wingdings"/>
              </a:rPr>
              <a:t>(sécurité/pied engagé)</a:t>
            </a:r>
            <a:endParaRPr lang="fr-FR" dirty="0">
              <a:latin typeface="Verdana" pitchFamily="34" charset="0"/>
            </a:endParaRPr>
          </a:p>
        </p:txBody>
      </p:sp>
      <p:sp>
        <p:nvSpPr>
          <p:cNvPr id="8" name="ZoneTexte 7"/>
          <p:cNvSpPr txBox="1"/>
          <p:nvPr/>
        </p:nvSpPr>
        <p:spPr>
          <a:xfrm>
            <a:off x="4071934" y="4643446"/>
            <a:ext cx="4857784" cy="2031325"/>
          </a:xfrm>
          <a:prstGeom prst="rect">
            <a:avLst/>
          </a:prstGeom>
          <a:noFill/>
          <a:ln>
            <a:solidFill>
              <a:schemeClr val="tx1"/>
            </a:solidFill>
          </a:ln>
        </p:spPr>
        <p:txBody>
          <a:bodyPr wrap="square" rtlCol="0">
            <a:spAutoFit/>
          </a:bodyPr>
          <a:lstStyle/>
          <a:p>
            <a:r>
              <a:rPr lang="fr-FR" dirty="0" smtClean="0">
                <a:latin typeface="Verdana" pitchFamily="34" charset="0"/>
              </a:rPr>
              <a:t>5) </a:t>
            </a:r>
            <a:r>
              <a:rPr lang="fr-FR" dirty="0" smtClean="0">
                <a:latin typeface="Verdana" pitchFamily="34" charset="0"/>
              </a:rPr>
              <a:t>Objectif : </a:t>
            </a:r>
            <a:r>
              <a:rPr lang="fr-FR" dirty="0" smtClean="0">
                <a:latin typeface="Verdana" pitchFamily="34" charset="0"/>
              </a:rPr>
              <a:t>Changer de direction / accepter le déséquilibre.</a:t>
            </a:r>
          </a:p>
          <a:p>
            <a:r>
              <a:rPr lang="fr-FR" dirty="0" smtClean="0">
                <a:latin typeface="Verdana" pitchFamily="34" charset="0"/>
              </a:rPr>
              <a:t>Tâche : </a:t>
            </a:r>
            <a:r>
              <a:rPr lang="fr-FR" dirty="0" smtClean="0">
                <a:latin typeface="Verdana" pitchFamily="34" charset="0"/>
              </a:rPr>
              <a:t>Toutes les bascules, du départ accroupi à la bascule jambes tendues sur pointes de pied. Au sol et dans l’eau. Avec rotation complète dans l’eau.</a:t>
            </a:r>
            <a:endParaRPr lang="fr-FR"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642918"/>
            <a:ext cx="3857652" cy="1477328"/>
          </a:xfrm>
          <a:prstGeom prst="rect">
            <a:avLst/>
          </a:prstGeom>
          <a:noFill/>
          <a:ln>
            <a:solidFill>
              <a:schemeClr val="tx1"/>
            </a:solidFill>
          </a:ln>
        </p:spPr>
        <p:txBody>
          <a:bodyPr wrap="square" rtlCol="0">
            <a:spAutoFit/>
          </a:bodyPr>
          <a:lstStyle/>
          <a:p>
            <a:r>
              <a:rPr lang="fr-FR" dirty="0" smtClean="0">
                <a:latin typeface="Verdana" pitchFamily="34" charset="0"/>
              </a:rPr>
              <a:t>6) </a:t>
            </a:r>
            <a:r>
              <a:rPr lang="fr-FR" dirty="0" smtClean="0">
                <a:latin typeface="Verdana" pitchFamily="34" charset="0"/>
              </a:rPr>
              <a:t>Objectif : </a:t>
            </a:r>
            <a:r>
              <a:rPr lang="fr-FR" dirty="0" smtClean="0">
                <a:latin typeface="Verdana" pitchFamily="34" charset="0"/>
              </a:rPr>
              <a:t>Renforcer  l’acceptation du déséquilibre en partant dos au bassin.</a:t>
            </a:r>
          </a:p>
          <a:p>
            <a:r>
              <a:rPr lang="fr-FR" dirty="0" smtClean="0">
                <a:latin typeface="Verdana" pitchFamily="34" charset="0"/>
              </a:rPr>
              <a:t>Tâche : </a:t>
            </a:r>
            <a:r>
              <a:rPr lang="fr-FR" dirty="0" smtClean="0">
                <a:latin typeface="Verdana" pitchFamily="34" charset="0"/>
              </a:rPr>
              <a:t>Entrer dans l’eau  en « V » de plus en plus fermé.</a:t>
            </a:r>
            <a:endParaRPr lang="fr-FR" dirty="0">
              <a:latin typeface="Verdana" pitchFamily="34" charset="0"/>
            </a:endParaRPr>
          </a:p>
        </p:txBody>
      </p:sp>
      <p:sp>
        <p:nvSpPr>
          <p:cNvPr id="4" name="ZoneTexte 3"/>
          <p:cNvSpPr txBox="1"/>
          <p:nvPr/>
        </p:nvSpPr>
        <p:spPr>
          <a:xfrm>
            <a:off x="357158" y="2428868"/>
            <a:ext cx="3357586" cy="1754326"/>
          </a:xfrm>
          <a:prstGeom prst="rect">
            <a:avLst/>
          </a:prstGeom>
          <a:noFill/>
          <a:ln>
            <a:solidFill>
              <a:schemeClr val="tx1"/>
            </a:solidFill>
          </a:ln>
        </p:spPr>
        <p:txBody>
          <a:bodyPr wrap="square" rtlCol="0">
            <a:spAutoFit/>
          </a:bodyPr>
          <a:lstStyle/>
          <a:p>
            <a:r>
              <a:rPr lang="fr-FR" dirty="0" smtClean="0"/>
              <a:t>7</a:t>
            </a:r>
            <a:r>
              <a:rPr lang="fr-FR" dirty="0" smtClean="0">
                <a:latin typeface="Verdana" pitchFamily="34" charset="0"/>
              </a:rPr>
              <a:t>) </a:t>
            </a:r>
            <a:r>
              <a:rPr lang="fr-FR" dirty="0" smtClean="0">
                <a:latin typeface="Verdana" pitchFamily="34" charset="0"/>
              </a:rPr>
              <a:t>Objectif : </a:t>
            </a:r>
            <a:r>
              <a:rPr lang="fr-FR" dirty="0" smtClean="0">
                <a:latin typeface="Verdana" pitchFamily="34" charset="0"/>
              </a:rPr>
              <a:t>S’orienter face à la piscine en grande profondeur.</a:t>
            </a:r>
          </a:p>
          <a:p>
            <a:r>
              <a:rPr lang="fr-FR" dirty="0" smtClean="0">
                <a:latin typeface="Verdana" pitchFamily="34" charset="0"/>
              </a:rPr>
              <a:t>Tâche: Entrée par la nuque avec les bras qui gèrent la profondeur : le gouvernail</a:t>
            </a:r>
            <a:r>
              <a:rPr lang="fr-FR" dirty="0" smtClean="0"/>
              <a:t>. </a:t>
            </a:r>
            <a:endParaRPr lang="fr-FR" dirty="0"/>
          </a:p>
        </p:txBody>
      </p:sp>
      <p:sp>
        <p:nvSpPr>
          <p:cNvPr id="5" name="ZoneTexte 4"/>
          <p:cNvSpPr txBox="1"/>
          <p:nvPr/>
        </p:nvSpPr>
        <p:spPr>
          <a:xfrm>
            <a:off x="285720" y="4500570"/>
            <a:ext cx="3643338" cy="2031325"/>
          </a:xfrm>
          <a:prstGeom prst="rect">
            <a:avLst/>
          </a:prstGeom>
          <a:solidFill>
            <a:schemeClr val="accent2"/>
          </a:solidFill>
          <a:ln>
            <a:solidFill>
              <a:srgbClr val="FF0000"/>
            </a:solidFill>
          </a:ln>
        </p:spPr>
        <p:txBody>
          <a:bodyPr wrap="square" rtlCol="0">
            <a:spAutoFit/>
          </a:bodyPr>
          <a:lstStyle/>
          <a:p>
            <a:r>
              <a:rPr lang="fr-FR" dirty="0" smtClean="0"/>
              <a:t>A ce stade deux </a:t>
            </a:r>
            <a:r>
              <a:rPr lang="fr-FR" dirty="0" smtClean="0"/>
              <a:t>points </a:t>
            </a:r>
            <a:r>
              <a:rPr lang="fr-FR" dirty="0" smtClean="0"/>
              <a:t>de </a:t>
            </a:r>
            <a:r>
              <a:rPr lang="fr-FR" dirty="0" smtClean="0"/>
              <a:t>repères importants :</a:t>
            </a:r>
            <a:endParaRPr lang="fr-FR" dirty="0" smtClean="0"/>
          </a:p>
          <a:p>
            <a:r>
              <a:rPr lang="fr-FR" dirty="0" smtClean="0">
                <a:sym typeface="Wingdings"/>
              </a:rPr>
              <a:t>. Pas d’impulsion dans les bascules.</a:t>
            </a:r>
          </a:p>
          <a:p>
            <a:r>
              <a:rPr lang="fr-FR" dirty="0" smtClean="0">
                <a:sym typeface="Wingdings"/>
              </a:rPr>
              <a:t>. La nuque est fléchie et les bras sont relevés pour servir de gouvernail.</a:t>
            </a:r>
            <a:endParaRPr lang="fr-FR" dirty="0"/>
          </a:p>
        </p:txBody>
      </p:sp>
      <p:sp>
        <p:nvSpPr>
          <p:cNvPr id="6" name="ZoneTexte 5"/>
          <p:cNvSpPr txBox="1"/>
          <p:nvPr/>
        </p:nvSpPr>
        <p:spPr>
          <a:xfrm>
            <a:off x="4643438" y="500042"/>
            <a:ext cx="4071966" cy="3416320"/>
          </a:xfrm>
          <a:prstGeom prst="rect">
            <a:avLst/>
          </a:prstGeom>
          <a:noFill/>
          <a:ln w="6350">
            <a:solidFill>
              <a:srgbClr val="C00000"/>
            </a:solidFill>
          </a:ln>
        </p:spPr>
        <p:txBody>
          <a:bodyPr wrap="square" rtlCol="0">
            <a:spAutoFit/>
          </a:bodyPr>
          <a:lstStyle/>
          <a:p>
            <a:r>
              <a:rPr lang="fr-FR" dirty="0" smtClean="0">
                <a:latin typeface="Verdana" pitchFamily="34" charset="0"/>
              </a:rPr>
              <a:t>Le corps Flottant est considéré comme </a:t>
            </a:r>
            <a:r>
              <a:rPr lang="fr-FR" dirty="0" smtClean="0">
                <a:latin typeface="Verdana" pitchFamily="34" charset="0"/>
              </a:rPr>
              <a:t>acquis : </a:t>
            </a:r>
            <a:r>
              <a:rPr lang="fr-FR" u="sng" dirty="0" smtClean="0">
                <a:latin typeface="Verdana" pitchFamily="34" charset="0"/>
              </a:rPr>
              <a:t>c’est un corps immobile.</a:t>
            </a:r>
          </a:p>
          <a:p>
            <a:r>
              <a:rPr lang="fr-FR" u="sng" dirty="0" smtClean="0">
                <a:solidFill>
                  <a:srgbClr val="C00000"/>
                </a:solidFill>
                <a:latin typeface="Verdana" pitchFamily="34" charset="0"/>
              </a:rPr>
              <a:t>Le corps Projectile est un corps mobile.</a:t>
            </a:r>
          </a:p>
          <a:p>
            <a:r>
              <a:rPr lang="fr-FR" dirty="0" smtClean="0">
                <a:latin typeface="Verdana" pitchFamily="34" charset="0"/>
              </a:rPr>
              <a:t>A la vitesse acquise lors de la chute va s’adjoindre une vitesse d’impulsion due à la poussée des jambes (bord du bassin, plot de départ, paroi verticale). Le corps acquière une vitesse de déplacement.</a:t>
            </a:r>
          </a:p>
        </p:txBody>
      </p:sp>
      <p:sp>
        <p:nvSpPr>
          <p:cNvPr id="7" name="ZoneTexte 6"/>
          <p:cNvSpPr txBox="1"/>
          <p:nvPr/>
        </p:nvSpPr>
        <p:spPr>
          <a:xfrm>
            <a:off x="4714876" y="4714884"/>
            <a:ext cx="3929090" cy="1200329"/>
          </a:xfrm>
          <a:prstGeom prst="rect">
            <a:avLst/>
          </a:prstGeom>
          <a:noFill/>
        </p:spPr>
        <p:txBody>
          <a:bodyPr wrap="square" rtlCol="0">
            <a:spAutoFit/>
          </a:bodyPr>
          <a:lstStyle/>
          <a:p>
            <a:r>
              <a:rPr lang="fr-FR" b="1" dirty="0" smtClean="0">
                <a:latin typeface="Verdana" pitchFamily="34" charset="0"/>
              </a:rPr>
              <a:t>Le corps Projectile. </a:t>
            </a:r>
            <a:r>
              <a:rPr lang="fr-FR" dirty="0" smtClean="0">
                <a:latin typeface="Verdana" pitchFamily="34" charset="0"/>
              </a:rPr>
              <a:t>C’est la capacité de passer à travers la masse d’eau avec un minimum </a:t>
            </a:r>
          </a:p>
          <a:p>
            <a:r>
              <a:rPr lang="fr-FR" dirty="0" smtClean="0">
                <a:latin typeface="Verdana" pitchFamily="34" charset="0"/>
              </a:rPr>
              <a:t>de freinage.</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357166"/>
            <a:ext cx="4500594" cy="2308324"/>
          </a:xfrm>
          <a:prstGeom prst="rect">
            <a:avLst/>
          </a:prstGeom>
          <a:noFill/>
          <a:ln>
            <a:solidFill>
              <a:schemeClr val="tx1"/>
            </a:solidFill>
          </a:ln>
        </p:spPr>
        <p:txBody>
          <a:bodyPr wrap="square" rtlCol="0">
            <a:spAutoFit/>
          </a:bodyPr>
          <a:lstStyle/>
          <a:p>
            <a:pPr algn="just"/>
            <a:r>
              <a:rPr lang="fr-FR" b="1" dirty="0" smtClean="0">
                <a:latin typeface="Verdana" pitchFamily="34" charset="0"/>
              </a:rPr>
              <a:t>Deux repères </a:t>
            </a:r>
            <a:r>
              <a:rPr lang="fr-FR" b="1" dirty="0" smtClean="0">
                <a:latin typeface="Verdana" pitchFamily="34" charset="0"/>
              </a:rPr>
              <a:t>importants </a:t>
            </a:r>
            <a:r>
              <a:rPr lang="fr-FR" dirty="0" smtClean="0">
                <a:latin typeface="Verdana" pitchFamily="34" charset="0"/>
              </a:rPr>
              <a:t>:</a:t>
            </a:r>
            <a:endParaRPr lang="fr-FR" dirty="0" smtClean="0">
              <a:latin typeface="Verdana" pitchFamily="34" charset="0"/>
            </a:endParaRPr>
          </a:p>
          <a:p>
            <a:pPr algn="just"/>
            <a:r>
              <a:rPr lang="fr-FR" dirty="0" smtClean="0">
                <a:latin typeface="Verdana" pitchFamily="34" charset="0"/>
                <a:sym typeface="Wingdings"/>
              </a:rPr>
              <a:t>. </a:t>
            </a:r>
            <a:r>
              <a:rPr lang="fr-FR" u="sng" dirty="0" smtClean="0">
                <a:latin typeface="Verdana" pitchFamily="34" charset="0"/>
                <a:sym typeface="Wingdings"/>
              </a:rPr>
              <a:t>La position de la tête </a:t>
            </a:r>
            <a:r>
              <a:rPr lang="fr-FR" dirty="0" smtClean="0">
                <a:latin typeface="Verdana" pitchFamily="34" charset="0"/>
                <a:sym typeface="Wingdings"/>
              </a:rPr>
              <a:t>va faciliter l’acquisition de la posture et réduire le maitre couple.</a:t>
            </a:r>
          </a:p>
          <a:p>
            <a:pPr algn="just"/>
            <a:r>
              <a:rPr lang="fr-FR" dirty="0" smtClean="0">
                <a:latin typeface="Verdana" pitchFamily="34" charset="0"/>
                <a:sym typeface="Wingdings"/>
              </a:rPr>
              <a:t>. </a:t>
            </a:r>
            <a:r>
              <a:rPr lang="fr-FR" u="sng" dirty="0" smtClean="0">
                <a:latin typeface="Verdana" pitchFamily="34" charset="0"/>
                <a:sym typeface="Wingdings"/>
              </a:rPr>
              <a:t>Le rôle des bras </a:t>
            </a:r>
            <a:r>
              <a:rPr lang="fr-FR" dirty="0" smtClean="0">
                <a:latin typeface="Verdana" pitchFamily="34" charset="0"/>
                <a:sym typeface="Wingdings"/>
              </a:rPr>
              <a:t>devient capital en tant que gouvernail pour modifier ou conserver une direction et demeurer légèrement immergé.</a:t>
            </a:r>
            <a:endParaRPr lang="fr-FR" dirty="0">
              <a:latin typeface="Verdana" pitchFamily="34" charset="0"/>
            </a:endParaRPr>
          </a:p>
        </p:txBody>
      </p:sp>
      <p:sp>
        <p:nvSpPr>
          <p:cNvPr id="3" name="ZoneTexte 2"/>
          <p:cNvSpPr txBox="1"/>
          <p:nvPr/>
        </p:nvSpPr>
        <p:spPr>
          <a:xfrm>
            <a:off x="5072066" y="571480"/>
            <a:ext cx="3714776" cy="1477328"/>
          </a:xfrm>
          <a:prstGeom prst="rect">
            <a:avLst/>
          </a:prstGeom>
          <a:noFill/>
          <a:ln>
            <a:solidFill>
              <a:srgbClr val="C00000"/>
            </a:solidFill>
          </a:ln>
        </p:spPr>
        <p:txBody>
          <a:bodyPr wrap="square" rtlCol="0">
            <a:spAutoFit/>
          </a:bodyPr>
          <a:lstStyle/>
          <a:p>
            <a:r>
              <a:rPr lang="fr-FR" dirty="0" smtClean="0">
                <a:latin typeface="Verdana" pitchFamily="34" charset="0"/>
              </a:rPr>
              <a:t>L’interaction entre la vitesse de déplacement et l’organisation motrice permet au nageur de construire cette étape posturale.</a:t>
            </a:r>
            <a:endParaRPr lang="fr-FR" dirty="0">
              <a:latin typeface="Verdana" pitchFamily="34" charset="0"/>
            </a:endParaRPr>
          </a:p>
        </p:txBody>
      </p:sp>
      <p:sp>
        <p:nvSpPr>
          <p:cNvPr id="4" name="ZoneTexte 3"/>
          <p:cNvSpPr txBox="1"/>
          <p:nvPr/>
        </p:nvSpPr>
        <p:spPr>
          <a:xfrm>
            <a:off x="1643042" y="2786058"/>
            <a:ext cx="6000792" cy="369332"/>
          </a:xfrm>
          <a:prstGeom prst="rect">
            <a:avLst/>
          </a:prstGeom>
          <a:noFill/>
        </p:spPr>
        <p:txBody>
          <a:bodyPr wrap="square" rtlCol="0">
            <a:spAutoFit/>
          </a:bodyPr>
          <a:lstStyle/>
          <a:p>
            <a:r>
              <a:rPr lang="fr-FR" u="sng" dirty="0" smtClean="0">
                <a:solidFill>
                  <a:srgbClr val="C00000"/>
                </a:solidFill>
                <a:latin typeface="Verdana" pitchFamily="34" charset="0"/>
              </a:rPr>
              <a:t>Le corps Projectile: les objectifs et les tâches</a:t>
            </a:r>
            <a:r>
              <a:rPr lang="fr-FR" dirty="0" smtClean="0">
                <a:solidFill>
                  <a:srgbClr val="C00000"/>
                </a:solidFill>
                <a:latin typeface="Verdana" pitchFamily="34" charset="0"/>
              </a:rPr>
              <a:t>.</a:t>
            </a:r>
            <a:endParaRPr lang="fr-FR" dirty="0">
              <a:solidFill>
                <a:srgbClr val="C00000"/>
              </a:solidFill>
              <a:latin typeface="Verdana" pitchFamily="34" charset="0"/>
            </a:endParaRPr>
          </a:p>
        </p:txBody>
      </p:sp>
      <p:sp>
        <p:nvSpPr>
          <p:cNvPr id="5" name="ZoneTexte 4"/>
          <p:cNvSpPr txBox="1"/>
          <p:nvPr/>
        </p:nvSpPr>
        <p:spPr>
          <a:xfrm>
            <a:off x="285720" y="3214686"/>
            <a:ext cx="8572560" cy="3416320"/>
          </a:xfrm>
          <a:prstGeom prst="rect">
            <a:avLst/>
          </a:prstGeom>
          <a:noFill/>
        </p:spPr>
        <p:txBody>
          <a:bodyPr wrap="square" rtlCol="0">
            <a:spAutoFit/>
          </a:bodyPr>
          <a:lstStyle/>
          <a:p>
            <a:r>
              <a:rPr lang="fr-FR" dirty="0" smtClean="0">
                <a:latin typeface="Verdana" pitchFamily="34" charset="0"/>
              </a:rPr>
              <a:t>1) </a:t>
            </a:r>
            <a:r>
              <a:rPr lang="fr-FR" dirty="0" smtClean="0">
                <a:latin typeface="Verdana" pitchFamily="34" charset="0"/>
              </a:rPr>
              <a:t>Objectif : </a:t>
            </a:r>
            <a:r>
              <a:rPr lang="fr-FR" dirty="0" smtClean="0">
                <a:latin typeface="Verdana" pitchFamily="34" charset="0"/>
              </a:rPr>
              <a:t>Construire le plongeon ventral.</a:t>
            </a:r>
          </a:p>
          <a:p>
            <a:r>
              <a:rPr lang="fr-FR" dirty="0" smtClean="0">
                <a:latin typeface="Verdana" pitchFamily="34" charset="0"/>
              </a:rPr>
              <a:t>Tâches :</a:t>
            </a:r>
            <a:r>
              <a:rPr lang="fr-FR" dirty="0" smtClean="0">
                <a:latin typeface="Verdana" pitchFamily="34" charset="0"/>
                <a:sym typeface="Wingdings"/>
              </a:rPr>
              <a:t>. Le « Fakir </a:t>
            </a:r>
            <a:r>
              <a:rPr lang="fr-FR" dirty="0" smtClean="0">
                <a:latin typeface="Verdana" pitchFamily="34" charset="0"/>
                <a:sym typeface="Wingdings"/>
              </a:rPr>
              <a:t>» : </a:t>
            </a:r>
            <a:r>
              <a:rPr lang="fr-FR" dirty="0" smtClean="0">
                <a:latin typeface="Verdana" pitchFamily="34" charset="0"/>
                <a:sym typeface="Wingdings"/>
              </a:rPr>
              <a:t>Soulever  un camarade à 10cm du sol par la nuque et les pieds .. « L’arbre au ventre rentré </a:t>
            </a:r>
            <a:r>
              <a:rPr lang="fr-FR" dirty="0" smtClean="0">
                <a:latin typeface="Verdana" pitchFamily="34" charset="0"/>
                <a:sym typeface="Wingdings"/>
              </a:rPr>
              <a:t>» : </a:t>
            </a:r>
            <a:r>
              <a:rPr lang="fr-FR" dirty="0" smtClean="0">
                <a:latin typeface="Verdana" pitchFamily="34" charset="0"/>
                <a:sym typeface="Wingdings"/>
              </a:rPr>
              <a:t>Debout sur la pointe des pieds, bras dans le prolongement du corps, se grandir et rentrer le ventre (légère concavité ventrale)..  Entrer dans l’eau loin du bord et sortir loin dans l’eau.. Sortir encore plus loin et rendre le corps indéformable durant le passage sous l’eau.. Aménager l’espace de façon progressive pour entrer loin et sortir loin.</a:t>
            </a:r>
          </a:p>
          <a:p>
            <a:r>
              <a:rPr lang="fr-FR" dirty="0" smtClean="0">
                <a:latin typeface="Verdana" pitchFamily="34" charset="0"/>
                <a:sym typeface="Wingdings"/>
              </a:rPr>
              <a:t>Les </a:t>
            </a:r>
            <a:r>
              <a:rPr lang="fr-FR" dirty="0" smtClean="0">
                <a:latin typeface="Verdana" pitchFamily="34" charset="0"/>
                <a:sym typeface="Wingdings"/>
              </a:rPr>
              <a:t>variables : </a:t>
            </a:r>
            <a:r>
              <a:rPr lang="fr-FR" dirty="0" smtClean="0">
                <a:latin typeface="Verdana" pitchFamily="34" charset="0"/>
                <a:sym typeface="Wingdings"/>
              </a:rPr>
              <a:t>Modifier la hauteur pour augmenter ou diminuer la vitesse du corps. Accentuer la concavité  par un appui sur les mains/avants bras d’un camarade. Passer d’une concavité ventrale à une concavité dorsale légère pour remonter.</a:t>
            </a:r>
            <a:endParaRPr lang="fr-FR" dirty="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85728"/>
            <a:ext cx="3429024" cy="6463308"/>
          </a:xfrm>
          <a:prstGeom prst="rect">
            <a:avLst/>
          </a:prstGeom>
          <a:noFill/>
          <a:ln>
            <a:solidFill>
              <a:srgbClr val="C00000"/>
            </a:solidFill>
          </a:ln>
        </p:spPr>
        <p:txBody>
          <a:bodyPr wrap="square" rtlCol="0">
            <a:spAutoFit/>
          </a:bodyPr>
          <a:lstStyle/>
          <a:p>
            <a:r>
              <a:rPr lang="fr-FR" dirty="0" smtClean="0">
                <a:latin typeface="Verdana" pitchFamily="34" charset="0"/>
              </a:rPr>
              <a:t>2) </a:t>
            </a:r>
            <a:r>
              <a:rPr lang="fr-FR" dirty="0" smtClean="0">
                <a:latin typeface="Verdana" pitchFamily="34" charset="0"/>
              </a:rPr>
              <a:t>Objectif : </a:t>
            </a:r>
            <a:r>
              <a:rPr lang="fr-FR" dirty="0" smtClean="0">
                <a:latin typeface="Verdana" pitchFamily="34" charset="0"/>
              </a:rPr>
              <a:t>Renforcer la puissance d’impulsion.</a:t>
            </a:r>
          </a:p>
          <a:p>
            <a:r>
              <a:rPr lang="fr-FR" dirty="0" smtClean="0">
                <a:latin typeface="Verdana" pitchFamily="34" charset="0"/>
              </a:rPr>
              <a:t>Tâches : </a:t>
            </a:r>
            <a:r>
              <a:rPr lang="fr-FR" dirty="0" smtClean="0">
                <a:latin typeface="Verdana" pitchFamily="34" charset="0"/>
                <a:sym typeface="Wingdings"/>
              </a:rPr>
              <a:t>. Saut en hauteur et en longueur sans course d’élan pour retomber loin du bord, corps vertical. Insister sur le rôle des bras (synchronisation lancer des bras/ pousser jambes).. A partir du plongeon de départ, calculez la plus grande distance parcourue sans aucune propulsion subaquatique.</a:t>
            </a:r>
          </a:p>
          <a:p>
            <a:r>
              <a:rPr lang="fr-FR" dirty="0" smtClean="0">
                <a:latin typeface="Verdana" pitchFamily="34" charset="0"/>
                <a:sym typeface="Wingdings"/>
              </a:rPr>
              <a:t>Repères : </a:t>
            </a:r>
            <a:r>
              <a:rPr lang="fr-FR" dirty="0" smtClean="0">
                <a:latin typeface="Verdana" pitchFamily="34" charset="0"/>
                <a:sym typeface="Wingdings"/>
              </a:rPr>
              <a:t>Impulsion tendant vers les 45°, changer la direction du corps au sommet de la trajectoire, rester aligner bras et jambes en extension à l’entrée dans l’eau.</a:t>
            </a:r>
            <a:endParaRPr lang="fr-FR" dirty="0">
              <a:latin typeface="Verdana" pitchFamily="34" charset="0"/>
            </a:endParaRPr>
          </a:p>
        </p:txBody>
      </p:sp>
      <p:sp>
        <p:nvSpPr>
          <p:cNvPr id="3" name="ZoneTexte 2"/>
          <p:cNvSpPr txBox="1"/>
          <p:nvPr/>
        </p:nvSpPr>
        <p:spPr>
          <a:xfrm>
            <a:off x="4143372" y="714356"/>
            <a:ext cx="4714908" cy="4801314"/>
          </a:xfrm>
          <a:prstGeom prst="rect">
            <a:avLst/>
          </a:prstGeom>
          <a:noFill/>
          <a:ln>
            <a:solidFill>
              <a:schemeClr val="tx1"/>
            </a:solidFill>
            <a:prstDash val="dash"/>
          </a:ln>
        </p:spPr>
        <p:txBody>
          <a:bodyPr wrap="square" rtlCol="0">
            <a:spAutoFit/>
          </a:bodyPr>
          <a:lstStyle/>
          <a:p>
            <a:r>
              <a:rPr lang="fr-FR" dirty="0" smtClean="0">
                <a:latin typeface="Verdana" pitchFamily="34" charset="0"/>
              </a:rPr>
              <a:t>3) </a:t>
            </a:r>
            <a:r>
              <a:rPr lang="fr-FR" dirty="0" smtClean="0">
                <a:latin typeface="Verdana" pitchFamily="34" charset="0"/>
              </a:rPr>
              <a:t>Objectif : </a:t>
            </a:r>
            <a:endParaRPr lang="fr-FR" dirty="0" smtClean="0">
              <a:latin typeface="Verdana" pitchFamily="34" charset="0"/>
            </a:endParaRPr>
          </a:p>
          <a:p>
            <a:r>
              <a:rPr lang="fr-FR" dirty="0" smtClean="0">
                <a:latin typeface="Verdana" pitchFamily="34" charset="0"/>
              </a:rPr>
              <a:t>Construire le plongeon dorsal.</a:t>
            </a:r>
          </a:p>
          <a:p>
            <a:r>
              <a:rPr lang="fr-FR" dirty="0" smtClean="0">
                <a:latin typeface="Verdana" pitchFamily="34" charset="0"/>
              </a:rPr>
              <a:t>Tâches : </a:t>
            </a:r>
            <a:r>
              <a:rPr lang="fr-FR" dirty="0" smtClean="0">
                <a:latin typeface="Verdana" pitchFamily="34" charset="0"/>
                <a:sym typeface="Wingdings"/>
              </a:rPr>
              <a:t>. Glisser à la surface de l’eau en restant aligné..  Se grouper pieds contre le mur et tirer sur les bras, extension de l’ensemble du corps vers le haut pour chercher un angle de 45°, entrer par le front, bras tendu dans le prolongement du corps pour régler la profondeur et celle du déplacement en immersion.</a:t>
            </a:r>
          </a:p>
          <a:p>
            <a:r>
              <a:rPr lang="fr-FR" dirty="0" smtClean="0">
                <a:latin typeface="Verdana" pitchFamily="34" charset="0"/>
                <a:sym typeface="Wingdings"/>
              </a:rPr>
              <a:t>Repères pour glisser à la surface de </a:t>
            </a:r>
            <a:r>
              <a:rPr lang="fr-FR" dirty="0" smtClean="0">
                <a:latin typeface="Verdana" pitchFamily="34" charset="0"/>
                <a:sym typeface="Wingdings"/>
              </a:rPr>
              <a:t>l’eau :  </a:t>
            </a:r>
            <a:r>
              <a:rPr lang="fr-FR" dirty="0" smtClean="0">
                <a:latin typeface="Verdana" pitchFamily="34" charset="0"/>
                <a:sym typeface="Wingdings"/>
              </a:rPr>
              <a:t>alignement du corps bras en extension, orteils  à la surface de l’eau. </a:t>
            </a:r>
            <a:r>
              <a:rPr lang="fr-FR" dirty="0" smtClean="0">
                <a:latin typeface="Verdana" pitchFamily="34" charset="0"/>
                <a:sym typeface="Wingdings"/>
              </a:rPr>
              <a:t>(nécessité </a:t>
            </a:r>
            <a:r>
              <a:rPr lang="fr-FR" dirty="0" smtClean="0">
                <a:latin typeface="Verdana" pitchFamily="34" charset="0"/>
                <a:sym typeface="Wingdings"/>
              </a:rPr>
              <a:t>de maîtriser l’expiration nasale et/ ou le blocage nasal).</a:t>
            </a:r>
            <a:endParaRPr lang="fr-FR" dirty="0">
              <a:latin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14290"/>
            <a:ext cx="8143932" cy="3693319"/>
          </a:xfrm>
          <a:prstGeom prst="rect">
            <a:avLst/>
          </a:prstGeom>
          <a:noFill/>
          <a:ln>
            <a:solidFill>
              <a:schemeClr val="tx1"/>
            </a:solidFill>
          </a:ln>
        </p:spPr>
        <p:txBody>
          <a:bodyPr wrap="square" rtlCol="0">
            <a:spAutoFit/>
          </a:bodyPr>
          <a:lstStyle/>
          <a:p>
            <a:pPr algn="just"/>
            <a:r>
              <a:rPr lang="fr-FR" dirty="0" smtClean="0">
                <a:latin typeface="Verdana" pitchFamily="34" charset="0"/>
              </a:rPr>
              <a:t>4) </a:t>
            </a:r>
            <a:r>
              <a:rPr lang="fr-FR" dirty="0" smtClean="0">
                <a:latin typeface="Verdana" pitchFamily="34" charset="0"/>
              </a:rPr>
              <a:t>Objectif : </a:t>
            </a:r>
            <a:endParaRPr lang="fr-FR" dirty="0" smtClean="0">
              <a:latin typeface="Verdana" pitchFamily="34" charset="0"/>
            </a:endParaRPr>
          </a:p>
          <a:p>
            <a:pPr algn="just"/>
            <a:r>
              <a:rPr lang="fr-FR" dirty="0" smtClean="0">
                <a:latin typeface="Verdana" pitchFamily="34" charset="0"/>
              </a:rPr>
              <a:t>Construire les coulées ventrales.</a:t>
            </a:r>
          </a:p>
          <a:p>
            <a:pPr algn="just"/>
            <a:r>
              <a:rPr lang="fr-FR" dirty="0" smtClean="0">
                <a:latin typeface="Verdana" pitchFamily="34" charset="0"/>
              </a:rPr>
              <a:t>Tâches : </a:t>
            </a:r>
            <a:r>
              <a:rPr lang="fr-FR" dirty="0" smtClean="0">
                <a:latin typeface="Verdana" pitchFamily="34" charset="0"/>
                <a:sym typeface="Wingdings"/>
              </a:rPr>
              <a:t> .</a:t>
            </a:r>
            <a:r>
              <a:rPr lang="fr-FR" dirty="0" smtClean="0">
                <a:latin typeface="Verdana" pitchFamily="34" charset="0"/>
              </a:rPr>
              <a:t>Glisser en surface en restant aligné et aller loin.</a:t>
            </a:r>
          </a:p>
          <a:p>
            <a:pPr algn="just"/>
            <a:r>
              <a:rPr lang="fr-FR" dirty="0" smtClean="0">
                <a:latin typeface="Verdana" pitchFamily="34" charset="0"/>
              </a:rPr>
              <a:t>Variable : </a:t>
            </a:r>
            <a:r>
              <a:rPr lang="fr-FR" dirty="0" smtClean="0">
                <a:latin typeface="Verdana" pitchFamily="34" charset="0"/>
              </a:rPr>
              <a:t>associer une propulsion en battement en blocage respiratoire. </a:t>
            </a:r>
            <a:r>
              <a:rPr lang="fr-FR" dirty="0" smtClean="0">
                <a:latin typeface="Verdana" pitchFamily="34" charset="0"/>
                <a:sym typeface="Wingdings"/>
              </a:rPr>
              <a:t>.  Coulées ventrales:  bras décalés un devant, un derrière, se lâcher , s’immerger et joindre les mains pour l’alignement, pousser pour aller loin. Variable: associer une propulsion par battements en blocage respiratoire.</a:t>
            </a:r>
            <a:endParaRPr lang="fr-FR" dirty="0" smtClean="0">
              <a:latin typeface="Verdana" pitchFamily="34" charset="0"/>
            </a:endParaRPr>
          </a:p>
          <a:p>
            <a:pPr algn="just"/>
            <a:r>
              <a:rPr lang="fr-FR" dirty="0" smtClean="0">
                <a:latin typeface="Verdana" pitchFamily="34" charset="0"/>
              </a:rPr>
              <a:t>Repères : </a:t>
            </a:r>
            <a:r>
              <a:rPr lang="fr-FR" dirty="0" smtClean="0">
                <a:latin typeface="Verdana" pitchFamily="34" charset="0"/>
              </a:rPr>
              <a:t>Placement de la tête en immersion., bras tendus en extension dans le prolongement du corps, impulsion contre le mur jambes semi fléchies.</a:t>
            </a:r>
          </a:p>
          <a:p>
            <a:pPr algn="just"/>
            <a:r>
              <a:rPr lang="fr-FR" dirty="0" smtClean="0">
                <a:latin typeface="Verdana" pitchFamily="34" charset="0"/>
              </a:rPr>
              <a:t>Variable : </a:t>
            </a:r>
            <a:r>
              <a:rPr lang="fr-FR" dirty="0" smtClean="0">
                <a:latin typeface="Verdana" pitchFamily="34" charset="0"/>
              </a:rPr>
              <a:t>La catapulte ( impulsion dans le déséquilibre) et l’équilibriste( chercher l’horizontal sous l’eau avant de pousser).</a:t>
            </a:r>
            <a:endParaRPr lang="fr-FR" dirty="0">
              <a:latin typeface="Verdana" pitchFamily="34" charset="0"/>
            </a:endParaRPr>
          </a:p>
        </p:txBody>
      </p:sp>
      <p:sp>
        <p:nvSpPr>
          <p:cNvPr id="3" name="ZoneTexte 2"/>
          <p:cNvSpPr txBox="1"/>
          <p:nvPr/>
        </p:nvSpPr>
        <p:spPr>
          <a:xfrm>
            <a:off x="5072066" y="3929066"/>
            <a:ext cx="3857652" cy="2585323"/>
          </a:xfrm>
          <a:prstGeom prst="rect">
            <a:avLst/>
          </a:prstGeom>
          <a:noFill/>
          <a:ln>
            <a:solidFill>
              <a:schemeClr val="tx1"/>
            </a:solidFill>
            <a:prstDash val="dash"/>
          </a:ln>
        </p:spPr>
        <p:txBody>
          <a:bodyPr wrap="square" rtlCol="0">
            <a:spAutoFit/>
          </a:bodyPr>
          <a:lstStyle/>
          <a:p>
            <a:pPr algn="just"/>
            <a:r>
              <a:rPr lang="fr-FR" dirty="0" smtClean="0">
                <a:latin typeface="Verdana" pitchFamily="34" charset="0"/>
              </a:rPr>
              <a:t>Les tâches  de propulsion associées à la construction du corps  Flottant et du corps Projectile ont permis de regagner le bord par des actions motrices spontanées des membres et par la création d’appuis. Il va s’agir de les utiliser et de les dépasser.</a:t>
            </a:r>
            <a:endParaRPr lang="fr-FR" dirty="0">
              <a:latin typeface="Verdana" pitchFamily="34" charset="0"/>
            </a:endParaRPr>
          </a:p>
        </p:txBody>
      </p:sp>
      <p:sp>
        <p:nvSpPr>
          <p:cNvPr id="4" name="ZoneTexte 3"/>
          <p:cNvSpPr txBox="1"/>
          <p:nvPr/>
        </p:nvSpPr>
        <p:spPr>
          <a:xfrm>
            <a:off x="285720" y="4643446"/>
            <a:ext cx="4572032" cy="1754326"/>
          </a:xfrm>
          <a:prstGeom prst="rect">
            <a:avLst/>
          </a:prstGeom>
          <a:solidFill>
            <a:schemeClr val="accent2"/>
          </a:solidFill>
        </p:spPr>
        <p:txBody>
          <a:bodyPr wrap="square" rtlCol="0">
            <a:spAutoFit/>
          </a:bodyPr>
          <a:lstStyle/>
          <a:p>
            <a:r>
              <a:rPr lang="fr-FR" dirty="0" smtClean="0">
                <a:latin typeface="Verdana" pitchFamily="34" charset="0"/>
              </a:rPr>
              <a:t>Les acquis des étapes </a:t>
            </a:r>
            <a:r>
              <a:rPr lang="fr-FR" dirty="0" smtClean="0">
                <a:latin typeface="Verdana" pitchFamily="34" charset="0"/>
              </a:rPr>
              <a:t>précédentes :</a:t>
            </a:r>
            <a:endParaRPr lang="fr-FR" dirty="0" smtClean="0">
              <a:latin typeface="Verdana" pitchFamily="34" charset="0"/>
            </a:endParaRPr>
          </a:p>
          <a:p>
            <a:r>
              <a:rPr lang="fr-FR" dirty="0" smtClean="0">
                <a:latin typeface="Verdana" pitchFamily="34" charset="0"/>
                <a:sym typeface="Wingdings"/>
              </a:rPr>
              <a:t>. Orientation du corps à plat.</a:t>
            </a:r>
          </a:p>
          <a:p>
            <a:r>
              <a:rPr lang="fr-FR" dirty="0" smtClean="0">
                <a:latin typeface="Verdana" pitchFamily="34" charset="0"/>
                <a:sym typeface="Wingdings"/>
              </a:rPr>
              <a:t>. Immersion parallèle à la surface.</a:t>
            </a:r>
          </a:p>
          <a:p>
            <a:r>
              <a:rPr lang="fr-FR" dirty="0" smtClean="0">
                <a:latin typeface="Verdana" pitchFamily="34" charset="0"/>
                <a:sym typeface="Wingdings"/>
              </a:rPr>
              <a:t>. Développement de l’apnée.</a:t>
            </a:r>
          </a:p>
          <a:p>
            <a:r>
              <a:rPr lang="fr-FR" dirty="0" smtClean="0">
                <a:latin typeface="Verdana" pitchFamily="34" charset="0"/>
                <a:sym typeface="Wingdings"/>
              </a:rPr>
              <a:t>. Tonicité axiale grâce au plongeon.</a:t>
            </a:r>
          </a:p>
          <a:p>
            <a:r>
              <a:rPr lang="fr-FR" dirty="0" smtClean="0">
                <a:latin typeface="Verdana" pitchFamily="34" charset="0"/>
                <a:sym typeface="Wingdings"/>
              </a:rPr>
              <a:t>. Indéformabilité du corps.</a:t>
            </a:r>
            <a:endParaRPr lang="fr-FR" dirty="0">
              <a:latin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14290"/>
            <a:ext cx="5072098" cy="2308324"/>
          </a:xfrm>
          <a:prstGeom prst="rect">
            <a:avLst/>
          </a:prstGeom>
          <a:noFill/>
          <a:ln>
            <a:solidFill>
              <a:schemeClr val="tx1"/>
            </a:solidFill>
          </a:ln>
        </p:spPr>
        <p:txBody>
          <a:bodyPr wrap="square" rtlCol="0">
            <a:spAutoFit/>
          </a:bodyPr>
          <a:lstStyle/>
          <a:p>
            <a:pPr algn="just"/>
            <a:r>
              <a:rPr lang="fr-FR" b="1" dirty="0" smtClean="0">
                <a:latin typeface="Verdana" pitchFamily="34" charset="0"/>
              </a:rPr>
              <a:t>Le corps Propulseur</a:t>
            </a:r>
            <a:r>
              <a:rPr lang="fr-FR" dirty="0" smtClean="0">
                <a:latin typeface="Verdana" pitchFamily="34" charset="0"/>
              </a:rPr>
              <a:t>. C’est la capacité d’accélérer périodiquement la masse de son corps en utilisant ses propulseurs avec le meilleur rendement. Autrement dit, il s’agit d’abord de se déplacer, de façon économique sur des distances toujours plus longues et ultérieurement de plus en plus rapidement.</a:t>
            </a:r>
            <a:endParaRPr lang="fr-FR" dirty="0">
              <a:latin typeface="Verdana" pitchFamily="34" charset="0"/>
            </a:endParaRPr>
          </a:p>
        </p:txBody>
      </p:sp>
      <p:sp>
        <p:nvSpPr>
          <p:cNvPr id="3" name="ZoneTexte 2"/>
          <p:cNvSpPr txBox="1"/>
          <p:nvPr/>
        </p:nvSpPr>
        <p:spPr>
          <a:xfrm>
            <a:off x="6500826" y="357166"/>
            <a:ext cx="2143140" cy="1477328"/>
          </a:xfrm>
          <a:prstGeom prst="rect">
            <a:avLst/>
          </a:prstGeom>
          <a:noFill/>
          <a:ln>
            <a:solidFill>
              <a:schemeClr val="accent2"/>
            </a:solidFill>
          </a:ln>
        </p:spPr>
        <p:txBody>
          <a:bodyPr wrap="square" rtlCol="0">
            <a:spAutoFit/>
          </a:bodyPr>
          <a:lstStyle/>
          <a:p>
            <a:r>
              <a:rPr lang="fr-FR" dirty="0" smtClean="0">
                <a:latin typeface="Verdana" pitchFamily="34" charset="0"/>
              </a:rPr>
              <a:t>3 axes à développer qui interférent constamment et se complètent</a:t>
            </a:r>
            <a:endParaRPr lang="fr-FR" dirty="0">
              <a:latin typeface="Verdana" pitchFamily="34" charset="0"/>
            </a:endParaRPr>
          </a:p>
        </p:txBody>
      </p:sp>
      <p:sp>
        <p:nvSpPr>
          <p:cNvPr id="6" name="ZoneTexte 5"/>
          <p:cNvSpPr txBox="1"/>
          <p:nvPr/>
        </p:nvSpPr>
        <p:spPr>
          <a:xfrm>
            <a:off x="857224" y="2571744"/>
            <a:ext cx="3571900" cy="369332"/>
          </a:xfrm>
          <a:prstGeom prst="rect">
            <a:avLst/>
          </a:prstGeom>
          <a:noFill/>
        </p:spPr>
        <p:txBody>
          <a:bodyPr wrap="square" rtlCol="0">
            <a:spAutoFit/>
          </a:bodyPr>
          <a:lstStyle/>
          <a:p>
            <a:r>
              <a:rPr lang="fr-FR" dirty="0" smtClean="0">
                <a:latin typeface="Verdana" pitchFamily="34" charset="0"/>
              </a:rPr>
              <a:t>La structuration de l’espace</a:t>
            </a:r>
            <a:endParaRPr lang="fr-FR" dirty="0">
              <a:latin typeface="Verdana" pitchFamily="34" charset="0"/>
            </a:endParaRPr>
          </a:p>
        </p:txBody>
      </p:sp>
      <p:sp>
        <p:nvSpPr>
          <p:cNvPr id="8" name="ZoneTexte 7"/>
          <p:cNvSpPr txBox="1"/>
          <p:nvPr/>
        </p:nvSpPr>
        <p:spPr>
          <a:xfrm>
            <a:off x="6715140" y="2714620"/>
            <a:ext cx="2214578" cy="923330"/>
          </a:xfrm>
          <a:prstGeom prst="rect">
            <a:avLst/>
          </a:prstGeom>
          <a:noFill/>
        </p:spPr>
        <p:txBody>
          <a:bodyPr wrap="square" rtlCol="0">
            <a:spAutoFit/>
          </a:bodyPr>
          <a:lstStyle/>
          <a:p>
            <a:r>
              <a:rPr lang="fr-FR" dirty="0" smtClean="0">
                <a:latin typeface="Verdana" pitchFamily="34" charset="0"/>
              </a:rPr>
              <a:t>l’organisation et l’utilisation des propulseurs. </a:t>
            </a:r>
            <a:endParaRPr lang="fr-FR" dirty="0">
              <a:latin typeface="Verdana" pitchFamily="34" charset="0"/>
            </a:endParaRPr>
          </a:p>
        </p:txBody>
      </p:sp>
      <p:sp>
        <p:nvSpPr>
          <p:cNvPr id="9" name="ZoneTexte 8"/>
          <p:cNvSpPr txBox="1"/>
          <p:nvPr/>
        </p:nvSpPr>
        <p:spPr>
          <a:xfrm>
            <a:off x="4214810" y="3000372"/>
            <a:ext cx="1857388" cy="369332"/>
          </a:xfrm>
          <a:prstGeom prst="rect">
            <a:avLst/>
          </a:prstGeom>
          <a:noFill/>
        </p:spPr>
        <p:txBody>
          <a:bodyPr wrap="square" rtlCol="0">
            <a:spAutoFit/>
          </a:bodyPr>
          <a:lstStyle/>
          <a:p>
            <a:r>
              <a:rPr lang="fr-FR" dirty="0" smtClean="0">
                <a:latin typeface="Verdana" pitchFamily="34" charset="0"/>
              </a:rPr>
              <a:t>La ventilation</a:t>
            </a:r>
            <a:endParaRPr lang="fr-FR" dirty="0">
              <a:latin typeface="Verdana" pitchFamily="34" charset="0"/>
            </a:endParaRPr>
          </a:p>
        </p:txBody>
      </p:sp>
      <p:cxnSp>
        <p:nvCxnSpPr>
          <p:cNvPr id="11" name="Connecteur droit avec flèche 10"/>
          <p:cNvCxnSpPr/>
          <p:nvPr/>
        </p:nvCxnSpPr>
        <p:spPr>
          <a:xfrm flipH="1">
            <a:off x="4679157" y="1857364"/>
            <a:ext cx="2269107" cy="9398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rot="10800000" flipV="1">
            <a:off x="6143636" y="1857364"/>
            <a:ext cx="1357322" cy="1214446"/>
          </a:xfrm>
          <a:prstGeom prst="straightConnector1">
            <a:avLst/>
          </a:prstGeom>
          <a:ln>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16200000" flipH="1">
            <a:off x="7179487" y="2178835"/>
            <a:ext cx="714380"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Texte 16"/>
          <p:cNvSpPr txBox="1"/>
          <p:nvPr/>
        </p:nvSpPr>
        <p:spPr>
          <a:xfrm>
            <a:off x="285720" y="3786190"/>
            <a:ext cx="8572560" cy="2862322"/>
          </a:xfrm>
          <a:prstGeom prst="rect">
            <a:avLst/>
          </a:prstGeom>
          <a:solidFill>
            <a:schemeClr val="accent2">
              <a:lumMod val="40000"/>
              <a:lumOff val="60000"/>
            </a:schemeClr>
          </a:solidFill>
        </p:spPr>
        <p:txBody>
          <a:bodyPr wrap="square" rtlCol="0">
            <a:spAutoFit/>
          </a:bodyPr>
          <a:lstStyle/>
          <a:p>
            <a:r>
              <a:rPr lang="fr-FR" dirty="0" smtClean="0">
                <a:latin typeface="Verdana" pitchFamily="34" charset="0"/>
              </a:rPr>
              <a:t>Si les solutions de ventilation liées aux nages ne sont pas indispensables  pour les étapes précédentes car elles viendraient complexifier les tâches d’apprentissages (un débutant peut rester en apnée pour une traversée), elles deviennent primordiales dès lors qu’il s’agit de nager longtemps sans s’arrêter. Nous aborderons la propulsion par la nage ventrale (un passage par la nage dorsale permettra de donner un rythme juste) d’abord en apnée, puis en apnée suivie d’une expiration continue et longue sur le plus grand nombre de coups de bras impairs afin d’obtenir une fixité de la tête qui ne perturbe pas l’équilibre de la nage, puis une modulation expiratoire.</a:t>
            </a:r>
            <a:endParaRPr lang="fr-FR" dirty="0">
              <a:latin typeface="Verdana" pitchFamily="34" charset="0"/>
            </a:endParaRPr>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419</TotalTime>
  <Words>2193</Words>
  <Application>Microsoft Office PowerPoint</Application>
  <PresentationFormat>Affichage à l'écran (4:3)</PresentationFormat>
  <Paragraphs>129</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Verdana</vt:lpstr>
      <vt:lpstr>Wingdings</vt:lpstr>
      <vt:lpstr>Thème Office</vt:lpstr>
      <vt:lpstr>Stage EPS/NATATION 1er  degré à Poitiers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Stage EPS/NATATION 1ER DEGRE- 86. Poitiers</dc:title>
  <cp:lastModifiedBy>jbrouleau</cp:lastModifiedBy>
  <cp:revision>47</cp:revision>
  <dcterms:modified xsi:type="dcterms:W3CDTF">2019-06-27T21:32:04Z</dcterms:modified>
</cp:coreProperties>
</file>