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media/image3.jpg" ContentType="image/jpg"/>
  <Override PartName="/ppt/media/image4.jpg" ContentType="image/jpg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2"/>
  </p:notesMasterIdLst>
  <p:sldIdLst>
    <p:sldId id="257" r:id="rId2"/>
    <p:sldId id="258" r:id="rId3"/>
    <p:sldId id="263" r:id="rId4"/>
    <p:sldId id="264" r:id="rId5"/>
    <p:sldId id="265" r:id="rId6"/>
    <p:sldId id="266" r:id="rId7"/>
    <p:sldId id="267" r:id="rId8"/>
    <p:sldId id="268" r:id="rId9"/>
    <p:sldId id="269" r:id="rId10"/>
    <p:sldId id="270" r:id="rId11"/>
    <p:sldId id="271" r:id="rId12"/>
    <p:sldId id="272" r:id="rId13"/>
    <p:sldId id="273" r:id="rId14"/>
    <p:sldId id="274" r:id="rId15"/>
    <p:sldId id="275" r:id="rId16"/>
    <p:sldId id="276" r:id="rId17"/>
    <p:sldId id="277" r:id="rId18"/>
    <p:sldId id="278" r:id="rId19"/>
    <p:sldId id="279" r:id="rId20"/>
    <p:sldId id="280" r:id="rId2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40"/>
    <a:srgbClr val="A26859"/>
    <a:srgbClr val="46696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73" d="100"/>
          <a:sy n="73" d="100"/>
        </p:scale>
        <p:origin x="127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42B66D3-85F9-41C6-9B8D-52208B96E5A6}" type="datetimeFigureOut">
              <a:rPr lang="fr-FR" smtClean="0"/>
              <a:t>09/03/2021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653E17D-A8BA-49A5-9443-396E9EDC282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913385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smtClean="0"/>
              <a:t>Modifier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AEBE11-1C3B-4628-8532-ABA630CC133B}" type="datetime1">
              <a:rPr lang="fr-FR" smtClean="0"/>
              <a:t>09/03/2021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E27FD8-406D-476B-89C0-7989EEE8845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932924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D0528C-818D-4742-BDD4-C7F6FAA12BC7}" type="datetime1">
              <a:rPr lang="fr-FR" smtClean="0"/>
              <a:t>09/03/2021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E27FD8-406D-476B-89C0-7989EEE8845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971358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11D305-7DD1-4A62-82DF-CAC07282D78E}" type="datetime1">
              <a:rPr lang="fr-FR" smtClean="0"/>
              <a:t>09/03/2021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E27FD8-406D-476B-89C0-7989EEE8845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261354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20B947-000D-4FB5-B374-35323A8C4A50}" type="datetime1">
              <a:rPr lang="fr-FR" smtClean="0"/>
              <a:t>09/03/2021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E27FD8-406D-476B-89C0-7989EEE8845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594816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400E08-AF4A-47CC-A0E3-5C05C34C1511}" type="datetime1">
              <a:rPr lang="fr-FR" smtClean="0"/>
              <a:t>09/03/2021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E27FD8-406D-476B-89C0-7989EEE8845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226170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E56B9F-644B-4E14-936E-A80765113C48}" type="datetime1">
              <a:rPr lang="fr-FR" smtClean="0"/>
              <a:t>09/03/2021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E27FD8-406D-476B-89C0-7989EEE8845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672806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1EBB8E-BAF2-4E45-B894-E1E37817128C}" type="datetime1">
              <a:rPr lang="fr-FR" smtClean="0"/>
              <a:t>09/03/2021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E27FD8-406D-476B-89C0-7989EEE8845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105631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9ECC54-A35F-4264-982E-9C03976A6A2F}" type="datetime1">
              <a:rPr lang="fr-FR" smtClean="0"/>
              <a:t>09/03/2021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E27FD8-406D-476B-89C0-7989EEE8845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93117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25E124-3B39-46DC-95AF-6474D5CC9F68}" type="datetime1">
              <a:rPr lang="fr-FR" smtClean="0"/>
              <a:t>09/03/2021</a:t>
            </a:fld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E27FD8-406D-476B-89C0-7989EEE8845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600392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040BB7-0DF7-4003-86FE-C35308245BEE}" type="datetime1">
              <a:rPr lang="fr-FR" smtClean="0"/>
              <a:t>09/03/2021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E27FD8-406D-476B-89C0-7989EEE8845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759196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 dirty="0" smtClean="0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7977A6-8C35-4C47-9444-5F3AD108F57F}" type="datetime1">
              <a:rPr lang="fr-FR" smtClean="0"/>
              <a:t>09/03/2021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E27FD8-406D-476B-89C0-7989EEE8845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786670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09CF82-9351-4154-820D-9F7392F82187}" type="datetime1">
              <a:rPr lang="fr-FR" smtClean="0"/>
              <a:t>09/03/2021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E27FD8-406D-476B-89C0-7989EEE8845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172038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ducation.gouv.fr/pid285/bulletin_officiel.html?cid_bo=118162" TargetMode="Externa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pied de page 7"/>
          <p:cNvSpPr txBox="1">
            <a:spLocks/>
          </p:cNvSpPr>
          <p:nvPr/>
        </p:nvSpPr>
        <p:spPr bwMode="gray">
          <a:xfrm>
            <a:off x="627419" y="6362134"/>
            <a:ext cx="5904000" cy="360000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defPPr>
              <a:defRPr lang="fr-FR"/>
            </a:defPPr>
            <a:lvl1pPr marL="0" algn="l" defTabSz="914400" rtl="0" eaLnBrk="1" latinLnBrk="0" hangingPunct="1">
              <a:defRPr sz="75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dirty="0" smtClean="0">
                <a:solidFill>
                  <a:srgbClr val="000000"/>
                </a:solidFill>
                <a:latin typeface="Arial"/>
              </a:rPr>
              <a:t>Intitulé de la direction/service </a:t>
            </a:r>
            <a:endParaRPr lang="fr-FR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>
          <a:xfrm>
            <a:off x="3809640" y="6352848"/>
            <a:ext cx="2057400" cy="365125"/>
          </a:xfrm>
        </p:spPr>
        <p:txBody>
          <a:bodyPr/>
          <a:lstStyle/>
          <a:p>
            <a:pPr algn="ctr" defTabSz="914400"/>
            <a:fld id="{7CE27FD8-406D-476B-89C0-7989EEE88455}" type="slidenum">
              <a:rPr lang="fr-FR" sz="750" b="1">
                <a:solidFill>
                  <a:srgbClr val="000000"/>
                </a:solidFill>
                <a:latin typeface="Arial"/>
              </a:rPr>
              <a:pPr algn="ctr" defTabSz="914400"/>
              <a:t>1</a:t>
            </a:fld>
            <a:endParaRPr lang="fr-FR" sz="750" b="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Espace réservé de la date 5"/>
          <p:cNvSpPr>
            <a:spLocks noGrp="1"/>
          </p:cNvSpPr>
          <p:nvPr>
            <p:ph type="dt" sz="half" idx="10"/>
          </p:nvPr>
        </p:nvSpPr>
        <p:spPr>
          <a:xfrm>
            <a:off x="6900055" y="6352848"/>
            <a:ext cx="2057400" cy="365125"/>
          </a:xfrm>
        </p:spPr>
        <p:txBody>
          <a:bodyPr/>
          <a:lstStyle/>
          <a:p>
            <a:pPr algn="r" defTabSz="914400"/>
            <a:fld id="{8ED29B71-57A5-43A8-A210-5BC5AD40E124}" type="datetime1">
              <a:rPr lang="fr-FR" sz="750" b="1">
                <a:solidFill>
                  <a:srgbClr val="000000"/>
                </a:solidFill>
                <a:latin typeface="Arial"/>
              </a:rPr>
              <a:pPr algn="r" defTabSz="914400"/>
              <a:t>09/03/2021</a:t>
            </a:fld>
            <a:endParaRPr lang="fr-FR" sz="750" b="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7" name="object 3"/>
          <p:cNvSpPr txBox="1"/>
          <p:nvPr/>
        </p:nvSpPr>
        <p:spPr>
          <a:xfrm>
            <a:off x="964793" y="2253818"/>
            <a:ext cx="7647940" cy="401391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065" marR="5080" algn="ctr">
              <a:lnSpc>
                <a:spcPct val="100000"/>
              </a:lnSpc>
              <a:spcBef>
                <a:spcPts val="100"/>
              </a:spcBef>
            </a:pPr>
            <a:r>
              <a:rPr sz="3250" b="1" cap="all" dirty="0">
                <a:solidFill>
                  <a:srgbClr val="FF9940"/>
                </a:solidFill>
                <a:latin typeface="Arial"/>
              </a:rPr>
              <a:t>Formation à destination de bénévoles  susceptibles d’apporter leur concours  à l'enseignement de l'éducation  physique et sportive dans les écoles  maternelles et élémentaires pour  l'activité cyclisme</a:t>
            </a:r>
          </a:p>
        </p:txBody>
      </p:sp>
    </p:spTree>
    <p:extLst>
      <p:ext uri="{BB962C8B-B14F-4D97-AF65-F5344CB8AC3E}">
        <p14:creationId xmlns:p14="http://schemas.microsoft.com/office/powerpoint/2010/main" val="181080372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pied de page 7"/>
          <p:cNvSpPr txBox="1">
            <a:spLocks/>
          </p:cNvSpPr>
          <p:nvPr/>
        </p:nvSpPr>
        <p:spPr bwMode="gray">
          <a:xfrm>
            <a:off x="627419" y="6362134"/>
            <a:ext cx="5904000" cy="360000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defPPr>
              <a:defRPr lang="fr-FR"/>
            </a:defPPr>
            <a:lvl1pPr marL="0" algn="l" defTabSz="914400" rtl="0" eaLnBrk="1" latinLnBrk="0" hangingPunct="1">
              <a:defRPr sz="75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dirty="0" smtClean="0">
                <a:solidFill>
                  <a:srgbClr val="000000"/>
                </a:solidFill>
                <a:latin typeface="Arial"/>
              </a:rPr>
              <a:t>Intitulé de la direction/service </a:t>
            </a:r>
            <a:endParaRPr lang="fr-FR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>
          <a:xfrm>
            <a:off x="3809640" y="6352848"/>
            <a:ext cx="2057400" cy="365125"/>
          </a:xfrm>
        </p:spPr>
        <p:txBody>
          <a:bodyPr/>
          <a:lstStyle/>
          <a:p>
            <a:pPr algn="ctr" defTabSz="914400"/>
            <a:fld id="{7CE27FD8-406D-476B-89C0-7989EEE88455}" type="slidenum">
              <a:rPr lang="fr-FR" sz="750" b="1" smtClean="0">
                <a:solidFill>
                  <a:srgbClr val="000000"/>
                </a:solidFill>
                <a:latin typeface="Arial"/>
              </a:rPr>
              <a:pPr algn="ctr" defTabSz="914400"/>
              <a:t>10</a:t>
            </a:fld>
            <a:endParaRPr lang="fr-FR" sz="750" b="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Espace réservé de la date 5"/>
          <p:cNvSpPr>
            <a:spLocks noGrp="1"/>
          </p:cNvSpPr>
          <p:nvPr>
            <p:ph type="dt" sz="half" idx="10"/>
          </p:nvPr>
        </p:nvSpPr>
        <p:spPr>
          <a:xfrm>
            <a:off x="6900055" y="6352848"/>
            <a:ext cx="2057400" cy="365125"/>
          </a:xfrm>
        </p:spPr>
        <p:txBody>
          <a:bodyPr/>
          <a:lstStyle/>
          <a:p>
            <a:pPr algn="r" defTabSz="914400"/>
            <a:fld id="{8ED29B71-57A5-43A8-A210-5BC5AD40E124}" type="datetime1">
              <a:rPr lang="fr-FR" sz="750" b="1" smtClean="0">
                <a:solidFill>
                  <a:srgbClr val="000000"/>
                </a:solidFill>
                <a:latin typeface="Arial"/>
              </a:rPr>
              <a:pPr algn="r" defTabSz="914400"/>
              <a:t>09/03/2021</a:t>
            </a:fld>
            <a:endParaRPr lang="fr-FR" sz="750" b="1" dirty="0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7" name="object 2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867769" y="1623001"/>
            <a:ext cx="6296516" cy="4537168"/>
          </a:xfrm>
          <a:prstGeom prst="rect">
            <a:avLst/>
          </a:prstGeom>
        </p:spPr>
      </p:pic>
      <p:sp>
        <p:nvSpPr>
          <p:cNvPr id="8" name="object 4"/>
          <p:cNvSpPr txBox="1"/>
          <p:nvPr/>
        </p:nvSpPr>
        <p:spPr>
          <a:xfrm>
            <a:off x="1031966" y="771171"/>
            <a:ext cx="8499208" cy="750847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751455" marR="6985" defTabSz="914400">
              <a:spcBef>
                <a:spcPts val="95"/>
              </a:spcBef>
            </a:pPr>
            <a:r>
              <a:rPr sz="2400" b="1" cap="all" dirty="0">
                <a:solidFill>
                  <a:srgbClr val="FF9940"/>
                </a:solidFill>
                <a:latin typeface="Arial"/>
              </a:rPr>
              <a:t>Les équipements obligatoires </a:t>
            </a:r>
            <a:r>
              <a:rPr sz="2400" b="1" cap="all" dirty="0" smtClean="0">
                <a:solidFill>
                  <a:srgbClr val="FF9940"/>
                </a:solidFill>
                <a:latin typeface="Arial"/>
              </a:rPr>
              <a:t>de</a:t>
            </a:r>
            <a:r>
              <a:rPr lang="fr-FR" sz="2400" b="1" cap="all" dirty="0" smtClean="0">
                <a:solidFill>
                  <a:srgbClr val="FF9940"/>
                </a:solidFill>
                <a:latin typeface="Arial"/>
              </a:rPr>
              <a:t> </a:t>
            </a:r>
            <a:r>
              <a:rPr sz="2400" b="1" cap="all" dirty="0" smtClean="0">
                <a:solidFill>
                  <a:srgbClr val="FF9940"/>
                </a:solidFill>
                <a:latin typeface="Arial"/>
              </a:rPr>
              <a:t>la </a:t>
            </a:r>
            <a:r>
              <a:rPr sz="2400" b="1" cap="all" dirty="0">
                <a:solidFill>
                  <a:srgbClr val="FF9940"/>
                </a:solidFill>
                <a:latin typeface="Arial"/>
              </a:rPr>
              <a:t>bicyclette</a:t>
            </a:r>
          </a:p>
        </p:txBody>
      </p:sp>
    </p:spTree>
    <p:extLst>
      <p:ext uri="{BB962C8B-B14F-4D97-AF65-F5344CB8AC3E}">
        <p14:creationId xmlns:p14="http://schemas.microsoft.com/office/powerpoint/2010/main" val="41382898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pied de page 7"/>
          <p:cNvSpPr txBox="1">
            <a:spLocks/>
          </p:cNvSpPr>
          <p:nvPr/>
        </p:nvSpPr>
        <p:spPr bwMode="gray">
          <a:xfrm>
            <a:off x="627419" y="6362134"/>
            <a:ext cx="5904000" cy="360000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defPPr>
              <a:defRPr lang="fr-FR"/>
            </a:defPPr>
            <a:lvl1pPr marL="0" algn="l" defTabSz="914400" rtl="0" eaLnBrk="1" latinLnBrk="0" hangingPunct="1">
              <a:defRPr sz="75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dirty="0" smtClean="0">
                <a:solidFill>
                  <a:srgbClr val="000000"/>
                </a:solidFill>
                <a:latin typeface="Arial"/>
              </a:rPr>
              <a:t>Intitulé de la direction/service </a:t>
            </a:r>
            <a:endParaRPr lang="fr-FR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>
          <a:xfrm>
            <a:off x="3809640" y="6352848"/>
            <a:ext cx="2057400" cy="365125"/>
          </a:xfrm>
        </p:spPr>
        <p:txBody>
          <a:bodyPr/>
          <a:lstStyle/>
          <a:p>
            <a:pPr algn="ctr" defTabSz="914400"/>
            <a:fld id="{7CE27FD8-406D-476B-89C0-7989EEE88455}" type="slidenum">
              <a:rPr lang="fr-FR" sz="750" b="1" smtClean="0">
                <a:solidFill>
                  <a:srgbClr val="000000"/>
                </a:solidFill>
                <a:latin typeface="Arial"/>
              </a:rPr>
              <a:pPr algn="ctr" defTabSz="914400"/>
              <a:t>11</a:t>
            </a:fld>
            <a:endParaRPr lang="fr-FR" sz="750" b="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Espace réservé de la date 5"/>
          <p:cNvSpPr>
            <a:spLocks noGrp="1"/>
          </p:cNvSpPr>
          <p:nvPr>
            <p:ph type="dt" sz="half" idx="10"/>
          </p:nvPr>
        </p:nvSpPr>
        <p:spPr>
          <a:xfrm>
            <a:off x="6900055" y="6352848"/>
            <a:ext cx="2057400" cy="365125"/>
          </a:xfrm>
        </p:spPr>
        <p:txBody>
          <a:bodyPr/>
          <a:lstStyle/>
          <a:p>
            <a:pPr algn="r" defTabSz="914400"/>
            <a:fld id="{8ED29B71-57A5-43A8-A210-5BC5AD40E124}" type="datetime1">
              <a:rPr lang="fr-FR" sz="750" b="1" smtClean="0">
                <a:solidFill>
                  <a:srgbClr val="000000"/>
                </a:solidFill>
                <a:latin typeface="Arial"/>
              </a:rPr>
              <a:pPr algn="r" defTabSz="914400"/>
              <a:t>09/03/2021</a:t>
            </a:fld>
            <a:endParaRPr lang="fr-FR" sz="750" b="1" dirty="0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9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696390" y="1732602"/>
            <a:ext cx="5703027" cy="4418947"/>
          </a:xfrm>
          <a:prstGeom prst="rect">
            <a:avLst/>
          </a:prstGeom>
        </p:spPr>
      </p:pic>
      <p:sp>
        <p:nvSpPr>
          <p:cNvPr id="10" name="object 4"/>
          <p:cNvSpPr txBox="1"/>
          <p:nvPr/>
        </p:nvSpPr>
        <p:spPr>
          <a:xfrm>
            <a:off x="1031966" y="771171"/>
            <a:ext cx="8499208" cy="750847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751455" marR="6985" defTabSz="914400">
              <a:spcBef>
                <a:spcPts val="95"/>
              </a:spcBef>
            </a:pPr>
            <a:r>
              <a:rPr sz="2400" b="1" cap="all" dirty="0">
                <a:solidFill>
                  <a:srgbClr val="FF9940"/>
                </a:solidFill>
                <a:latin typeface="Arial"/>
              </a:rPr>
              <a:t>Les équipements obligatoires </a:t>
            </a:r>
            <a:r>
              <a:rPr sz="2400" b="1" cap="all" dirty="0" smtClean="0">
                <a:solidFill>
                  <a:srgbClr val="FF9940"/>
                </a:solidFill>
                <a:latin typeface="Arial"/>
              </a:rPr>
              <a:t>de</a:t>
            </a:r>
            <a:r>
              <a:rPr lang="fr-FR" sz="2400" b="1" cap="all" dirty="0" smtClean="0">
                <a:solidFill>
                  <a:srgbClr val="FF9940"/>
                </a:solidFill>
                <a:latin typeface="Arial"/>
              </a:rPr>
              <a:t> </a:t>
            </a:r>
            <a:r>
              <a:rPr sz="2400" b="1" cap="all" dirty="0" smtClean="0">
                <a:solidFill>
                  <a:srgbClr val="FF9940"/>
                </a:solidFill>
                <a:latin typeface="Arial"/>
              </a:rPr>
              <a:t>la </a:t>
            </a:r>
            <a:r>
              <a:rPr sz="2400" b="1" cap="all" dirty="0">
                <a:solidFill>
                  <a:srgbClr val="FF9940"/>
                </a:solidFill>
                <a:latin typeface="Arial"/>
              </a:rPr>
              <a:t>bicyclette</a:t>
            </a:r>
          </a:p>
        </p:txBody>
      </p:sp>
    </p:spTree>
    <p:extLst>
      <p:ext uri="{BB962C8B-B14F-4D97-AF65-F5344CB8AC3E}">
        <p14:creationId xmlns:p14="http://schemas.microsoft.com/office/powerpoint/2010/main" val="333328255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pied de page 7"/>
          <p:cNvSpPr txBox="1">
            <a:spLocks/>
          </p:cNvSpPr>
          <p:nvPr/>
        </p:nvSpPr>
        <p:spPr bwMode="gray">
          <a:xfrm>
            <a:off x="627419" y="6362134"/>
            <a:ext cx="5904000" cy="360000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defPPr>
              <a:defRPr lang="fr-FR"/>
            </a:defPPr>
            <a:lvl1pPr marL="0" algn="l" defTabSz="914400" rtl="0" eaLnBrk="1" latinLnBrk="0" hangingPunct="1">
              <a:defRPr sz="75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dirty="0" smtClean="0">
                <a:solidFill>
                  <a:srgbClr val="000000"/>
                </a:solidFill>
                <a:latin typeface="Arial"/>
              </a:rPr>
              <a:t>Intitulé de la direction/service </a:t>
            </a:r>
            <a:endParaRPr lang="fr-FR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>
          <a:xfrm>
            <a:off x="3809640" y="6352848"/>
            <a:ext cx="2057400" cy="365125"/>
          </a:xfrm>
        </p:spPr>
        <p:txBody>
          <a:bodyPr/>
          <a:lstStyle/>
          <a:p>
            <a:pPr algn="ctr" defTabSz="914400"/>
            <a:fld id="{7CE27FD8-406D-476B-89C0-7989EEE88455}" type="slidenum">
              <a:rPr lang="fr-FR" sz="750" b="1" smtClean="0">
                <a:solidFill>
                  <a:srgbClr val="000000"/>
                </a:solidFill>
                <a:latin typeface="Arial"/>
              </a:rPr>
              <a:pPr algn="ctr" defTabSz="914400"/>
              <a:t>12</a:t>
            </a:fld>
            <a:endParaRPr lang="fr-FR" sz="750" b="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Espace réservé de la date 5"/>
          <p:cNvSpPr>
            <a:spLocks noGrp="1"/>
          </p:cNvSpPr>
          <p:nvPr>
            <p:ph type="dt" sz="half" idx="10"/>
          </p:nvPr>
        </p:nvSpPr>
        <p:spPr>
          <a:xfrm>
            <a:off x="6900055" y="6352848"/>
            <a:ext cx="2057400" cy="365125"/>
          </a:xfrm>
        </p:spPr>
        <p:txBody>
          <a:bodyPr/>
          <a:lstStyle/>
          <a:p>
            <a:pPr algn="r" defTabSz="914400"/>
            <a:fld id="{8ED29B71-57A5-43A8-A210-5BC5AD40E124}" type="datetime1">
              <a:rPr lang="fr-FR" sz="750" b="1" smtClean="0">
                <a:solidFill>
                  <a:srgbClr val="000000"/>
                </a:solidFill>
                <a:latin typeface="Arial"/>
              </a:rPr>
              <a:pPr algn="r" defTabSz="914400"/>
              <a:t>09/03/2021</a:t>
            </a:fld>
            <a:endParaRPr lang="fr-FR" sz="750" b="1" dirty="0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7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592540" y="1675756"/>
            <a:ext cx="5702374" cy="4580491"/>
          </a:xfrm>
          <a:prstGeom prst="rect">
            <a:avLst/>
          </a:prstGeom>
        </p:spPr>
      </p:pic>
      <p:sp>
        <p:nvSpPr>
          <p:cNvPr id="10" name="object 4"/>
          <p:cNvSpPr txBox="1"/>
          <p:nvPr/>
        </p:nvSpPr>
        <p:spPr>
          <a:xfrm>
            <a:off x="1031966" y="771171"/>
            <a:ext cx="8499208" cy="750847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751455" marR="6985" defTabSz="914400">
              <a:spcBef>
                <a:spcPts val="95"/>
              </a:spcBef>
            </a:pPr>
            <a:r>
              <a:rPr sz="2400" b="1" cap="all" dirty="0">
                <a:solidFill>
                  <a:srgbClr val="FF9940"/>
                </a:solidFill>
                <a:latin typeface="Arial"/>
              </a:rPr>
              <a:t>Les équipements obligatoires </a:t>
            </a:r>
            <a:r>
              <a:rPr sz="2400" b="1" cap="all" dirty="0" smtClean="0">
                <a:solidFill>
                  <a:srgbClr val="FF9940"/>
                </a:solidFill>
                <a:latin typeface="Arial"/>
              </a:rPr>
              <a:t>de</a:t>
            </a:r>
            <a:r>
              <a:rPr lang="fr-FR" sz="2400" b="1" cap="all" dirty="0" smtClean="0">
                <a:solidFill>
                  <a:srgbClr val="FF9940"/>
                </a:solidFill>
                <a:latin typeface="Arial"/>
              </a:rPr>
              <a:t> </a:t>
            </a:r>
            <a:r>
              <a:rPr sz="2400" b="1" cap="all" dirty="0" smtClean="0">
                <a:solidFill>
                  <a:srgbClr val="FF9940"/>
                </a:solidFill>
                <a:latin typeface="Arial"/>
              </a:rPr>
              <a:t>la </a:t>
            </a:r>
            <a:r>
              <a:rPr sz="2400" b="1" cap="all" dirty="0">
                <a:solidFill>
                  <a:srgbClr val="FF9940"/>
                </a:solidFill>
                <a:latin typeface="Arial"/>
              </a:rPr>
              <a:t>bicyclette</a:t>
            </a:r>
          </a:p>
        </p:txBody>
      </p:sp>
    </p:spTree>
    <p:extLst>
      <p:ext uri="{BB962C8B-B14F-4D97-AF65-F5344CB8AC3E}">
        <p14:creationId xmlns:p14="http://schemas.microsoft.com/office/powerpoint/2010/main" val="7268880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pied de page 7"/>
          <p:cNvSpPr txBox="1">
            <a:spLocks/>
          </p:cNvSpPr>
          <p:nvPr/>
        </p:nvSpPr>
        <p:spPr bwMode="gray">
          <a:xfrm>
            <a:off x="627419" y="6362134"/>
            <a:ext cx="5904000" cy="360000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defPPr>
              <a:defRPr lang="fr-FR"/>
            </a:defPPr>
            <a:lvl1pPr marL="0" algn="l" defTabSz="914400" rtl="0" eaLnBrk="1" latinLnBrk="0" hangingPunct="1">
              <a:defRPr sz="75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dirty="0" smtClean="0">
                <a:solidFill>
                  <a:srgbClr val="000000"/>
                </a:solidFill>
                <a:latin typeface="Arial"/>
              </a:rPr>
              <a:t>Intitulé de la direction/service </a:t>
            </a:r>
            <a:endParaRPr lang="fr-FR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>
          <a:xfrm>
            <a:off x="3809640" y="6352848"/>
            <a:ext cx="2057400" cy="365125"/>
          </a:xfrm>
        </p:spPr>
        <p:txBody>
          <a:bodyPr/>
          <a:lstStyle/>
          <a:p>
            <a:pPr algn="ctr" defTabSz="914400"/>
            <a:fld id="{7CE27FD8-406D-476B-89C0-7989EEE88455}" type="slidenum">
              <a:rPr lang="fr-FR" sz="750" b="1" smtClean="0">
                <a:solidFill>
                  <a:srgbClr val="000000"/>
                </a:solidFill>
                <a:latin typeface="Arial"/>
              </a:rPr>
              <a:pPr algn="ctr" defTabSz="914400"/>
              <a:t>13</a:t>
            </a:fld>
            <a:endParaRPr lang="fr-FR" sz="750" b="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Espace réservé de la date 5"/>
          <p:cNvSpPr>
            <a:spLocks noGrp="1"/>
          </p:cNvSpPr>
          <p:nvPr>
            <p:ph type="dt" sz="half" idx="10"/>
          </p:nvPr>
        </p:nvSpPr>
        <p:spPr>
          <a:xfrm>
            <a:off x="6900055" y="6352848"/>
            <a:ext cx="2057400" cy="365125"/>
          </a:xfrm>
        </p:spPr>
        <p:txBody>
          <a:bodyPr/>
          <a:lstStyle/>
          <a:p>
            <a:pPr algn="r" defTabSz="914400"/>
            <a:fld id="{8ED29B71-57A5-43A8-A210-5BC5AD40E124}" type="datetime1">
              <a:rPr lang="fr-FR" sz="750" b="1" smtClean="0">
                <a:solidFill>
                  <a:srgbClr val="000000"/>
                </a:solidFill>
                <a:latin typeface="Arial"/>
              </a:rPr>
              <a:pPr algn="r" defTabSz="914400"/>
              <a:t>09/03/2021</a:t>
            </a:fld>
            <a:endParaRPr lang="fr-FR" sz="750" b="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9" name="object 3"/>
          <p:cNvSpPr txBox="1">
            <a:spLocks/>
          </p:cNvSpPr>
          <p:nvPr/>
        </p:nvSpPr>
        <p:spPr>
          <a:xfrm>
            <a:off x="627419" y="1628859"/>
            <a:ext cx="8161764" cy="137217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2700" algn="l">
              <a:lnSpc>
                <a:spcPct val="100000"/>
              </a:lnSpc>
              <a:spcBef>
                <a:spcPts val="100"/>
              </a:spcBef>
            </a:pPr>
            <a:r>
              <a:rPr lang="fr-FR" sz="2000" dirty="0">
                <a:latin typeface="Tahoma"/>
                <a:cs typeface="Tahoma"/>
              </a:rPr>
              <a:t>Pour mieux pratiquer :</a:t>
            </a:r>
          </a:p>
          <a:p>
            <a:pPr marL="12700" marR="5080" algn="l">
              <a:lnSpc>
                <a:spcPct val="100000"/>
              </a:lnSpc>
            </a:pPr>
            <a:r>
              <a:rPr lang="fr-FR" sz="2000" dirty="0" smtClean="0">
                <a:latin typeface="Tahoma"/>
                <a:cs typeface="Tahoma"/>
              </a:rPr>
              <a:t>Choisir</a:t>
            </a:r>
            <a:r>
              <a:rPr lang="fr-FR" sz="2000" spc="-20" dirty="0" smtClean="0">
                <a:latin typeface="Tahoma"/>
                <a:cs typeface="Tahoma"/>
              </a:rPr>
              <a:t> </a:t>
            </a:r>
            <a:r>
              <a:rPr lang="fr-FR" sz="2000" dirty="0" smtClean="0">
                <a:latin typeface="Tahoma"/>
                <a:cs typeface="Tahoma"/>
              </a:rPr>
              <a:t>un </a:t>
            </a:r>
            <a:r>
              <a:rPr lang="fr-FR" sz="2000" spc="-5" dirty="0" smtClean="0">
                <a:latin typeface="Tahoma"/>
                <a:cs typeface="Tahoma"/>
              </a:rPr>
              <a:t>engin</a:t>
            </a:r>
            <a:r>
              <a:rPr lang="fr-FR" sz="2000" spc="-10" dirty="0" smtClean="0">
                <a:latin typeface="Tahoma"/>
                <a:cs typeface="Tahoma"/>
              </a:rPr>
              <a:t> </a:t>
            </a:r>
            <a:r>
              <a:rPr lang="fr-FR" sz="2000" dirty="0" smtClean="0">
                <a:latin typeface="Tahoma"/>
                <a:cs typeface="Tahoma"/>
              </a:rPr>
              <a:t>adapt</a:t>
            </a:r>
            <a:r>
              <a:rPr lang="fr-FR" sz="2000" dirty="0" smtClean="0">
                <a:latin typeface="Arial"/>
                <a:cs typeface="Arial"/>
              </a:rPr>
              <a:t>é</a:t>
            </a:r>
            <a:r>
              <a:rPr lang="fr-FR" sz="2000" spc="55" dirty="0" smtClean="0">
                <a:latin typeface="Arial"/>
                <a:cs typeface="Arial"/>
              </a:rPr>
              <a:t> </a:t>
            </a:r>
            <a:r>
              <a:rPr lang="fr-FR" sz="2000" spc="-5" dirty="0" smtClean="0">
                <a:latin typeface="Arial"/>
                <a:cs typeface="Arial"/>
              </a:rPr>
              <a:t>à</a:t>
            </a:r>
            <a:r>
              <a:rPr lang="fr-FR" sz="2000" spc="80" dirty="0" smtClean="0">
                <a:latin typeface="Arial"/>
                <a:cs typeface="Arial"/>
              </a:rPr>
              <a:t> </a:t>
            </a:r>
            <a:r>
              <a:rPr lang="fr-FR" sz="2000" spc="-5" dirty="0" smtClean="0">
                <a:latin typeface="Tahoma"/>
                <a:cs typeface="Tahoma"/>
              </a:rPr>
              <a:t>sa</a:t>
            </a:r>
            <a:r>
              <a:rPr lang="fr-FR" sz="2000" spc="10" dirty="0" smtClean="0">
                <a:latin typeface="Tahoma"/>
                <a:cs typeface="Tahoma"/>
              </a:rPr>
              <a:t> </a:t>
            </a:r>
            <a:r>
              <a:rPr lang="fr-FR" sz="2000" dirty="0" smtClean="0">
                <a:latin typeface="Tahoma"/>
                <a:cs typeface="Tahoma"/>
              </a:rPr>
              <a:t>taille.</a:t>
            </a:r>
            <a:r>
              <a:rPr lang="fr-FR" sz="2000" spc="-20" dirty="0" smtClean="0">
                <a:latin typeface="Tahoma"/>
                <a:cs typeface="Tahoma"/>
              </a:rPr>
              <a:t> </a:t>
            </a:r>
            <a:r>
              <a:rPr lang="fr-FR" sz="2000" dirty="0" smtClean="0">
                <a:latin typeface="Tahoma"/>
                <a:cs typeface="Tahoma"/>
              </a:rPr>
              <a:t>Elle</a:t>
            </a:r>
            <a:r>
              <a:rPr lang="fr-FR" sz="2000" spc="-5" dirty="0" smtClean="0">
                <a:latin typeface="Tahoma"/>
                <a:cs typeface="Tahoma"/>
              </a:rPr>
              <a:t> </a:t>
            </a:r>
            <a:r>
              <a:rPr lang="fr-FR" sz="2000" spc="-10" dirty="0" smtClean="0">
                <a:latin typeface="Tahoma"/>
                <a:cs typeface="Tahoma"/>
              </a:rPr>
              <a:t>s</a:t>
            </a:r>
            <a:r>
              <a:rPr lang="fr-FR" sz="2000" spc="-10" dirty="0" smtClean="0">
                <a:latin typeface="Arial"/>
                <a:cs typeface="Arial"/>
              </a:rPr>
              <a:t>’</a:t>
            </a:r>
            <a:r>
              <a:rPr lang="fr-FR" sz="2000" spc="-10" dirty="0" smtClean="0">
                <a:latin typeface="Tahoma"/>
                <a:cs typeface="Tahoma"/>
              </a:rPr>
              <a:t>exprime </a:t>
            </a:r>
            <a:r>
              <a:rPr lang="fr-FR" sz="2000" spc="-735" dirty="0" smtClean="0">
                <a:latin typeface="Tahoma"/>
                <a:cs typeface="Tahoma"/>
              </a:rPr>
              <a:t> </a:t>
            </a:r>
            <a:r>
              <a:rPr lang="fr-FR" sz="2000" spc="-10" dirty="0" smtClean="0">
                <a:latin typeface="Tahoma"/>
                <a:cs typeface="Tahoma"/>
              </a:rPr>
              <a:t>souvent </a:t>
            </a:r>
            <a:r>
              <a:rPr lang="fr-FR" sz="2000" spc="-5" dirty="0" smtClean="0">
                <a:latin typeface="Tahoma"/>
                <a:cs typeface="Tahoma"/>
              </a:rPr>
              <a:t>en</a:t>
            </a:r>
            <a:r>
              <a:rPr lang="fr-FR" sz="2000" spc="-10" dirty="0" smtClean="0">
                <a:latin typeface="Tahoma"/>
                <a:cs typeface="Tahoma"/>
              </a:rPr>
              <a:t> </a:t>
            </a:r>
            <a:r>
              <a:rPr lang="fr-FR" sz="2000" dirty="0" smtClean="0">
                <a:latin typeface="Tahoma"/>
                <a:cs typeface="Tahoma"/>
              </a:rPr>
              <a:t>pouces</a:t>
            </a:r>
            <a:r>
              <a:rPr lang="fr-FR" sz="2000" spc="-10" dirty="0" smtClean="0">
                <a:latin typeface="Tahoma"/>
                <a:cs typeface="Tahoma"/>
              </a:rPr>
              <a:t> </a:t>
            </a:r>
            <a:r>
              <a:rPr lang="fr-FR" sz="2000" spc="-15" dirty="0" smtClean="0">
                <a:latin typeface="Tahoma"/>
                <a:cs typeface="Tahoma"/>
              </a:rPr>
              <a:t>(1</a:t>
            </a:r>
            <a:r>
              <a:rPr lang="fr-FR" sz="2000" spc="-15" dirty="0" smtClean="0">
                <a:latin typeface="Arial"/>
                <a:cs typeface="Arial"/>
              </a:rPr>
              <a:t>’’</a:t>
            </a:r>
            <a:r>
              <a:rPr lang="fr-FR" sz="2000" spc="-15" dirty="0" smtClean="0">
                <a:latin typeface="Tahoma"/>
                <a:cs typeface="Tahoma"/>
              </a:rPr>
              <a:t>=</a:t>
            </a:r>
            <a:r>
              <a:rPr lang="fr-FR" sz="2000" spc="30" dirty="0" smtClean="0">
                <a:latin typeface="Tahoma"/>
                <a:cs typeface="Tahoma"/>
              </a:rPr>
              <a:t> </a:t>
            </a:r>
            <a:r>
              <a:rPr lang="fr-FR" sz="2000" dirty="0" smtClean="0">
                <a:latin typeface="Tahoma"/>
                <a:cs typeface="Tahoma"/>
              </a:rPr>
              <a:t>2,54 </a:t>
            </a:r>
            <a:r>
              <a:rPr lang="fr-FR" sz="2000" spc="-30" dirty="0" smtClean="0">
                <a:latin typeface="Tahoma"/>
                <a:cs typeface="Tahoma"/>
              </a:rPr>
              <a:t>cm.),</a:t>
            </a:r>
            <a:r>
              <a:rPr lang="fr-FR" sz="2000" spc="5" dirty="0" smtClean="0">
                <a:latin typeface="Tahoma"/>
                <a:cs typeface="Tahoma"/>
              </a:rPr>
              <a:t> </a:t>
            </a:r>
            <a:r>
              <a:rPr lang="fr-FR" sz="2000" spc="-10" dirty="0" smtClean="0">
                <a:latin typeface="Tahoma"/>
                <a:cs typeface="Tahoma"/>
              </a:rPr>
              <a:t>et</a:t>
            </a:r>
            <a:r>
              <a:rPr lang="fr-FR" sz="2000" spc="-5" dirty="0" smtClean="0">
                <a:latin typeface="Tahoma"/>
                <a:cs typeface="Tahoma"/>
              </a:rPr>
              <a:t> </a:t>
            </a:r>
            <a:r>
              <a:rPr lang="fr-FR" sz="2000" dirty="0" smtClean="0">
                <a:latin typeface="Tahoma"/>
                <a:cs typeface="Tahoma"/>
              </a:rPr>
              <a:t>indique</a:t>
            </a:r>
            <a:r>
              <a:rPr lang="fr-FR" sz="2000" spc="-30" dirty="0" smtClean="0">
                <a:latin typeface="Tahoma"/>
                <a:cs typeface="Tahoma"/>
              </a:rPr>
              <a:t> </a:t>
            </a:r>
            <a:r>
              <a:rPr lang="fr-FR" sz="2000" dirty="0" smtClean="0">
                <a:latin typeface="Tahoma"/>
                <a:cs typeface="Tahoma"/>
              </a:rPr>
              <a:t>le </a:t>
            </a:r>
            <a:r>
              <a:rPr lang="fr-FR" sz="2000" spc="5" dirty="0" smtClean="0">
                <a:latin typeface="Tahoma"/>
                <a:cs typeface="Tahoma"/>
              </a:rPr>
              <a:t> </a:t>
            </a:r>
            <a:r>
              <a:rPr lang="fr-FR" sz="2000" spc="-5" dirty="0" smtClean="0">
                <a:latin typeface="Tahoma"/>
                <a:cs typeface="Tahoma"/>
              </a:rPr>
              <a:t>diam</a:t>
            </a:r>
            <a:r>
              <a:rPr lang="fr-FR" sz="2000" spc="-5" dirty="0" smtClean="0">
                <a:latin typeface="Arial"/>
                <a:cs typeface="Arial"/>
              </a:rPr>
              <a:t>è</a:t>
            </a:r>
            <a:r>
              <a:rPr lang="fr-FR" sz="2000" spc="-5" dirty="0" smtClean="0">
                <a:latin typeface="Tahoma"/>
                <a:cs typeface="Tahoma"/>
              </a:rPr>
              <a:t>tre </a:t>
            </a:r>
            <a:r>
              <a:rPr lang="fr-FR" sz="2000" dirty="0" smtClean="0">
                <a:latin typeface="Tahoma"/>
                <a:cs typeface="Tahoma"/>
              </a:rPr>
              <a:t>de la </a:t>
            </a:r>
            <a:r>
              <a:rPr lang="fr-FR" sz="2000" spc="-5" dirty="0" smtClean="0">
                <a:latin typeface="Tahoma"/>
                <a:cs typeface="Tahoma"/>
              </a:rPr>
              <a:t>roue. </a:t>
            </a:r>
            <a:r>
              <a:rPr lang="fr-FR" sz="2000" dirty="0" smtClean="0">
                <a:latin typeface="Tahoma"/>
                <a:cs typeface="Tahoma"/>
              </a:rPr>
              <a:t>On peut appliquer la </a:t>
            </a:r>
            <a:r>
              <a:rPr lang="fr-FR" sz="2000" spc="5" dirty="0" smtClean="0">
                <a:latin typeface="Tahoma"/>
                <a:cs typeface="Tahoma"/>
              </a:rPr>
              <a:t> </a:t>
            </a:r>
            <a:r>
              <a:rPr lang="fr-FR" sz="2000" spc="-5" dirty="0" smtClean="0">
                <a:latin typeface="Tahoma"/>
                <a:cs typeface="Tahoma"/>
              </a:rPr>
              <a:t>correspondance</a:t>
            </a:r>
            <a:r>
              <a:rPr lang="fr-FR" sz="2000" spc="-35" dirty="0" smtClean="0">
                <a:latin typeface="Tahoma"/>
                <a:cs typeface="Tahoma"/>
              </a:rPr>
              <a:t> </a:t>
            </a:r>
            <a:r>
              <a:rPr lang="fr-FR" sz="2000" spc="-10" dirty="0" smtClean="0">
                <a:latin typeface="Tahoma"/>
                <a:cs typeface="Tahoma"/>
              </a:rPr>
              <a:t>suivante</a:t>
            </a:r>
            <a:r>
              <a:rPr lang="fr-FR" sz="2000" spc="-70" dirty="0" smtClean="0">
                <a:latin typeface="Tahoma"/>
                <a:cs typeface="Tahoma"/>
              </a:rPr>
              <a:t> </a:t>
            </a:r>
            <a:r>
              <a:rPr lang="fr-FR" sz="2000" dirty="0" smtClean="0">
                <a:latin typeface="Tahoma"/>
                <a:cs typeface="Tahoma"/>
              </a:rPr>
              <a:t>:</a:t>
            </a:r>
            <a:endParaRPr lang="fr-FR" sz="2000" dirty="0">
              <a:latin typeface="Tahoma"/>
              <a:cs typeface="Tahoma"/>
            </a:endParaRPr>
          </a:p>
        </p:txBody>
      </p:sp>
      <p:sp>
        <p:nvSpPr>
          <p:cNvPr id="10" name="object 4"/>
          <p:cNvSpPr txBox="1"/>
          <p:nvPr/>
        </p:nvSpPr>
        <p:spPr>
          <a:xfrm>
            <a:off x="1082045" y="3153134"/>
            <a:ext cx="2432050" cy="130548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u="heavy" spc="-45" dirty="0">
                <a:uFill>
                  <a:solidFill>
                    <a:srgbClr val="000000"/>
                  </a:solidFill>
                </a:uFill>
                <a:latin typeface="Tahoma"/>
                <a:cs typeface="Tahoma"/>
              </a:rPr>
              <a:t>Taille </a:t>
            </a:r>
            <a:r>
              <a:rPr sz="2000" u="heavy" spc="-5" dirty="0">
                <a:uFill>
                  <a:solidFill>
                    <a:srgbClr val="000000"/>
                  </a:solidFill>
                </a:uFill>
                <a:latin typeface="Tahoma"/>
                <a:cs typeface="Tahoma"/>
              </a:rPr>
              <a:t>enfant</a:t>
            </a:r>
            <a:endParaRPr sz="2000" dirty="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</a:pPr>
            <a:r>
              <a:rPr sz="2000" spc="-5" dirty="0">
                <a:latin typeface="Tahoma"/>
                <a:cs typeface="Tahoma"/>
              </a:rPr>
              <a:t>De</a:t>
            </a:r>
            <a:r>
              <a:rPr sz="2000" spc="-25" dirty="0">
                <a:latin typeface="Tahoma"/>
                <a:cs typeface="Tahoma"/>
              </a:rPr>
              <a:t> </a:t>
            </a:r>
            <a:r>
              <a:rPr sz="2000" spc="-5" dirty="0">
                <a:latin typeface="Tahoma"/>
                <a:cs typeface="Tahoma"/>
              </a:rPr>
              <a:t>105 </a:t>
            </a:r>
            <a:r>
              <a:rPr sz="2000" spc="-5" dirty="0">
                <a:latin typeface="Arial"/>
                <a:cs typeface="Arial"/>
              </a:rPr>
              <a:t>à</a:t>
            </a:r>
            <a:r>
              <a:rPr sz="2000" spc="65" dirty="0">
                <a:latin typeface="Arial"/>
                <a:cs typeface="Arial"/>
              </a:rPr>
              <a:t> </a:t>
            </a:r>
            <a:r>
              <a:rPr sz="2000" dirty="0">
                <a:latin typeface="Tahoma"/>
                <a:cs typeface="Tahoma"/>
              </a:rPr>
              <a:t>120</a:t>
            </a:r>
            <a:r>
              <a:rPr sz="2000" spc="-35" dirty="0">
                <a:latin typeface="Tahoma"/>
                <a:cs typeface="Tahoma"/>
              </a:rPr>
              <a:t> </a:t>
            </a:r>
            <a:r>
              <a:rPr sz="2000" spc="-5" dirty="0">
                <a:latin typeface="Tahoma"/>
                <a:cs typeface="Tahoma"/>
              </a:rPr>
              <a:t>cm.</a:t>
            </a:r>
            <a:endParaRPr sz="2000" dirty="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</a:pPr>
            <a:r>
              <a:rPr sz="2000" spc="-5" dirty="0">
                <a:latin typeface="Tahoma"/>
                <a:cs typeface="Tahoma"/>
              </a:rPr>
              <a:t>De</a:t>
            </a:r>
            <a:r>
              <a:rPr sz="2000" spc="-30" dirty="0">
                <a:latin typeface="Tahoma"/>
                <a:cs typeface="Tahoma"/>
              </a:rPr>
              <a:t> </a:t>
            </a:r>
            <a:r>
              <a:rPr sz="2000" spc="-5" dirty="0">
                <a:latin typeface="Tahoma"/>
                <a:cs typeface="Tahoma"/>
              </a:rPr>
              <a:t>120</a:t>
            </a:r>
            <a:r>
              <a:rPr sz="2000" dirty="0">
                <a:latin typeface="Tahoma"/>
                <a:cs typeface="Tahoma"/>
              </a:rPr>
              <a:t> </a:t>
            </a:r>
            <a:r>
              <a:rPr sz="2000" dirty="0">
                <a:latin typeface="Arial"/>
                <a:cs typeface="Arial"/>
              </a:rPr>
              <a:t>à</a:t>
            </a:r>
            <a:r>
              <a:rPr sz="2000" spc="65" dirty="0">
                <a:latin typeface="Arial"/>
                <a:cs typeface="Arial"/>
              </a:rPr>
              <a:t> </a:t>
            </a:r>
            <a:r>
              <a:rPr sz="2000" spc="-5" dirty="0">
                <a:latin typeface="Tahoma"/>
                <a:cs typeface="Tahoma"/>
              </a:rPr>
              <a:t>140</a:t>
            </a:r>
            <a:r>
              <a:rPr sz="2000" spc="-15" dirty="0">
                <a:latin typeface="Tahoma"/>
                <a:cs typeface="Tahoma"/>
              </a:rPr>
              <a:t> </a:t>
            </a:r>
            <a:r>
              <a:rPr sz="2000" spc="-5" dirty="0">
                <a:latin typeface="Tahoma"/>
                <a:cs typeface="Tahoma"/>
              </a:rPr>
              <a:t>cm</a:t>
            </a:r>
            <a:r>
              <a:rPr sz="2000" spc="-5" dirty="0" smtClean="0">
                <a:latin typeface="Tahoma"/>
                <a:cs typeface="Tahoma"/>
              </a:rPr>
              <a:t>.</a:t>
            </a:r>
            <a:endParaRPr lang="fr-FR" sz="2000" spc="-5" dirty="0" smtClean="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</a:pPr>
            <a:r>
              <a:rPr lang="fr-FR" sz="2000" spc="-5" dirty="0">
                <a:latin typeface="Tahoma"/>
                <a:cs typeface="Tahoma"/>
              </a:rPr>
              <a:t>De</a:t>
            </a:r>
            <a:r>
              <a:rPr lang="fr-FR" sz="2000" dirty="0">
                <a:latin typeface="Tahoma"/>
                <a:cs typeface="Tahoma"/>
              </a:rPr>
              <a:t> </a:t>
            </a:r>
            <a:r>
              <a:rPr lang="fr-FR" sz="2000" spc="-5" dirty="0">
                <a:latin typeface="Tahoma"/>
                <a:cs typeface="Tahoma"/>
              </a:rPr>
              <a:t>140</a:t>
            </a:r>
            <a:r>
              <a:rPr lang="fr-FR" sz="2000" spc="20" dirty="0">
                <a:latin typeface="Tahoma"/>
                <a:cs typeface="Tahoma"/>
              </a:rPr>
              <a:t> </a:t>
            </a:r>
            <a:r>
              <a:rPr lang="fr-FR" sz="2000" spc="-5" dirty="0">
                <a:latin typeface="Arial"/>
                <a:cs typeface="Arial"/>
              </a:rPr>
              <a:t>à</a:t>
            </a:r>
            <a:r>
              <a:rPr lang="fr-FR" sz="2000" spc="85" dirty="0">
                <a:latin typeface="Arial"/>
                <a:cs typeface="Arial"/>
              </a:rPr>
              <a:t> </a:t>
            </a:r>
            <a:r>
              <a:rPr lang="fr-FR" sz="2000" dirty="0">
                <a:latin typeface="Tahoma"/>
                <a:cs typeface="Tahoma"/>
              </a:rPr>
              <a:t>155</a:t>
            </a:r>
            <a:r>
              <a:rPr lang="fr-FR" sz="2000" spc="-5" dirty="0">
                <a:latin typeface="Tahoma"/>
                <a:cs typeface="Tahoma"/>
              </a:rPr>
              <a:t> cm</a:t>
            </a:r>
            <a:r>
              <a:rPr lang="fr-FR" sz="2400" spc="-5" dirty="0">
                <a:latin typeface="Tahoma"/>
                <a:cs typeface="Tahoma"/>
              </a:rPr>
              <a:t>.</a:t>
            </a:r>
            <a:endParaRPr sz="2400" dirty="0">
              <a:latin typeface="Tahoma"/>
              <a:cs typeface="Tahoma"/>
            </a:endParaRPr>
          </a:p>
        </p:txBody>
      </p:sp>
      <p:sp>
        <p:nvSpPr>
          <p:cNvPr id="11" name="object 5"/>
          <p:cNvSpPr txBox="1"/>
          <p:nvPr/>
        </p:nvSpPr>
        <p:spPr>
          <a:xfrm>
            <a:off x="5567643" y="3074103"/>
            <a:ext cx="2664823" cy="126957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6364" marR="6350" indent="-114300">
              <a:lnSpc>
                <a:spcPct val="100000"/>
              </a:lnSpc>
              <a:spcBef>
                <a:spcPts val="100"/>
              </a:spcBef>
            </a:pPr>
            <a:r>
              <a:rPr sz="2000" u="heavy" spc="-45" dirty="0">
                <a:uFill>
                  <a:solidFill>
                    <a:srgbClr val="000000"/>
                  </a:solidFill>
                </a:uFill>
                <a:latin typeface="Tahoma"/>
                <a:cs typeface="Tahoma"/>
              </a:rPr>
              <a:t>Taille</a:t>
            </a:r>
            <a:r>
              <a:rPr sz="2000" u="heavy" spc="-30" dirty="0">
                <a:uFill>
                  <a:solidFill>
                    <a:srgbClr val="000000"/>
                  </a:solidFill>
                </a:uFill>
                <a:latin typeface="Tahoma"/>
                <a:cs typeface="Tahoma"/>
              </a:rPr>
              <a:t> </a:t>
            </a:r>
            <a:r>
              <a:rPr sz="2000" u="heavy" spc="-5" dirty="0" err="1">
                <a:uFill>
                  <a:solidFill>
                    <a:srgbClr val="000000"/>
                  </a:solidFill>
                </a:uFill>
                <a:latin typeface="Tahoma"/>
                <a:cs typeface="Tahoma"/>
              </a:rPr>
              <a:t>v</a:t>
            </a:r>
            <a:r>
              <a:rPr sz="2000" u="heavy" spc="-5" dirty="0" err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é</a:t>
            </a:r>
            <a:r>
              <a:rPr sz="2000" u="heavy" spc="-5" dirty="0" err="1">
                <a:uFill>
                  <a:solidFill>
                    <a:srgbClr val="000000"/>
                  </a:solidFill>
                </a:uFill>
                <a:latin typeface="Tahoma"/>
                <a:cs typeface="Tahoma"/>
              </a:rPr>
              <a:t>lo</a:t>
            </a:r>
            <a:r>
              <a:rPr sz="2000" u="heavy" spc="-5" dirty="0">
                <a:uFill>
                  <a:solidFill>
                    <a:srgbClr val="000000"/>
                  </a:solidFill>
                </a:uFill>
                <a:latin typeface="Tahoma"/>
                <a:cs typeface="Tahoma"/>
              </a:rPr>
              <a:t> </a:t>
            </a:r>
            <a:r>
              <a:rPr sz="2000" dirty="0">
                <a:latin typeface="Tahoma"/>
                <a:cs typeface="Tahoma"/>
              </a:rPr>
              <a:t> </a:t>
            </a:r>
            <a:endParaRPr lang="fr-FR" sz="2000" dirty="0" smtClean="0">
              <a:latin typeface="Tahoma"/>
              <a:cs typeface="Tahoma"/>
            </a:endParaRPr>
          </a:p>
          <a:p>
            <a:pPr marL="126364" marR="6350" indent="-114300">
              <a:lnSpc>
                <a:spcPct val="100000"/>
              </a:lnSpc>
              <a:spcBef>
                <a:spcPts val="100"/>
              </a:spcBef>
            </a:pPr>
            <a:r>
              <a:rPr lang="fr-FR" sz="2000" spc="-5" dirty="0">
                <a:latin typeface="Tahoma"/>
                <a:cs typeface="Tahoma"/>
              </a:rPr>
              <a:t> </a:t>
            </a:r>
            <a:r>
              <a:rPr sz="2000" spc="-5" dirty="0" smtClean="0">
                <a:latin typeface="Tahoma"/>
                <a:cs typeface="Tahoma"/>
              </a:rPr>
              <a:t>16</a:t>
            </a:r>
            <a:r>
              <a:rPr sz="2000" spc="-75" dirty="0" smtClean="0">
                <a:latin typeface="Tahoma"/>
                <a:cs typeface="Tahoma"/>
              </a:rPr>
              <a:t> </a:t>
            </a:r>
            <a:r>
              <a:rPr sz="2000" spc="-5" dirty="0" err="1" smtClean="0">
                <a:latin typeface="Tahoma"/>
                <a:cs typeface="Tahoma"/>
              </a:rPr>
              <a:t>pouces</a:t>
            </a:r>
            <a:r>
              <a:rPr lang="fr-FR" sz="2000" spc="-5" dirty="0">
                <a:latin typeface="Tahoma"/>
                <a:cs typeface="Tahoma"/>
              </a:rPr>
              <a:t>.</a:t>
            </a:r>
            <a:endParaRPr lang="fr-FR" sz="2000" dirty="0">
              <a:latin typeface="Tahoma"/>
              <a:cs typeface="Tahoma"/>
            </a:endParaRPr>
          </a:p>
          <a:p>
            <a:pPr marL="126364" marR="6350" indent="-114300">
              <a:lnSpc>
                <a:spcPct val="100000"/>
              </a:lnSpc>
              <a:spcBef>
                <a:spcPts val="100"/>
              </a:spcBef>
            </a:pPr>
            <a:r>
              <a:rPr sz="2000" spc="-5" dirty="0" smtClean="0">
                <a:latin typeface="Tahoma"/>
                <a:cs typeface="Tahoma"/>
              </a:rPr>
              <a:t>20</a:t>
            </a:r>
            <a:r>
              <a:rPr sz="2000" spc="-85" dirty="0" smtClean="0">
                <a:latin typeface="Tahoma"/>
                <a:cs typeface="Tahoma"/>
              </a:rPr>
              <a:t> </a:t>
            </a:r>
            <a:r>
              <a:rPr sz="2000" dirty="0" err="1" smtClean="0">
                <a:latin typeface="Tahoma"/>
                <a:cs typeface="Tahoma"/>
              </a:rPr>
              <a:t>pouces</a:t>
            </a:r>
            <a:r>
              <a:rPr lang="fr-FR" sz="2000" dirty="0" smtClean="0">
                <a:latin typeface="Tahoma"/>
                <a:cs typeface="Tahoma"/>
              </a:rPr>
              <a:t>.</a:t>
            </a:r>
          </a:p>
          <a:p>
            <a:pPr marL="126364">
              <a:lnSpc>
                <a:spcPct val="100000"/>
              </a:lnSpc>
            </a:pPr>
            <a:r>
              <a:rPr lang="fr-FR" sz="2000" spc="-5" dirty="0">
                <a:latin typeface="Tahoma"/>
                <a:cs typeface="Tahoma"/>
              </a:rPr>
              <a:t>24 </a:t>
            </a:r>
            <a:r>
              <a:rPr lang="fr-FR" sz="2000" spc="-5" dirty="0" smtClean="0">
                <a:latin typeface="Tahoma"/>
                <a:cs typeface="Tahoma"/>
              </a:rPr>
              <a:t>pouces.</a:t>
            </a:r>
            <a:endParaRPr sz="2000" dirty="0">
              <a:latin typeface="Tahoma"/>
              <a:cs typeface="Tahoma"/>
            </a:endParaRPr>
          </a:p>
        </p:txBody>
      </p:sp>
      <p:sp>
        <p:nvSpPr>
          <p:cNvPr id="12" name="object 6"/>
          <p:cNvSpPr txBox="1"/>
          <p:nvPr/>
        </p:nvSpPr>
        <p:spPr>
          <a:xfrm>
            <a:off x="351248" y="4159917"/>
            <a:ext cx="8974183" cy="193386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651510">
              <a:lnSpc>
                <a:spcPct val="100000"/>
              </a:lnSpc>
              <a:spcBef>
                <a:spcPts val="100"/>
              </a:spcBef>
              <a:tabLst>
                <a:tab pos="4514850" algn="l"/>
              </a:tabLst>
            </a:pPr>
            <a:r>
              <a:rPr sz="2400" spc="-5" dirty="0">
                <a:latin typeface="Tahoma"/>
                <a:cs typeface="Tahoma"/>
              </a:rPr>
              <a:t>	</a:t>
            </a:r>
            <a:endParaRPr lang="fr-FR" sz="2400" spc="-5" dirty="0" smtClean="0">
              <a:latin typeface="Tahoma"/>
              <a:cs typeface="Tahoma"/>
            </a:endParaRPr>
          </a:p>
          <a:p>
            <a:pPr marL="12700" marR="651510">
              <a:lnSpc>
                <a:spcPct val="100000"/>
              </a:lnSpc>
              <a:spcBef>
                <a:spcPts val="100"/>
              </a:spcBef>
              <a:tabLst>
                <a:tab pos="4514850" algn="l"/>
              </a:tabLst>
            </a:pPr>
            <a:r>
              <a:rPr sz="2000" spc="-5" dirty="0" err="1" smtClean="0">
                <a:latin typeface="Tahoma"/>
                <a:cs typeface="Tahoma"/>
              </a:rPr>
              <a:t>V</a:t>
            </a:r>
            <a:r>
              <a:rPr sz="2000" spc="-5" dirty="0" err="1" smtClean="0">
                <a:latin typeface="Arial"/>
                <a:cs typeface="Arial"/>
              </a:rPr>
              <a:t>é</a:t>
            </a:r>
            <a:r>
              <a:rPr sz="2000" spc="-5" dirty="0" err="1" smtClean="0">
                <a:latin typeface="Tahoma"/>
                <a:cs typeface="Tahoma"/>
              </a:rPr>
              <a:t>rifier</a:t>
            </a:r>
            <a:r>
              <a:rPr sz="2000" spc="-5" dirty="0" smtClean="0">
                <a:latin typeface="Tahoma"/>
                <a:cs typeface="Tahoma"/>
              </a:rPr>
              <a:t> </a:t>
            </a:r>
            <a:r>
              <a:rPr sz="2000" dirty="0">
                <a:latin typeface="Tahoma"/>
                <a:cs typeface="Tahoma"/>
              </a:rPr>
              <a:t>les points </a:t>
            </a:r>
            <a:r>
              <a:rPr sz="2000" spc="-5" dirty="0">
                <a:latin typeface="Tahoma"/>
                <a:cs typeface="Tahoma"/>
              </a:rPr>
              <a:t>essentiels </a:t>
            </a:r>
            <a:r>
              <a:rPr sz="2000" spc="-15" dirty="0">
                <a:latin typeface="Tahoma"/>
                <a:cs typeface="Tahoma"/>
              </a:rPr>
              <a:t>avant </a:t>
            </a:r>
            <a:r>
              <a:rPr sz="2000" spc="-5" dirty="0">
                <a:latin typeface="Tahoma"/>
                <a:cs typeface="Tahoma"/>
              </a:rPr>
              <a:t>chaque </a:t>
            </a:r>
            <a:r>
              <a:rPr sz="2000" dirty="0">
                <a:latin typeface="Tahoma"/>
                <a:cs typeface="Tahoma"/>
              </a:rPr>
              <a:t>s</a:t>
            </a:r>
            <a:r>
              <a:rPr sz="2000" dirty="0">
                <a:latin typeface="Arial"/>
                <a:cs typeface="Arial"/>
              </a:rPr>
              <a:t>é</a:t>
            </a:r>
            <a:r>
              <a:rPr sz="2000" dirty="0">
                <a:latin typeface="Tahoma"/>
                <a:cs typeface="Tahoma"/>
              </a:rPr>
              <a:t>ance. </a:t>
            </a:r>
            <a:r>
              <a:rPr sz="2000" spc="-735" dirty="0">
                <a:latin typeface="Tahoma"/>
                <a:cs typeface="Tahoma"/>
              </a:rPr>
              <a:t> </a:t>
            </a:r>
            <a:r>
              <a:rPr sz="2000" spc="-10" dirty="0">
                <a:latin typeface="Tahoma"/>
                <a:cs typeface="Tahoma"/>
              </a:rPr>
              <a:t>Effectuer </a:t>
            </a:r>
            <a:r>
              <a:rPr sz="2000" spc="-5" dirty="0">
                <a:latin typeface="Tahoma"/>
                <a:cs typeface="Tahoma"/>
              </a:rPr>
              <a:t>les </a:t>
            </a:r>
            <a:r>
              <a:rPr sz="2000" dirty="0">
                <a:latin typeface="Tahoma"/>
                <a:cs typeface="Tahoma"/>
              </a:rPr>
              <a:t>r</a:t>
            </a:r>
            <a:r>
              <a:rPr sz="2000" dirty="0">
                <a:latin typeface="Arial"/>
                <a:cs typeface="Arial"/>
              </a:rPr>
              <a:t>é</a:t>
            </a:r>
            <a:r>
              <a:rPr sz="2000" dirty="0">
                <a:latin typeface="Tahoma"/>
                <a:cs typeface="Tahoma"/>
              </a:rPr>
              <a:t>glages </a:t>
            </a:r>
            <a:r>
              <a:rPr sz="2000" spc="-5" dirty="0">
                <a:latin typeface="Tahoma"/>
                <a:cs typeface="Tahoma"/>
              </a:rPr>
              <a:t>simples.</a:t>
            </a:r>
            <a:endParaRPr sz="2000" dirty="0">
              <a:latin typeface="Tahoma"/>
              <a:cs typeface="Tahoma"/>
            </a:endParaRPr>
          </a:p>
          <a:p>
            <a:pPr marL="12700" marR="5080">
              <a:lnSpc>
                <a:spcPct val="100000"/>
              </a:lnSpc>
            </a:pPr>
            <a:r>
              <a:rPr sz="2000" dirty="0">
                <a:latin typeface="Tahoma"/>
                <a:cs typeface="Tahoma"/>
              </a:rPr>
              <a:t>Utiliser une</a:t>
            </a:r>
            <a:r>
              <a:rPr sz="2000" spc="5" dirty="0">
                <a:latin typeface="Tahoma"/>
                <a:cs typeface="Tahoma"/>
              </a:rPr>
              <a:t> </a:t>
            </a:r>
            <a:r>
              <a:rPr sz="2000" spc="-5" dirty="0">
                <a:latin typeface="Tahoma"/>
                <a:cs typeface="Tahoma"/>
              </a:rPr>
              <a:t>tenue</a:t>
            </a:r>
            <a:r>
              <a:rPr sz="2000" spc="-15" dirty="0">
                <a:latin typeface="Tahoma"/>
                <a:cs typeface="Tahoma"/>
              </a:rPr>
              <a:t> </a:t>
            </a:r>
            <a:r>
              <a:rPr sz="2000" spc="-5" dirty="0">
                <a:latin typeface="Tahoma"/>
                <a:cs typeface="Tahoma"/>
              </a:rPr>
              <a:t>adapt</a:t>
            </a:r>
            <a:r>
              <a:rPr sz="2000" spc="-5" dirty="0">
                <a:latin typeface="Arial"/>
                <a:cs typeface="Arial"/>
              </a:rPr>
              <a:t>é</a:t>
            </a:r>
            <a:r>
              <a:rPr sz="2000" spc="-5" dirty="0">
                <a:latin typeface="Tahoma"/>
                <a:cs typeface="Tahoma"/>
              </a:rPr>
              <a:t>e</a:t>
            </a:r>
            <a:r>
              <a:rPr sz="2000" spc="-10" dirty="0">
                <a:latin typeface="Tahoma"/>
                <a:cs typeface="Tahoma"/>
              </a:rPr>
              <a:t> </a:t>
            </a:r>
            <a:r>
              <a:rPr sz="2000" spc="-5" dirty="0">
                <a:latin typeface="Tahoma"/>
                <a:cs typeface="Tahoma"/>
              </a:rPr>
              <a:t>(chaussures</a:t>
            </a:r>
            <a:r>
              <a:rPr sz="2000" spc="5" dirty="0">
                <a:latin typeface="Tahoma"/>
                <a:cs typeface="Tahoma"/>
              </a:rPr>
              <a:t> </a:t>
            </a:r>
            <a:r>
              <a:rPr sz="2000" dirty="0">
                <a:latin typeface="Arial"/>
                <a:cs typeface="Arial"/>
              </a:rPr>
              <a:t>à</a:t>
            </a:r>
            <a:r>
              <a:rPr sz="2000" spc="90" dirty="0">
                <a:latin typeface="Arial"/>
                <a:cs typeface="Arial"/>
              </a:rPr>
              <a:t> </a:t>
            </a:r>
            <a:r>
              <a:rPr sz="2000" spc="-5" dirty="0" err="1">
                <a:latin typeface="Tahoma"/>
                <a:cs typeface="Tahoma"/>
              </a:rPr>
              <a:t>semelles</a:t>
            </a:r>
            <a:r>
              <a:rPr sz="2000" spc="-5" dirty="0">
                <a:latin typeface="Tahoma"/>
                <a:cs typeface="Tahoma"/>
              </a:rPr>
              <a:t> </a:t>
            </a:r>
            <a:r>
              <a:rPr sz="2000" dirty="0">
                <a:latin typeface="Tahoma"/>
                <a:cs typeface="Tahoma"/>
              </a:rPr>
              <a:t> </a:t>
            </a:r>
            <a:r>
              <a:rPr sz="2000" spc="-5" dirty="0" smtClean="0">
                <a:latin typeface="Tahoma"/>
                <a:cs typeface="Tahoma"/>
              </a:rPr>
              <a:t>semi-</a:t>
            </a:r>
            <a:r>
              <a:rPr sz="2000" spc="-5" dirty="0" err="1" smtClean="0">
                <a:latin typeface="Tahoma"/>
                <a:cs typeface="Tahoma"/>
              </a:rPr>
              <a:t>rigides</a:t>
            </a:r>
            <a:r>
              <a:rPr lang="fr-FR" sz="2000" spc="-5" dirty="0" smtClean="0">
                <a:latin typeface="Tahoma"/>
                <a:cs typeface="Tahoma"/>
              </a:rPr>
              <a:t> </a:t>
            </a:r>
            <a:r>
              <a:rPr sz="2000" spc="-5" dirty="0" smtClean="0">
                <a:latin typeface="Tahoma"/>
                <a:cs typeface="Tahoma"/>
              </a:rPr>
              <a:t>;</a:t>
            </a:r>
            <a:r>
              <a:rPr sz="2000" spc="-25" dirty="0" smtClean="0">
                <a:latin typeface="Tahoma"/>
                <a:cs typeface="Tahoma"/>
              </a:rPr>
              <a:t> </a:t>
            </a:r>
            <a:r>
              <a:rPr sz="2000" dirty="0">
                <a:latin typeface="Tahoma"/>
                <a:cs typeface="Tahoma"/>
              </a:rPr>
              <a:t>gants</a:t>
            </a:r>
            <a:r>
              <a:rPr sz="2000" spc="-15" dirty="0">
                <a:latin typeface="Tahoma"/>
                <a:cs typeface="Tahoma"/>
              </a:rPr>
              <a:t> </a:t>
            </a:r>
            <a:r>
              <a:rPr sz="2000" dirty="0">
                <a:latin typeface="Tahoma"/>
                <a:cs typeface="Tahoma"/>
              </a:rPr>
              <a:t>pour</a:t>
            </a:r>
            <a:r>
              <a:rPr sz="2000" spc="-35" dirty="0">
                <a:latin typeface="Tahoma"/>
                <a:cs typeface="Tahoma"/>
              </a:rPr>
              <a:t> </a:t>
            </a:r>
            <a:r>
              <a:rPr sz="2000" dirty="0">
                <a:latin typeface="Tahoma"/>
                <a:cs typeface="Tahoma"/>
              </a:rPr>
              <a:t>prot</a:t>
            </a:r>
            <a:r>
              <a:rPr sz="2000" dirty="0">
                <a:latin typeface="Arial"/>
                <a:cs typeface="Arial"/>
              </a:rPr>
              <a:t>é</a:t>
            </a:r>
            <a:r>
              <a:rPr sz="2000" dirty="0">
                <a:latin typeface="Tahoma"/>
                <a:cs typeface="Tahoma"/>
              </a:rPr>
              <a:t>ger</a:t>
            </a:r>
            <a:r>
              <a:rPr sz="2000" spc="-20" dirty="0">
                <a:latin typeface="Tahoma"/>
                <a:cs typeface="Tahoma"/>
              </a:rPr>
              <a:t> </a:t>
            </a:r>
            <a:r>
              <a:rPr sz="2000" dirty="0">
                <a:latin typeface="Tahoma"/>
                <a:cs typeface="Tahoma"/>
              </a:rPr>
              <a:t>la</a:t>
            </a:r>
            <a:r>
              <a:rPr sz="2000" spc="-5" dirty="0">
                <a:latin typeface="Tahoma"/>
                <a:cs typeface="Tahoma"/>
              </a:rPr>
              <a:t> </a:t>
            </a:r>
            <a:r>
              <a:rPr sz="2000" dirty="0">
                <a:latin typeface="Tahoma"/>
                <a:cs typeface="Tahoma"/>
              </a:rPr>
              <a:t>paume</a:t>
            </a:r>
            <a:r>
              <a:rPr sz="2000" spc="-25" dirty="0">
                <a:latin typeface="Tahoma"/>
                <a:cs typeface="Tahoma"/>
              </a:rPr>
              <a:t> </a:t>
            </a:r>
            <a:r>
              <a:rPr sz="2000" dirty="0">
                <a:latin typeface="Tahoma"/>
                <a:cs typeface="Tahoma"/>
              </a:rPr>
              <a:t>des</a:t>
            </a:r>
            <a:r>
              <a:rPr sz="2000" spc="-5" dirty="0">
                <a:latin typeface="Tahoma"/>
                <a:cs typeface="Tahoma"/>
              </a:rPr>
              <a:t> </a:t>
            </a:r>
            <a:r>
              <a:rPr sz="2000" dirty="0" smtClean="0">
                <a:latin typeface="Tahoma"/>
                <a:cs typeface="Tahoma"/>
              </a:rPr>
              <a:t>mains</a:t>
            </a:r>
            <a:r>
              <a:rPr lang="fr-FR" sz="2000" dirty="0" smtClean="0">
                <a:latin typeface="Tahoma"/>
                <a:cs typeface="Tahoma"/>
              </a:rPr>
              <a:t> </a:t>
            </a:r>
            <a:r>
              <a:rPr sz="2000" dirty="0" smtClean="0">
                <a:latin typeface="Tahoma"/>
                <a:cs typeface="Tahoma"/>
              </a:rPr>
              <a:t>; </a:t>
            </a:r>
            <a:r>
              <a:rPr sz="2000" spc="-735" dirty="0" smtClean="0">
                <a:latin typeface="Tahoma"/>
                <a:cs typeface="Tahoma"/>
              </a:rPr>
              <a:t> </a:t>
            </a:r>
            <a:r>
              <a:rPr sz="2000" spc="-5" dirty="0">
                <a:latin typeface="Tahoma"/>
                <a:cs typeface="Tahoma"/>
              </a:rPr>
              <a:t>casque</a:t>
            </a:r>
            <a:r>
              <a:rPr sz="2000" spc="20" dirty="0">
                <a:latin typeface="Tahoma"/>
                <a:cs typeface="Tahoma"/>
              </a:rPr>
              <a:t> </a:t>
            </a:r>
            <a:r>
              <a:rPr sz="2000" spc="-5" dirty="0">
                <a:latin typeface="Arial"/>
                <a:cs typeface="Arial"/>
              </a:rPr>
              <a:t>à</a:t>
            </a:r>
            <a:r>
              <a:rPr sz="2000" spc="85" dirty="0">
                <a:latin typeface="Arial"/>
                <a:cs typeface="Arial"/>
              </a:rPr>
              <a:t> </a:t>
            </a:r>
            <a:r>
              <a:rPr sz="2000" spc="-5" dirty="0">
                <a:latin typeface="Tahoma"/>
                <a:cs typeface="Tahoma"/>
              </a:rPr>
              <a:t>coque</a:t>
            </a:r>
            <a:r>
              <a:rPr sz="2000" dirty="0">
                <a:latin typeface="Tahoma"/>
                <a:cs typeface="Tahoma"/>
              </a:rPr>
              <a:t> </a:t>
            </a:r>
            <a:r>
              <a:rPr sz="2000" spc="-5" dirty="0">
                <a:latin typeface="Tahoma"/>
                <a:cs typeface="Tahoma"/>
              </a:rPr>
              <a:t>rigide</a:t>
            </a:r>
            <a:r>
              <a:rPr sz="2000" spc="-25" dirty="0">
                <a:latin typeface="Tahoma"/>
                <a:cs typeface="Tahoma"/>
              </a:rPr>
              <a:t> </a:t>
            </a:r>
            <a:r>
              <a:rPr sz="2000" spc="-10" dirty="0">
                <a:latin typeface="Tahoma"/>
                <a:cs typeface="Tahoma"/>
              </a:rPr>
              <a:t>correctement</a:t>
            </a:r>
            <a:r>
              <a:rPr sz="2000" dirty="0">
                <a:latin typeface="Tahoma"/>
                <a:cs typeface="Tahoma"/>
              </a:rPr>
              <a:t> fix</a:t>
            </a:r>
            <a:r>
              <a:rPr sz="2000" dirty="0">
                <a:latin typeface="Arial"/>
                <a:cs typeface="Arial"/>
              </a:rPr>
              <a:t>é</a:t>
            </a:r>
            <a:r>
              <a:rPr sz="2000" spc="70" dirty="0">
                <a:latin typeface="Arial"/>
                <a:cs typeface="Arial"/>
              </a:rPr>
              <a:t> </a:t>
            </a:r>
            <a:r>
              <a:rPr sz="2000" spc="-5" dirty="0">
                <a:latin typeface="Tahoma"/>
                <a:cs typeface="Tahoma"/>
              </a:rPr>
              <a:t>sur</a:t>
            </a:r>
            <a:r>
              <a:rPr sz="2000" spc="5" dirty="0">
                <a:latin typeface="Tahoma"/>
                <a:cs typeface="Tahoma"/>
              </a:rPr>
              <a:t> </a:t>
            </a:r>
            <a:r>
              <a:rPr sz="2000" dirty="0">
                <a:latin typeface="Tahoma"/>
                <a:cs typeface="Tahoma"/>
              </a:rPr>
              <a:t>la </a:t>
            </a:r>
            <a:r>
              <a:rPr sz="2000" spc="-5" dirty="0">
                <a:latin typeface="Tahoma"/>
                <a:cs typeface="Tahoma"/>
              </a:rPr>
              <a:t>tête).</a:t>
            </a:r>
            <a:endParaRPr sz="2000" dirty="0">
              <a:latin typeface="Tahoma"/>
              <a:cs typeface="Tahoma"/>
            </a:endParaRPr>
          </a:p>
        </p:txBody>
      </p:sp>
      <p:sp>
        <p:nvSpPr>
          <p:cNvPr id="13" name="object 4"/>
          <p:cNvSpPr txBox="1"/>
          <p:nvPr/>
        </p:nvSpPr>
        <p:spPr>
          <a:xfrm>
            <a:off x="1031966" y="771171"/>
            <a:ext cx="8499208" cy="750847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751455" marR="6985" defTabSz="914400">
              <a:spcBef>
                <a:spcPts val="95"/>
              </a:spcBef>
            </a:pPr>
            <a:r>
              <a:rPr sz="2400" b="1" cap="all" dirty="0">
                <a:solidFill>
                  <a:srgbClr val="FF9940"/>
                </a:solidFill>
                <a:latin typeface="Arial"/>
              </a:rPr>
              <a:t>Les équipements obligatoires </a:t>
            </a:r>
            <a:r>
              <a:rPr sz="2400" b="1" cap="all" dirty="0" smtClean="0">
                <a:solidFill>
                  <a:srgbClr val="FF9940"/>
                </a:solidFill>
                <a:latin typeface="Arial"/>
              </a:rPr>
              <a:t>de</a:t>
            </a:r>
            <a:r>
              <a:rPr lang="fr-FR" sz="2400" b="1" cap="all" dirty="0" smtClean="0">
                <a:solidFill>
                  <a:srgbClr val="FF9940"/>
                </a:solidFill>
                <a:latin typeface="Arial"/>
              </a:rPr>
              <a:t> </a:t>
            </a:r>
            <a:r>
              <a:rPr sz="2400" b="1" cap="all" dirty="0" smtClean="0">
                <a:solidFill>
                  <a:srgbClr val="FF9940"/>
                </a:solidFill>
                <a:latin typeface="Arial"/>
              </a:rPr>
              <a:t>la </a:t>
            </a:r>
            <a:r>
              <a:rPr sz="2400" b="1" cap="all" dirty="0">
                <a:solidFill>
                  <a:srgbClr val="FF9940"/>
                </a:solidFill>
                <a:latin typeface="Arial"/>
              </a:rPr>
              <a:t>bicyclette</a:t>
            </a:r>
          </a:p>
        </p:txBody>
      </p:sp>
    </p:spTree>
    <p:extLst>
      <p:ext uri="{BB962C8B-B14F-4D97-AF65-F5344CB8AC3E}">
        <p14:creationId xmlns:p14="http://schemas.microsoft.com/office/powerpoint/2010/main" val="254529962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pied de page 7"/>
          <p:cNvSpPr txBox="1">
            <a:spLocks/>
          </p:cNvSpPr>
          <p:nvPr/>
        </p:nvSpPr>
        <p:spPr bwMode="gray">
          <a:xfrm>
            <a:off x="627419" y="6362134"/>
            <a:ext cx="5904000" cy="360000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defPPr>
              <a:defRPr lang="fr-FR"/>
            </a:defPPr>
            <a:lvl1pPr marL="0" algn="l" defTabSz="914400" rtl="0" eaLnBrk="1" latinLnBrk="0" hangingPunct="1">
              <a:defRPr sz="75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dirty="0" smtClean="0">
                <a:solidFill>
                  <a:srgbClr val="000000"/>
                </a:solidFill>
                <a:latin typeface="Arial"/>
              </a:rPr>
              <a:t>Intitulé de la direction/service </a:t>
            </a:r>
            <a:endParaRPr lang="fr-FR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>
          <a:xfrm>
            <a:off x="3809640" y="6352848"/>
            <a:ext cx="2057400" cy="365125"/>
          </a:xfrm>
        </p:spPr>
        <p:txBody>
          <a:bodyPr/>
          <a:lstStyle/>
          <a:p>
            <a:pPr algn="ctr" defTabSz="914400"/>
            <a:fld id="{7CE27FD8-406D-476B-89C0-7989EEE88455}" type="slidenum">
              <a:rPr lang="fr-FR" sz="750" b="1">
                <a:solidFill>
                  <a:srgbClr val="000000"/>
                </a:solidFill>
                <a:latin typeface="Arial"/>
              </a:rPr>
              <a:pPr algn="ctr" defTabSz="914400"/>
              <a:t>14</a:t>
            </a:fld>
            <a:endParaRPr lang="fr-FR" sz="750" b="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Espace réservé de la date 5"/>
          <p:cNvSpPr>
            <a:spLocks noGrp="1"/>
          </p:cNvSpPr>
          <p:nvPr>
            <p:ph type="dt" sz="half" idx="10"/>
          </p:nvPr>
        </p:nvSpPr>
        <p:spPr>
          <a:xfrm>
            <a:off x="6900055" y="6352848"/>
            <a:ext cx="2057400" cy="365125"/>
          </a:xfrm>
        </p:spPr>
        <p:txBody>
          <a:bodyPr/>
          <a:lstStyle/>
          <a:p>
            <a:pPr algn="r" defTabSz="914400"/>
            <a:fld id="{8ED29B71-57A5-43A8-A210-5BC5AD40E124}" type="datetime1">
              <a:rPr lang="fr-FR" sz="750" b="1">
                <a:solidFill>
                  <a:srgbClr val="000000"/>
                </a:solidFill>
                <a:latin typeface="Arial"/>
              </a:rPr>
              <a:pPr algn="r" defTabSz="914400"/>
              <a:t>09/03/2021</a:t>
            </a:fld>
            <a:endParaRPr lang="fr-FR" sz="750" b="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" name="object 3"/>
          <p:cNvSpPr txBox="1"/>
          <p:nvPr/>
        </p:nvSpPr>
        <p:spPr>
          <a:xfrm>
            <a:off x="627419" y="2307064"/>
            <a:ext cx="8100695" cy="3317875"/>
          </a:xfrm>
          <a:prstGeom prst="rect">
            <a:avLst/>
          </a:prstGeom>
        </p:spPr>
        <p:txBody>
          <a:bodyPr vert="horz" wrap="square" lIns="0" tIns="8509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670"/>
              </a:spcBef>
            </a:pPr>
            <a:r>
              <a:rPr sz="2400" b="1" spc="-35" dirty="0">
                <a:latin typeface="Arial"/>
                <a:cs typeface="Arial"/>
              </a:rPr>
              <a:t>Textes</a:t>
            </a:r>
            <a:r>
              <a:rPr sz="2400" b="1" spc="5" dirty="0">
                <a:latin typeface="Arial"/>
                <a:cs typeface="Arial"/>
              </a:rPr>
              <a:t> </a:t>
            </a:r>
            <a:r>
              <a:rPr sz="2400" b="1" dirty="0">
                <a:latin typeface="Arial"/>
                <a:cs typeface="Arial"/>
              </a:rPr>
              <a:t>de</a:t>
            </a:r>
            <a:r>
              <a:rPr sz="2400" b="1" spc="-25" dirty="0">
                <a:latin typeface="Arial"/>
                <a:cs typeface="Arial"/>
              </a:rPr>
              <a:t> </a:t>
            </a:r>
            <a:r>
              <a:rPr sz="2400" b="1" spc="-5" dirty="0">
                <a:latin typeface="Arial"/>
                <a:cs typeface="Arial"/>
              </a:rPr>
              <a:t>référence</a:t>
            </a:r>
            <a:r>
              <a:rPr sz="2400" b="1" spc="20" dirty="0">
                <a:latin typeface="Arial"/>
                <a:cs typeface="Arial"/>
              </a:rPr>
              <a:t> </a:t>
            </a:r>
            <a:r>
              <a:rPr sz="2400" b="1" dirty="0">
                <a:latin typeface="Arial"/>
                <a:cs typeface="Arial"/>
              </a:rPr>
              <a:t>:</a:t>
            </a:r>
            <a:endParaRPr sz="2400" dirty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580"/>
              </a:spcBef>
            </a:pPr>
            <a:r>
              <a:rPr sz="2400" spc="-5" dirty="0">
                <a:latin typeface="Arial"/>
                <a:cs typeface="Arial"/>
              </a:rPr>
              <a:t>Circulaire</a:t>
            </a:r>
            <a:r>
              <a:rPr sz="2400" spc="3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n°</a:t>
            </a:r>
            <a:r>
              <a:rPr sz="2400" spc="5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99-136</a:t>
            </a:r>
            <a:r>
              <a:rPr sz="2400" spc="1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du</a:t>
            </a:r>
            <a:r>
              <a:rPr sz="2400" spc="-5" dirty="0">
                <a:latin typeface="Arial"/>
                <a:cs typeface="Arial"/>
              </a:rPr>
              <a:t> 21-09-1999</a:t>
            </a:r>
            <a:r>
              <a:rPr sz="2400" spc="25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concernant</a:t>
            </a:r>
            <a:r>
              <a:rPr sz="2400" spc="20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les</a:t>
            </a:r>
            <a:r>
              <a:rPr sz="2400" spc="1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sorties</a:t>
            </a:r>
          </a:p>
          <a:p>
            <a:pPr marL="12700">
              <a:lnSpc>
                <a:spcPct val="100000"/>
              </a:lnSpc>
            </a:pPr>
            <a:r>
              <a:rPr sz="2400" spc="-5" dirty="0">
                <a:latin typeface="Arial"/>
                <a:cs typeface="Arial"/>
              </a:rPr>
              <a:t>scolaires.</a:t>
            </a:r>
            <a:endParaRPr sz="2400" dirty="0">
              <a:latin typeface="Arial"/>
              <a:cs typeface="Arial"/>
            </a:endParaRPr>
          </a:p>
          <a:p>
            <a:pPr marL="355600" marR="8255" indent="-342900">
              <a:lnSpc>
                <a:spcPct val="100000"/>
              </a:lnSpc>
              <a:spcBef>
                <a:spcPts val="575"/>
              </a:spcBef>
              <a:buChar char="•"/>
              <a:tabLst>
                <a:tab pos="354965" algn="l"/>
                <a:tab pos="355600" algn="l"/>
              </a:tabLst>
            </a:pPr>
            <a:r>
              <a:rPr sz="2400" spc="-5" dirty="0">
                <a:latin typeface="Arial"/>
                <a:cs typeface="Arial"/>
              </a:rPr>
              <a:t>«</a:t>
            </a:r>
            <a:r>
              <a:rPr sz="2400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Les</a:t>
            </a:r>
            <a:r>
              <a:rPr sz="2400" spc="5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sorties</a:t>
            </a:r>
            <a:r>
              <a:rPr sz="2400" spc="5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à</a:t>
            </a:r>
            <a:r>
              <a:rPr sz="2400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bicyclette</a:t>
            </a:r>
            <a:r>
              <a:rPr sz="2400" spc="15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sur</a:t>
            </a:r>
            <a:r>
              <a:rPr sz="2400" spc="5" dirty="0">
                <a:latin typeface="Arial"/>
                <a:cs typeface="Arial"/>
              </a:rPr>
              <a:t> </a:t>
            </a:r>
            <a:r>
              <a:rPr sz="2400" spc="-10" dirty="0">
                <a:latin typeface="Arial"/>
                <a:cs typeface="Arial"/>
              </a:rPr>
              <a:t>la</a:t>
            </a:r>
            <a:r>
              <a:rPr sz="2400" spc="15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voie</a:t>
            </a:r>
            <a:r>
              <a:rPr sz="2400" spc="5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publique</a:t>
            </a:r>
            <a:r>
              <a:rPr sz="2400" spc="35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seront </a:t>
            </a:r>
            <a:r>
              <a:rPr sz="2400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exclusivement</a:t>
            </a:r>
            <a:r>
              <a:rPr sz="2400" spc="45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réservées</a:t>
            </a:r>
            <a:r>
              <a:rPr sz="2400" spc="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aux </a:t>
            </a:r>
            <a:r>
              <a:rPr sz="2400" spc="-5" dirty="0">
                <a:latin typeface="Arial"/>
                <a:cs typeface="Arial"/>
              </a:rPr>
              <a:t>classes</a:t>
            </a:r>
            <a:r>
              <a:rPr sz="2400" spc="10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des</a:t>
            </a:r>
            <a:r>
              <a:rPr sz="2400" spc="15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cycles</a:t>
            </a:r>
            <a:r>
              <a:rPr sz="2400" spc="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2</a:t>
            </a:r>
            <a:r>
              <a:rPr sz="2400" spc="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et</a:t>
            </a:r>
            <a:r>
              <a:rPr sz="2400" spc="1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3</a:t>
            </a:r>
            <a:r>
              <a:rPr sz="2400" spc="-10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».</a:t>
            </a:r>
            <a:endParaRPr sz="2400" dirty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580"/>
              </a:spcBef>
            </a:pPr>
            <a:r>
              <a:rPr sz="2400" u="heavy" spc="-5" dirty="0">
                <a:solidFill>
                  <a:srgbClr val="009999"/>
                </a:solidFill>
                <a:uFill>
                  <a:solidFill>
                    <a:srgbClr val="009999"/>
                  </a:solidFill>
                </a:uFill>
                <a:latin typeface="Arial"/>
                <a:cs typeface="Arial"/>
                <a:hlinkClick r:id="rId3"/>
              </a:rPr>
              <a:t>Circulaire</a:t>
            </a:r>
            <a:r>
              <a:rPr sz="2400" u="heavy" spc="50" dirty="0">
                <a:solidFill>
                  <a:srgbClr val="009999"/>
                </a:solidFill>
                <a:uFill>
                  <a:solidFill>
                    <a:srgbClr val="009999"/>
                  </a:solidFill>
                </a:uFill>
                <a:latin typeface="Arial"/>
                <a:cs typeface="Arial"/>
                <a:hlinkClick r:id="rId3"/>
              </a:rPr>
              <a:t> </a:t>
            </a:r>
            <a:r>
              <a:rPr sz="2400" u="heavy" spc="-5" dirty="0">
                <a:solidFill>
                  <a:srgbClr val="009999"/>
                </a:solidFill>
                <a:uFill>
                  <a:solidFill>
                    <a:srgbClr val="009999"/>
                  </a:solidFill>
                </a:uFill>
                <a:latin typeface="Arial"/>
                <a:cs typeface="Arial"/>
                <a:hlinkClick r:id="rId3"/>
              </a:rPr>
              <a:t>interministérielle</a:t>
            </a:r>
            <a:r>
              <a:rPr sz="2400" u="heavy" spc="50" dirty="0">
                <a:solidFill>
                  <a:srgbClr val="009999"/>
                </a:solidFill>
                <a:uFill>
                  <a:solidFill>
                    <a:srgbClr val="009999"/>
                  </a:solidFill>
                </a:uFill>
                <a:latin typeface="Arial"/>
                <a:cs typeface="Arial"/>
                <a:hlinkClick r:id="rId3"/>
              </a:rPr>
              <a:t> </a:t>
            </a:r>
            <a:r>
              <a:rPr sz="2400" u="heavy" dirty="0">
                <a:solidFill>
                  <a:srgbClr val="009999"/>
                </a:solidFill>
                <a:uFill>
                  <a:solidFill>
                    <a:srgbClr val="009999"/>
                  </a:solidFill>
                </a:uFill>
                <a:latin typeface="Arial"/>
                <a:cs typeface="Arial"/>
                <a:hlinkClick r:id="rId3"/>
              </a:rPr>
              <a:t>n°</a:t>
            </a:r>
            <a:r>
              <a:rPr sz="2400" u="heavy" spc="10" dirty="0">
                <a:solidFill>
                  <a:srgbClr val="009999"/>
                </a:solidFill>
                <a:uFill>
                  <a:solidFill>
                    <a:srgbClr val="009999"/>
                  </a:solidFill>
                </a:uFill>
                <a:latin typeface="Arial"/>
                <a:cs typeface="Arial"/>
                <a:hlinkClick r:id="rId3"/>
              </a:rPr>
              <a:t> </a:t>
            </a:r>
            <a:r>
              <a:rPr sz="2400" u="heavy" spc="-30" dirty="0">
                <a:solidFill>
                  <a:srgbClr val="009999"/>
                </a:solidFill>
                <a:uFill>
                  <a:solidFill>
                    <a:srgbClr val="009999"/>
                  </a:solidFill>
                </a:uFill>
                <a:latin typeface="Arial"/>
                <a:cs typeface="Arial"/>
                <a:hlinkClick r:id="rId3"/>
              </a:rPr>
              <a:t>2017-116</a:t>
            </a:r>
            <a:r>
              <a:rPr sz="2400" u="heavy" spc="25" dirty="0">
                <a:solidFill>
                  <a:srgbClr val="009999"/>
                </a:solidFill>
                <a:uFill>
                  <a:solidFill>
                    <a:srgbClr val="009999"/>
                  </a:solidFill>
                </a:uFill>
                <a:latin typeface="Arial"/>
                <a:cs typeface="Arial"/>
                <a:hlinkClick r:id="rId3"/>
              </a:rPr>
              <a:t> </a:t>
            </a:r>
            <a:r>
              <a:rPr sz="2400" u="heavy" spc="-5" dirty="0">
                <a:solidFill>
                  <a:srgbClr val="009999"/>
                </a:solidFill>
                <a:uFill>
                  <a:solidFill>
                    <a:srgbClr val="009999"/>
                  </a:solidFill>
                </a:uFill>
                <a:latin typeface="Arial"/>
                <a:cs typeface="Arial"/>
                <a:hlinkClick r:id="rId3"/>
              </a:rPr>
              <a:t>du</a:t>
            </a:r>
            <a:r>
              <a:rPr sz="2400" u="heavy" spc="5" dirty="0">
                <a:solidFill>
                  <a:srgbClr val="009999"/>
                </a:solidFill>
                <a:uFill>
                  <a:solidFill>
                    <a:srgbClr val="009999"/>
                  </a:solidFill>
                </a:uFill>
                <a:latin typeface="Arial"/>
                <a:cs typeface="Arial"/>
                <a:hlinkClick r:id="rId3"/>
              </a:rPr>
              <a:t> </a:t>
            </a:r>
            <a:r>
              <a:rPr sz="2400" u="heavy" spc="-5" dirty="0">
                <a:solidFill>
                  <a:srgbClr val="009999"/>
                </a:solidFill>
                <a:uFill>
                  <a:solidFill>
                    <a:srgbClr val="009999"/>
                  </a:solidFill>
                </a:uFill>
                <a:latin typeface="Arial"/>
                <a:cs typeface="Arial"/>
                <a:hlinkClick r:id="rId3"/>
              </a:rPr>
              <a:t>6-10-2017</a:t>
            </a:r>
            <a:endParaRPr sz="2400" dirty="0">
              <a:latin typeface="Arial"/>
              <a:cs typeface="Arial"/>
            </a:endParaRPr>
          </a:p>
          <a:p>
            <a:pPr marL="12700" marR="5080">
              <a:lnSpc>
                <a:spcPct val="100000"/>
              </a:lnSpc>
              <a:spcBef>
                <a:spcPts val="575"/>
              </a:spcBef>
            </a:pPr>
            <a:r>
              <a:rPr sz="2400" spc="-5" dirty="0">
                <a:latin typeface="Arial"/>
                <a:cs typeface="Arial"/>
              </a:rPr>
              <a:t>Le</a:t>
            </a:r>
            <a:r>
              <a:rPr sz="2400" spc="5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VTT</a:t>
            </a:r>
            <a:r>
              <a:rPr sz="2400" spc="-4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et</a:t>
            </a:r>
            <a:r>
              <a:rPr sz="2400" spc="10" dirty="0">
                <a:latin typeface="Arial"/>
                <a:cs typeface="Arial"/>
              </a:rPr>
              <a:t> </a:t>
            </a:r>
            <a:r>
              <a:rPr sz="2400" spc="-10" dirty="0">
                <a:latin typeface="Arial"/>
                <a:cs typeface="Arial"/>
              </a:rPr>
              <a:t>le</a:t>
            </a:r>
            <a:r>
              <a:rPr sz="2400" spc="5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cyclisme</a:t>
            </a:r>
            <a:r>
              <a:rPr sz="2400" spc="20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sur</a:t>
            </a:r>
            <a:r>
              <a:rPr sz="2400" spc="5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route</a:t>
            </a:r>
            <a:r>
              <a:rPr sz="2400" spc="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sont</a:t>
            </a:r>
            <a:r>
              <a:rPr sz="2400" spc="5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considérés</a:t>
            </a:r>
            <a:r>
              <a:rPr sz="2400" spc="30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comme</a:t>
            </a:r>
            <a:r>
              <a:rPr sz="2400" spc="5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des </a:t>
            </a:r>
            <a:r>
              <a:rPr sz="2400" spc="-650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activités</a:t>
            </a:r>
            <a:r>
              <a:rPr sz="2400" dirty="0">
                <a:latin typeface="Arial"/>
                <a:cs typeface="Arial"/>
              </a:rPr>
              <a:t> à </a:t>
            </a:r>
            <a:r>
              <a:rPr sz="2400" spc="-5" dirty="0">
                <a:latin typeface="Arial"/>
                <a:cs typeface="Arial"/>
              </a:rPr>
              <a:t>encadrement</a:t>
            </a:r>
            <a:r>
              <a:rPr sz="2400" spc="1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renforcé.</a:t>
            </a:r>
          </a:p>
        </p:txBody>
      </p:sp>
      <p:sp>
        <p:nvSpPr>
          <p:cNvPr id="14" name="object 2"/>
          <p:cNvSpPr txBox="1">
            <a:spLocks/>
          </p:cNvSpPr>
          <p:nvPr/>
        </p:nvSpPr>
        <p:spPr>
          <a:xfrm>
            <a:off x="3194195" y="1332573"/>
            <a:ext cx="5763260" cy="750847"/>
          </a:xfrm>
          <a:prstGeom prst="rect">
            <a:avLst/>
          </a:prstGeom>
        </p:spPr>
        <p:txBody>
          <a:bodyPr vert="horz" wrap="square" lIns="0" tIns="12065" rIns="0" bIns="0" rtlCol="0" anchor="b">
            <a:sp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fr-FR" sz="2400" b="1" cap="all" dirty="0">
                <a:solidFill>
                  <a:srgbClr val="FF9940"/>
                </a:solidFill>
                <a:latin typeface="Arial"/>
                <a:ea typeface="+mn-ea"/>
                <a:cs typeface="+mn-cs"/>
              </a:rPr>
              <a:t>Réglementation et sortie à bicyclette</a:t>
            </a:r>
          </a:p>
        </p:txBody>
      </p:sp>
    </p:spTree>
    <p:extLst>
      <p:ext uri="{BB962C8B-B14F-4D97-AF65-F5344CB8AC3E}">
        <p14:creationId xmlns:p14="http://schemas.microsoft.com/office/powerpoint/2010/main" val="419702906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pied de page 7"/>
          <p:cNvSpPr txBox="1">
            <a:spLocks/>
          </p:cNvSpPr>
          <p:nvPr/>
        </p:nvSpPr>
        <p:spPr bwMode="gray">
          <a:xfrm>
            <a:off x="627419" y="6362134"/>
            <a:ext cx="5904000" cy="360000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defPPr>
              <a:defRPr lang="fr-FR"/>
            </a:defPPr>
            <a:lvl1pPr marL="0" algn="l" defTabSz="914400" rtl="0" eaLnBrk="1" latinLnBrk="0" hangingPunct="1">
              <a:defRPr sz="75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dirty="0" smtClean="0">
                <a:solidFill>
                  <a:srgbClr val="000000"/>
                </a:solidFill>
                <a:latin typeface="Arial"/>
              </a:rPr>
              <a:t>Intitulé de la direction/service </a:t>
            </a:r>
            <a:endParaRPr lang="fr-FR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>
          <a:xfrm>
            <a:off x="3809640" y="6352848"/>
            <a:ext cx="2057400" cy="365125"/>
          </a:xfrm>
        </p:spPr>
        <p:txBody>
          <a:bodyPr/>
          <a:lstStyle/>
          <a:p>
            <a:pPr algn="ctr" defTabSz="914400"/>
            <a:fld id="{7CE27FD8-406D-476B-89C0-7989EEE88455}" type="slidenum">
              <a:rPr lang="fr-FR" sz="750" b="1">
                <a:solidFill>
                  <a:srgbClr val="000000"/>
                </a:solidFill>
                <a:latin typeface="Arial"/>
              </a:rPr>
              <a:pPr algn="ctr" defTabSz="914400"/>
              <a:t>15</a:t>
            </a:fld>
            <a:endParaRPr lang="fr-FR" sz="750" b="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Espace réservé de la date 5"/>
          <p:cNvSpPr>
            <a:spLocks noGrp="1"/>
          </p:cNvSpPr>
          <p:nvPr>
            <p:ph type="dt" sz="half" idx="10"/>
          </p:nvPr>
        </p:nvSpPr>
        <p:spPr>
          <a:xfrm>
            <a:off x="6900055" y="6352848"/>
            <a:ext cx="2057400" cy="365125"/>
          </a:xfrm>
        </p:spPr>
        <p:txBody>
          <a:bodyPr/>
          <a:lstStyle/>
          <a:p>
            <a:pPr algn="r" defTabSz="914400"/>
            <a:fld id="{8ED29B71-57A5-43A8-A210-5BC5AD40E124}" type="datetime1">
              <a:rPr lang="fr-FR" sz="750" b="1">
                <a:solidFill>
                  <a:srgbClr val="000000"/>
                </a:solidFill>
                <a:latin typeface="Arial"/>
              </a:rPr>
              <a:pPr algn="r" defTabSz="914400"/>
              <a:t>09/03/2021</a:t>
            </a:fld>
            <a:endParaRPr lang="fr-FR" sz="750" b="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7" name="object 3"/>
          <p:cNvSpPr txBox="1"/>
          <p:nvPr/>
        </p:nvSpPr>
        <p:spPr>
          <a:xfrm>
            <a:off x="522878" y="2428058"/>
            <a:ext cx="723074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latin typeface="Arial"/>
                <a:cs typeface="Arial"/>
              </a:rPr>
              <a:t>Le taux</a:t>
            </a:r>
            <a:r>
              <a:rPr sz="1800" b="1" spc="5" dirty="0">
                <a:latin typeface="Arial"/>
                <a:cs typeface="Arial"/>
              </a:rPr>
              <a:t> </a:t>
            </a:r>
            <a:r>
              <a:rPr sz="1800" b="1" spc="-5" dirty="0">
                <a:latin typeface="Arial"/>
                <a:cs typeface="Arial"/>
              </a:rPr>
              <a:t>d'encadrement</a:t>
            </a:r>
            <a:r>
              <a:rPr sz="1800" b="1" dirty="0">
                <a:latin typeface="Arial"/>
                <a:cs typeface="Arial"/>
              </a:rPr>
              <a:t> minimum</a:t>
            </a:r>
            <a:r>
              <a:rPr sz="1800" b="1" spc="-5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pour</a:t>
            </a:r>
            <a:r>
              <a:rPr sz="1800" b="1" spc="-5" dirty="0">
                <a:latin typeface="Arial"/>
                <a:cs typeface="Arial"/>
              </a:rPr>
              <a:t> ces</a:t>
            </a:r>
            <a:r>
              <a:rPr sz="1800" b="1" spc="5" dirty="0">
                <a:latin typeface="Arial"/>
                <a:cs typeface="Arial"/>
              </a:rPr>
              <a:t> </a:t>
            </a:r>
            <a:r>
              <a:rPr sz="1800" b="1" spc="-10" dirty="0">
                <a:latin typeface="Arial"/>
                <a:cs typeface="Arial"/>
              </a:rPr>
              <a:t>activités</a:t>
            </a:r>
            <a:r>
              <a:rPr sz="1800" b="1" spc="35" dirty="0">
                <a:latin typeface="Arial"/>
                <a:cs typeface="Arial"/>
              </a:rPr>
              <a:t> </a:t>
            </a:r>
            <a:r>
              <a:rPr sz="1800" b="1" spc="-5" dirty="0">
                <a:latin typeface="Arial"/>
                <a:cs typeface="Arial"/>
              </a:rPr>
              <a:t>est</a:t>
            </a:r>
            <a:r>
              <a:rPr sz="1800" b="1" spc="15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le</a:t>
            </a:r>
            <a:r>
              <a:rPr sz="1800" b="1" spc="-10" dirty="0">
                <a:latin typeface="Arial"/>
                <a:cs typeface="Arial"/>
              </a:rPr>
              <a:t> suivant</a:t>
            </a:r>
            <a:r>
              <a:rPr sz="1800" b="1" spc="60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:</a:t>
            </a:r>
            <a:endParaRPr sz="1800" dirty="0">
              <a:latin typeface="Arial"/>
              <a:cs typeface="Arial"/>
            </a:endParaRPr>
          </a:p>
        </p:txBody>
      </p:sp>
      <p:pic>
        <p:nvPicPr>
          <p:cNvPr id="8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27419" y="3208184"/>
            <a:ext cx="7606283" cy="2196084"/>
          </a:xfrm>
          <a:prstGeom prst="rect">
            <a:avLst/>
          </a:prstGeom>
        </p:spPr>
      </p:pic>
      <p:sp>
        <p:nvSpPr>
          <p:cNvPr id="9" name="object 2"/>
          <p:cNvSpPr txBox="1">
            <a:spLocks/>
          </p:cNvSpPr>
          <p:nvPr/>
        </p:nvSpPr>
        <p:spPr>
          <a:xfrm>
            <a:off x="3194195" y="1332573"/>
            <a:ext cx="5763260" cy="750847"/>
          </a:xfrm>
          <a:prstGeom prst="rect">
            <a:avLst/>
          </a:prstGeom>
        </p:spPr>
        <p:txBody>
          <a:bodyPr vert="horz" wrap="square" lIns="0" tIns="12065" rIns="0" bIns="0" rtlCol="0" anchor="b">
            <a:sp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fr-FR" sz="2400" b="1" cap="all" dirty="0">
                <a:solidFill>
                  <a:srgbClr val="FF9940"/>
                </a:solidFill>
                <a:latin typeface="Arial"/>
                <a:ea typeface="+mn-ea"/>
                <a:cs typeface="+mn-cs"/>
              </a:rPr>
              <a:t>Réglementation et sortie à bicyclette</a:t>
            </a:r>
          </a:p>
        </p:txBody>
      </p:sp>
    </p:spTree>
    <p:extLst>
      <p:ext uri="{BB962C8B-B14F-4D97-AF65-F5344CB8AC3E}">
        <p14:creationId xmlns:p14="http://schemas.microsoft.com/office/powerpoint/2010/main" val="25184206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pied de page 7"/>
          <p:cNvSpPr txBox="1">
            <a:spLocks/>
          </p:cNvSpPr>
          <p:nvPr/>
        </p:nvSpPr>
        <p:spPr bwMode="gray">
          <a:xfrm>
            <a:off x="627419" y="6362134"/>
            <a:ext cx="5904000" cy="360000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defPPr>
              <a:defRPr lang="fr-FR"/>
            </a:defPPr>
            <a:lvl1pPr marL="0" algn="l" defTabSz="914400" rtl="0" eaLnBrk="1" latinLnBrk="0" hangingPunct="1">
              <a:defRPr sz="75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dirty="0" smtClean="0">
                <a:solidFill>
                  <a:srgbClr val="000000"/>
                </a:solidFill>
                <a:latin typeface="Arial"/>
              </a:rPr>
              <a:t>Intitulé de la direction/service </a:t>
            </a:r>
            <a:endParaRPr lang="fr-FR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>
          <a:xfrm>
            <a:off x="3809640" y="6352848"/>
            <a:ext cx="2057400" cy="365125"/>
          </a:xfrm>
        </p:spPr>
        <p:txBody>
          <a:bodyPr/>
          <a:lstStyle/>
          <a:p>
            <a:pPr algn="ctr" defTabSz="914400"/>
            <a:fld id="{7CE27FD8-406D-476B-89C0-7989EEE88455}" type="slidenum">
              <a:rPr lang="fr-FR" sz="750" b="1">
                <a:solidFill>
                  <a:srgbClr val="000000"/>
                </a:solidFill>
                <a:latin typeface="Arial"/>
              </a:rPr>
              <a:pPr algn="ctr" defTabSz="914400"/>
              <a:t>16</a:t>
            </a:fld>
            <a:endParaRPr lang="fr-FR" sz="750" b="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Espace réservé de la date 5"/>
          <p:cNvSpPr>
            <a:spLocks noGrp="1"/>
          </p:cNvSpPr>
          <p:nvPr>
            <p:ph type="dt" sz="half" idx="10"/>
          </p:nvPr>
        </p:nvSpPr>
        <p:spPr>
          <a:xfrm>
            <a:off x="6900055" y="6352848"/>
            <a:ext cx="2057400" cy="365125"/>
          </a:xfrm>
        </p:spPr>
        <p:txBody>
          <a:bodyPr/>
          <a:lstStyle/>
          <a:p>
            <a:pPr algn="r" defTabSz="914400"/>
            <a:fld id="{8ED29B71-57A5-43A8-A210-5BC5AD40E124}" type="datetime1">
              <a:rPr lang="fr-FR" sz="750" b="1">
                <a:solidFill>
                  <a:srgbClr val="000000"/>
                </a:solidFill>
                <a:latin typeface="Arial"/>
              </a:rPr>
              <a:pPr algn="r" defTabSz="914400"/>
              <a:t>09/03/2021</a:t>
            </a:fld>
            <a:endParaRPr lang="fr-FR" sz="750" b="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9" name="object 3"/>
          <p:cNvSpPr txBox="1"/>
          <p:nvPr/>
        </p:nvSpPr>
        <p:spPr>
          <a:xfrm>
            <a:off x="470626" y="1579154"/>
            <a:ext cx="8113395" cy="47205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5" dirty="0">
                <a:latin typeface="Arial"/>
                <a:cs typeface="Arial"/>
              </a:rPr>
              <a:t>Les</a:t>
            </a:r>
            <a:r>
              <a:rPr sz="1800" b="1" spc="-30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autorisations</a:t>
            </a:r>
            <a:r>
              <a:rPr sz="1800" b="1" spc="-35" dirty="0">
                <a:latin typeface="Arial"/>
                <a:cs typeface="Arial"/>
              </a:rPr>
              <a:t> </a:t>
            </a:r>
            <a:r>
              <a:rPr sz="1800" b="1" spc="-5" dirty="0">
                <a:latin typeface="Arial"/>
                <a:cs typeface="Arial"/>
              </a:rPr>
              <a:t>à</a:t>
            </a:r>
            <a:r>
              <a:rPr sz="1800" b="1" spc="-15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obtenir</a:t>
            </a:r>
            <a:endParaRPr sz="1800" dirty="0">
              <a:latin typeface="Arial"/>
              <a:cs typeface="Arial"/>
            </a:endParaRPr>
          </a:p>
          <a:p>
            <a:pPr marL="12700" marR="118745">
              <a:lnSpc>
                <a:spcPct val="100000"/>
              </a:lnSpc>
            </a:pPr>
            <a:r>
              <a:rPr sz="1800" spc="-5" dirty="0">
                <a:latin typeface="Arial"/>
                <a:cs typeface="Arial"/>
              </a:rPr>
              <a:t>Les demandes</a:t>
            </a:r>
            <a:r>
              <a:rPr sz="1800" spc="25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d’agrément</a:t>
            </a:r>
            <a:r>
              <a:rPr sz="1800" spc="2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seront faites</a:t>
            </a:r>
            <a:r>
              <a:rPr sz="1800" dirty="0">
                <a:latin typeface="Arial"/>
                <a:cs typeface="Arial"/>
              </a:rPr>
              <a:t> sur</a:t>
            </a:r>
            <a:r>
              <a:rPr sz="1800" spc="-5" dirty="0">
                <a:latin typeface="Arial"/>
                <a:cs typeface="Arial"/>
              </a:rPr>
              <a:t> une</a:t>
            </a:r>
            <a:r>
              <a:rPr sz="1800" spc="5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application</a:t>
            </a:r>
            <a:r>
              <a:rPr sz="1800" spc="1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mise</a:t>
            </a:r>
            <a:r>
              <a:rPr sz="1800" spc="-15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au</a:t>
            </a:r>
            <a:r>
              <a:rPr sz="1800" spc="5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point</a:t>
            </a:r>
            <a:r>
              <a:rPr sz="1800" spc="5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dans </a:t>
            </a:r>
            <a:r>
              <a:rPr sz="1800" spc="-484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chaque</a:t>
            </a:r>
            <a:r>
              <a:rPr sz="1800" spc="5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département,</a:t>
            </a:r>
            <a:r>
              <a:rPr sz="1800" spc="25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en</a:t>
            </a:r>
            <a:r>
              <a:rPr sz="1800" spc="1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fonction du</a:t>
            </a:r>
            <a:r>
              <a:rPr sz="1800" spc="10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type</a:t>
            </a:r>
            <a:r>
              <a:rPr sz="1800" spc="2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de</a:t>
            </a:r>
            <a:r>
              <a:rPr sz="1800" spc="-1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sortie envisagé.</a:t>
            </a:r>
            <a:r>
              <a:rPr sz="1800" spc="3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Elles</a:t>
            </a:r>
            <a:r>
              <a:rPr sz="1800" spc="5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seront </a:t>
            </a:r>
            <a:r>
              <a:rPr sz="180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accompagnées</a:t>
            </a:r>
            <a:r>
              <a:rPr sz="1800" spc="2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du</a:t>
            </a:r>
            <a:r>
              <a:rPr sz="1800" spc="5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projet</a:t>
            </a:r>
            <a:r>
              <a:rPr sz="1800" spc="5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pédagogique</a:t>
            </a:r>
            <a:r>
              <a:rPr sz="1800" spc="45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de</a:t>
            </a:r>
            <a:r>
              <a:rPr sz="1800" spc="-1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la</a:t>
            </a:r>
            <a:r>
              <a:rPr sz="180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sortie;</a:t>
            </a:r>
            <a:endParaRPr sz="1800" dirty="0">
              <a:latin typeface="Arial"/>
              <a:cs typeface="Arial"/>
            </a:endParaRPr>
          </a:p>
          <a:p>
            <a:pPr marL="355600" indent="-343535" algn="just">
              <a:lnSpc>
                <a:spcPct val="100000"/>
              </a:lnSpc>
              <a:spcBef>
                <a:spcPts val="1200"/>
              </a:spcBef>
              <a:buFont typeface="Symbol"/>
              <a:buChar char=""/>
              <a:tabLst>
                <a:tab pos="356235" algn="l"/>
              </a:tabLst>
            </a:pPr>
            <a:r>
              <a:rPr sz="1800" spc="-20" dirty="0">
                <a:latin typeface="Arial"/>
                <a:cs typeface="Arial"/>
              </a:rPr>
              <a:t>L’avis</a:t>
            </a:r>
            <a:r>
              <a:rPr sz="1800" spc="5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du</a:t>
            </a:r>
            <a:r>
              <a:rPr sz="1800" spc="-15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conseil</a:t>
            </a:r>
            <a:r>
              <a:rPr sz="1800" spc="5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d’école</a:t>
            </a:r>
            <a:r>
              <a:rPr sz="1800" spc="15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pourra</a:t>
            </a:r>
            <a:r>
              <a:rPr sz="180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être</a:t>
            </a:r>
            <a:r>
              <a:rPr sz="1800" spc="-15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sollicité</a:t>
            </a:r>
            <a:r>
              <a:rPr sz="1800" spc="2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;</a:t>
            </a:r>
          </a:p>
          <a:p>
            <a:pPr marL="355600" marR="243840" indent="-343535">
              <a:lnSpc>
                <a:spcPct val="100000"/>
              </a:lnSpc>
              <a:spcBef>
                <a:spcPts val="1205"/>
              </a:spcBef>
              <a:buFont typeface="Symbol"/>
              <a:buChar char=""/>
              <a:tabLst>
                <a:tab pos="355600" algn="l"/>
                <a:tab pos="356235" algn="l"/>
              </a:tabLst>
            </a:pPr>
            <a:r>
              <a:rPr sz="1800" spc="-15" dirty="0">
                <a:latin typeface="Arial"/>
                <a:cs typeface="Arial"/>
              </a:rPr>
              <a:t>L’autorisation</a:t>
            </a:r>
            <a:r>
              <a:rPr sz="1800" spc="15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écrite</a:t>
            </a:r>
            <a:r>
              <a:rPr sz="180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des</a:t>
            </a:r>
            <a:r>
              <a:rPr sz="1800" spc="1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parents</a:t>
            </a:r>
            <a:r>
              <a:rPr sz="1800" spc="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sera</a:t>
            </a:r>
            <a:r>
              <a:rPr sz="1800" spc="5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requise</a:t>
            </a:r>
            <a:r>
              <a:rPr sz="1800" spc="1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si </a:t>
            </a:r>
            <a:r>
              <a:rPr sz="1800" spc="-5" dirty="0">
                <a:latin typeface="Arial"/>
                <a:cs typeface="Arial"/>
              </a:rPr>
              <a:t>l’activité</a:t>
            </a:r>
            <a:r>
              <a:rPr sz="1800" spc="1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dépasse</a:t>
            </a:r>
            <a:r>
              <a:rPr sz="1800" spc="5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le</a:t>
            </a:r>
            <a:r>
              <a:rPr sz="1800" spc="5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temps </a:t>
            </a:r>
            <a:r>
              <a:rPr sz="1800" spc="-484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scolaire.</a:t>
            </a:r>
            <a:endParaRPr sz="18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1850" dirty="0">
              <a:latin typeface="Arial"/>
              <a:cs typeface="Arial"/>
            </a:endParaRPr>
          </a:p>
          <a:p>
            <a:pPr marL="12700" algn="just">
              <a:lnSpc>
                <a:spcPct val="100000"/>
              </a:lnSpc>
            </a:pPr>
            <a:r>
              <a:rPr sz="1800" b="1" dirty="0">
                <a:latin typeface="Arial"/>
                <a:cs typeface="Arial"/>
              </a:rPr>
              <a:t>Qualification</a:t>
            </a:r>
            <a:r>
              <a:rPr sz="1800" b="1" spc="-50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des</a:t>
            </a:r>
            <a:r>
              <a:rPr sz="1800" b="1" spc="-35" dirty="0">
                <a:latin typeface="Arial"/>
                <a:cs typeface="Arial"/>
              </a:rPr>
              <a:t> </a:t>
            </a:r>
            <a:r>
              <a:rPr sz="1800" b="1" spc="-5" dirty="0">
                <a:latin typeface="Arial"/>
                <a:cs typeface="Arial"/>
              </a:rPr>
              <a:t>intervenants</a:t>
            </a:r>
            <a:endParaRPr sz="1800" dirty="0">
              <a:latin typeface="Arial"/>
              <a:cs typeface="Arial"/>
            </a:endParaRPr>
          </a:p>
          <a:p>
            <a:pPr marL="12700" algn="just">
              <a:lnSpc>
                <a:spcPct val="100000"/>
              </a:lnSpc>
              <a:spcBef>
                <a:spcPts val="5"/>
              </a:spcBef>
            </a:pPr>
            <a:r>
              <a:rPr sz="1800" b="1" dirty="0">
                <a:latin typeface="Arial"/>
                <a:cs typeface="Arial"/>
              </a:rPr>
              <a:t>En</a:t>
            </a:r>
            <a:r>
              <a:rPr sz="1800" b="1" spc="-5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fonction</a:t>
            </a:r>
            <a:r>
              <a:rPr sz="1800" b="1" spc="-5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du</a:t>
            </a:r>
            <a:r>
              <a:rPr sz="1800" b="1" spc="-5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projet,</a:t>
            </a:r>
            <a:r>
              <a:rPr sz="1800" b="1" spc="-5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le</a:t>
            </a:r>
            <a:r>
              <a:rPr sz="1800" b="1" spc="-20" dirty="0">
                <a:latin typeface="Arial"/>
                <a:cs typeface="Arial"/>
              </a:rPr>
              <a:t> </a:t>
            </a:r>
            <a:r>
              <a:rPr sz="1800" b="1" spc="-5" dirty="0">
                <a:latin typeface="Arial"/>
                <a:cs typeface="Arial"/>
              </a:rPr>
              <a:t>maître</a:t>
            </a:r>
            <a:r>
              <a:rPr sz="1800" b="1" dirty="0">
                <a:latin typeface="Arial"/>
                <a:cs typeface="Arial"/>
              </a:rPr>
              <a:t> pourra</a:t>
            </a:r>
            <a:r>
              <a:rPr sz="1800" b="1" spc="-15" dirty="0">
                <a:latin typeface="Arial"/>
                <a:cs typeface="Arial"/>
              </a:rPr>
              <a:t> </a:t>
            </a:r>
            <a:r>
              <a:rPr sz="1800" b="1" spc="-5" dirty="0">
                <a:latin typeface="Arial"/>
                <a:cs typeface="Arial"/>
              </a:rPr>
              <a:t>faire</a:t>
            </a:r>
            <a:r>
              <a:rPr sz="1800" b="1" spc="-15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appel</a:t>
            </a:r>
            <a:r>
              <a:rPr sz="1800" b="1" spc="5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:</a:t>
            </a:r>
            <a:endParaRPr sz="1800" dirty="0">
              <a:latin typeface="Arial"/>
              <a:cs typeface="Arial"/>
            </a:endParaRPr>
          </a:p>
          <a:p>
            <a:pPr marL="355600" marR="5080" indent="-343535" algn="just">
              <a:lnSpc>
                <a:spcPct val="100000"/>
              </a:lnSpc>
              <a:buFont typeface="Symbol"/>
              <a:buChar char=""/>
              <a:tabLst>
                <a:tab pos="356235" algn="l"/>
              </a:tabLst>
            </a:pPr>
            <a:r>
              <a:rPr sz="1800" dirty="0">
                <a:latin typeface="Arial"/>
                <a:cs typeface="Arial"/>
              </a:rPr>
              <a:t>à </a:t>
            </a:r>
            <a:r>
              <a:rPr sz="1800" spc="-5" dirty="0">
                <a:latin typeface="Arial"/>
                <a:cs typeface="Arial"/>
              </a:rPr>
              <a:t>un intervenant extérieur </a:t>
            </a:r>
            <a:r>
              <a:rPr sz="1800" spc="-10" dirty="0">
                <a:latin typeface="Arial"/>
                <a:cs typeface="Arial"/>
              </a:rPr>
              <a:t>qualifié, </a:t>
            </a:r>
            <a:r>
              <a:rPr sz="1800" spc="-5" dirty="0">
                <a:latin typeface="Arial"/>
                <a:cs typeface="Arial"/>
              </a:rPr>
              <a:t>soit titulaire du brevet </a:t>
            </a:r>
            <a:r>
              <a:rPr sz="1800" spc="-10" dirty="0">
                <a:latin typeface="Arial"/>
                <a:cs typeface="Arial"/>
              </a:rPr>
              <a:t>d’état d’éducateur </a:t>
            </a:r>
            <a:r>
              <a:rPr sz="1800" spc="-5" dirty="0">
                <a:latin typeface="Arial"/>
                <a:cs typeface="Arial"/>
              </a:rPr>
              <a:t> sportif</a:t>
            </a:r>
            <a:r>
              <a:rPr sz="1800" spc="15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des</a:t>
            </a:r>
            <a:r>
              <a:rPr sz="1800" spc="5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activités</a:t>
            </a:r>
            <a:r>
              <a:rPr sz="1800" spc="25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de cyclisme,</a:t>
            </a:r>
            <a:r>
              <a:rPr sz="1800" spc="4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soit</a:t>
            </a:r>
            <a:r>
              <a:rPr sz="1800" spc="15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éducateur</a:t>
            </a:r>
            <a:r>
              <a:rPr sz="1800" spc="35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territorial</a:t>
            </a:r>
            <a:r>
              <a:rPr sz="1800" spc="15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titulaire</a:t>
            </a:r>
            <a:r>
              <a:rPr sz="1800" spc="15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des</a:t>
            </a:r>
            <a:r>
              <a:rPr sz="1800" spc="-90" dirty="0">
                <a:latin typeface="Arial"/>
                <a:cs typeface="Arial"/>
              </a:rPr>
              <a:t> </a:t>
            </a:r>
            <a:r>
              <a:rPr sz="1800" spc="-40" dirty="0">
                <a:latin typeface="Arial"/>
                <a:cs typeface="Arial"/>
              </a:rPr>
              <a:t>A.P.S.</a:t>
            </a:r>
            <a:r>
              <a:rPr sz="1800" spc="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;</a:t>
            </a:r>
          </a:p>
          <a:p>
            <a:pPr marL="355600" indent="-343535" algn="just">
              <a:lnSpc>
                <a:spcPct val="100000"/>
              </a:lnSpc>
              <a:buFont typeface="Symbol"/>
              <a:buChar char=""/>
              <a:tabLst>
                <a:tab pos="356235" algn="l"/>
              </a:tabLst>
            </a:pPr>
            <a:r>
              <a:rPr sz="1800" spc="-5" dirty="0">
                <a:latin typeface="Arial"/>
                <a:cs typeface="Arial"/>
              </a:rPr>
              <a:t>à</a:t>
            </a:r>
            <a:r>
              <a:rPr sz="1800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un </a:t>
            </a:r>
            <a:r>
              <a:rPr sz="1800" b="1" spc="-10" dirty="0">
                <a:latin typeface="Arial"/>
                <a:cs typeface="Arial"/>
              </a:rPr>
              <a:t>intervenant</a:t>
            </a:r>
            <a:r>
              <a:rPr sz="1800" b="1" spc="45" dirty="0">
                <a:latin typeface="Arial"/>
                <a:cs typeface="Arial"/>
              </a:rPr>
              <a:t> </a:t>
            </a:r>
            <a:r>
              <a:rPr sz="1800" b="1" spc="-5" dirty="0">
                <a:latin typeface="Arial"/>
                <a:cs typeface="Arial"/>
              </a:rPr>
              <a:t>extérieur</a:t>
            </a:r>
            <a:r>
              <a:rPr sz="1800" b="1" spc="15" dirty="0">
                <a:latin typeface="Arial"/>
                <a:cs typeface="Arial"/>
              </a:rPr>
              <a:t> </a:t>
            </a:r>
            <a:r>
              <a:rPr sz="1800" b="1" spc="-5" dirty="0">
                <a:latin typeface="Arial"/>
                <a:cs typeface="Arial"/>
              </a:rPr>
              <a:t>bénévole</a:t>
            </a:r>
            <a:r>
              <a:rPr sz="1800" b="1" spc="35" dirty="0">
                <a:latin typeface="Arial"/>
                <a:cs typeface="Arial"/>
              </a:rPr>
              <a:t> </a:t>
            </a:r>
            <a:r>
              <a:rPr sz="1800" b="1" spc="-5" dirty="0">
                <a:latin typeface="Arial"/>
                <a:cs typeface="Arial"/>
              </a:rPr>
              <a:t>agréé</a:t>
            </a:r>
            <a:r>
              <a:rPr sz="1800" b="1" spc="5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pour</a:t>
            </a:r>
            <a:r>
              <a:rPr sz="1800" b="1" spc="-5" dirty="0">
                <a:latin typeface="Arial"/>
                <a:cs typeface="Arial"/>
              </a:rPr>
              <a:t> ce</a:t>
            </a:r>
            <a:r>
              <a:rPr sz="1800" b="1" spc="15" dirty="0">
                <a:latin typeface="Arial"/>
                <a:cs typeface="Arial"/>
              </a:rPr>
              <a:t> </a:t>
            </a:r>
            <a:r>
              <a:rPr sz="1800" b="1" spc="-10" dirty="0">
                <a:latin typeface="Arial"/>
                <a:cs typeface="Arial"/>
              </a:rPr>
              <a:t>type</a:t>
            </a:r>
            <a:r>
              <a:rPr sz="1800" b="1" spc="15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de</a:t>
            </a:r>
            <a:r>
              <a:rPr sz="1800" b="1" spc="-5" dirty="0">
                <a:latin typeface="Arial"/>
                <a:cs typeface="Arial"/>
              </a:rPr>
              <a:t> personne,</a:t>
            </a:r>
            <a:r>
              <a:rPr sz="1800" b="1" spc="10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le</a:t>
            </a:r>
            <a:endParaRPr sz="1800" dirty="0">
              <a:latin typeface="Arial"/>
              <a:cs typeface="Arial"/>
            </a:endParaRPr>
          </a:p>
          <a:p>
            <a:pPr marL="355600" marR="219075" algn="just">
              <a:lnSpc>
                <a:spcPct val="100000"/>
              </a:lnSpc>
            </a:pPr>
            <a:r>
              <a:rPr sz="1800" b="1" spc="-5" dirty="0">
                <a:latin typeface="Arial"/>
                <a:cs typeface="Arial"/>
              </a:rPr>
              <a:t>test d’aisance sera requis, </a:t>
            </a:r>
            <a:r>
              <a:rPr sz="1800" b="1" dirty="0">
                <a:latin typeface="Arial"/>
                <a:cs typeface="Arial"/>
              </a:rPr>
              <a:t>tout </a:t>
            </a:r>
            <a:r>
              <a:rPr sz="1800" b="1" spc="-5" dirty="0">
                <a:latin typeface="Arial"/>
                <a:cs typeface="Arial"/>
              </a:rPr>
              <a:t>comme </a:t>
            </a:r>
            <a:r>
              <a:rPr sz="1800" b="1" dirty="0">
                <a:latin typeface="Arial"/>
                <a:cs typeface="Arial"/>
              </a:rPr>
              <a:t>la </a:t>
            </a:r>
            <a:r>
              <a:rPr sz="1800" b="1" spc="-5" dirty="0">
                <a:latin typeface="Arial"/>
                <a:cs typeface="Arial"/>
              </a:rPr>
              <a:t>demande </a:t>
            </a:r>
            <a:r>
              <a:rPr sz="1800" b="1" dirty="0">
                <a:latin typeface="Arial"/>
                <a:cs typeface="Arial"/>
              </a:rPr>
              <a:t>de </a:t>
            </a:r>
            <a:r>
              <a:rPr sz="1800" b="1" spc="-10" dirty="0">
                <a:latin typeface="Arial"/>
                <a:cs typeface="Arial"/>
              </a:rPr>
              <a:t>vérification </a:t>
            </a:r>
            <a:r>
              <a:rPr sz="1800" b="1" dirty="0">
                <a:latin typeface="Arial"/>
                <a:cs typeface="Arial"/>
              </a:rPr>
              <a:t>de </a:t>
            </a:r>
            <a:r>
              <a:rPr sz="1800" b="1" spc="5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l’honorabilité de la </a:t>
            </a:r>
            <a:r>
              <a:rPr sz="1800" b="1" spc="-5" dirty="0">
                <a:latin typeface="Arial"/>
                <a:cs typeface="Arial"/>
              </a:rPr>
              <a:t>personne, </a:t>
            </a:r>
            <a:r>
              <a:rPr sz="1800" b="1" dirty="0">
                <a:latin typeface="Arial"/>
                <a:cs typeface="Arial"/>
              </a:rPr>
              <a:t>celle-ci </a:t>
            </a:r>
            <a:r>
              <a:rPr sz="1800" b="1" spc="-5" dirty="0">
                <a:latin typeface="Arial"/>
                <a:cs typeface="Arial"/>
              </a:rPr>
              <a:t>étant demandée </a:t>
            </a:r>
            <a:r>
              <a:rPr sz="1800" b="1" dirty="0">
                <a:latin typeface="Arial"/>
                <a:cs typeface="Arial"/>
              </a:rPr>
              <a:t>par le </a:t>
            </a:r>
            <a:r>
              <a:rPr sz="1800" b="1" spc="-5" dirty="0">
                <a:latin typeface="Arial"/>
                <a:cs typeface="Arial"/>
              </a:rPr>
              <a:t>directeur </a:t>
            </a:r>
            <a:r>
              <a:rPr sz="1800" b="1" spc="-490" dirty="0">
                <a:latin typeface="Arial"/>
                <a:cs typeface="Arial"/>
              </a:rPr>
              <a:t> </a:t>
            </a:r>
            <a:r>
              <a:rPr sz="1800" b="1" spc="-5" dirty="0">
                <a:latin typeface="Arial"/>
                <a:cs typeface="Arial"/>
              </a:rPr>
              <a:t>d’école,</a:t>
            </a:r>
            <a:r>
              <a:rPr sz="1800" b="1" spc="-10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puis</a:t>
            </a:r>
            <a:r>
              <a:rPr sz="1800" b="1" spc="-10" dirty="0">
                <a:latin typeface="Arial"/>
                <a:cs typeface="Arial"/>
              </a:rPr>
              <a:t> </a:t>
            </a:r>
            <a:r>
              <a:rPr sz="1800" b="1" spc="-5" dirty="0">
                <a:latin typeface="Arial"/>
                <a:cs typeface="Arial"/>
              </a:rPr>
              <a:t>acheminée</a:t>
            </a:r>
            <a:r>
              <a:rPr sz="1800" b="1" spc="5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à</a:t>
            </a:r>
            <a:r>
              <a:rPr sz="1800" b="1" spc="-5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la</a:t>
            </a:r>
            <a:r>
              <a:rPr sz="1800" b="1" spc="-10" dirty="0">
                <a:latin typeface="Arial"/>
                <a:cs typeface="Arial"/>
              </a:rPr>
              <a:t> </a:t>
            </a:r>
            <a:r>
              <a:rPr sz="1800" b="1" spc="-5" dirty="0">
                <a:latin typeface="Arial"/>
                <a:cs typeface="Arial"/>
              </a:rPr>
              <a:t>DSDEN</a:t>
            </a:r>
            <a:r>
              <a:rPr sz="1800" b="1" spc="5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de la</a:t>
            </a:r>
            <a:r>
              <a:rPr sz="1800" b="1" spc="-15" dirty="0">
                <a:latin typeface="Arial"/>
                <a:cs typeface="Arial"/>
              </a:rPr>
              <a:t> </a:t>
            </a:r>
            <a:r>
              <a:rPr sz="1800" b="1" spc="-10" dirty="0">
                <a:latin typeface="Arial"/>
                <a:cs typeface="Arial"/>
              </a:rPr>
              <a:t>Vienne.</a:t>
            </a:r>
            <a:endParaRPr sz="1800" dirty="0">
              <a:latin typeface="Arial"/>
              <a:cs typeface="Arial"/>
            </a:endParaRPr>
          </a:p>
        </p:txBody>
      </p:sp>
      <p:sp>
        <p:nvSpPr>
          <p:cNvPr id="10" name="object 2"/>
          <p:cNvSpPr txBox="1">
            <a:spLocks/>
          </p:cNvSpPr>
          <p:nvPr/>
        </p:nvSpPr>
        <p:spPr>
          <a:xfrm>
            <a:off x="3380740" y="824146"/>
            <a:ext cx="5763260" cy="750847"/>
          </a:xfrm>
          <a:prstGeom prst="rect">
            <a:avLst/>
          </a:prstGeom>
        </p:spPr>
        <p:txBody>
          <a:bodyPr vert="horz" wrap="square" lIns="0" tIns="12065" rIns="0" bIns="0" rtlCol="0" anchor="b">
            <a:sp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fr-FR" sz="2400" b="1" cap="all" dirty="0">
                <a:solidFill>
                  <a:srgbClr val="FF9940"/>
                </a:solidFill>
                <a:latin typeface="Arial"/>
                <a:ea typeface="+mn-ea"/>
                <a:cs typeface="+mn-cs"/>
              </a:rPr>
              <a:t>Réglementation et sortie à bicyclette</a:t>
            </a:r>
          </a:p>
        </p:txBody>
      </p:sp>
    </p:spTree>
    <p:extLst>
      <p:ext uri="{BB962C8B-B14F-4D97-AF65-F5344CB8AC3E}">
        <p14:creationId xmlns:p14="http://schemas.microsoft.com/office/powerpoint/2010/main" val="33041224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pied de page 7"/>
          <p:cNvSpPr txBox="1">
            <a:spLocks/>
          </p:cNvSpPr>
          <p:nvPr/>
        </p:nvSpPr>
        <p:spPr bwMode="gray">
          <a:xfrm>
            <a:off x="627419" y="6362134"/>
            <a:ext cx="5904000" cy="360000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defPPr>
              <a:defRPr lang="fr-FR"/>
            </a:defPPr>
            <a:lvl1pPr marL="0" algn="l" defTabSz="914400" rtl="0" eaLnBrk="1" latinLnBrk="0" hangingPunct="1">
              <a:defRPr sz="75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dirty="0" smtClean="0">
                <a:solidFill>
                  <a:srgbClr val="000000"/>
                </a:solidFill>
                <a:latin typeface="Arial"/>
              </a:rPr>
              <a:t>Intitulé de la direction/service </a:t>
            </a:r>
            <a:endParaRPr lang="fr-FR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>
          <a:xfrm>
            <a:off x="3809640" y="6352848"/>
            <a:ext cx="2057400" cy="365125"/>
          </a:xfrm>
        </p:spPr>
        <p:txBody>
          <a:bodyPr/>
          <a:lstStyle/>
          <a:p>
            <a:pPr algn="ctr" defTabSz="914400"/>
            <a:fld id="{7CE27FD8-406D-476B-89C0-7989EEE88455}" type="slidenum">
              <a:rPr lang="fr-FR" sz="750" b="1">
                <a:solidFill>
                  <a:srgbClr val="000000"/>
                </a:solidFill>
                <a:latin typeface="Arial"/>
              </a:rPr>
              <a:pPr algn="ctr" defTabSz="914400"/>
              <a:t>17</a:t>
            </a:fld>
            <a:endParaRPr lang="fr-FR" sz="750" b="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Espace réservé de la date 5"/>
          <p:cNvSpPr>
            <a:spLocks noGrp="1"/>
          </p:cNvSpPr>
          <p:nvPr>
            <p:ph type="dt" sz="half" idx="10"/>
          </p:nvPr>
        </p:nvSpPr>
        <p:spPr>
          <a:xfrm>
            <a:off x="6900055" y="6352848"/>
            <a:ext cx="2057400" cy="365125"/>
          </a:xfrm>
        </p:spPr>
        <p:txBody>
          <a:bodyPr/>
          <a:lstStyle/>
          <a:p>
            <a:pPr algn="r" defTabSz="914400"/>
            <a:fld id="{8ED29B71-57A5-43A8-A210-5BC5AD40E124}" type="datetime1">
              <a:rPr lang="fr-FR" sz="750" b="1">
                <a:solidFill>
                  <a:srgbClr val="000000"/>
                </a:solidFill>
                <a:latin typeface="Arial"/>
              </a:rPr>
              <a:pPr algn="r" defTabSz="914400"/>
              <a:t>09/03/2021</a:t>
            </a:fld>
            <a:endParaRPr lang="fr-FR" sz="750" b="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7" name="object 3"/>
          <p:cNvSpPr txBox="1"/>
          <p:nvPr/>
        </p:nvSpPr>
        <p:spPr>
          <a:xfrm>
            <a:off x="147450" y="2017533"/>
            <a:ext cx="8902065" cy="368427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b="1" spc="-5" dirty="0">
                <a:latin typeface="Arial"/>
                <a:cs typeface="Arial"/>
              </a:rPr>
              <a:t>Recommandations</a:t>
            </a:r>
            <a:endParaRPr sz="1600" dirty="0">
              <a:latin typeface="Arial"/>
              <a:cs typeface="Arial"/>
            </a:endParaRPr>
          </a:p>
          <a:p>
            <a:pPr marL="355600" marR="66040" indent="-342900">
              <a:lnSpc>
                <a:spcPct val="100000"/>
              </a:lnSpc>
              <a:spcBef>
                <a:spcPts val="5"/>
              </a:spcBef>
              <a:buFont typeface="Symbol"/>
              <a:buChar char=""/>
              <a:tabLst>
                <a:tab pos="354965" algn="l"/>
                <a:tab pos="355600" algn="l"/>
              </a:tabLst>
            </a:pPr>
            <a:r>
              <a:rPr sz="1600" spc="-5" dirty="0">
                <a:latin typeface="Arial"/>
                <a:cs typeface="Arial"/>
              </a:rPr>
              <a:t>Il</a:t>
            </a:r>
            <a:r>
              <a:rPr sz="1600" spc="5" dirty="0">
                <a:latin typeface="Arial"/>
                <a:cs typeface="Arial"/>
              </a:rPr>
              <a:t> </a:t>
            </a:r>
            <a:r>
              <a:rPr sz="1600" spc="-5" dirty="0">
                <a:latin typeface="Arial"/>
                <a:cs typeface="Arial"/>
              </a:rPr>
              <a:t>est</a:t>
            </a:r>
            <a:r>
              <a:rPr sz="1600" spc="15" dirty="0">
                <a:latin typeface="Arial"/>
                <a:cs typeface="Arial"/>
              </a:rPr>
              <a:t> </a:t>
            </a:r>
            <a:r>
              <a:rPr sz="1600" spc="-5" dirty="0">
                <a:latin typeface="Arial"/>
                <a:cs typeface="Arial"/>
              </a:rPr>
              <a:t>souhaitable de</a:t>
            </a:r>
            <a:r>
              <a:rPr sz="1600" spc="10" dirty="0">
                <a:latin typeface="Arial"/>
                <a:cs typeface="Arial"/>
              </a:rPr>
              <a:t> </a:t>
            </a:r>
            <a:r>
              <a:rPr sz="1600" spc="-5" dirty="0">
                <a:latin typeface="Arial"/>
                <a:cs typeface="Arial"/>
              </a:rPr>
              <a:t>répartir</a:t>
            </a:r>
            <a:r>
              <a:rPr sz="1600" spc="25" dirty="0">
                <a:latin typeface="Arial"/>
                <a:cs typeface="Arial"/>
              </a:rPr>
              <a:t> </a:t>
            </a:r>
            <a:r>
              <a:rPr sz="1600" spc="-5" dirty="0">
                <a:latin typeface="Arial"/>
                <a:cs typeface="Arial"/>
              </a:rPr>
              <a:t>la</a:t>
            </a:r>
            <a:r>
              <a:rPr sz="1600" dirty="0">
                <a:latin typeface="Arial"/>
                <a:cs typeface="Arial"/>
              </a:rPr>
              <a:t> classe</a:t>
            </a:r>
            <a:r>
              <a:rPr sz="1600" spc="-5" dirty="0">
                <a:latin typeface="Arial"/>
                <a:cs typeface="Arial"/>
              </a:rPr>
              <a:t> en</a:t>
            </a:r>
            <a:r>
              <a:rPr sz="1600" spc="10" dirty="0">
                <a:latin typeface="Arial"/>
                <a:cs typeface="Arial"/>
              </a:rPr>
              <a:t> </a:t>
            </a:r>
            <a:r>
              <a:rPr sz="1600" spc="-5" dirty="0">
                <a:latin typeface="Arial"/>
                <a:cs typeface="Arial"/>
              </a:rPr>
              <a:t>sous-groupes</a:t>
            </a:r>
            <a:r>
              <a:rPr sz="1600" spc="20" dirty="0">
                <a:latin typeface="Arial"/>
                <a:cs typeface="Arial"/>
              </a:rPr>
              <a:t> </a:t>
            </a:r>
            <a:r>
              <a:rPr sz="1600" spc="-5" dirty="0">
                <a:latin typeface="Arial"/>
                <a:cs typeface="Arial"/>
              </a:rPr>
              <a:t>de</a:t>
            </a:r>
            <a:r>
              <a:rPr sz="1600" dirty="0">
                <a:latin typeface="Arial"/>
                <a:cs typeface="Arial"/>
              </a:rPr>
              <a:t> </a:t>
            </a:r>
            <a:r>
              <a:rPr sz="1600" spc="-5" dirty="0">
                <a:latin typeface="Arial"/>
                <a:cs typeface="Arial"/>
              </a:rPr>
              <a:t>6</a:t>
            </a:r>
            <a:r>
              <a:rPr sz="1600" spc="20" dirty="0">
                <a:latin typeface="Arial"/>
                <a:cs typeface="Arial"/>
              </a:rPr>
              <a:t> </a:t>
            </a:r>
            <a:r>
              <a:rPr sz="1600" spc="-5" dirty="0">
                <a:latin typeface="Arial"/>
                <a:cs typeface="Arial"/>
              </a:rPr>
              <a:t>élèves sur</a:t>
            </a:r>
            <a:r>
              <a:rPr sz="1600" dirty="0">
                <a:latin typeface="Arial"/>
                <a:cs typeface="Arial"/>
              </a:rPr>
              <a:t> </a:t>
            </a:r>
            <a:r>
              <a:rPr sz="1600" spc="-5" dirty="0">
                <a:latin typeface="Arial"/>
                <a:cs typeface="Arial"/>
              </a:rPr>
              <a:t>la</a:t>
            </a:r>
            <a:r>
              <a:rPr sz="1600" dirty="0">
                <a:latin typeface="Arial"/>
                <a:cs typeface="Arial"/>
              </a:rPr>
              <a:t> </a:t>
            </a:r>
            <a:r>
              <a:rPr sz="1600" spc="-5" dirty="0">
                <a:latin typeface="Arial"/>
                <a:cs typeface="Arial"/>
              </a:rPr>
              <a:t>route</a:t>
            </a:r>
            <a:r>
              <a:rPr sz="1600" spc="30" dirty="0">
                <a:latin typeface="Arial"/>
                <a:cs typeface="Arial"/>
              </a:rPr>
              <a:t> </a:t>
            </a:r>
            <a:r>
              <a:rPr sz="1600" spc="-5" dirty="0">
                <a:latin typeface="Arial"/>
                <a:cs typeface="Arial"/>
              </a:rPr>
              <a:t>avec un</a:t>
            </a:r>
            <a:r>
              <a:rPr sz="1600" spc="15" dirty="0">
                <a:latin typeface="Arial"/>
                <a:cs typeface="Arial"/>
              </a:rPr>
              <a:t> </a:t>
            </a:r>
            <a:r>
              <a:rPr sz="1600" spc="-5" dirty="0">
                <a:latin typeface="Arial"/>
                <a:cs typeface="Arial"/>
              </a:rPr>
              <a:t>adulte </a:t>
            </a:r>
            <a:r>
              <a:rPr sz="1600" spc="-430" dirty="0">
                <a:latin typeface="Arial"/>
                <a:cs typeface="Arial"/>
              </a:rPr>
              <a:t> </a:t>
            </a:r>
            <a:r>
              <a:rPr sz="1600" spc="-5" dirty="0">
                <a:latin typeface="Arial"/>
                <a:cs typeface="Arial"/>
              </a:rPr>
              <a:t>par</a:t>
            </a:r>
            <a:r>
              <a:rPr sz="1600" dirty="0">
                <a:latin typeface="Arial"/>
                <a:cs typeface="Arial"/>
              </a:rPr>
              <a:t> </a:t>
            </a:r>
            <a:r>
              <a:rPr sz="1600" spc="-5" dirty="0">
                <a:latin typeface="Arial"/>
                <a:cs typeface="Arial"/>
              </a:rPr>
              <a:t>sous-groupe.</a:t>
            </a:r>
            <a:endParaRPr sz="1600" dirty="0">
              <a:latin typeface="Arial"/>
              <a:cs typeface="Arial"/>
            </a:endParaRPr>
          </a:p>
          <a:p>
            <a:pPr marL="355600" marR="627380" indent="-342900">
              <a:lnSpc>
                <a:spcPct val="100000"/>
              </a:lnSpc>
              <a:buFont typeface="Symbol"/>
              <a:buChar char=""/>
              <a:tabLst>
                <a:tab pos="354965" algn="l"/>
                <a:tab pos="355600" algn="l"/>
              </a:tabLst>
            </a:pPr>
            <a:r>
              <a:rPr sz="1600" spc="-5" dirty="0">
                <a:latin typeface="Arial"/>
                <a:cs typeface="Arial"/>
              </a:rPr>
              <a:t>La</a:t>
            </a:r>
            <a:r>
              <a:rPr sz="1600" spc="5" dirty="0">
                <a:latin typeface="Arial"/>
                <a:cs typeface="Arial"/>
              </a:rPr>
              <a:t> </a:t>
            </a:r>
            <a:r>
              <a:rPr sz="1600" spc="-5" dirty="0">
                <a:latin typeface="Arial"/>
                <a:cs typeface="Arial"/>
              </a:rPr>
              <a:t>distance</a:t>
            </a:r>
            <a:r>
              <a:rPr sz="1600" spc="5" dirty="0">
                <a:latin typeface="Arial"/>
                <a:cs typeface="Arial"/>
              </a:rPr>
              <a:t> </a:t>
            </a:r>
            <a:r>
              <a:rPr sz="1600" spc="-5" dirty="0">
                <a:latin typeface="Arial"/>
                <a:cs typeface="Arial"/>
              </a:rPr>
              <a:t>entre</a:t>
            </a:r>
            <a:r>
              <a:rPr sz="1600" spc="20" dirty="0">
                <a:latin typeface="Arial"/>
                <a:cs typeface="Arial"/>
              </a:rPr>
              <a:t> </a:t>
            </a:r>
            <a:r>
              <a:rPr sz="1600" spc="-5" dirty="0">
                <a:latin typeface="Arial"/>
                <a:cs typeface="Arial"/>
              </a:rPr>
              <a:t>chaque</a:t>
            </a:r>
            <a:r>
              <a:rPr sz="1600" spc="5" dirty="0">
                <a:latin typeface="Arial"/>
                <a:cs typeface="Arial"/>
              </a:rPr>
              <a:t> </a:t>
            </a:r>
            <a:r>
              <a:rPr sz="1600" spc="-5" dirty="0">
                <a:latin typeface="Arial"/>
                <a:cs typeface="Arial"/>
              </a:rPr>
              <a:t>groupe</a:t>
            </a:r>
            <a:r>
              <a:rPr sz="1600" spc="25" dirty="0">
                <a:latin typeface="Arial"/>
                <a:cs typeface="Arial"/>
              </a:rPr>
              <a:t> </a:t>
            </a:r>
            <a:r>
              <a:rPr sz="1600" spc="-5" dirty="0">
                <a:latin typeface="Arial"/>
                <a:cs typeface="Arial"/>
              </a:rPr>
              <a:t>ne</a:t>
            </a:r>
            <a:r>
              <a:rPr sz="1600" spc="25" dirty="0">
                <a:latin typeface="Arial"/>
                <a:cs typeface="Arial"/>
              </a:rPr>
              <a:t> </a:t>
            </a:r>
            <a:r>
              <a:rPr sz="1600" spc="-5" dirty="0">
                <a:latin typeface="Arial"/>
                <a:cs typeface="Arial"/>
              </a:rPr>
              <a:t>devra</a:t>
            </a:r>
            <a:r>
              <a:rPr sz="1600" spc="20" dirty="0">
                <a:latin typeface="Arial"/>
                <a:cs typeface="Arial"/>
              </a:rPr>
              <a:t> </a:t>
            </a:r>
            <a:r>
              <a:rPr sz="1600" spc="-5" dirty="0">
                <a:latin typeface="Arial"/>
                <a:cs typeface="Arial"/>
              </a:rPr>
              <a:t>pas</a:t>
            </a:r>
            <a:r>
              <a:rPr sz="1600" spc="15" dirty="0">
                <a:latin typeface="Arial"/>
                <a:cs typeface="Arial"/>
              </a:rPr>
              <a:t> </a:t>
            </a:r>
            <a:r>
              <a:rPr sz="1600" spc="-5" dirty="0">
                <a:latin typeface="Arial"/>
                <a:cs typeface="Arial"/>
              </a:rPr>
              <a:t>être</a:t>
            </a:r>
            <a:r>
              <a:rPr sz="1600" spc="35" dirty="0">
                <a:latin typeface="Arial"/>
                <a:cs typeface="Arial"/>
              </a:rPr>
              <a:t> </a:t>
            </a:r>
            <a:r>
              <a:rPr sz="1600" spc="-5" dirty="0">
                <a:latin typeface="Arial"/>
                <a:cs typeface="Arial"/>
              </a:rPr>
              <a:t>trop</a:t>
            </a:r>
            <a:r>
              <a:rPr sz="1600" spc="20" dirty="0">
                <a:latin typeface="Arial"/>
                <a:cs typeface="Arial"/>
              </a:rPr>
              <a:t> </a:t>
            </a:r>
            <a:r>
              <a:rPr sz="1600" spc="-5" dirty="0">
                <a:latin typeface="Arial"/>
                <a:cs typeface="Arial"/>
              </a:rPr>
              <a:t>importante</a:t>
            </a:r>
            <a:r>
              <a:rPr sz="1600" spc="-25" dirty="0">
                <a:latin typeface="Arial"/>
                <a:cs typeface="Arial"/>
              </a:rPr>
              <a:t> </a:t>
            </a:r>
            <a:r>
              <a:rPr sz="1600" spc="-5" dirty="0">
                <a:latin typeface="Arial"/>
                <a:cs typeface="Arial"/>
              </a:rPr>
              <a:t>:</a:t>
            </a:r>
            <a:r>
              <a:rPr sz="1600" spc="20" dirty="0">
                <a:latin typeface="Arial"/>
                <a:cs typeface="Arial"/>
              </a:rPr>
              <a:t> </a:t>
            </a:r>
            <a:r>
              <a:rPr sz="1600" spc="-5" dirty="0">
                <a:latin typeface="Arial"/>
                <a:cs typeface="Arial"/>
              </a:rPr>
              <a:t>elle doit</a:t>
            </a:r>
            <a:r>
              <a:rPr sz="1600" spc="5" dirty="0">
                <a:latin typeface="Arial"/>
                <a:cs typeface="Arial"/>
              </a:rPr>
              <a:t> </a:t>
            </a:r>
            <a:r>
              <a:rPr sz="1600" spc="-5" dirty="0">
                <a:latin typeface="Arial"/>
                <a:cs typeface="Arial"/>
              </a:rPr>
              <a:t>cependant </a:t>
            </a:r>
            <a:r>
              <a:rPr sz="1600" spc="-430" dirty="0">
                <a:latin typeface="Arial"/>
                <a:cs typeface="Arial"/>
              </a:rPr>
              <a:t> </a:t>
            </a:r>
            <a:r>
              <a:rPr sz="1600" spc="-5" dirty="0">
                <a:latin typeface="Arial"/>
                <a:cs typeface="Arial"/>
              </a:rPr>
              <a:t>permettre</a:t>
            </a:r>
            <a:r>
              <a:rPr sz="1600" spc="35" dirty="0">
                <a:latin typeface="Arial"/>
                <a:cs typeface="Arial"/>
              </a:rPr>
              <a:t> </a:t>
            </a:r>
            <a:r>
              <a:rPr sz="1600" spc="-5" dirty="0">
                <a:latin typeface="Arial"/>
                <a:cs typeface="Arial"/>
              </a:rPr>
              <a:t>à</a:t>
            </a:r>
            <a:r>
              <a:rPr sz="1600" spc="10" dirty="0">
                <a:latin typeface="Arial"/>
                <a:cs typeface="Arial"/>
              </a:rPr>
              <a:t> </a:t>
            </a:r>
            <a:r>
              <a:rPr sz="1600" spc="-5" dirty="0">
                <a:latin typeface="Arial"/>
                <a:cs typeface="Arial"/>
              </a:rPr>
              <a:t>un</a:t>
            </a:r>
            <a:r>
              <a:rPr sz="1600" dirty="0">
                <a:latin typeface="Arial"/>
                <a:cs typeface="Arial"/>
              </a:rPr>
              <a:t> </a:t>
            </a:r>
            <a:r>
              <a:rPr sz="1600" spc="-5" dirty="0">
                <a:latin typeface="Arial"/>
                <a:cs typeface="Arial"/>
              </a:rPr>
              <a:t>véhicule</a:t>
            </a:r>
            <a:r>
              <a:rPr sz="1600" spc="-25" dirty="0">
                <a:latin typeface="Arial"/>
                <a:cs typeface="Arial"/>
              </a:rPr>
              <a:t> </a:t>
            </a:r>
            <a:r>
              <a:rPr sz="1600" spc="-5" dirty="0">
                <a:latin typeface="Arial"/>
                <a:cs typeface="Arial"/>
              </a:rPr>
              <a:t>de</a:t>
            </a:r>
            <a:r>
              <a:rPr sz="1600" spc="15" dirty="0">
                <a:latin typeface="Arial"/>
                <a:cs typeface="Arial"/>
              </a:rPr>
              <a:t> </a:t>
            </a:r>
            <a:r>
              <a:rPr sz="1600" spc="-5" dirty="0">
                <a:latin typeface="Arial"/>
                <a:cs typeface="Arial"/>
              </a:rPr>
              <a:t>s’intercaler</a:t>
            </a:r>
            <a:r>
              <a:rPr sz="1600" spc="-15" dirty="0">
                <a:latin typeface="Arial"/>
                <a:cs typeface="Arial"/>
              </a:rPr>
              <a:t> </a:t>
            </a:r>
            <a:r>
              <a:rPr sz="1600" spc="-5" dirty="0">
                <a:latin typeface="Arial"/>
                <a:cs typeface="Arial"/>
              </a:rPr>
              <a:t>entre</a:t>
            </a:r>
            <a:r>
              <a:rPr sz="1600" spc="25" dirty="0">
                <a:latin typeface="Arial"/>
                <a:cs typeface="Arial"/>
              </a:rPr>
              <a:t> </a:t>
            </a:r>
            <a:r>
              <a:rPr sz="1600" spc="-5" dirty="0">
                <a:latin typeface="Arial"/>
                <a:cs typeface="Arial"/>
              </a:rPr>
              <a:t>2 </a:t>
            </a:r>
            <a:r>
              <a:rPr sz="1600" spc="-10" dirty="0">
                <a:latin typeface="Arial"/>
                <a:cs typeface="Arial"/>
              </a:rPr>
              <a:t>sous-groupes.</a:t>
            </a:r>
            <a:endParaRPr sz="1600" dirty="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buFont typeface="Symbol"/>
              <a:buChar char=""/>
              <a:tabLst>
                <a:tab pos="354965" algn="l"/>
                <a:tab pos="355600" algn="l"/>
              </a:tabLst>
            </a:pPr>
            <a:r>
              <a:rPr sz="1600" spc="-5" dirty="0">
                <a:latin typeface="Arial"/>
                <a:cs typeface="Arial"/>
              </a:rPr>
              <a:t>Il</a:t>
            </a:r>
            <a:r>
              <a:rPr sz="1600" spc="5" dirty="0">
                <a:latin typeface="Arial"/>
                <a:cs typeface="Arial"/>
              </a:rPr>
              <a:t> </a:t>
            </a:r>
            <a:r>
              <a:rPr sz="1600" spc="-5" dirty="0">
                <a:latin typeface="Arial"/>
                <a:cs typeface="Arial"/>
              </a:rPr>
              <a:t>est</a:t>
            </a:r>
            <a:r>
              <a:rPr sz="1600" spc="15" dirty="0">
                <a:latin typeface="Arial"/>
                <a:cs typeface="Arial"/>
              </a:rPr>
              <a:t> </a:t>
            </a:r>
            <a:r>
              <a:rPr sz="1600" spc="-5" dirty="0">
                <a:latin typeface="Arial"/>
                <a:cs typeface="Arial"/>
              </a:rPr>
              <a:t>recommandé</a:t>
            </a:r>
            <a:r>
              <a:rPr sz="1600" spc="20" dirty="0">
                <a:latin typeface="Arial"/>
                <a:cs typeface="Arial"/>
              </a:rPr>
              <a:t> </a:t>
            </a:r>
            <a:r>
              <a:rPr sz="1600" spc="-5" dirty="0">
                <a:latin typeface="Arial"/>
                <a:cs typeface="Arial"/>
              </a:rPr>
              <a:t>de</a:t>
            </a:r>
            <a:r>
              <a:rPr sz="1600" spc="20" dirty="0">
                <a:latin typeface="Arial"/>
                <a:cs typeface="Arial"/>
              </a:rPr>
              <a:t> </a:t>
            </a:r>
            <a:r>
              <a:rPr sz="1600" spc="-5" dirty="0">
                <a:latin typeface="Arial"/>
                <a:cs typeface="Arial"/>
              </a:rPr>
              <a:t>disposer</a:t>
            </a:r>
            <a:r>
              <a:rPr sz="1600" spc="-10" dirty="0">
                <a:latin typeface="Arial"/>
                <a:cs typeface="Arial"/>
              </a:rPr>
              <a:t> </a:t>
            </a:r>
            <a:r>
              <a:rPr sz="1600" spc="-5" dirty="0">
                <a:latin typeface="Arial"/>
                <a:cs typeface="Arial"/>
              </a:rPr>
              <a:t>d’un</a:t>
            </a:r>
            <a:r>
              <a:rPr sz="1600" spc="5" dirty="0">
                <a:latin typeface="Arial"/>
                <a:cs typeface="Arial"/>
              </a:rPr>
              <a:t> </a:t>
            </a:r>
            <a:r>
              <a:rPr sz="1600" spc="-5" dirty="0">
                <a:latin typeface="Arial"/>
                <a:cs typeface="Arial"/>
              </a:rPr>
              <a:t>véhicule</a:t>
            </a:r>
            <a:r>
              <a:rPr sz="1600" spc="-15" dirty="0">
                <a:latin typeface="Arial"/>
                <a:cs typeface="Arial"/>
              </a:rPr>
              <a:t> </a:t>
            </a:r>
            <a:r>
              <a:rPr sz="1600" spc="-5" dirty="0">
                <a:latin typeface="Arial"/>
                <a:cs typeface="Arial"/>
              </a:rPr>
              <a:t>automobile</a:t>
            </a:r>
            <a:r>
              <a:rPr sz="1600" dirty="0">
                <a:latin typeface="Arial"/>
                <a:cs typeface="Arial"/>
              </a:rPr>
              <a:t> </a:t>
            </a:r>
            <a:r>
              <a:rPr sz="1600" spc="-5" dirty="0">
                <a:latin typeface="Arial"/>
                <a:cs typeface="Arial"/>
              </a:rPr>
              <a:t>chargé</a:t>
            </a:r>
            <a:r>
              <a:rPr sz="1600" spc="10" dirty="0">
                <a:latin typeface="Arial"/>
                <a:cs typeface="Arial"/>
              </a:rPr>
              <a:t> </a:t>
            </a:r>
            <a:r>
              <a:rPr sz="1600" spc="-5" dirty="0">
                <a:latin typeface="Arial"/>
                <a:cs typeface="Arial"/>
              </a:rPr>
              <a:t>du</a:t>
            </a:r>
            <a:r>
              <a:rPr sz="1600" spc="15" dirty="0">
                <a:latin typeface="Arial"/>
                <a:cs typeface="Arial"/>
              </a:rPr>
              <a:t> </a:t>
            </a:r>
            <a:r>
              <a:rPr sz="1600" spc="-5" dirty="0">
                <a:latin typeface="Arial"/>
                <a:cs typeface="Arial"/>
              </a:rPr>
              <a:t>rôle</a:t>
            </a:r>
            <a:r>
              <a:rPr sz="1600" spc="5" dirty="0">
                <a:latin typeface="Arial"/>
                <a:cs typeface="Arial"/>
              </a:rPr>
              <a:t> </a:t>
            </a:r>
            <a:r>
              <a:rPr sz="1600" spc="-5" dirty="0">
                <a:latin typeface="Arial"/>
                <a:cs typeface="Arial"/>
              </a:rPr>
              <a:t>de</a:t>
            </a:r>
            <a:r>
              <a:rPr sz="1600" spc="15" dirty="0">
                <a:latin typeface="Arial"/>
                <a:cs typeface="Arial"/>
              </a:rPr>
              <a:t> </a:t>
            </a:r>
            <a:r>
              <a:rPr sz="1600" spc="-5" dirty="0">
                <a:latin typeface="Arial"/>
                <a:cs typeface="Arial"/>
              </a:rPr>
              <a:t>«</a:t>
            </a:r>
            <a:r>
              <a:rPr sz="1600" spc="-55" dirty="0">
                <a:latin typeface="Arial"/>
                <a:cs typeface="Arial"/>
              </a:rPr>
              <a:t> </a:t>
            </a:r>
            <a:r>
              <a:rPr sz="1600" spc="-5" dirty="0">
                <a:latin typeface="Arial"/>
                <a:cs typeface="Arial"/>
              </a:rPr>
              <a:t>voiture-balai</a:t>
            </a:r>
            <a:r>
              <a:rPr sz="1600" spc="15" dirty="0">
                <a:latin typeface="Arial"/>
                <a:cs typeface="Arial"/>
              </a:rPr>
              <a:t> </a:t>
            </a:r>
            <a:r>
              <a:rPr sz="1600" spc="-5" dirty="0">
                <a:latin typeface="Arial"/>
                <a:cs typeface="Arial"/>
              </a:rPr>
              <a:t>»</a:t>
            </a:r>
            <a:r>
              <a:rPr sz="1600" spc="5" dirty="0">
                <a:latin typeface="Arial"/>
                <a:cs typeface="Arial"/>
              </a:rPr>
              <a:t> </a:t>
            </a:r>
            <a:r>
              <a:rPr sz="1600" spc="-5" dirty="0">
                <a:latin typeface="Arial"/>
                <a:cs typeface="Arial"/>
              </a:rPr>
              <a:t>et</a:t>
            </a:r>
            <a:endParaRPr sz="1600" dirty="0">
              <a:latin typeface="Arial"/>
              <a:cs typeface="Arial"/>
            </a:endParaRPr>
          </a:p>
          <a:p>
            <a:pPr marL="355600">
              <a:lnSpc>
                <a:spcPct val="100000"/>
              </a:lnSpc>
            </a:pPr>
            <a:r>
              <a:rPr sz="1600" spc="-5" dirty="0">
                <a:latin typeface="Arial"/>
                <a:cs typeface="Arial"/>
              </a:rPr>
              <a:t>qui</a:t>
            </a:r>
            <a:r>
              <a:rPr sz="1600" spc="-10" dirty="0">
                <a:latin typeface="Arial"/>
                <a:cs typeface="Arial"/>
              </a:rPr>
              <a:t> </a:t>
            </a:r>
            <a:r>
              <a:rPr sz="1600" spc="-5" dirty="0">
                <a:latin typeface="Arial"/>
                <a:cs typeface="Arial"/>
              </a:rPr>
              <a:t>permettra</a:t>
            </a:r>
            <a:r>
              <a:rPr sz="1600" dirty="0">
                <a:latin typeface="Arial"/>
                <a:cs typeface="Arial"/>
              </a:rPr>
              <a:t> </a:t>
            </a:r>
            <a:r>
              <a:rPr sz="1600" spc="-5" dirty="0">
                <a:latin typeface="Arial"/>
                <a:cs typeface="Arial"/>
              </a:rPr>
              <a:t>:</a:t>
            </a:r>
            <a:endParaRPr sz="1600" dirty="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buFont typeface="Symbol"/>
              <a:buChar char=""/>
              <a:tabLst>
                <a:tab pos="354965" algn="l"/>
                <a:tab pos="355600" algn="l"/>
              </a:tabLst>
            </a:pPr>
            <a:r>
              <a:rPr sz="1600" spc="-5" dirty="0">
                <a:latin typeface="Arial"/>
                <a:cs typeface="Arial"/>
              </a:rPr>
              <a:t>d’alerter</a:t>
            </a:r>
            <a:r>
              <a:rPr sz="1600" spc="10" dirty="0">
                <a:latin typeface="Arial"/>
                <a:cs typeface="Arial"/>
              </a:rPr>
              <a:t> </a:t>
            </a:r>
            <a:r>
              <a:rPr sz="1600" spc="-5" dirty="0">
                <a:latin typeface="Arial"/>
                <a:cs typeface="Arial"/>
              </a:rPr>
              <a:t>l’attention des</a:t>
            </a:r>
            <a:r>
              <a:rPr sz="1600" spc="10" dirty="0">
                <a:latin typeface="Arial"/>
                <a:cs typeface="Arial"/>
              </a:rPr>
              <a:t> </a:t>
            </a:r>
            <a:r>
              <a:rPr sz="1600" spc="-5" dirty="0">
                <a:latin typeface="Arial"/>
                <a:cs typeface="Arial"/>
              </a:rPr>
              <a:t>automobilistes</a:t>
            </a:r>
            <a:r>
              <a:rPr sz="1600" dirty="0">
                <a:latin typeface="Arial"/>
                <a:cs typeface="Arial"/>
              </a:rPr>
              <a:t> </a:t>
            </a:r>
            <a:r>
              <a:rPr sz="1600" spc="-5" dirty="0">
                <a:latin typeface="Arial"/>
                <a:cs typeface="Arial"/>
              </a:rPr>
              <a:t>et</a:t>
            </a:r>
            <a:r>
              <a:rPr sz="1600" spc="15" dirty="0">
                <a:latin typeface="Arial"/>
                <a:cs typeface="Arial"/>
              </a:rPr>
              <a:t> </a:t>
            </a:r>
            <a:r>
              <a:rPr sz="1600" spc="-5" dirty="0">
                <a:latin typeface="Arial"/>
                <a:cs typeface="Arial"/>
              </a:rPr>
              <a:t>de</a:t>
            </a:r>
            <a:r>
              <a:rPr sz="1600" spc="10" dirty="0">
                <a:latin typeface="Arial"/>
                <a:cs typeface="Arial"/>
              </a:rPr>
              <a:t> </a:t>
            </a:r>
            <a:r>
              <a:rPr sz="1600" spc="-5" dirty="0">
                <a:latin typeface="Arial"/>
                <a:cs typeface="Arial"/>
              </a:rPr>
              <a:t>signaler</a:t>
            </a:r>
            <a:r>
              <a:rPr sz="1600" spc="-10" dirty="0">
                <a:latin typeface="Arial"/>
                <a:cs typeface="Arial"/>
              </a:rPr>
              <a:t> </a:t>
            </a:r>
            <a:r>
              <a:rPr sz="1600" spc="-5" dirty="0">
                <a:latin typeface="Arial"/>
                <a:cs typeface="Arial"/>
              </a:rPr>
              <a:t>la</a:t>
            </a:r>
            <a:r>
              <a:rPr sz="1600" dirty="0">
                <a:latin typeface="Arial"/>
                <a:cs typeface="Arial"/>
              </a:rPr>
              <a:t> </a:t>
            </a:r>
            <a:r>
              <a:rPr sz="1600" spc="-5" dirty="0">
                <a:latin typeface="Arial"/>
                <a:cs typeface="Arial"/>
              </a:rPr>
              <a:t>présence</a:t>
            </a:r>
            <a:r>
              <a:rPr sz="1600" dirty="0">
                <a:latin typeface="Arial"/>
                <a:cs typeface="Arial"/>
              </a:rPr>
              <a:t> </a:t>
            </a:r>
            <a:r>
              <a:rPr sz="1600" spc="-5" dirty="0">
                <a:latin typeface="Arial"/>
                <a:cs typeface="Arial"/>
              </a:rPr>
              <a:t>du</a:t>
            </a:r>
            <a:r>
              <a:rPr sz="1600" spc="15" dirty="0">
                <a:latin typeface="Arial"/>
                <a:cs typeface="Arial"/>
              </a:rPr>
              <a:t> </a:t>
            </a:r>
            <a:r>
              <a:rPr sz="1600" spc="-5" dirty="0">
                <a:latin typeface="Arial"/>
                <a:cs typeface="Arial"/>
              </a:rPr>
              <a:t>groupe</a:t>
            </a:r>
            <a:r>
              <a:rPr sz="1600" spc="15" dirty="0">
                <a:latin typeface="Arial"/>
                <a:cs typeface="Arial"/>
              </a:rPr>
              <a:t> </a:t>
            </a:r>
            <a:r>
              <a:rPr sz="1600" spc="-5" dirty="0">
                <a:latin typeface="Arial"/>
                <a:cs typeface="Arial"/>
              </a:rPr>
              <a:t>de</a:t>
            </a:r>
            <a:r>
              <a:rPr sz="1600" spc="10" dirty="0">
                <a:latin typeface="Arial"/>
                <a:cs typeface="Arial"/>
              </a:rPr>
              <a:t> </a:t>
            </a:r>
            <a:r>
              <a:rPr sz="1600" spc="-5" dirty="0">
                <a:latin typeface="Arial"/>
                <a:cs typeface="Arial"/>
              </a:rPr>
              <a:t>cyclistes,</a:t>
            </a:r>
            <a:endParaRPr sz="1600" dirty="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buFont typeface="Symbol"/>
              <a:buChar char=""/>
              <a:tabLst>
                <a:tab pos="354965" algn="l"/>
                <a:tab pos="355600" algn="l"/>
              </a:tabLst>
            </a:pPr>
            <a:r>
              <a:rPr sz="1600" spc="-5" dirty="0">
                <a:latin typeface="Arial"/>
                <a:cs typeface="Arial"/>
              </a:rPr>
              <a:t>de transporter</a:t>
            </a:r>
            <a:r>
              <a:rPr sz="1600" spc="45" dirty="0">
                <a:latin typeface="Arial"/>
                <a:cs typeface="Arial"/>
              </a:rPr>
              <a:t> </a:t>
            </a:r>
            <a:r>
              <a:rPr sz="1600" spc="-5" dirty="0">
                <a:latin typeface="Arial"/>
                <a:cs typeface="Arial"/>
              </a:rPr>
              <a:t>du matériel</a:t>
            </a:r>
            <a:r>
              <a:rPr sz="1600" spc="5" dirty="0">
                <a:latin typeface="Arial"/>
                <a:cs typeface="Arial"/>
              </a:rPr>
              <a:t> </a:t>
            </a:r>
            <a:r>
              <a:rPr sz="1600" spc="-5" dirty="0">
                <a:latin typeface="Arial"/>
                <a:cs typeface="Arial"/>
              </a:rPr>
              <a:t>de rechange…</a:t>
            </a:r>
            <a:endParaRPr sz="1600" dirty="0">
              <a:latin typeface="Arial"/>
              <a:cs typeface="Arial"/>
            </a:endParaRPr>
          </a:p>
          <a:p>
            <a:pPr marL="462280">
              <a:lnSpc>
                <a:spcPct val="100000"/>
              </a:lnSpc>
            </a:pPr>
            <a:r>
              <a:rPr sz="1600" b="1" spc="-5" dirty="0">
                <a:latin typeface="Arial"/>
                <a:cs typeface="Arial"/>
              </a:rPr>
              <a:t>La</a:t>
            </a:r>
            <a:r>
              <a:rPr sz="1600" b="1" spc="-10" dirty="0">
                <a:latin typeface="Arial"/>
                <a:cs typeface="Arial"/>
              </a:rPr>
              <a:t> </a:t>
            </a:r>
            <a:r>
              <a:rPr sz="1600" b="1" spc="-5" dirty="0">
                <a:latin typeface="Arial"/>
                <a:cs typeface="Arial"/>
              </a:rPr>
              <a:t>longueur</a:t>
            </a:r>
            <a:r>
              <a:rPr sz="1600" b="1" spc="5" dirty="0">
                <a:latin typeface="Arial"/>
                <a:cs typeface="Arial"/>
              </a:rPr>
              <a:t> </a:t>
            </a:r>
            <a:r>
              <a:rPr sz="1600" b="1" spc="-5" dirty="0">
                <a:latin typeface="Arial"/>
                <a:cs typeface="Arial"/>
              </a:rPr>
              <a:t>des étapes</a:t>
            </a:r>
            <a:r>
              <a:rPr sz="1600" b="1" dirty="0">
                <a:latin typeface="Arial"/>
                <a:cs typeface="Arial"/>
              </a:rPr>
              <a:t> </a:t>
            </a:r>
            <a:r>
              <a:rPr sz="1600" b="1" spc="-5" dirty="0">
                <a:latin typeface="Arial"/>
                <a:cs typeface="Arial"/>
              </a:rPr>
              <a:t>:</a:t>
            </a:r>
            <a:endParaRPr sz="1600" dirty="0">
              <a:latin typeface="Arial"/>
              <a:cs typeface="Arial"/>
            </a:endParaRPr>
          </a:p>
          <a:p>
            <a:pPr marL="355600" marR="5080" indent="-342900">
              <a:lnSpc>
                <a:spcPct val="100000"/>
              </a:lnSpc>
              <a:buFont typeface="Symbol"/>
              <a:buChar char=""/>
              <a:tabLst>
                <a:tab pos="354965" algn="l"/>
                <a:tab pos="355600" algn="l"/>
              </a:tabLst>
            </a:pPr>
            <a:r>
              <a:rPr sz="1600" spc="-5" dirty="0">
                <a:latin typeface="Arial"/>
                <a:cs typeface="Arial"/>
              </a:rPr>
              <a:t>Les</a:t>
            </a:r>
            <a:r>
              <a:rPr sz="1600" spc="10" dirty="0">
                <a:latin typeface="Arial"/>
                <a:cs typeface="Arial"/>
              </a:rPr>
              <a:t> </a:t>
            </a:r>
            <a:r>
              <a:rPr sz="1600" spc="-5" dirty="0">
                <a:latin typeface="Arial"/>
                <a:cs typeface="Arial"/>
              </a:rPr>
              <a:t>distances</a:t>
            </a:r>
            <a:r>
              <a:rPr sz="1600" dirty="0">
                <a:latin typeface="Arial"/>
                <a:cs typeface="Arial"/>
              </a:rPr>
              <a:t> </a:t>
            </a:r>
            <a:r>
              <a:rPr sz="1600" spc="-5" dirty="0">
                <a:latin typeface="Arial"/>
                <a:cs typeface="Arial"/>
              </a:rPr>
              <a:t>journalières</a:t>
            </a:r>
            <a:r>
              <a:rPr sz="1600" dirty="0">
                <a:latin typeface="Arial"/>
                <a:cs typeface="Arial"/>
              </a:rPr>
              <a:t> </a:t>
            </a:r>
            <a:r>
              <a:rPr sz="1600" spc="-5" dirty="0">
                <a:latin typeface="Arial"/>
                <a:cs typeface="Arial"/>
              </a:rPr>
              <a:t>à</a:t>
            </a:r>
            <a:r>
              <a:rPr sz="1600" spc="15" dirty="0">
                <a:latin typeface="Arial"/>
                <a:cs typeface="Arial"/>
              </a:rPr>
              <a:t> </a:t>
            </a:r>
            <a:r>
              <a:rPr sz="1600" spc="-5" dirty="0">
                <a:latin typeface="Arial"/>
                <a:cs typeface="Arial"/>
              </a:rPr>
              <a:t>parcourir</a:t>
            </a:r>
            <a:r>
              <a:rPr sz="1600" spc="20" dirty="0">
                <a:latin typeface="Arial"/>
                <a:cs typeface="Arial"/>
              </a:rPr>
              <a:t> </a:t>
            </a:r>
            <a:r>
              <a:rPr sz="1600" spc="-5" dirty="0">
                <a:latin typeface="Arial"/>
                <a:cs typeface="Arial"/>
              </a:rPr>
              <a:t>varient</a:t>
            </a:r>
            <a:r>
              <a:rPr sz="1600" spc="15" dirty="0">
                <a:latin typeface="Arial"/>
                <a:cs typeface="Arial"/>
              </a:rPr>
              <a:t> </a:t>
            </a:r>
            <a:r>
              <a:rPr sz="1600" spc="-5" dirty="0">
                <a:latin typeface="Arial"/>
                <a:cs typeface="Arial"/>
              </a:rPr>
              <a:t>selon</a:t>
            </a:r>
            <a:r>
              <a:rPr sz="1600" dirty="0">
                <a:latin typeface="Arial"/>
                <a:cs typeface="Arial"/>
              </a:rPr>
              <a:t> </a:t>
            </a:r>
            <a:r>
              <a:rPr sz="1600" spc="-5" dirty="0">
                <a:latin typeface="Arial"/>
                <a:cs typeface="Arial"/>
              </a:rPr>
              <a:t>l’âge et</a:t>
            </a:r>
            <a:r>
              <a:rPr sz="1600" spc="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le </a:t>
            </a:r>
            <a:r>
              <a:rPr sz="1600" spc="-5" dirty="0">
                <a:latin typeface="Arial"/>
                <a:cs typeface="Arial"/>
              </a:rPr>
              <a:t>niveau</a:t>
            </a:r>
            <a:r>
              <a:rPr sz="1600" dirty="0">
                <a:latin typeface="Arial"/>
                <a:cs typeface="Arial"/>
              </a:rPr>
              <a:t> </a:t>
            </a:r>
            <a:r>
              <a:rPr sz="1600" spc="-5" dirty="0">
                <a:latin typeface="Arial"/>
                <a:cs typeface="Arial"/>
              </a:rPr>
              <a:t>de</a:t>
            </a:r>
            <a:r>
              <a:rPr sz="1600" spc="15" dirty="0">
                <a:latin typeface="Arial"/>
                <a:cs typeface="Arial"/>
              </a:rPr>
              <a:t> </a:t>
            </a:r>
            <a:r>
              <a:rPr sz="1600" spc="-5" dirty="0">
                <a:latin typeface="Arial"/>
                <a:cs typeface="Arial"/>
              </a:rPr>
              <a:t>pratique.</a:t>
            </a:r>
            <a:r>
              <a:rPr sz="1600" spc="20" dirty="0">
                <a:latin typeface="Arial"/>
                <a:cs typeface="Arial"/>
              </a:rPr>
              <a:t> </a:t>
            </a:r>
            <a:r>
              <a:rPr sz="1600" spc="-5" dirty="0">
                <a:latin typeface="Arial"/>
                <a:cs typeface="Arial"/>
              </a:rPr>
              <a:t>Elles</a:t>
            </a:r>
            <a:r>
              <a:rPr sz="1600" spc="-15" dirty="0">
                <a:latin typeface="Arial"/>
                <a:cs typeface="Arial"/>
              </a:rPr>
              <a:t> </a:t>
            </a:r>
            <a:r>
              <a:rPr sz="1600" spc="-5" dirty="0">
                <a:latin typeface="Arial"/>
                <a:cs typeface="Arial"/>
              </a:rPr>
              <a:t>devront </a:t>
            </a:r>
            <a:r>
              <a:rPr sz="1600" spc="-430" dirty="0">
                <a:latin typeface="Arial"/>
                <a:cs typeface="Arial"/>
              </a:rPr>
              <a:t> </a:t>
            </a:r>
            <a:r>
              <a:rPr sz="1600" spc="-5" dirty="0">
                <a:latin typeface="Arial"/>
                <a:cs typeface="Arial"/>
              </a:rPr>
              <a:t>être</a:t>
            </a:r>
            <a:r>
              <a:rPr sz="1600" spc="20" dirty="0">
                <a:latin typeface="Arial"/>
                <a:cs typeface="Arial"/>
              </a:rPr>
              <a:t> </a:t>
            </a:r>
            <a:r>
              <a:rPr sz="1600" spc="-5" dirty="0">
                <a:latin typeface="Arial"/>
                <a:cs typeface="Arial"/>
              </a:rPr>
              <a:t>mentionnées</a:t>
            </a:r>
            <a:r>
              <a:rPr sz="1600" spc="5" dirty="0">
                <a:latin typeface="Arial"/>
                <a:cs typeface="Arial"/>
              </a:rPr>
              <a:t> </a:t>
            </a:r>
            <a:r>
              <a:rPr sz="1600" spc="-5" dirty="0">
                <a:latin typeface="Arial"/>
                <a:cs typeface="Arial"/>
              </a:rPr>
              <a:t>dans</a:t>
            </a:r>
            <a:r>
              <a:rPr sz="1600" spc="5" dirty="0">
                <a:latin typeface="Arial"/>
                <a:cs typeface="Arial"/>
              </a:rPr>
              <a:t> </a:t>
            </a:r>
            <a:r>
              <a:rPr sz="1600" spc="-5" dirty="0">
                <a:latin typeface="Arial"/>
                <a:cs typeface="Arial"/>
              </a:rPr>
              <a:t>le</a:t>
            </a:r>
            <a:r>
              <a:rPr sz="1600" spc="-15" dirty="0">
                <a:latin typeface="Arial"/>
                <a:cs typeface="Arial"/>
              </a:rPr>
              <a:t> </a:t>
            </a:r>
            <a:r>
              <a:rPr sz="1600" spc="-5" dirty="0">
                <a:latin typeface="Arial"/>
                <a:cs typeface="Arial"/>
              </a:rPr>
              <a:t>projet</a:t>
            </a:r>
            <a:r>
              <a:rPr sz="1600" spc="15" dirty="0">
                <a:latin typeface="Arial"/>
                <a:cs typeface="Arial"/>
              </a:rPr>
              <a:t> </a:t>
            </a:r>
            <a:r>
              <a:rPr sz="1600" spc="-5" dirty="0">
                <a:latin typeface="Arial"/>
                <a:cs typeface="Arial"/>
              </a:rPr>
              <a:t>et</a:t>
            </a:r>
            <a:r>
              <a:rPr sz="1600" spc="10" dirty="0">
                <a:latin typeface="Arial"/>
                <a:cs typeface="Arial"/>
              </a:rPr>
              <a:t> </a:t>
            </a:r>
            <a:r>
              <a:rPr sz="1600" spc="-5" dirty="0">
                <a:latin typeface="Arial"/>
                <a:cs typeface="Arial"/>
              </a:rPr>
              <a:t>devront</a:t>
            </a:r>
            <a:r>
              <a:rPr sz="1600" spc="10" dirty="0">
                <a:latin typeface="Arial"/>
                <a:cs typeface="Arial"/>
              </a:rPr>
              <a:t> </a:t>
            </a:r>
            <a:r>
              <a:rPr sz="1600" spc="-5" dirty="0">
                <a:latin typeface="Arial"/>
                <a:cs typeface="Arial"/>
              </a:rPr>
              <a:t>correspondre</a:t>
            </a:r>
            <a:r>
              <a:rPr sz="1600" spc="25" dirty="0">
                <a:latin typeface="Arial"/>
                <a:cs typeface="Arial"/>
              </a:rPr>
              <a:t> </a:t>
            </a:r>
            <a:r>
              <a:rPr sz="1600" spc="-5" dirty="0">
                <a:latin typeface="Arial"/>
                <a:cs typeface="Arial"/>
              </a:rPr>
              <a:t>à</a:t>
            </a:r>
            <a:r>
              <a:rPr sz="1600" spc="10" dirty="0">
                <a:latin typeface="Arial"/>
                <a:cs typeface="Arial"/>
              </a:rPr>
              <a:t> </a:t>
            </a:r>
            <a:r>
              <a:rPr sz="1600" spc="-5" dirty="0">
                <a:latin typeface="Arial"/>
                <a:cs typeface="Arial"/>
              </a:rPr>
              <a:t>l’habileté</a:t>
            </a:r>
            <a:r>
              <a:rPr sz="1600" spc="-25" dirty="0">
                <a:latin typeface="Arial"/>
                <a:cs typeface="Arial"/>
              </a:rPr>
              <a:t> </a:t>
            </a:r>
            <a:r>
              <a:rPr sz="1600" spc="-5" dirty="0">
                <a:latin typeface="Arial"/>
                <a:cs typeface="Arial"/>
              </a:rPr>
              <a:t>des</a:t>
            </a:r>
            <a:r>
              <a:rPr sz="1600" spc="5" dirty="0">
                <a:latin typeface="Arial"/>
                <a:cs typeface="Arial"/>
              </a:rPr>
              <a:t> </a:t>
            </a:r>
            <a:r>
              <a:rPr sz="1600" spc="-5" dirty="0">
                <a:latin typeface="Arial"/>
                <a:cs typeface="Arial"/>
              </a:rPr>
              <a:t>enfants</a:t>
            </a:r>
            <a:r>
              <a:rPr sz="1600" spc="10" dirty="0">
                <a:latin typeface="Arial"/>
                <a:cs typeface="Arial"/>
              </a:rPr>
              <a:t> </a:t>
            </a:r>
            <a:r>
              <a:rPr sz="1600" spc="-5" dirty="0">
                <a:latin typeface="Arial"/>
                <a:cs typeface="Arial"/>
              </a:rPr>
              <a:t>et</a:t>
            </a:r>
            <a:r>
              <a:rPr sz="1600" spc="15" dirty="0">
                <a:latin typeface="Arial"/>
                <a:cs typeface="Arial"/>
              </a:rPr>
              <a:t> </a:t>
            </a:r>
            <a:r>
              <a:rPr sz="1600" spc="-5" dirty="0">
                <a:latin typeface="Arial"/>
                <a:cs typeface="Arial"/>
              </a:rPr>
              <a:t>à</a:t>
            </a:r>
            <a:r>
              <a:rPr sz="1600" spc="10" dirty="0">
                <a:latin typeface="Arial"/>
                <a:cs typeface="Arial"/>
              </a:rPr>
              <a:t> </a:t>
            </a:r>
            <a:r>
              <a:rPr sz="1600" spc="-5" dirty="0">
                <a:latin typeface="Arial"/>
                <a:cs typeface="Arial"/>
              </a:rPr>
              <a:t>leurs </a:t>
            </a:r>
            <a:r>
              <a:rPr sz="1600" dirty="0">
                <a:latin typeface="Arial"/>
                <a:cs typeface="Arial"/>
              </a:rPr>
              <a:t> </a:t>
            </a:r>
            <a:r>
              <a:rPr sz="1600" spc="-5" dirty="0">
                <a:latin typeface="Arial"/>
                <a:cs typeface="Arial"/>
              </a:rPr>
              <a:t>ressources.</a:t>
            </a:r>
            <a:endParaRPr sz="1600" dirty="0">
              <a:latin typeface="Arial"/>
              <a:cs typeface="Arial"/>
            </a:endParaRPr>
          </a:p>
          <a:p>
            <a:pPr marL="355600" marR="736600" indent="-342900">
              <a:lnSpc>
                <a:spcPct val="100000"/>
              </a:lnSpc>
              <a:spcBef>
                <a:spcPts val="5"/>
              </a:spcBef>
              <a:buFont typeface="Symbol"/>
              <a:buChar char=""/>
              <a:tabLst>
                <a:tab pos="354965" algn="l"/>
                <a:tab pos="355600" algn="l"/>
              </a:tabLst>
            </a:pPr>
            <a:r>
              <a:rPr sz="1600" spc="-5" dirty="0">
                <a:latin typeface="Arial"/>
                <a:cs typeface="Arial"/>
              </a:rPr>
              <a:t>Il</a:t>
            </a:r>
            <a:r>
              <a:rPr sz="1600" dirty="0">
                <a:latin typeface="Arial"/>
                <a:cs typeface="Arial"/>
              </a:rPr>
              <a:t> </a:t>
            </a:r>
            <a:r>
              <a:rPr sz="1600" spc="-5" dirty="0">
                <a:latin typeface="Arial"/>
                <a:cs typeface="Arial"/>
              </a:rPr>
              <a:t>est</a:t>
            </a:r>
            <a:r>
              <a:rPr sz="1600" spc="10" dirty="0">
                <a:latin typeface="Arial"/>
                <a:cs typeface="Arial"/>
              </a:rPr>
              <a:t> </a:t>
            </a:r>
            <a:r>
              <a:rPr sz="1600" spc="-5" dirty="0">
                <a:latin typeface="Arial"/>
                <a:cs typeface="Arial"/>
              </a:rPr>
              <a:t>raisonnable de</a:t>
            </a:r>
            <a:r>
              <a:rPr sz="1600" dirty="0">
                <a:latin typeface="Arial"/>
                <a:cs typeface="Arial"/>
              </a:rPr>
              <a:t> </a:t>
            </a:r>
            <a:r>
              <a:rPr sz="1600" spc="-5" dirty="0">
                <a:latin typeface="Arial"/>
                <a:cs typeface="Arial"/>
              </a:rPr>
              <a:t>penser</a:t>
            </a:r>
            <a:r>
              <a:rPr sz="1600" spc="15" dirty="0">
                <a:latin typeface="Arial"/>
                <a:cs typeface="Arial"/>
              </a:rPr>
              <a:t> </a:t>
            </a:r>
            <a:r>
              <a:rPr sz="1600" spc="-5" dirty="0">
                <a:latin typeface="Arial"/>
                <a:cs typeface="Arial"/>
              </a:rPr>
              <a:t>qu’au</a:t>
            </a:r>
            <a:r>
              <a:rPr sz="1600" dirty="0">
                <a:latin typeface="Arial"/>
                <a:cs typeface="Arial"/>
              </a:rPr>
              <a:t> </a:t>
            </a:r>
            <a:r>
              <a:rPr sz="1600" spc="-5" dirty="0">
                <a:latin typeface="Arial"/>
                <a:cs typeface="Arial"/>
              </a:rPr>
              <a:t>CE2</a:t>
            </a:r>
            <a:r>
              <a:rPr sz="1600" spc="-10" dirty="0">
                <a:latin typeface="Arial"/>
                <a:cs typeface="Arial"/>
              </a:rPr>
              <a:t> </a:t>
            </a:r>
            <a:r>
              <a:rPr sz="1600" spc="-5" dirty="0">
                <a:latin typeface="Arial"/>
                <a:cs typeface="Arial"/>
              </a:rPr>
              <a:t>elle sera</a:t>
            </a:r>
            <a:r>
              <a:rPr sz="1600" spc="10" dirty="0">
                <a:latin typeface="Arial"/>
                <a:cs typeface="Arial"/>
              </a:rPr>
              <a:t> </a:t>
            </a:r>
            <a:r>
              <a:rPr sz="1600" spc="-5" dirty="0">
                <a:latin typeface="Arial"/>
                <a:cs typeface="Arial"/>
              </a:rPr>
              <a:t>d’environ 20</a:t>
            </a:r>
            <a:r>
              <a:rPr sz="1600" dirty="0">
                <a:latin typeface="Arial"/>
                <a:cs typeface="Arial"/>
              </a:rPr>
              <a:t> kms,</a:t>
            </a:r>
            <a:r>
              <a:rPr sz="1600" spc="10" dirty="0">
                <a:latin typeface="Arial"/>
                <a:cs typeface="Arial"/>
              </a:rPr>
              <a:t> </a:t>
            </a:r>
            <a:r>
              <a:rPr sz="1600" spc="-5" dirty="0">
                <a:latin typeface="Arial"/>
                <a:cs typeface="Arial"/>
              </a:rPr>
              <a:t>au</a:t>
            </a:r>
            <a:r>
              <a:rPr sz="1600" spc="15" dirty="0">
                <a:latin typeface="Arial"/>
                <a:cs typeface="Arial"/>
              </a:rPr>
              <a:t> </a:t>
            </a:r>
            <a:r>
              <a:rPr sz="1600" spc="-5" dirty="0">
                <a:latin typeface="Arial"/>
                <a:cs typeface="Arial"/>
              </a:rPr>
              <a:t>CM1 de</a:t>
            </a:r>
            <a:r>
              <a:rPr sz="1600" spc="15" dirty="0">
                <a:latin typeface="Arial"/>
                <a:cs typeface="Arial"/>
              </a:rPr>
              <a:t> </a:t>
            </a:r>
            <a:r>
              <a:rPr sz="1600" spc="-5" dirty="0">
                <a:latin typeface="Arial"/>
                <a:cs typeface="Arial"/>
              </a:rPr>
              <a:t>30</a:t>
            </a:r>
            <a:r>
              <a:rPr sz="1600" dirty="0">
                <a:latin typeface="Arial"/>
                <a:cs typeface="Arial"/>
              </a:rPr>
              <a:t> kms, </a:t>
            </a:r>
            <a:r>
              <a:rPr sz="1600" spc="-430" dirty="0">
                <a:latin typeface="Arial"/>
                <a:cs typeface="Arial"/>
              </a:rPr>
              <a:t> </a:t>
            </a:r>
            <a:r>
              <a:rPr sz="1600" spc="-5" dirty="0">
                <a:latin typeface="Arial"/>
                <a:cs typeface="Arial"/>
              </a:rPr>
              <a:t>au</a:t>
            </a:r>
            <a:r>
              <a:rPr sz="1600" dirty="0">
                <a:latin typeface="Arial"/>
                <a:cs typeface="Arial"/>
              </a:rPr>
              <a:t> </a:t>
            </a:r>
            <a:r>
              <a:rPr sz="1600" spc="-5" dirty="0">
                <a:latin typeface="Arial"/>
                <a:cs typeface="Arial"/>
              </a:rPr>
              <a:t>CM2</a:t>
            </a:r>
            <a:r>
              <a:rPr sz="1600" spc="10" dirty="0">
                <a:latin typeface="Arial"/>
                <a:cs typeface="Arial"/>
              </a:rPr>
              <a:t> </a:t>
            </a:r>
            <a:r>
              <a:rPr sz="1600" spc="-5" dirty="0">
                <a:latin typeface="Arial"/>
                <a:cs typeface="Arial"/>
              </a:rPr>
              <a:t>de</a:t>
            </a:r>
            <a:r>
              <a:rPr sz="1600" spc="15" dirty="0">
                <a:latin typeface="Arial"/>
                <a:cs typeface="Arial"/>
              </a:rPr>
              <a:t> </a:t>
            </a:r>
            <a:r>
              <a:rPr sz="1600" spc="-5" dirty="0">
                <a:latin typeface="Arial"/>
                <a:cs typeface="Arial"/>
              </a:rPr>
              <a:t>40</a:t>
            </a:r>
            <a:r>
              <a:rPr sz="1600" dirty="0">
                <a:latin typeface="Arial"/>
                <a:cs typeface="Arial"/>
              </a:rPr>
              <a:t> kms,</a:t>
            </a:r>
            <a:r>
              <a:rPr sz="1600" spc="1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si</a:t>
            </a:r>
            <a:r>
              <a:rPr sz="1600" spc="-5" dirty="0">
                <a:latin typeface="Arial"/>
                <a:cs typeface="Arial"/>
              </a:rPr>
              <a:t> ces</a:t>
            </a:r>
            <a:r>
              <a:rPr sz="1600" spc="5" dirty="0">
                <a:latin typeface="Arial"/>
                <a:cs typeface="Arial"/>
              </a:rPr>
              <a:t> </a:t>
            </a:r>
            <a:r>
              <a:rPr sz="1600" spc="-5" dirty="0">
                <a:latin typeface="Arial"/>
                <a:cs typeface="Arial"/>
              </a:rPr>
              <a:t>sorties</a:t>
            </a:r>
            <a:r>
              <a:rPr sz="1600" spc="5" dirty="0">
                <a:latin typeface="Arial"/>
                <a:cs typeface="Arial"/>
              </a:rPr>
              <a:t> </a:t>
            </a:r>
            <a:r>
              <a:rPr sz="1600" spc="-5" dirty="0">
                <a:latin typeface="Arial"/>
                <a:cs typeface="Arial"/>
              </a:rPr>
              <a:t>font</a:t>
            </a:r>
            <a:r>
              <a:rPr sz="1600" spc="2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suite</a:t>
            </a:r>
            <a:r>
              <a:rPr sz="1600" spc="-10" dirty="0">
                <a:latin typeface="Arial"/>
                <a:cs typeface="Arial"/>
              </a:rPr>
              <a:t> </a:t>
            </a:r>
            <a:r>
              <a:rPr sz="1600" spc="-5" dirty="0">
                <a:latin typeface="Arial"/>
                <a:cs typeface="Arial"/>
              </a:rPr>
              <a:t>à</a:t>
            </a:r>
            <a:r>
              <a:rPr sz="1600" spc="15" dirty="0">
                <a:latin typeface="Arial"/>
                <a:cs typeface="Arial"/>
              </a:rPr>
              <a:t> </a:t>
            </a:r>
            <a:r>
              <a:rPr sz="1600" spc="-5" dirty="0">
                <a:latin typeface="Arial"/>
                <a:cs typeface="Arial"/>
              </a:rPr>
              <a:t>un</a:t>
            </a:r>
            <a:r>
              <a:rPr sz="1600" dirty="0">
                <a:latin typeface="Arial"/>
                <a:cs typeface="Arial"/>
              </a:rPr>
              <a:t> </a:t>
            </a:r>
            <a:r>
              <a:rPr sz="1600" spc="-5" dirty="0">
                <a:latin typeface="Arial"/>
                <a:cs typeface="Arial"/>
              </a:rPr>
              <a:t>cycle</a:t>
            </a:r>
            <a:r>
              <a:rPr sz="1600" spc="10" dirty="0">
                <a:latin typeface="Arial"/>
                <a:cs typeface="Arial"/>
              </a:rPr>
              <a:t> </a:t>
            </a:r>
            <a:r>
              <a:rPr sz="1600" spc="-5" dirty="0">
                <a:latin typeface="Arial"/>
                <a:cs typeface="Arial"/>
              </a:rPr>
              <a:t>de</a:t>
            </a:r>
            <a:r>
              <a:rPr sz="1600" dirty="0">
                <a:latin typeface="Arial"/>
                <a:cs typeface="Arial"/>
              </a:rPr>
              <a:t> </a:t>
            </a:r>
            <a:r>
              <a:rPr sz="1600" spc="-5" dirty="0">
                <a:latin typeface="Arial"/>
                <a:cs typeface="Arial"/>
              </a:rPr>
              <a:t>travail.</a:t>
            </a:r>
            <a:endParaRPr sz="1600" dirty="0">
              <a:latin typeface="Arial"/>
              <a:cs typeface="Arial"/>
            </a:endParaRPr>
          </a:p>
        </p:txBody>
      </p:sp>
      <p:sp>
        <p:nvSpPr>
          <p:cNvPr id="8" name="object 2"/>
          <p:cNvSpPr txBox="1">
            <a:spLocks/>
          </p:cNvSpPr>
          <p:nvPr/>
        </p:nvSpPr>
        <p:spPr>
          <a:xfrm>
            <a:off x="3194195" y="991064"/>
            <a:ext cx="5763260" cy="750847"/>
          </a:xfrm>
          <a:prstGeom prst="rect">
            <a:avLst/>
          </a:prstGeom>
        </p:spPr>
        <p:txBody>
          <a:bodyPr vert="horz" wrap="square" lIns="0" tIns="12065" rIns="0" bIns="0" rtlCol="0" anchor="b">
            <a:sp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fr-FR" sz="2400" b="1" cap="all" dirty="0">
                <a:solidFill>
                  <a:srgbClr val="FF9940"/>
                </a:solidFill>
                <a:latin typeface="Arial"/>
                <a:ea typeface="+mn-ea"/>
                <a:cs typeface="+mn-cs"/>
              </a:rPr>
              <a:t>Réglementation et sortie à bicyclette</a:t>
            </a:r>
          </a:p>
        </p:txBody>
      </p:sp>
    </p:spTree>
    <p:extLst>
      <p:ext uri="{BB962C8B-B14F-4D97-AF65-F5344CB8AC3E}">
        <p14:creationId xmlns:p14="http://schemas.microsoft.com/office/powerpoint/2010/main" val="18911063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pied de page 7"/>
          <p:cNvSpPr txBox="1">
            <a:spLocks/>
          </p:cNvSpPr>
          <p:nvPr/>
        </p:nvSpPr>
        <p:spPr bwMode="gray">
          <a:xfrm>
            <a:off x="627419" y="6362134"/>
            <a:ext cx="5904000" cy="360000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defPPr>
              <a:defRPr lang="fr-FR"/>
            </a:defPPr>
            <a:lvl1pPr marL="0" algn="l" defTabSz="914400" rtl="0" eaLnBrk="1" latinLnBrk="0" hangingPunct="1">
              <a:defRPr sz="75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dirty="0" smtClean="0">
                <a:solidFill>
                  <a:srgbClr val="000000"/>
                </a:solidFill>
                <a:latin typeface="Arial"/>
              </a:rPr>
              <a:t>Intitulé de la direction/service </a:t>
            </a:r>
            <a:endParaRPr lang="fr-FR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>
          <a:xfrm>
            <a:off x="3809640" y="6352848"/>
            <a:ext cx="2057400" cy="365125"/>
          </a:xfrm>
        </p:spPr>
        <p:txBody>
          <a:bodyPr/>
          <a:lstStyle/>
          <a:p>
            <a:pPr algn="ctr" defTabSz="914400"/>
            <a:fld id="{7CE27FD8-406D-476B-89C0-7989EEE88455}" type="slidenum">
              <a:rPr lang="fr-FR" sz="750" b="1">
                <a:solidFill>
                  <a:srgbClr val="000000"/>
                </a:solidFill>
                <a:latin typeface="Arial"/>
              </a:rPr>
              <a:pPr algn="ctr" defTabSz="914400"/>
              <a:t>18</a:t>
            </a:fld>
            <a:endParaRPr lang="fr-FR" sz="750" b="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Espace réservé de la date 5"/>
          <p:cNvSpPr>
            <a:spLocks noGrp="1"/>
          </p:cNvSpPr>
          <p:nvPr>
            <p:ph type="dt" sz="half" idx="10"/>
          </p:nvPr>
        </p:nvSpPr>
        <p:spPr>
          <a:xfrm>
            <a:off x="6900055" y="6352848"/>
            <a:ext cx="2057400" cy="365125"/>
          </a:xfrm>
        </p:spPr>
        <p:txBody>
          <a:bodyPr/>
          <a:lstStyle/>
          <a:p>
            <a:pPr algn="r" defTabSz="914400"/>
            <a:fld id="{8ED29B71-57A5-43A8-A210-5BC5AD40E124}" type="datetime1">
              <a:rPr lang="fr-FR" sz="750" b="1">
                <a:solidFill>
                  <a:srgbClr val="000000"/>
                </a:solidFill>
                <a:latin typeface="Arial"/>
              </a:rPr>
              <a:pPr algn="r" defTabSz="914400"/>
              <a:t>09/03/2021</a:t>
            </a:fld>
            <a:endParaRPr lang="fr-FR" sz="750" b="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8" name="object 3"/>
          <p:cNvSpPr txBox="1"/>
          <p:nvPr/>
        </p:nvSpPr>
        <p:spPr>
          <a:xfrm>
            <a:off x="146685" y="1688575"/>
            <a:ext cx="8905875" cy="465963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b="1" spc="-15" dirty="0">
                <a:latin typeface="Arial"/>
                <a:cs typeface="Arial"/>
              </a:rPr>
              <a:t>L’équipement</a:t>
            </a:r>
            <a:r>
              <a:rPr sz="1600" b="1" spc="25" dirty="0">
                <a:latin typeface="Arial"/>
                <a:cs typeface="Arial"/>
              </a:rPr>
              <a:t> </a:t>
            </a:r>
            <a:r>
              <a:rPr sz="1600" b="1" spc="-10" dirty="0">
                <a:latin typeface="Arial"/>
                <a:cs typeface="Arial"/>
              </a:rPr>
              <a:t>matériel</a:t>
            </a:r>
            <a:endParaRPr sz="16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1650" dirty="0">
              <a:latin typeface="Arial"/>
              <a:cs typeface="Arial"/>
            </a:endParaRPr>
          </a:p>
          <a:p>
            <a:pPr marL="12700" marR="45720">
              <a:lnSpc>
                <a:spcPct val="100000"/>
              </a:lnSpc>
            </a:pPr>
            <a:r>
              <a:rPr sz="1600" spc="-10" dirty="0">
                <a:latin typeface="Arial"/>
                <a:cs typeface="Arial"/>
              </a:rPr>
              <a:t>Les</a:t>
            </a:r>
            <a:r>
              <a:rPr sz="1600" spc="5" dirty="0">
                <a:latin typeface="Arial"/>
                <a:cs typeface="Arial"/>
              </a:rPr>
              <a:t> </a:t>
            </a:r>
            <a:r>
              <a:rPr sz="1600" spc="-5" dirty="0">
                <a:latin typeface="Arial"/>
                <a:cs typeface="Arial"/>
              </a:rPr>
              <a:t>élèves</a:t>
            </a:r>
            <a:r>
              <a:rPr sz="1600" spc="-10" dirty="0">
                <a:latin typeface="Arial"/>
                <a:cs typeface="Arial"/>
              </a:rPr>
              <a:t> </a:t>
            </a:r>
            <a:r>
              <a:rPr sz="1600" spc="-5" dirty="0">
                <a:latin typeface="Arial"/>
                <a:cs typeface="Arial"/>
              </a:rPr>
              <a:t>et</a:t>
            </a:r>
            <a:r>
              <a:rPr sz="1600" spc="10" dirty="0">
                <a:latin typeface="Arial"/>
                <a:cs typeface="Arial"/>
              </a:rPr>
              <a:t> </a:t>
            </a:r>
            <a:r>
              <a:rPr sz="1600" spc="-5" dirty="0">
                <a:latin typeface="Arial"/>
                <a:cs typeface="Arial"/>
              </a:rPr>
              <a:t>les</a:t>
            </a:r>
            <a:r>
              <a:rPr sz="1600" spc="-10" dirty="0">
                <a:latin typeface="Arial"/>
                <a:cs typeface="Arial"/>
              </a:rPr>
              <a:t> </a:t>
            </a:r>
            <a:r>
              <a:rPr sz="1600" spc="-5" dirty="0">
                <a:latin typeface="Arial"/>
                <a:cs typeface="Arial"/>
              </a:rPr>
              <a:t>membres</a:t>
            </a:r>
            <a:r>
              <a:rPr sz="1600" spc="30" dirty="0">
                <a:latin typeface="Arial"/>
                <a:cs typeface="Arial"/>
              </a:rPr>
              <a:t> </a:t>
            </a:r>
            <a:r>
              <a:rPr sz="1600" spc="-5" dirty="0">
                <a:latin typeface="Arial"/>
                <a:cs typeface="Arial"/>
              </a:rPr>
              <a:t>de l’encadrement</a:t>
            </a:r>
            <a:r>
              <a:rPr sz="1600" dirty="0">
                <a:latin typeface="Arial"/>
                <a:cs typeface="Arial"/>
              </a:rPr>
              <a:t> </a:t>
            </a:r>
            <a:r>
              <a:rPr sz="1600" spc="-5" dirty="0">
                <a:latin typeface="Arial"/>
                <a:cs typeface="Arial"/>
              </a:rPr>
              <a:t>doivent obligatoirement </a:t>
            </a:r>
            <a:r>
              <a:rPr sz="1600" spc="-10" dirty="0">
                <a:latin typeface="Arial"/>
                <a:cs typeface="Arial"/>
              </a:rPr>
              <a:t>porter</a:t>
            </a:r>
            <a:r>
              <a:rPr sz="1600" spc="20" dirty="0">
                <a:latin typeface="Arial"/>
                <a:cs typeface="Arial"/>
              </a:rPr>
              <a:t> </a:t>
            </a:r>
            <a:r>
              <a:rPr sz="1600" spc="-5" dirty="0">
                <a:latin typeface="Arial"/>
                <a:cs typeface="Arial"/>
              </a:rPr>
              <a:t>un</a:t>
            </a:r>
            <a:r>
              <a:rPr sz="1600" spc="5" dirty="0">
                <a:latin typeface="Arial"/>
                <a:cs typeface="Arial"/>
              </a:rPr>
              <a:t> </a:t>
            </a:r>
            <a:r>
              <a:rPr sz="1600" spc="-5" dirty="0">
                <a:latin typeface="Arial"/>
                <a:cs typeface="Arial"/>
              </a:rPr>
              <a:t>casque</a:t>
            </a:r>
            <a:r>
              <a:rPr sz="1600" spc="-10" dirty="0">
                <a:latin typeface="Arial"/>
                <a:cs typeface="Arial"/>
              </a:rPr>
              <a:t> conforme</a:t>
            </a:r>
            <a:r>
              <a:rPr sz="1600" spc="20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a </a:t>
            </a:r>
            <a:r>
              <a:rPr sz="1600" spc="-430" dirty="0">
                <a:latin typeface="Arial"/>
                <a:cs typeface="Arial"/>
              </a:rPr>
              <a:t> </a:t>
            </a:r>
            <a:r>
              <a:rPr sz="1600" spc="-5" dirty="0">
                <a:latin typeface="Arial"/>
                <a:cs typeface="Arial"/>
              </a:rPr>
              <a:t>normes</a:t>
            </a:r>
            <a:r>
              <a:rPr sz="1600" spc="10" dirty="0">
                <a:latin typeface="Arial"/>
                <a:cs typeface="Arial"/>
              </a:rPr>
              <a:t> </a:t>
            </a:r>
            <a:r>
              <a:rPr sz="1600" spc="-5" dirty="0">
                <a:latin typeface="Arial"/>
                <a:cs typeface="Arial"/>
              </a:rPr>
              <a:t>en</a:t>
            </a:r>
            <a:r>
              <a:rPr sz="1600" spc="10" dirty="0">
                <a:latin typeface="Arial"/>
                <a:cs typeface="Arial"/>
              </a:rPr>
              <a:t> </a:t>
            </a:r>
            <a:r>
              <a:rPr sz="1600" spc="-5" dirty="0">
                <a:latin typeface="Arial"/>
                <a:cs typeface="Arial"/>
              </a:rPr>
              <a:t>vigueur</a:t>
            </a:r>
            <a:r>
              <a:rPr sz="1600" spc="5" dirty="0">
                <a:latin typeface="Arial"/>
                <a:cs typeface="Arial"/>
              </a:rPr>
              <a:t> </a:t>
            </a:r>
            <a:r>
              <a:rPr sz="1600" spc="-5" dirty="0">
                <a:latin typeface="Arial"/>
                <a:cs typeface="Arial"/>
              </a:rPr>
              <a:t>;</a:t>
            </a:r>
            <a:endParaRPr sz="1600" dirty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1600" spc="-5" dirty="0">
                <a:latin typeface="Arial"/>
                <a:cs typeface="Arial"/>
              </a:rPr>
              <a:t>Il</a:t>
            </a:r>
            <a:r>
              <a:rPr sz="1600" spc="10" dirty="0">
                <a:latin typeface="Arial"/>
                <a:cs typeface="Arial"/>
              </a:rPr>
              <a:t> </a:t>
            </a:r>
            <a:r>
              <a:rPr sz="1600" spc="-5" dirty="0">
                <a:latin typeface="Arial"/>
                <a:cs typeface="Arial"/>
              </a:rPr>
              <a:t>est</a:t>
            </a:r>
            <a:r>
              <a:rPr sz="1600" spc="20" dirty="0">
                <a:latin typeface="Arial"/>
                <a:cs typeface="Arial"/>
              </a:rPr>
              <a:t> </a:t>
            </a:r>
            <a:r>
              <a:rPr sz="1600" spc="-5" dirty="0">
                <a:latin typeface="Arial"/>
                <a:cs typeface="Arial"/>
              </a:rPr>
              <a:t>souhaitable que</a:t>
            </a:r>
            <a:r>
              <a:rPr sz="1600" spc="5" dirty="0">
                <a:latin typeface="Arial"/>
                <a:cs typeface="Arial"/>
              </a:rPr>
              <a:t> </a:t>
            </a:r>
            <a:r>
              <a:rPr sz="1600" spc="-5" dirty="0">
                <a:latin typeface="Arial"/>
                <a:cs typeface="Arial"/>
              </a:rPr>
              <a:t>les</a:t>
            </a:r>
            <a:r>
              <a:rPr sz="1600" spc="5" dirty="0">
                <a:latin typeface="Arial"/>
                <a:cs typeface="Arial"/>
              </a:rPr>
              <a:t> </a:t>
            </a:r>
            <a:r>
              <a:rPr sz="1600" spc="-5" dirty="0">
                <a:latin typeface="Arial"/>
                <a:cs typeface="Arial"/>
              </a:rPr>
              <a:t>accompagnateurs</a:t>
            </a:r>
            <a:r>
              <a:rPr sz="1600" spc="20" dirty="0">
                <a:latin typeface="Arial"/>
                <a:cs typeface="Arial"/>
              </a:rPr>
              <a:t> </a:t>
            </a:r>
            <a:r>
              <a:rPr sz="1600" spc="-5" dirty="0">
                <a:latin typeface="Arial"/>
                <a:cs typeface="Arial"/>
              </a:rPr>
              <a:t>portent</a:t>
            </a:r>
            <a:r>
              <a:rPr sz="1600" spc="30" dirty="0">
                <a:latin typeface="Arial"/>
                <a:cs typeface="Arial"/>
              </a:rPr>
              <a:t> </a:t>
            </a:r>
            <a:r>
              <a:rPr sz="1600" spc="-5" dirty="0">
                <a:latin typeface="Arial"/>
                <a:cs typeface="Arial"/>
              </a:rPr>
              <a:t>une</a:t>
            </a:r>
            <a:r>
              <a:rPr sz="1600" spc="25" dirty="0">
                <a:latin typeface="Arial"/>
                <a:cs typeface="Arial"/>
              </a:rPr>
              <a:t> </a:t>
            </a:r>
            <a:r>
              <a:rPr sz="1600" spc="-5" dirty="0">
                <a:latin typeface="Arial"/>
                <a:cs typeface="Arial"/>
              </a:rPr>
              <a:t>chasuble</a:t>
            </a:r>
            <a:r>
              <a:rPr sz="1600" spc="-15" dirty="0">
                <a:latin typeface="Arial"/>
                <a:cs typeface="Arial"/>
              </a:rPr>
              <a:t> </a:t>
            </a:r>
            <a:r>
              <a:rPr sz="1600" spc="-5" dirty="0">
                <a:latin typeface="Arial"/>
                <a:cs typeface="Arial"/>
              </a:rPr>
              <a:t>fluorescente</a:t>
            </a:r>
            <a:r>
              <a:rPr sz="1600" spc="60" dirty="0">
                <a:latin typeface="Arial"/>
                <a:cs typeface="Arial"/>
              </a:rPr>
              <a:t> </a:t>
            </a:r>
            <a:r>
              <a:rPr sz="1600" spc="-5" dirty="0">
                <a:latin typeface="Arial"/>
                <a:cs typeface="Arial"/>
              </a:rPr>
              <a:t>;</a:t>
            </a:r>
            <a:endParaRPr sz="1600" dirty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1600" spc="-5" dirty="0">
                <a:latin typeface="Arial"/>
                <a:cs typeface="Arial"/>
              </a:rPr>
              <a:t>Les</a:t>
            </a:r>
            <a:r>
              <a:rPr sz="1600" spc="10" dirty="0">
                <a:latin typeface="Arial"/>
                <a:cs typeface="Arial"/>
              </a:rPr>
              <a:t> </a:t>
            </a:r>
            <a:r>
              <a:rPr sz="1600" spc="-5" dirty="0">
                <a:latin typeface="Arial"/>
                <a:cs typeface="Arial"/>
              </a:rPr>
              <a:t>élèves</a:t>
            </a:r>
            <a:r>
              <a:rPr sz="1600" spc="10" dirty="0">
                <a:latin typeface="Arial"/>
                <a:cs typeface="Arial"/>
              </a:rPr>
              <a:t> </a:t>
            </a:r>
            <a:r>
              <a:rPr sz="1600" spc="-5" dirty="0">
                <a:latin typeface="Arial"/>
                <a:cs typeface="Arial"/>
              </a:rPr>
              <a:t>porteront</a:t>
            </a:r>
            <a:r>
              <a:rPr sz="1600" spc="50" dirty="0">
                <a:latin typeface="Arial"/>
                <a:cs typeface="Arial"/>
              </a:rPr>
              <a:t> </a:t>
            </a:r>
            <a:r>
              <a:rPr sz="1600" spc="-5" dirty="0">
                <a:latin typeface="Arial"/>
                <a:cs typeface="Arial"/>
              </a:rPr>
              <a:t>des</a:t>
            </a:r>
            <a:r>
              <a:rPr sz="1600" spc="10" dirty="0">
                <a:latin typeface="Arial"/>
                <a:cs typeface="Arial"/>
              </a:rPr>
              <a:t> </a:t>
            </a:r>
            <a:r>
              <a:rPr sz="1600" spc="-5" dirty="0">
                <a:latin typeface="Arial"/>
                <a:cs typeface="Arial"/>
              </a:rPr>
              <a:t>vêtements</a:t>
            </a:r>
            <a:r>
              <a:rPr sz="1600" spc="30" dirty="0">
                <a:latin typeface="Arial"/>
                <a:cs typeface="Arial"/>
              </a:rPr>
              <a:t> </a:t>
            </a:r>
            <a:r>
              <a:rPr sz="1600" spc="-5" dirty="0">
                <a:latin typeface="Arial"/>
                <a:cs typeface="Arial"/>
              </a:rPr>
              <a:t>confortables</a:t>
            </a:r>
            <a:r>
              <a:rPr sz="1600" spc="35" dirty="0">
                <a:latin typeface="Arial"/>
                <a:cs typeface="Arial"/>
              </a:rPr>
              <a:t> </a:t>
            </a:r>
            <a:r>
              <a:rPr sz="1600" spc="-5" dirty="0">
                <a:latin typeface="Arial"/>
                <a:cs typeface="Arial"/>
              </a:rPr>
              <a:t>adaptés</a:t>
            </a:r>
            <a:r>
              <a:rPr sz="1600" spc="10" dirty="0">
                <a:latin typeface="Arial"/>
                <a:cs typeface="Arial"/>
              </a:rPr>
              <a:t> </a:t>
            </a:r>
            <a:r>
              <a:rPr sz="1600" spc="-5" dirty="0">
                <a:latin typeface="Arial"/>
                <a:cs typeface="Arial"/>
              </a:rPr>
              <a:t>aux</a:t>
            </a:r>
            <a:r>
              <a:rPr sz="1600" spc="20" dirty="0">
                <a:latin typeface="Arial"/>
                <a:cs typeface="Arial"/>
              </a:rPr>
              <a:t> </a:t>
            </a:r>
            <a:r>
              <a:rPr sz="1600" spc="-5" dirty="0">
                <a:latin typeface="Arial"/>
                <a:cs typeface="Arial"/>
              </a:rPr>
              <a:t>conditions</a:t>
            </a:r>
            <a:r>
              <a:rPr sz="1600" spc="10" dirty="0">
                <a:latin typeface="Arial"/>
                <a:cs typeface="Arial"/>
              </a:rPr>
              <a:t> </a:t>
            </a:r>
            <a:r>
              <a:rPr sz="1600" spc="-5" dirty="0">
                <a:latin typeface="Arial"/>
                <a:cs typeface="Arial"/>
              </a:rPr>
              <a:t>météorologiques</a:t>
            </a:r>
            <a:r>
              <a:rPr sz="1600" spc="35" dirty="0">
                <a:latin typeface="Arial"/>
                <a:cs typeface="Arial"/>
              </a:rPr>
              <a:t> </a:t>
            </a:r>
            <a:r>
              <a:rPr sz="1600" spc="-5" dirty="0">
                <a:latin typeface="Arial"/>
                <a:cs typeface="Arial"/>
              </a:rPr>
              <a:t>;</a:t>
            </a:r>
            <a:endParaRPr sz="1600" dirty="0">
              <a:latin typeface="Arial"/>
              <a:cs typeface="Arial"/>
            </a:endParaRPr>
          </a:p>
          <a:p>
            <a:pPr marL="12700" marR="106045">
              <a:lnSpc>
                <a:spcPct val="100000"/>
              </a:lnSpc>
              <a:spcBef>
                <a:spcPts val="5"/>
              </a:spcBef>
            </a:pPr>
            <a:r>
              <a:rPr sz="1600" spc="-50" dirty="0">
                <a:latin typeface="Arial"/>
                <a:cs typeface="Arial"/>
              </a:rPr>
              <a:t>Tous</a:t>
            </a:r>
            <a:r>
              <a:rPr sz="1600" spc="20" dirty="0">
                <a:latin typeface="Arial"/>
                <a:cs typeface="Arial"/>
              </a:rPr>
              <a:t> </a:t>
            </a:r>
            <a:r>
              <a:rPr sz="1600" spc="-5" dirty="0">
                <a:latin typeface="Arial"/>
                <a:cs typeface="Arial"/>
              </a:rPr>
              <a:t>les</a:t>
            </a:r>
            <a:r>
              <a:rPr sz="1600" dirty="0">
                <a:latin typeface="Arial"/>
                <a:cs typeface="Arial"/>
              </a:rPr>
              <a:t> </a:t>
            </a:r>
            <a:r>
              <a:rPr sz="1600" spc="-5" dirty="0">
                <a:latin typeface="Arial"/>
                <a:cs typeface="Arial"/>
              </a:rPr>
              <a:t>vélos</a:t>
            </a:r>
            <a:r>
              <a:rPr sz="1600" dirty="0">
                <a:latin typeface="Arial"/>
                <a:cs typeface="Arial"/>
              </a:rPr>
              <a:t> </a:t>
            </a:r>
            <a:r>
              <a:rPr sz="1600" spc="-5" dirty="0">
                <a:latin typeface="Arial"/>
                <a:cs typeface="Arial"/>
              </a:rPr>
              <a:t>seront</a:t>
            </a:r>
            <a:r>
              <a:rPr sz="1600" spc="10" dirty="0">
                <a:latin typeface="Arial"/>
                <a:cs typeface="Arial"/>
              </a:rPr>
              <a:t> </a:t>
            </a:r>
            <a:r>
              <a:rPr sz="1600" spc="-5" dirty="0">
                <a:latin typeface="Arial"/>
                <a:cs typeface="Arial"/>
              </a:rPr>
              <a:t>vérifiés</a:t>
            </a:r>
            <a:r>
              <a:rPr sz="1600" dirty="0">
                <a:latin typeface="Arial"/>
                <a:cs typeface="Arial"/>
              </a:rPr>
              <a:t> </a:t>
            </a:r>
            <a:r>
              <a:rPr sz="1600" spc="-5" dirty="0">
                <a:latin typeface="Arial"/>
                <a:cs typeface="Arial"/>
              </a:rPr>
              <a:t>avant</a:t>
            </a:r>
            <a:r>
              <a:rPr sz="1600" spc="20" dirty="0">
                <a:latin typeface="Arial"/>
                <a:cs typeface="Arial"/>
              </a:rPr>
              <a:t> </a:t>
            </a:r>
            <a:r>
              <a:rPr sz="1600" spc="-5" dirty="0">
                <a:latin typeface="Arial"/>
                <a:cs typeface="Arial"/>
              </a:rPr>
              <a:t>chaque</a:t>
            </a:r>
            <a:r>
              <a:rPr sz="1600" dirty="0">
                <a:latin typeface="Arial"/>
                <a:cs typeface="Arial"/>
              </a:rPr>
              <a:t> </a:t>
            </a:r>
            <a:r>
              <a:rPr sz="1600" spc="-5" dirty="0">
                <a:latin typeface="Arial"/>
                <a:cs typeface="Arial"/>
              </a:rPr>
              <a:t>sortie</a:t>
            </a:r>
            <a:r>
              <a:rPr sz="1600" spc="20" dirty="0">
                <a:latin typeface="Arial"/>
                <a:cs typeface="Arial"/>
              </a:rPr>
              <a:t> </a:t>
            </a:r>
            <a:r>
              <a:rPr sz="1600" spc="-5" dirty="0">
                <a:latin typeface="Arial"/>
                <a:cs typeface="Arial"/>
              </a:rPr>
              <a:t>(freins,</a:t>
            </a:r>
            <a:r>
              <a:rPr sz="1600" spc="20" dirty="0">
                <a:latin typeface="Arial"/>
                <a:cs typeface="Arial"/>
              </a:rPr>
              <a:t> </a:t>
            </a:r>
            <a:r>
              <a:rPr sz="1600" spc="-5" dirty="0">
                <a:latin typeface="Arial"/>
                <a:cs typeface="Arial"/>
              </a:rPr>
              <a:t>gonflage</a:t>
            </a:r>
            <a:r>
              <a:rPr sz="1600" spc="5" dirty="0">
                <a:latin typeface="Arial"/>
                <a:cs typeface="Arial"/>
              </a:rPr>
              <a:t> </a:t>
            </a:r>
            <a:r>
              <a:rPr sz="1600" spc="-5" dirty="0">
                <a:latin typeface="Arial"/>
                <a:cs typeface="Arial"/>
              </a:rPr>
              <a:t>des</a:t>
            </a:r>
            <a:r>
              <a:rPr sz="1600" spc="10" dirty="0">
                <a:latin typeface="Arial"/>
                <a:cs typeface="Arial"/>
              </a:rPr>
              <a:t> </a:t>
            </a:r>
            <a:r>
              <a:rPr sz="1600" spc="-5" dirty="0">
                <a:latin typeface="Arial"/>
                <a:cs typeface="Arial"/>
              </a:rPr>
              <a:t>pneus</a:t>
            </a:r>
            <a:r>
              <a:rPr sz="1600" spc="55" dirty="0">
                <a:latin typeface="Arial"/>
                <a:cs typeface="Arial"/>
              </a:rPr>
              <a:t> </a:t>
            </a:r>
            <a:r>
              <a:rPr sz="1600" spc="-5" dirty="0">
                <a:latin typeface="Arial"/>
                <a:cs typeface="Arial"/>
              </a:rPr>
              <a:t>;</a:t>
            </a:r>
            <a:r>
              <a:rPr sz="1600" spc="20" dirty="0">
                <a:latin typeface="Arial"/>
                <a:cs typeface="Arial"/>
              </a:rPr>
              <a:t> </a:t>
            </a:r>
            <a:r>
              <a:rPr sz="1600" spc="-5" dirty="0">
                <a:latin typeface="Arial"/>
                <a:cs typeface="Arial"/>
              </a:rPr>
              <a:t>hauteur</a:t>
            </a:r>
            <a:r>
              <a:rPr sz="1600" spc="35" dirty="0">
                <a:latin typeface="Arial"/>
                <a:cs typeface="Arial"/>
              </a:rPr>
              <a:t> </a:t>
            </a:r>
            <a:r>
              <a:rPr sz="1600" spc="-5" dirty="0">
                <a:latin typeface="Arial"/>
                <a:cs typeface="Arial"/>
              </a:rPr>
              <a:t>de</a:t>
            </a:r>
            <a:r>
              <a:rPr sz="1600" spc="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selle</a:t>
            </a:r>
            <a:r>
              <a:rPr sz="1600" spc="-15" dirty="0">
                <a:latin typeface="Arial"/>
                <a:cs typeface="Arial"/>
              </a:rPr>
              <a:t> </a:t>
            </a:r>
            <a:r>
              <a:rPr sz="1600" spc="-5" dirty="0">
                <a:latin typeface="Arial"/>
                <a:cs typeface="Arial"/>
              </a:rPr>
              <a:t>et </a:t>
            </a:r>
            <a:r>
              <a:rPr sz="1600" spc="-430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guidon,</a:t>
            </a:r>
            <a:r>
              <a:rPr sz="1600" spc="-5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serrage</a:t>
            </a:r>
            <a:r>
              <a:rPr sz="1600" spc="15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des</a:t>
            </a:r>
            <a:r>
              <a:rPr sz="1600" spc="5" dirty="0">
                <a:latin typeface="Arial"/>
                <a:cs typeface="Arial"/>
              </a:rPr>
              <a:t> </a:t>
            </a:r>
            <a:r>
              <a:rPr sz="1600" spc="-5" dirty="0">
                <a:latin typeface="Arial"/>
                <a:cs typeface="Arial"/>
              </a:rPr>
              <a:t>roues…)</a:t>
            </a:r>
            <a:endParaRPr sz="1600" dirty="0">
              <a:latin typeface="Arial"/>
              <a:cs typeface="Arial"/>
            </a:endParaRPr>
          </a:p>
          <a:p>
            <a:pPr marL="12700" marR="3992245">
              <a:lnSpc>
                <a:spcPct val="100000"/>
              </a:lnSpc>
            </a:pPr>
            <a:r>
              <a:rPr sz="1600" spc="-5" dirty="0">
                <a:latin typeface="Arial"/>
                <a:cs typeface="Arial"/>
              </a:rPr>
              <a:t>La</a:t>
            </a:r>
            <a:r>
              <a:rPr sz="1600" dirty="0">
                <a:latin typeface="Arial"/>
                <a:cs typeface="Arial"/>
              </a:rPr>
              <a:t> </a:t>
            </a:r>
            <a:r>
              <a:rPr sz="1600" spc="-5" dirty="0">
                <a:latin typeface="Arial"/>
                <a:cs typeface="Arial"/>
              </a:rPr>
              <a:t>trousse</a:t>
            </a:r>
            <a:r>
              <a:rPr sz="1600" spc="15" dirty="0">
                <a:latin typeface="Arial"/>
                <a:cs typeface="Arial"/>
              </a:rPr>
              <a:t> </a:t>
            </a:r>
            <a:r>
              <a:rPr sz="1600" spc="-5" dirty="0">
                <a:latin typeface="Arial"/>
                <a:cs typeface="Arial"/>
              </a:rPr>
              <a:t>nécessaire</a:t>
            </a:r>
            <a:r>
              <a:rPr sz="1600" dirty="0">
                <a:latin typeface="Arial"/>
                <a:cs typeface="Arial"/>
              </a:rPr>
              <a:t> </a:t>
            </a:r>
            <a:r>
              <a:rPr sz="1600" spc="-5" dirty="0">
                <a:latin typeface="Arial"/>
                <a:cs typeface="Arial"/>
              </a:rPr>
              <a:t>aux</a:t>
            </a:r>
            <a:r>
              <a:rPr sz="1600" spc="5" dirty="0">
                <a:latin typeface="Arial"/>
                <a:cs typeface="Arial"/>
              </a:rPr>
              <a:t> </a:t>
            </a:r>
            <a:r>
              <a:rPr sz="1600" spc="-5" dirty="0">
                <a:latin typeface="Arial"/>
                <a:cs typeface="Arial"/>
              </a:rPr>
              <a:t>réparations</a:t>
            </a:r>
            <a:r>
              <a:rPr sz="1600" spc="20" dirty="0">
                <a:latin typeface="Arial"/>
                <a:cs typeface="Arial"/>
              </a:rPr>
              <a:t> </a:t>
            </a:r>
            <a:r>
              <a:rPr sz="1600" spc="-5" dirty="0">
                <a:latin typeface="Arial"/>
                <a:cs typeface="Arial"/>
              </a:rPr>
              <a:t>sera</a:t>
            </a:r>
            <a:r>
              <a:rPr sz="1600" spc="10" dirty="0">
                <a:latin typeface="Arial"/>
                <a:cs typeface="Arial"/>
              </a:rPr>
              <a:t> </a:t>
            </a:r>
            <a:r>
              <a:rPr sz="1600" spc="-5" dirty="0">
                <a:latin typeface="Arial"/>
                <a:cs typeface="Arial"/>
              </a:rPr>
              <a:t>complète</a:t>
            </a:r>
            <a:r>
              <a:rPr sz="1600" spc="30" dirty="0">
                <a:latin typeface="Arial"/>
                <a:cs typeface="Arial"/>
              </a:rPr>
              <a:t> </a:t>
            </a:r>
            <a:r>
              <a:rPr sz="1600" spc="-5" dirty="0">
                <a:latin typeface="Arial"/>
                <a:cs typeface="Arial"/>
              </a:rPr>
              <a:t>; </a:t>
            </a:r>
            <a:r>
              <a:rPr sz="1600" spc="-425" dirty="0">
                <a:latin typeface="Arial"/>
                <a:cs typeface="Arial"/>
              </a:rPr>
              <a:t> </a:t>
            </a:r>
            <a:r>
              <a:rPr sz="1600" spc="-5" dirty="0">
                <a:latin typeface="Arial"/>
                <a:cs typeface="Arial"/>
              </a:rPr>
              <a:t>Une trousse</a:t>
            </a:r>
            <a:r>
              <a:rPr sz="1600" spc="10" dirty="0">
                <a:latin typeface="Arial"/>
                <a:cs typeface="Arial"/>
              </a:rPr>
              <a:t> </a:t>
            </a:r>
            <a:r>
              <a:rPr sz="1600" spc="-5" dirty="0">
                <a:latin typeface="Arial"/>
                <a:cs typeface="Arial"/>
              </a:rPr>
              <a:t>de</a:t>
            </a:r>
            <a:r>
              <a:rPr sz="1600" spc="10" dirty="0">
                <a:latin typeface="Arial"/>
                <a:cs typeface="Arial"/>
              </a:rPr>
              <a:t> </a:t>
            </a:r>
            <a:r>
              <a:rPr sz="1600" spc="-5" dirty="0">
                <a:latin typeface="Arial"/>
                <a:cs typeface="Arial"/>
              </a:rPr>
              <a:t>premiers</a:t>
            </a:r>
            <a:r>
              <a:rPr sz="1600" spc="10" dirty="0">
                <a:latin typeface="Arial"/>
                <a:cs typeface="Arial"/>
              </a:rPr>
              <a:t> </a:t>
            </a:r>
            <a:r>
              <a:rPr sz="1600" spc="-5" dirty="0">
                <a:latin typeface="Arial"/>
                <a:cs typeface="Arial"/>
              </a:rPr>
              <a:t>soins</a:t>
            </a:r>
            <a:r>
              <a:rPr sz="1600" spc="-10" dirty="0">
                <a:latin typeface="Arial"/>
                <a:cs typeface="Arial"/>
              </a:rPr>
              <a:t> </a:t>
            </a:r>
            <a:r>
              <a:rPr sz="1600" spc="-5" dirty="0">
                <a:latin typeface="Arial"/>
                <a:cs typeface="Arial"/>
              </a:rPr>
              <a:t>sera</a:t>
            </a:r>
            <a:r>
              <a:rPr sz="1600" spc="5" dirty="0">
                <a:latin typeface="Arial"/>
                <a:cs typeface="Arial"/>
              </a:rPr>
              <a:t> </a:t>
            </a:r>
            <a:r>
              <a:rPr sz="1600" spc="-5" dirty="0">
                <a:latin typeface="Arial"/>
                <a:cs typeface="Arial"/>
              </a:rPr>
              <a:t>prévue.</a:t>
            </a:r>
            <a:endParaRPr sz="16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1650" dirty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1600" b="1" spc="-5" dirty="0">
                <a:latin typeface="Arial"/>
                <a:cs typeface="Arial"/>
              </a:rPr>
              <a:t>Les</a:t>
            </a:r>
            <a:r>
              <a:rPr sz="1600" b="1" spc="-25" dirty="0">
                <a:latin typeface="Arial"/>
                <a:cs typeface="Arial"/>
              </a:rPr>
              <a:t> </a:t>
            </a:r>
            <a:r>
              <a:rPr sz="1600" b="1" spc="-5" dirty="0">
                <a:latin typeface="Arial"/>
                <a:cs typeface="Arial"/>
              </a:rPr>
              <a:t>assurances</a:t>
            </a:r>
            <a:endParaRPr sz="16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1650" dirty="0">
              <a:latin typeface="Arial"/>
              <a:cs typeface="Arial"/>
            </a:endParaRPr>
          </a:p>
          <a:p>
            <a:pPr marL="12700" marR="5080">
              <a:lnSpc>
                <a:spcPct val="100000"/>
              </a:lnSpc>
            </a:pPr>
            <a:r>
              <a:rPr sz="1600" spc="-5" dirty="0">
                <a:latin typeface="Arial"/>
                <a:cs typeface="Arial"/>
              </a:rPr>
              <a:t>Pour</a:t>
            </a:r>
            <a:r>
              <a:rPr sz="1600" spc="15" dirty="0">
                <a:latin typeface="Arial"/>
                <a:cs typeface="Arial"/>
              </a:rPr>
              <a:t> </a:t>
            </a:r>
            <a:r>
              <a:rPr sz="1600" spc="-5" dirty="0">
                <a:latin typeface="Arial"/>
                <a:cs typeface="Arial"/>
              </a:rPr>
              <a:t>les</a:t>
            </a:r>
            <a:r>
              <a:rPr sz="1600" dirty="0">
                <a:latin typeface="Arial"/>
                <a:cs typeface="Arial"/>
              </a:rPr>
              <a:t> </a:t>
            </a:r>
            <a:r>
              <a:rPr sz="1600" spc="-5" dirty="0">
                <a:latin typeface="Arial"/>
                <a:cs typeface="Arial"/>
              </a:rPr>
              <a:t>élèves, lorsque</a:t>
            </a:r>
            <a:r>
              <a:rPr sz="1600" spc="10" dirty="0">
                <a:latin typeface="Arial"/>
                <a:cs typeface="Arial"/>
              </a:rPr>
              <a:t> </a:t>
            </a:r>
            <a:r>
              <a:rPr sz="1600" spc="-5" dirty="0">
                <a:latin typeface="Arial"/>
                <a:cs typeface="Arial"/>
              </a:rPr>
              <a:t>la</a:t>
            </a:r>
            <a:r>
              <a:rPr sz="1600" dirty="0">
                <a:latin typeface="Arial"/>
                <a:cs typeface="Arial"/>
              </a:rPr>
              <a:t> </a:t>
            </a:r>
            <a:r>
              <a:rPr sz="1600" spc="-5" dirty="0">
                <a:latin typeface="Arial"/>
                <a:cs typeface="Arial"/>
              </a:rPr>
              <a:t>sortie</a:t>
            </a:r>
            <a:r>
              <a:rPr sz="1600" spc="20" dirty="0">
                <a:latin typeface="Arial"/>
                <a:cs typeface="Arial"/>
              </a:rPr>
              <a:t> </a:t>
            </a:r>
            <a:r>
              <a:rPr sz="1600" spc="-5" dirty="0">
                <a:latin typeface="Arial"/>
                <a:cs typeface="Arial"/>
              </a:rPr>
              <a:t>revêt</a:t>
            </a:r>
            <a:r>
              <a:rPr sz="1600" spc="20" dirty="0">
                <a:latin typeface="Arial"/>
                <a:cs typeface="Arial"/>
              </a:rPr>
              <a:t> </a:t>
            </a:r>
            <a:r>
              <a:rPr sz="1600" spc="-5" dirty="0">
                <a:latin typeface="Arial"/>
                <a:cs typeface="Arial"/>
              </a:rPr>
              <a:t>un</a:t>
            </a:r>
            <a:r>
              <a:rPr sz="1600" spc="5" dirty="0">
                <a:latin typeface="Arial"/>
                <a:cs typeface="Arial"/>
              </a:rPr>
              <a:t> </a:t>
            </a:r>
            <a:r>
              <a:rPr sz="1600" spc="-5" dirty="0">
                <a:latin typeface="Arial"/>
                <a:cs typeface="Arial"/>
              </a:rPr>
              <a:t>caractère</a:t>
            </a:r>
            <a:r>
              <a:rPr sz="1600" spc="30" dirty="0">
                <a:latin typeface="Arial"/>
                <a:cs typeface="Arial"/>
              </a:rPr>
              <a:t> </a:t>
            </a:r>
            <a:r>
              <a:rPr sz="1600" spc="-5" dirty="0">
                <a:latin typeface="Arial"/>
                <a:cs typeface="Arial"/>
              </a:rPr>
              <a:t>facultatif</a:t>
            </a:r>
            <a:r>
              <a:rPr sz="1600" spc="5" dirty="0">
                <a:latin typeface="Arial"/>
                <a:cs typeface="Arial"/>
              </a:rPr>
              <a:t> </a:t>
            </a:r>
            <a:r>
              <a:rPr sz="1600" spc="-5" dirty="0">
                <a:latin typeface="Arial"/>
                <a:cs typeface="Arial"/>
              </a:rPr>
              <a:t>(dépasse</a:t>
            </a:r>
            <a:r>
              <a:rPr sz="1600" spc="20" dirty="0">
                <a:latin typeface="Arial"/>
                <a:cs typeface="Arial"/>
              </a:rPr>
              <a:t> </a:t>
            </a:r>
            <a:r>
              <a:rPr sz="1600" spc="-5" dirty="0">
                <a:latin typeface="Arial"/>
                <a:cs typeface="Arial"/>
              </a:rPr>
              <a:t>les horaires</a:t>
            </a:r>
            <a:r>
              <a:rPr sz="1600" spc="25" dirty="0">
                <a:latin typeface="Arial"/>
                <a:cs typeface="Arial"/>
              </a:rPr>
              <a:t> </a:t>
            </a:r>
            <a:r>
              <a:rPr sz="1600" spc="-5" dirty="0">
                <a:latin typeface="Arial"/>
                <a:cs typeface="Arial"/>
              </a:rPr>
              <a:t>habituels</a:t>
            </a:r>
            <a:r>
              <a:rPr sz="1600" dirty="0">
                <a:latin typeface="Arial"/>
                <a:cs typeface="Arial"/>
              </a:rPr>
              <a:t> </a:t>
            </a:r>
            <a:r>
              <a:rPr sz="1600" spc="-5" dirty="0">
                <a:latin typeface="Arial"/>
                <a:cs typeface="Arial"/>
              </a:rPr>
              <a:t>de </a:t>
            </a:r>
            <a:r>
              <a:rPr sz="1600" dirty="0">
                <a:latin typeface="Arial"/>
                <a:cs typeface="Arial"/>
              </a:rPr>
              <a:t> </a:t>
            </a:r>
            <a:r>
              <a:rPr sz="1600" spc="-5" dirty="0">
                <a:latin typeface="Arial"/>
                <a:cs typeface="Arial"/>
              </a:rPr>
              <a:t>classe</a:t>
            </a:r>
            <a:r>
              <a:rPr sz="1600" spc="-10" dirty="0">
                <a:latin typeface="Arial"/>
                <a:cs typeface="Arial"/>
              </a:rPr>
              <a:t> </a:t>
            </a:r>
            <a:r>
              <a:rPr sz="1600" spc="-5" dirty="0">
                <a:latin typeface="Arial"/>
                <a:cs typeface="Arial"/>
              </a:rPr>
              <a:t>ou</a:t>
            </a:r>
            <a:r>
              <a:rPr sz="1600" spc="5" dirty="0">
                <a:latin typeface="Arial"/>
                <a:cs typeface="Arial"/>
              </a:rPr>
              <a:t> </a:t>
            </a:r>
            <a:r>
              <a:rPr sz="1600" spc="-5" dirty="0">
                <a:latin typeface="Arial"/>
                <a:cs typeface="Arial"/>
              </a:rPr>
              <a:t>inclut</a:t>
            </a:r>
            <a:r>
              <a:rPr sz="1600" spc="-10" dirty="0">
                <a:latin typeface="Arial"/>
                <a:cs typeface="Arial"/>
              </a:rPr>
              <a:t> </a:t>
            </a:r>
            <a:r>
              <a:rPr sz="1600" spc="-5" dirty="0">
                <a:latin typeface="Arial"/>
                <a:cs typeface="Arial"/>
              </a:rPr>
              <a:t>la</a:t>
            </a:r>
            <a:r>
              <a:rPr sz="1600" spc="5" dirty="0">
                <a:latin typeface="Arial"/>
                <a:cs typeface="Arial"/>
              </a:rPr>
              <a:t> </a:t>
            </a:r>
            <a:r>
              <a:rPr sz="1600" spc="-5" dirty="0">
                <a:latin typeface="Arial"/>
                <a:cs typeface="Arial"/>
              </a:rPr>
              <a:t>pause</a:t>
            </a:r>
            <a:r>
              <a:rPr sz="1600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déjeuner),</a:t>
            </a:r>
            <a:r>
              <a:rPr sz="1600" spc="15" dirty="0">
                <a:latin typeface="Arial"/>
                <a:cs typeface="Arial"/>
              </a:rPr>
              <a:t> </a:t>
            </a:r>
            <a:r>
              <a:rPr sz="1600" spc="-5" dirty="0">
                <a:latin typeface="Arial"/>
                <a:cs typeface="Arial"/>
              </a:rPr>
              <a:t>la</a:t>
            </a:r>
            <a:r>
              <a:rPr sz="1600" spc="5" dirty="0">
                <a:latin typeface="Arial"/>
                <a:cs typeface="Arial"/>
              </a:rPr>
              <a:t> </a:t>
            </a:r>
            <a:r>
              <a:rPr sz="1600" spc="-5" dirty="0">
                <a:latin typeface="Arial"/>
                <a:cs typeface="Arial"/>
              </a:rPr>
              <a:t>souscription</a:t>
            </a:r>
            <a:r>
              <a:rPr sz="1600" spc="-10" dirty="0">
                <a:latin typeface="Arial"/>
                <a:cs typeface="Arial"/>
              </a:rPr>
              <a:t> </a:t>
            </a:r>
            <a:r>
              <a:rPr sz="1600" spc="-5" dirty="0">
                <a:latin typeface="Arial"/>
                <a:cs typeface="Arial"/>
              </a:rPr>
              <a:t>d’une </a:t>
            </a:r>
            <a:r>
              <a:rPr sz="1600" spc="-10" dirty="0">
                <a:latin typeface="Arial"/>
                <a:cs typeface="Arial"/>
              </a:rPr>
              <a:t>assurance</a:t>
            </a:r>
            <a:r>
              <a:rPr sz="1600" spc="5" dirty="0">
                <a:latin typeface="Arial"/>
                <a:cs typeface="Arial"/>
              </a:rPr>
              <a:t> </a:t>
            </a:r>
            <a:r>
              <a:rPr sz="1600" spc="-5" dirty="0">
                <a:latin typeface="Arial"/>
                <a:cs typeface="Arial"/>
              </a:rPr>
              <a:t>responsabilité civile</a:t>
            </a:r>
            <a:r>
              <a:rPr sz="1600" spc="-20" dirty="0">
                <a:latin typeface="Arial"/>
                <a:cs typeface="Arial"/>
              </a:rPr>
              <a:t> </a:t>
            </a:r>
            <a:r>
              <a:rPr sz="1600" spc="-5" dirty="0">
                <a:latin typeface="Arial"/>
                <a:cs typeface="Arial"/>
              </a:rPr>
              <a:t>et</a:t>
            </a:r>
            <a:r>
              <a:rPr sz="1600" spc="15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d’une </a:t>
            </a:r>
            <a:r>
              <a:rPr sz="1600" spc="-5" dirty="0">
                <a:latin typeface="Arial"/>
                <a:cs typeface="Arial"/>
              </a:rPr>
              <a:t> assurance</a:t>
            </a:r>
            <a:r>
              <a:rPr sz="1600" spc="10" dirty="0">
                <a:latin typeface="Arial"/>
                <a:cs typeface="Arial"/>
              </a:rPr>
              <a:t> </a:t>
            </a:r>
            <a:r>
              <a:rPr sz="1600" spc="-5" dirty="0">
                <a:latin typeface="Arial"/>
                <a:cs typeface="Arial"/>
              </a:rPr>
              <a:t>individuelle</a:t>
            </a:r>
            <a:r>
              <a:rPr sz="1600" spc="-15" dirty="0">
                <a:latin typeface="Arial"/>
                <a:cs typeface="Arial"/>
              </a:rPr>
              <a:t> </a:t>
            </a:r>
            <a:r>
              <a:rPr sz="1600" spc="-5" dirty="0">
                <a:latin typeface="Arial"/>
                <a:cs typeface="Arial"/>
              </a:rPr>
              <a:t>accidents</a:t>
            </a:r>
            <a:r>
              <a:rPr sz="1600" spc="5" dirty="0">
                <a:latin typeface="Arial"/>
                <a:cs typeface="Arial"/>
              </a:rPr>
              <a:t> </a:t>
            </a:r>
            <a:r>
              <a:rPr sz="1600" spc="-5" dirty="0">
                <a:latin typeface="Arial"/>
                <a:cs typeface="Arial"/>
              </a:rPr>
              <a:t>corporels</a:t>
            </a:r>
            <a:r>
              <a:rPr sz="1600" spc="15" dirty="0">
                <a:latin typeface="Arial"/>
                <a:cs typeface="Arial"/>
              </a:rPr>
              <a:t> </a:t>
            </a:r>
            <a:r>
              <a:rPr sz="1600" spc="-5" dirty="0">
                <a:latin typeface="Arial"/>
                <a:cs typeface="Arial"/>
              </a:rPr>
              <a:t>est</a:t>
            </a:r>
            <a:r>
              <a:rPr sz="1600" spc="20" dirty="0">
                <a:latin typeface="Arial"/>
                <a:cs typeface="Arial"/>
              </a:rPr>
              <a:t> </a:t>
            </a:r>
            <a:r>
              <a:rPr sz="1600" spc="-5" dirty="0">
                <a:latin typeface="Arial"/>
                <a:cs typeface="Arial"/>
              </a:rPr>
              <a:t>exigée,</a:t>
            </a:r>
            <a:r>
              <a:rPr sz="1600" spc="25" dirty="0">
                <a:latin typeface="Arial"/>
                <a:cs typeface="Arial"/>
              </a:rPr>
              <a:t> </a:t>
            </a:r>
            <a:r>
              <a:rPr sz="1600" spc="-5" dirty="0">
                <a:latin typeface="Arial"/>
                <a:cs typeface="Arial"/>
              </a:rPr>
              <a:t>conformément</a:t>
            </a:r>
            <a:r>
              <a:rPr sz="1600" spc="30" dirty="0">
                <a:latin typeface="Arial"/>
                <a:cs typeface="Arial"/>
              </a:rPr>
              <a:t> </a:t>
            </a:r>
            <a:r>
              <a:rPr sz="1600" spc="-5" dirty="0">
                <a:latin typeface="Arial"/>
                <a:cs typeface="Arial"/>
              </a:rPr>
              <a:t>aux</a:t>
            </a:r>
            <a:r>
              <a:rPr sz="1600" spc="20" dirty="0">
                <a:latin typeface="Arial"/>
                <a:cs typeface="Arial"/>
              </a:rPr>
              <a:t> </a:t>
            </a:r>
            <a:r>
              <a:rPr sz="1600" spc="-5" dirty="0">
                <a:latin typeface="Arial"/>
                <a:cs typeface="Arial"/>
              </a:rPr>
              <a:t>dispositions</a:t>
            </a:r>
            <a:r>
              <a:rPr sz="1600" spc="-10" dirty="0">
                <a:latin typeface="Arial"/>
                <a:cs typeface="Arial"/>
              </a:rPr>
              <a:t> </a:t>
            </a:r>
            <a:r>
              <a:rPr sz="1600" spc="-5" dirty="0">
                <a:latin typeface="Arial"/>
                <a:cs typeface="Arial"/>
              </a:rPr>
              <a:t>de</a:t>
            </a:r>
            <a:r>
              <a:rPr sz="1600" spc="1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la</a:t>
            </a:r>
            <a:r>
              <a:rPr sz="1600" spc="10" dirty="0">
                <a:latin typeface="Arial"/>
                <a:cs typeface="Arial"/>
              </a:rPr>
              <a:t> </a:t>
            </a:r>
            <a:r>
              <a:rPr sz="1600" spc="-5" dirty="0">
                <a:latin typeface="Arial"/>
                <a:cs typeface="Arial"/>
              </a:rPr>
              <a:t>circulai </a:t>
            </a:r>
            <a:r>
              <a:rPr sz="1600" spc="-430" dirty="0">
                <a:latin typeface="Arial"/>
                <a:cs typeface="Arial"/>
              </a:rPr>
              <a:t> </a:t>
            </a:r>
            <a:r>
              <a:rPr sz="1600" spc="-5" dirty="0">
                <a:latin typeface="Arial"/>
                <a:cs typeface="Arial"/>
              </a:rPr>
              <a:t>n°</a:t>
            </a:r>
            <a:r>
              <a:rPr sz="1600" dirty="0">
                <a:latin typeface="Arial"/>
                <a:cs typeface="Arial"/>
              </a:rPr>
              <a:t> </a:t>
            </a:r>
            <a:r>
              <a:rPr sz="1600" spc="-5" dirty="0">
                <a:latin typeface="Arial"/>
                <a:cs typeface="Arial"/>
              </a:rPr>
              <a:t>88-208</a:t>
            </a:r>
            <a:r>
              <a:rPr sz="1600" spc="5" dirty="0">
                <a:latin typeface="Arial"/>
                <a:cs typeface="Arial"/>
              </a:rPr>
              <a:t> </a:t>
            </a:r>
            <a:r>
              <a:rPr sz="1600" spc="-5" dirty="0">
                <a:latin typeface="Arial"/>
                <a:cs typeface="Arial"/>
              </a:rPr>
              <a:t>du 29 août</a:t>
            </a:r>
            <a:r>
              <a:rPr sz="1600" spc="5" dirty="0">
                <a:latin typeface="Arial"/>
                <a:cs typeface="Arial"/>
              </a:rPr>
              <a:t> </a:t>
            </a:r>
            <a:r>
              <a:rPr sz="1600" spc="-5" dirty="0">
                <a:latin typeface="Arial"/>
                <a:cs typeface="Arial"/>
              </a:rPr>
              <a:t>1988.</a:t>
            </a:r>
            <a:endParaRPr sz="1600" dirty="0">
              <a:latin typeface="Arial"/>
              <a:cs typeface="Arial"/>
            </a:endParaRPr>
          </a:p>
          <a:p>
            <a:pPr marL="12700" marR="479425">
              <a:lnSpc>
                <a:spcPct val="100000"/>
              </a:lnSpc>
              <a:spcBef>
                <a:spcPts val="5"/>
              </a:spcBef>
            </a:pPr>
            <a:r>
              <a:rPr sz="1600" spc="-5" dirty="0">
                <a:latin typeface="Arial"/>
                <a:cs typeface="Arial"/>
              </a:rPr>
              <a:t>Les</a:t>
            </a:r>
            <a:r>
              <a:rPr sz="1600" spc="15" dirty="0">
                <a:latin typeface="Arial"/>
                <a:cs typeface="Arial"/>
              </a:rPr>
              <a:t> </a:t>
            </a:r>
            <a:r>
              <a:rPr sz="1600" spc="-5" dirty="0">
                <a:latin typeface="Arial"/>
                <a:cs typeface="Arial"/>
              </a:rPr>
              <a:t>accompagnateurs</a:t>
            </a:r>
            <a:r>
              <a:rPr sz="1600" spc="25" dirty="0">
                <a:latin typeface="Arial"/>
                <a:cs typeface="Arial"/>
              </a:rPr>
              <a:t> </a:t>
            </a:r>
            <a:r>
              <a:rPr sz="1600" spc="-5" dirty="0">
                <a:latin typeface="Arial"/>
                <a:cs typeface="Arial"/>
              </a:rPr>
              <a:t>doivent</a:t>
            </a:r>
            <a:r>
              <a:rPr sz="1600" spc="10" dirty="0">
                <a:latin typeface="Arial"/>
                <a:cs typeface="Arial"/>
              </a:rPr>
              <a:t> </a:t>
            </a:r>
            <a:r>
              <a:rPr sz="1600" spc="-5" dirty="0">
                <a:latin typeface="Arial"/>
                <a:cs typeface="Arial"/>
              </a:rPr>
              <a:t>souscrire</a:t>
            </a:r>
            <a:r>
              <a:rPr sz="1600" spc="10" dirty="0">
                <a:latin typeface="Arial"/>
                <a:cs typeface="Arial"/>
              </a:rPr>
              <a:t> </a:t>
            </a:r>
            <a:r>
              <a:rPr sz="1600" spc="-5" dirty="0">
                <a:latin typeface="Arial"/>
                <a:cs typeface="Arial"/>
              </a:rPr>
              <a:t>une</a:t>
            </a:r>
            <a:r>
              <a:rPr sz="1600" spc="10" dirty="0">
                <a:latin typeface="Arial"/>
                <a:cs typeface="Arial"/>
              </a:rPr>
              <a:t> </a:t>
            </a:r>
            <a:r>
              <a:rPr sz="1600" spc="-5" dirty="0">
                <a:latin typeface="Arial"/>
                <a:cs typeface="Arial"/>
              </a:rPr>
              <a:t>assurance</a:t>
            </a:r>
            <a:r>
              <a:rPr sz="1600" spc="10" dirty="0">
                <a:latin typeface="Arial"/>
                <a:cs typeface="Arial"/>
              </a:rPr>
              <a:t> </a:t>
            </a:r>
            <a:r>
              <a:rPr sz="1600" spc="-5" dirty="0">
                <a:latin typeface="Arial"/>
                <a:cs typeface="Arial"/>
              </a:rPr>
              <a:t>responsabilité</a:t>
            </a:r>
            <a:r>
              <a:rPr sz="1600" dirty="0">
                <a:latin typeface="Arial"/>
                <a:cs typeface="Arial"/>
              </a:rPr>
              <a:t> </a:t>
            </a:r>
            <a:r>
              <a:rPr sz="1600" spc="-5" dirty="0">
                <a:latin typeface="Arial"/>
                <a:cs typeface="Arial"/>
              </a:rPr>
              <a:t>civile</a:t>
            </a:r>
            <a:r>
              <a:rPr sz="1600" spc="-10" dirty="0">
                <a:latin typeface="Arial"/>
                <a:cs typeface="Arial"/>
              </a:rPr>
              <a:t> </a:t>
            </a:r>
            <a:r>
              <a:rPr sz="1600" spc="-5" dirty="0">
                <a:latin typeface="Arial"/>
                <a:cs typeface="Arial"/>
              </a:rPr>
              <a:t>et</a:t>
            </a:r>
            <a:r>
              <a:rPr sz="1600" spc="25" dirty="0">
                <a:latin typeface="Arial"/>
                <a:cs typeface="Arial"/>
              </a:rPr>
              <a:t> </a:t>
            </a:r>
            <a:r>
              <a:rPr sz="1600" spc="-5" dirty="0">
                <a:latin typeface="Arial"/>
                <a:cs typeface="Arial"/>
              </a:rPr>
              <a:t>une</a:t>
            </a:r>
            <a:r>
              <a:rPr sz="1600" spc="5" dirty="0">
                <a:latin typeface="Arial"/>
                <a:cs typeface="Arial"/>
              </a:rPr>
              <a:t> </a:t>
            </a:r>
            <a:r>
              <a:rPr sz="1600" spc="-5" dirty="0">
                <a:latin typeface="Arial"/>
                <a:cs typeface="Arial"/>
              </a:rPr>
              <a:t>assurance </a:t>
            </a:r>
            <a:r>
              <a:rPr sz="1600" spc="-425" dirty="0">
                <a:latin typeface="Arial"/>
                <a:cs typeface="Arial"/>
              </a:rPr>
              <a:t> </a:t>
            </a:r>
            <a:r>
              <a:rPr sz="1600" spc="-5" dirty="0">
                <a:latin typeface="Arial"/>
                <a:cs typeface="Arial"/>
              </a:rPr>
              <a:t>individuelle</a:t>
            </a:r>
            <a:r>
              <a:rPr sz="1600" spc="-30" dirty="0">
                <a:latin typeface="Arial"/>
                <a:cs typeface="Arial"/>
              </a:rPr>
              <a:t> </a:t>
            </a:r>
            <a:r>
              <a:rPr sz="1600" spc="-5" dirty="0">
                <a:latin typeface="Arial"/>
                <a:cs typeface="Arial"/>
              </a:rPr>
              <a:t>accident.</a:t>
            </a:r>
            <a:endParaRPr sz="1600" dirty="0">
              <a:latin typeface="Arial"/>
              <a:cs typeface="Arial"/>
            </a:endParaRPr>
          </a:p>
        </p:txBody>
      </p:sp>
      <p:sp>
        <p:nvSpPr>
          <p:cNvPr id="9" name="object 2"/>
          <p:cNvSpPr txBox="1">
            <a:spLocks/>
          </p:cNvSpPr>
          <p:nvPr/>
        </p:nvSpPr>
        <p:spPr>
          <a:xfrm>
            <a:off x="3194195" y="933085"/>
            <a:ext cx="5763260" cy="750847"/>
          </a:xfrm>
          <a:prstGeom prst="rect">
            <a:avLst/>
          </a:prstGeom>
        </p:spPr>
        <p:txBody>
          <a:bodyPr vert="horz" wrap="square" lIns="0" tIns="12065" rIns="0" bIns="0" rtlCol="0" anchor="b">
            <a:sp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fr-FR" sz="2400" b="1" cap="all" dirty="0">
                <a:solidFill>
                  <a:srgbClr val="FF9940"/>
                </a:solidFill>
                <a:latin typeface="Arial"/>
                <a:ea typeface="+mn-ea"/>
                <a:cs typeface="+mn-cs"/>
              </a:rPr>
              <a:t>Réglementation et sortie à bicyclette</a:t>
            </a:r>
          </a:p>
        </p:txBody>
      </p:sp>
    </p:spTree>
    <p:extLst>
      <p:ext uri="{BB962C8B-B14F-4D97-AF65-F5344CB8AC3E}">
        <p14:creationId xmlns:p14="http://schemas.microsoft.com/office/powerpoint/2010/main" val="156480497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pied de page 7"/>
          <p:cNvSpPr txBox="1">
            <a:spLocks/>
          </p:cNvSpPr>
          <p:nvPr/>
        </p:nvSpPr>
        <p:spPr bwMode="gray">
          <a:xfrm>
            <a:off x="627419" y="6362134"/>
            <a:ext cx="5904000" cy="360000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defPPr>
              <a:defRPr lang="fr-FR"/>
            </a:defPPr>
            <a:lvl1pPr marL="0" algn="l" defTabSz="914400" rtl="0" eaLnBrk="1" latinLnBrk="0" hangingPunct="1">
              <a:defRPr sz="75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dirty="0" smtClean="0">
                <a:solidFill>
                  <a:srgbClr val="000000"/>
                </a:solidFill>
                <a:latin typeface="Arial"/>
              </a:rPr>
              <a:t>Intitulé de la direction/service </a:t>
            </a:r>
            <a:endParaRPr lang="fr-FR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>
          <a:xfrm>
            <a:off x="3809640" y="6352848"/>
            <a:ext cx="2057400" cy="365125"/>
          </a:xfrm>
        </p:spPr>
        <p:txBody>
          <a:bodyPr/>
          <a:lstStyle/>
          <a:p>
            <a:pPr algn="ctr" defTabSz="914400"/>
            <a:fld id="{7CE27FD8-406D-476B-89C0-7989EEE88455}" type="slidenum">
              <a:rPr lang="fr-FR" sz="750" b="1">
                <a:solidFill>
                  <a:srgbClr val="000000"/>
                </a:solidFill>
                <a:latin typeface="Arial"/>
              </a:rPr>
              <a:pPr algn="ctr" defTabSz="914400"/>
              <a:t>19</a:t>
            </a:fld>
            <a:endParaRPr lang="fr-FR" sz="750" b="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Espace réservé de la date 5"/>
          <p:cNvSpPr>
            <a:spLocks noGrp="1"/>
          </p:cNvSpPr>
          <p:nvPr>
            <p:ph type="dt" sz="half" idx="10"/>
          </p:nvPr>
        </p:nvSpPr>
        <p:spPr>
          <a:xfrm>
            <a:off x="6900055" y="6352848"/>
            <a:ext cx="2057400" cy="365125"/>
          </a:xfrm>
        </p:spPr>
        <p:txBody>
          <a:bodyPr/>
          <a:lstStyle/>
          <a:p>
            <a:pPr algn="r" defTabSz="914400"/>
            <a:fld id="{8ED29B71-57A5-43A8-A210-5BC5AD40E124}" type="datetime1">
              <a:rPr lang="fr-FR" sz="750" b="1">
                <a:solidFill>
                  <a:srgbClr val="000000"/>
                </a:solidFill>
                <a:latin typeface="Arial"/>
              </a:rPr>
              <a:pPr algn="r" defTabSz="914400"/>
              <a:t>09/03/2021</a:t>
            </a:fld>
            <a:endParaRPr lang="fr-FR" sz="750" b="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7" name="object 3"/>
          <p:cNvSpPr txBox="1"/>
          <p:nvPr/>
        </p:nvSpPr>
        <p:spPr>
          <a:xfrm>
            <a:off x="301679" y="1791427"/>
            <a:ext cx="8655776" cy="44518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b="1" spc="-5" dirty="0">
                <a:latin typeface="Arial"/>
                <a:cs typeface="Arial"/>
              </a:rPr>
              <a:t>Des</a:t>
            </a:r>
            <a:r>
              <a:rPr sz="1600" b="1" spc="-25" dirty="0">
                <a:latin typeface="Arial"/>
                <a:cs typeface="Arial"/>
              </a:rPr>
              <a:t> </a:t>
            </a:r>
            <a:r>
              <a:rPr sz="1600" b="1" spc="-5" dirty="0">
                <a:latin typeface="Arial"/>
                <a:cs typeface="Arial"/>
              </a:rPr>
              <a:t>conseils</a:t>
            </a:r>
            <a:r>
              <a:rPr sz="1600" b="1" dirty="0">
                <a:latin typeface="Arial"/>
                <a:cs typeface="Arial"/>
              </a:rPr>
              <a:t> </a:t>
            </a:r>
            <a:r>
              <a:rPr sz="1600" b="1" spc="-5" dirty="0">
                <a:latin typeface="Arial"/>
                <a:cs typeface="Arial"/>
              </a:rPr>
              <a:t>supplémentaires</a:t>
            </a:r>
            <a:endParaRPr sz="1600" dirty="0">
              <a:latin typeface="Arial"/>
              <a:cs typeface="Arial"/>
            </a:endParaRPr>
          </a:p>
          <a:p>
            <a:pPr marL="12700" marR="1354455">
              <a:lnSpc>
                <a:spcPts val="3840"/>
              </a:lnSpc>
              <a:spcBef>
                <a:spcPts val="450"/>
              </a:spcBef>
            </a:pPr>
            <a:r>
              <a:rPr sz="1600" spc="-5" dirty="0">
                <a:latin typeface="Arial"/>
                <a:cs typeface="Arial"/>
              </a:rPr>
              <a:t>Lorsqu’il</a:t>
            </a:r>
            <a:r>
              <a:rPr sz="1600" spc="-25" dirty="0">
                <a:latin typeface="Arial"/>
                <a:cs typeface="Arial"/>
              </a:rPr>
              <a:t> </a:t>
            </a:r>
            <a:r>
              <a:rPr sz="1600" spc="-5" dirty="0">
                <a:latin typeface="Arial"/>
                <a:cs typeface="Arial"/>
              </a:rPr>
              <a:t>existe</a:t>
            </a:r>
            <a:r>
              <a:rPr sz="1600" spc="15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des</a:t>
            </a:r>
            <a:r>
              <a:rPr sz="1600" spc="10" dirty="0">
                <a:latin typeface="Arial"/>
                <a:cs typeface="Arial"/>
              </a:rPr>
              <a:t> </a:t>
            </a:r>
            <a:r>
              <a:rPr sz="1600" spc="-5" dirty="0">
                <a:latin typeface="Arial"/>
                <a:cs typeface="Arial"/>
              </a:rPr>
              <a:t>pistes</a:t>
            </a:r>
            <a:r>
              <a:rPr sz="1600" spc="-10" dirty="0">
                <a:latin typeface="Arial"/>
                <a:cs typeface="Arial"/>
              </a:rPr>
              <a:t> cyclables,</a:t>
            </a:r>
            <a:r>
              <a:rPr sz="1600" dirty="0">
                <a:latin typeface="Arial"/>
                <a:cs typeface="Arial"/>
              </a:rPr>
              <a:t> </a:t>
            </a:r>
            <a:r>
              <a:rPr sz="1600" spc="-5" dirty="0">
                <a:latin typeface="Arial"/>
                <a:cs typeface="Arial"/>
              </a:rPr>
              <a:t>il est</a:t>
            </a:r>
            <a:r>
              <a:rPr sz="1600" spc="10" dirty="0">
                <a:latin typeface="Arial"/>
                <a:cs typeface="Arial"/>
              </a:rPr>
              <a:t> </a:t>
            </a:r>
            <a:r>
              <a:rPr sz="1600" spc="-5" dirty="0">
                <a:latin typeface="Arial"/>
                <a:cs typeface="Arial"/>
              </a:rPr>
              <a:t>conseillé</a:t>
            </a:r>
            <a:r>
              <a:rPr sz="1600" spc="-20" dirty="0">
                <a:latin typeface="Arial"/>
                <a:cs typeface="Arial"/>
              </a:rPr>
              <a:t> </a:t>
            </a:r>
            <a:r>
              <a:rPr sz="1600" spc="-5" dirty="0">
                <a:latin typeface="Arial"/>
                <a:cs typeface="Arial"/>
              </a:rPr>
              <a:t>de</a:t>
            </a:r>
            <a:r>
              <a:rPr sz="1600" dirty="0">
                <a:latin typeface="Arial"/>
                <a:cs typeface="Arial"/>
              </a:rPr>
              <a:t> </a:t>
            </a:r>
            <a:r>
              <a:rPr sz="1600" spc="-5" dirty="0">
                <a:latin typeface="Arial"/>
                <a:cs typeface="Arial"/>
              </a:rPr>
              <a:t>les</a:t>
            </a:r>
            <a:r>
              <a:rPr sz="1600" spc="-10" dirty="0">
                <a:latin typeface="Arial"/>
                <a:cs typeface="Arial"/>
              </a:rPr>
              <a:t> </a:t>
            </a:r>
            <a:r>
              <a:rPr sz="1600" spc="-5" dirty="0">
                <a:latin typeface="Arial"/>
                <a:cs typeface="Arial"/>
              </a:rPr>
              <a:t>utiliser</a:t>
            </a:r>
            <a:r>
              <a:rPr sz="1600" spc="-15" dirty="0">
                <a:latin typeface="Arial"/>
                <a:cs typeface="Arial"/>
              </a:rPr>
              <a:t> </a:t>
            </a:r>
            <a:r>
              <a:rPr sz="1600" spc="-5" dirty="0">
                <a:latin typeface="Arial"/>
                <a:cs typeface="Arial"/>
              </a:rPr>
              <a:t>en</a:t>
            </a:r>
            <a:r>
              <a:rPr sz="1600" spc="10" dirty="0">
                <a:latin typeface="Arial"/>
                <a:cs typeface="Arial"/>
              </a:rPr>
              <a:t> </a:t>
            </a:r>
            <a:r>
              <a:rPr sz="1600" spc="-5" dirty="0">
                <a:latin typeface="Arial"/>
                <a:cs typeface="Arial"/>
              </a:rPr>
              <a:t>priorité. </a:t>
            </a:r>
            <a:r>
              <a:rPr sz="1600" spc="-430" dirty="0">
                <a:latin typeface="Arial"/>
                <a:cs typeface="Arial"/>
              </a:rPr>
              <a:t> </a:t>
            </a:r>
            <a:r>
              <a:rPr sz="1600" spc="-5" dirty="0">
                <a:latin typeface="Arial"/>
                <a:cs typeface="Arial"/>
              </a:rPr>
              <a:t>Vérifier qu’au</a:t>
            </a:r>
            <a:r>
              <a:rPr sz="1600" dirty="0">
                <a:latin typeface="Arial"/>
                <a:cs typeface="Arial"/>
              </a:rPr>
              <a:t> </a:t>
            </a:r>
            <a:r>
              <a:rPr sz="1600" spc="-5" dirty="0">
                <a:latin typeface="Arial"/>
                <a:cs typeface="Arial"/>
              </a:rPr>
              <a:t>moins</a:t>
            </a:r>
            <a:r>
              <a:rPr sz="1600" dirty="0">
                <a:latin typeface="Arial"/>
                <a:cs typeface="Arial"/>
              </a:rPr>
              <a:t> </a:t>
            </a:r>
            <a:r>
              <a:rPr sz="1600" spc="-5" dirty="0">
                <a:latin typeface="Arial"/>
                <a:cs typeface="Arial"/>
              </a:rPr>
              <a:t>un</a:t>
            </a:r>
            <a:r>
              <a:rPr sz="1600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des</a:t>
            </a:r>
            <a:r>
              <a:rPr sz="1600" spc="10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encadrants</a:t>
            </a:r>
            <a:r>
              <a:rPr sz="1600" spc="10" dirty="0">
                <a:latin typeface="Arial"/>
                <a:cs typeface="Arial"/>
              </a:rPr>
              <a:t> </a:t>
            </a:r>
            <a:r>
              <a:rPr sz="1600" spc="-5" dirty="0">
                <a:latin typeface="Arial"/>
                <a:cs typeface="Arial"/>
              </a:rPr>
              <a:t>dispose</a:t>
            </a:r>
            <a:r>
              <a:rPr sz="1600" spc="-10" dirty="0">
                <a:latin typeface="Arial"/>
                <a:cs typeface="Arial"/>
              </a:rPr>
              <a:t> </a:t>
            </a:r>
            <a:r>
              <a:rPr sz="1600" spc="-5" dirty="0">
                <a:latin typeface="Arial"/>
                <a:cs typeface="Arial"/>
              </a:rPr>
              <a:t>d’un</a:t>
            </a:r>
            <a:r>
              <a:rPr sz="1600" spc="-15" dirty="0">
                <a:latin typeface="Arial"/>
                <a:cs typeface="Arial"/>
              </a:rPr>
              <a:t> </a:t>
            </a:r>
            <a:r>
              <a:rPr sz="1600" spc="-5" dirty="0">
                <a:latin typeface="Arial"/>
                <a:cs typeface="Arial"/>
              </a:rPr>
              <a:t>téléphone</a:t>
            </a:r>
            <a:r>
              <a:rPr sz="1600" dirty="0">
                <a:latin typeface="Arial"/>
                <a:cs typeface="Arial"/>
              </a:rPr>
              <a:t> </a:t>
            </a:r>
            <a:r>
              <a:rPr sz="1600" spc="-5" dirty="0">
                <a:latin typeface="Arial"/>
                <a:cs typeface="Arial"/>
              </a:rPr>
              <a:t>portable.</a:t>
            </a:r>
            <a:endParaRPr sz="1600" dirty="0">
              <a:latin typeface="Arial"/>
              <a:cs typeface="Arial"/>
            </a:endParaRPr>
          </a:p>
          <a:p>
            <a:pPr marL="12700" marR="5080">
              <a:lnSpc>
                <a:spcPct val="100000"/>
              </a:lnSpc>
              <a:spcBef>
                <a:spcPts val="1470"/>
              </a:spcBef>
            </a:pPr>
            <a:r>
              <a:rPr sz="1600" spc="-5" dirty="0">
                <a:latin typeface="Arial"/>
                <a:cs typeface="Arial"/>
              </a:rPr>
              <a:t>Prévoir</a:t>
            </a:r>
            <a:r>
              <a:rPr sz="1600" dirty="0">
                <a:latin typeface="Arial"/>
                <a:cs typeface="Arial"/>
              </a:rPr>
              <a:t> </a:t>
            </a:r>
            <a:r>
              <a:rPr sz="1600" spc="-5" dirty="0">
                <a:latin typeface="Arial"/>
                <a:cs typeface="Arial"/>
              </a:rPr>
              <a:t>la</a:t>
            </a:r>
            <a:r>
              <a:rPr sz="1600" spc="5" dirty="0">
                <a:latin typeface="Arial"/>
                <a:cs typeface="Arial"/>
              </a:rPr>
              <a:t> </a:t>
            </a:r>
            <a:r>
              <a:rPr sz="1600" spc="-5" dirty="0">
                <a:latin typeface="Arial"/>
                <a:cs typeface="Arial"/>
              </a:rPr>
              <a:t>liste</a:t>
            </a:r>
            <a:r>
              <a:rPr sz="1600" spc="-10" dirty="0">
                <a:latin typeface="Arial"/>
                <a:cs typeface="Arial"/>
              </a:rPr>
              <a:t> </a:t>
            </a:r>
            <a:r>
              <a:rPr sz="1600" spc="-5" dirty="0">
                <a:latin typeface="Arial"/>
                <a:cs typeface="Arial"/>
              </a:rPr>
              <a:t>des</a:t>
            </a:r>
            <a:r>
              <a:rPr sz="1600" spc="15" dirty="0">
                <a:latin typeface="Arial"/>
                <a:cs typeface="Arial"/>
              </a:rPr>
              <a:t> </a:t>
            </a:r>
            <a:r>
              <a:rPr sz="1600" spc="-5" dirty="0">
                <a:latin typeface="Arial"/>
                <a:cs typeface="Arial"/>
              </a:rPr>
              <a:t>élèves avec</a:t>
            </a:r>
            <a:r>
              <a:rPr sz="1600" spc="10" dirty="0">
                <a:latin typeface="Arial"/>
                <a:cs typeface="Arial"/>
              </a:rPr>
              <a:t> </a:t>
            </a:r>
            <a:r>
              <a:rPr sz="1600" spc="-5" dirty="0">
                <a:latin typeface="Arial"/>
                <a:cs typeface="Arial"/>
              </a:rPr>
              <a:t>les numéros</a:t>
            </a:r>
            <a:r>
              <a:rPr sz="1600" spc="25" dirty="0">
                <a:latin typeface="Arial"/>
                <a:cs typeface="Arial"/>
              </a:rPr>
              <a:t> </a:t>
            </a:r>
            <a:r>
              <a:rPr sz="1600" spc="-5" dirty="0">
                <a:latin typeface="Arial"/>
                <a:cs typeface="Arial"/>
              </a:rPr>
              <a:t>de</a:t>
            </a:r>
            <a:r>
              <a:rPr sz="1600" spc="15" dirty="0">
                <a:latin typeface="Arial"/>
                <a:cs typeface="Arial"/>
              </a:rPr>
              <a:t> </a:t>
            </a:r>
            <a:r>
              <a:rPr sz="1600" spc="-5" dirty="0">
                <a:latin typeface="Arial"/>
                <a:cs typeface="Arial"/>
              </a:rPr>
              <a:t>téléphone</a:t>
            </a:r>
            <a:r>
              <a:rPr sz="1600" spc="5" dirty="0">
                <a:latin typeface="Arial"/>
                <a:cs typeface="Arial"/>
              </a:rPr>
              <a:t> </a:t>
            </a:r>
            <a:r>
              <a:rPr sz="1600" spc="-5" dirty="0">
                <a:latin typeface="Arial"/>
                <a:cs typeface="Arial"/>
              </a:rPr>
              <a:t>des</a:t>
            </a:r>
            <a:r>
              <a:rPr sz="1600" spc="10" dirty="0">
                <a:latin typeface="Arial"/>
                <a:cs typeface="Arial"/>
              </a:rPr>
              <a:t> </a:t>
            </a:r>
            <a:r>
              <a:rPr sz="1600" spc="-5" dirty="0">
                <a:latin typeface="Arial"/>
                <a:cs typeface="Arial"/>
              </a:rPr>
              <a:t>personnes</a:t>
            </a:r>
            <a:r>
              <a:rPr sz="1600" spc="10" dirty="0">
                <a:latin typeface="Arial"/>
                <a:cs typeface="Arial"/>
              </a:rPr>
              <a:t> </a:t>
            </a:r>
            <a:r>
              <a:rPr sz="1600" spc="-5" dirty="0">
                <a:latin typeface="Arial"/>
                <a:cs typeface="Arial"/>
              </a:rPr>
              <a:t>à</a:t>
            </a:r>
            <a:r>
              <a:rPr sz="1600" spc="5" dirty="0">
                <a:latin typeface="Arial"/>
                <a:cs typeface="Arial"/>
              </a:rPr>
              <a:t> </a:t>
            </a:r>
            <a:r>
              <a:rPr sz="1600" spc="-5" dirty="0">
                <a:latin typeface="Arial"/>
                <a:cs typeface="Arial"/>
              </a:rPr>
              <a:t>prévenir</a:t>
            </a:r>
            <a:r>
              <a:rPr sz="1600" spc="10" dirty="0">
                <a:latin typeface="Arial"/>
                <a:cs typeface="Arial"/>
              </a:rPr>
              <a:t> </a:t>
            </a:r>
            <a:r>
              <a:rPr sz="1600" spc="-5" dirty="0">
                <a:latin typeface="Arial"/>
                <a:cs typeface="Arial"/>
              </a:rPr>
              <a:t>en</a:t>
            </a:r>
            <a:r>
              <a:rPr sz="1600" spc="20" dirty="0">
                <a:latin typeface="Arial"/>
                <a:cs typeface="Arial"/>
              </a:rPr>
              <a:t> </a:t>
            </a:r>
            <a:r>
              <a:rPr sz="1600" spc="-5" dirty="0">
                <a:latin typeface="Arial"/>
                <a:cs typeface="Arial"/>
              </a:rPr>
              <a:t>cas </a:t>
            </a:r>
            <a:r>
              <a:rPr sz="1600" spc="-430" dirty="0">
                <a:latin typeface="Arial"/>
                <a:cs typeface="Arial"/>
              </a:rPr>
              <a:t> </a:t>
            </a:r>
            <a:r>
              <a:rPr sz="1600" spc="-5" dirty="0">
                <a:latin typeface="Arial"/>
                <a:cs typeface="Arial"/>
              </a:rPr>
              <a:t>d’accident</a:t>
            </a:r>
            <a:r>
              <a:rPr sz="1600" spc="-15" dirty="0">
                <a:latin typeface="Arial"/>
                <a:cs typeface="Arial"/>
              </a:rPr>
              <a:t> </a:t>
            </a:r>
            <a:r>
              <a:rPr sz="1600" spc="-5" dirty="0">
                <a:latin typeface="Arial"/>
                <a:cs typeface="Arial"/>
              </a:rPr>
              <a:t>ainsi </a:t>
            </a:r>
            <a:r>
              <a:rPr sz="1600" spc="-10" dirty="0">
                <a:latin typeface="Arial"/>
                <a:cs typeface="Arial"/>
              </a:rPr>
              <a:t>que</a:t>
            </a:r>
            <a:r>
              <a:rPr sz="1600" dirty="0">
                <a:latin typeface="Arial"/>
                <a:cs typeface="Arial"/>
              </a:rPr>
              <a:t> </a:t>
            </a:r>
            <a:r>
              <a:rPr sz="1600" spc="-5" dirty="0">
                <a:latin typeface="Arial"/>
                <a:cs typeface="Arial"/>
              </a:rPr>
              <a:t>ceux</a:t>
            </a:r>
            <a:r>
              <a:rPr sz="1600" spc="10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des</a:t>
            </a:r>
            <a:r>
              <a:rPr sz="1600" spc="15" dirty="0">
                <a:latin typeface="Arial"/>
                <a:cs typeface="Arial"/>
              </a:rPr>
              <a:t> </a:t>
            </a:r>
            <a:r>
              <a:rPr sz="1600" spc="-5" dirty="0">
                <a:latin typeface="Arial"/>
                <a:cs typeface="Arial"/>
              </a:rPr>
              <a:t>forces</a:t>
            </a:r>
            <a:r>
              <a:rPr sz="1600" spc="25" dirty="0">
                <a:latin typeface="Arial"/>
                <a:cs typeface="Arial"/>
              </a:rPr>
              <a:t> </a:t>
            </a:r>
            <a:r>
              <a:rPr sz="1600" spc="-5" dirty="0">
                <a:latin typeface="Arial"/>
                <a:cs typeface="Arial"/>
              </a:rPr>
              <a:t>de</a:t>
            </a:r>
            <a:r>
              <a:rPr sz="1600" spc="10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l’ordre</a:t>
            </a:r>
            <a:r>
              <a:rPr sz="1600" dirty="0">
                <a:latin typeface="Arial"/>
                <a:cs typeface="Arial"/>
              </a:rPr>
              <a:t> </a:t>
            </a:r>
            <a:r>
              <a:rPr sz="1600" spc="-5" dirty="0">
                <a:latin typeface="Arial"/>
                <a:cs typeface="Arial"/>
              </a:rPr>
              <a:t>(gendarmerie</a:t>
            </a:r>
            <a:r>
              <a:rPr sz="1600" spc="30" dirty="0">
                <a:latin typeface="Arial"/>
                <a:cs typeface="Arial"/>
              </a:rPr>
              <a:t> </a:t>
            </a:r>
            <a:r>
              <a:rPr sz="1600" spc="-5" dirty="0">
                <a:latin typeface="Arial"/>
                <a:cs typeface="Arial"/>
              </a:rPr>
              <a:t>ou</a:t>
            </a:r>
            <a:r>
              <a:rPr sz="1600" dirty="0">
                <a:latin typeface="Arial"/>
                <a:cs typeface="Arial"/>
              </a:rPr>
              <a:t> </a:t>
            </a:r>
            <a:r>
              <a:rPr sz="1600" spc="-5" dirty="0">
                <a:latin typeface="Arial"/>
                <a:cs typeface="Arial"/>
              </a:rPr>
              <a:t>police)</a:t>
            </a:r>
            <a:r>
              <a:rPr sz="1600" dirty="0">
                <a:latin typeface="Arial"/>
                <a:cs typeface="Arial"/>
              </a:rPr>
              <a:t> </a:t>
            </a:r>
            <a:r>
              <a:rPr sz="1600" spc="-5" dirty="0">
                <a:latin typeface="Arial"/>
                <a:cs typeface="Arial"/>
              </a:rPr>
              <a:t>situées à</a:t>
            </a:r>
            <a:r>
              <a:rPr sz="1600" dirty="0">
                <a:latin typeface="Arial"/>
                <a:cs typeface="Arial"/>
              </a:rPr>
              <a:t> </a:t>
            </a:r>
            <a:r>
              <a:rPr sz="1600" spc="-5" dirty="0">
                <a:latin typeface="Arial"/>
                <a:cs typeface="Arial"/>
              </a:rPr>
              <a:t>proximité </a:t>
            </a:r>
            <a:r>
              <a:rPr sz="1600" dirty="0">
                <a:latin typeface="Arial"/>
                <a:cs typeface="Arial"/>
              </a:rPr>
              <a:t> </a:t>
            </a:r>
            <a:r>
              <a:rPr sz="1600" spc="-5" dirty="0">
                <a:latin typeface="Arial"/>
                <a:cs typeface="Arial"/>
              </a:rPr>
              <a:t>du</a:t>
            </a:r>
            <a:r>
              <a:rPr sz="1600" spc="-10" dirty="0">
                <a:latin typeface="Arial"/>
                <a:cs typeface="Arial"/>
              </a:rPr>
              <a:t> </a:t>
            </a:r>
            <a:r>
              <a:rPr sz="1600" spc="-5" dirty="0">
                <a:latin typeface="Arial"/>
                <a:cs typeface="Arial"/>
              </a:rPr>
              <a:t>parcours.</a:t>
            </a:r>
            <a:endParaRPr sz="1600" dirty="0">
              <a:latin typeface="Arial"/>
              <a:cs typeface="Arial"/>
            </a:endParaRPr>
          </a:p>
          <a:p>
            <a:pPr marL="12700" marR="146050">
              <a:lnSpc>
                <a:spcPct val="100000"/>
              </a:lnSpc>
              <a:spcBef>
                <a:spcPts val="5"/>
              </a:spcBef>
            </a:pPr>
            <a:r>
              <a:rPr sz="1600" u="heavy" spc="-1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Rappel</a:t>
            </a:r>
            <a:r>
              <a:rPr sz="1600" u="heavy" spc="-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1600" spc="-5" dirty="0">
                <a:latin typeface="Arial"/>
                <a:cs typeface="Arial"/>
              </a:rPr>
              <a:t>:</a:t>
            </a:r>
            <a:r>
              <a:rPr sz="1600" spc="15" dirty="0">
                <a:latin typeface="Arial"/>
                <a:cs typeface="Arial"/>
              </a:rPr>
              <a:t> </a:t>
            </a:r>
            <a:r>
              <a:rPr sz="1600" spc="-5" dirty="0">
                <a:latin typeface="Arial"/>
                <a:cs typeface="Arial"/>
              </a:rPr>
              <a:t>en</a:t>
            </a:r>
            <a:r>
              <a:rPr sz="1600" spc="10" dirty="0">
                <a:latin typeface="Arial"/>
                <a:cs typeface="Arial"/>
              </a:rPr>
              <a:t> </a:t>
            </a:r>
            <a:r>
              <a:rPr sz="1600" spc="-5" dirty="0">
                <a:latin typeface="Arial"/>
                <a:cs typeface="Arial"/>
              </a:rPr>
              <a:t>cas</a:t>
            </a:r>
            <a:r>
              <a:rPr sz="1600" spc="5" dirty="0">
                <a:latin typeface="Arial"/>
                <a:cs typeface="Arial"/>
              </a:rPr>
              <a:t> </a:t>
            </a:r>
            <a:r>
              <a:rPr sz="1600" spc="-5" dirty="0">
                <a:latin typeface="Arial"/>
                <a:cs typeface="Arial"/>
              </a:rPr>
              <a:t>d’accident</a:t>
            </a:r>
            <a:r>
              <a:rPr sz="1600" spc="-20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grave,</a:t>
            </a:r>
            <a:r>
              <a:rPr sz="1600" spc="15" dirty="0">
                <a:latin typeface="Arial"/>
                <a:cs typeface="Arial"/>
              </a:rPr>
              <a:t> </a:t>
            </a:r>
            <a:r>
              <a:rPr sz="1600" spc="-5" dirty="0">
                <a:latin typeface="Arial"/>
                <a:cs typeface="Arial"/>
              </a:rPr>
              <a:t>les</a:t>
            </a:r>
            <a:r>
              <a:rPr sz="1600" spc="5" dirty="0">
                <a:latin typeface="Arial"/>
                <a:cs typeface="Arial"/>
              </a:rPr>
              <a:t> </a:t>
            </a:r>
            <a:r>
              <a:rPr sz="1600" spc="-5" dirty="0">
                <a:latin typeface="Arial"/>
                <a:cs typeface="Arial"/>
              </a:rPr>
              <a:t>secours</a:t>
            </a:r>
            <a:r>
              <a:rPr sz="1600" dirty="0">
                <a:latin typeface="Arial"/>
                <a:cs typeface="Arial"/>
              </a:rPr>
              <a:t> (n°15</a:t>
            </a:r>
            <a:r>
              <a:rPr sz="1600" spc="15" dirty="0">
                <a:latin typeface="Arial"/>
                <a:cs typeface="Arial"/>
              </a:rPr>
              <a:t> </a:t>
            </a:r>
            <a:r>
              <a:rPr sz="1600" spc="-5" dirty="0">
                <a:latin typeface="Arial"/>
                <a:cs typeface="Arial"/>
              </a:rPr>
              <a:t>ou</a:t>
            </a:r>
            <a:r>
              <a:rPr sz="1600" spc="15" dirty="0">
                <a:latin typeface="Arial"/>
                <a:cs typeface="Arial"/>
              </a:rPr>
              <a:t> </a:t>
            </a:r>
            <a:r>
              <a:rPr sz="1600" spc="-5" dirty="0">
                <a:latin typeface="Arial"/>
                <a:cs typeface="Arial"/>
              </a:rPr>
              <a:t>n°18)</a:t>
            </a:r>
            <a:r>
              <a:rPr sz="1600" spc="10" dirty="0">
                <a:latin typeface="Arial"/>
                <a:cs typeface="Arial"/>
              </a:rPr>
              <a:t> </a:t>
            </a:r>
            <a:r>
              <a:rPr sz="1600" spc="-5" dirty="0">
                <a:latin typeface="Arial"/>
                <a:cs typeface="Arial"/>
              </a:rPr>
              <a:t>doivent</a:t>
            </a:r>
            <a:r>
              <a:rPr sz="1600" spc="-10" dirty="0">
                <a:latin typeface="Arial"/>
                <a:cs typeface="Arial"/>
              </a:rPr>
              <a:t> </a:t>
            </a:r>
            <a:r>
              <a:rPr sz="1600" spc="-5" dirty="0">
                <a:latin typeface="Arial"/>
                <a:cs typeface="Arial"/>
              </a:rPr>
              <a:t>être</a:t>
            </a:r>
            <a:r>
              <a:rPr sz="1600" spc="20" dirty="0">
                <a:latin typeface="Arial"/>
                <a:cs typeface="Arial"/>
              </a:rPr>
              <a:t> </a:t>
            </a:r>
            <a:r>
              <a:rPr sz="1600" spc="-5" dirty="0">
                <a:latin typeface="Arial"/>
                <a:cs typeface="Arial"/>
              </a:rPr>
              <a:t>prévenus</a:t>
            </a:r>
            <a:r>
              <a:rPr sz="1600" spc="20" dirty="0">
                <a:latin typeface="Arial"/>
                <a:cs typeface="Arial"/>
              </a:rPr>
              <a:t> </a:t>
            </a:r>
            <a:r>
              <a:rPr sz="1600" spc="-5" dirty="0">
                <a:latin typeface="Arial"/>
                <a:cs typeface="Arial"/>
              </a:rPr>
              <a:t>avant </a:t>
            </a:r>
            <a:r>
              <a:rPr sz="1600" spc="-430" dirty="0">
                <a:latin typeface="Arial"/>
                <a:cs typeface="Arial"/>
              </a:rPr>
              <a:t> </a:t>
            </a:r>
            <a:r>
              <a:rPr sz="1600" spc="-5" dirty="0">
                <a:latin typeface="Arial"/>
                <a:cs typeface="Arial"/>
              </a:rPr>
              <a:t>les responsables légaux.</a:t>
            </a:r>
            <a:r>
              <a:rPr sz="1600" spc="20" dirty="0">
                <a:latin typeface="Arial"/>
                <a:cs typeface="Arial"/>
              </a:rPr>
              <a:t> </a:t>
            </a:r>
            <a:r>
              <a:rPr sz="1600" b="1" spc="-5" dirty="0">
                <a:latin typeface="Arial"/>
                <a:cs typeface="Arial"/>
              </a:rPr>
              <a:t>Il</a:t>
            </a:r>
            <a:r>
              <a:rPr sz="1600" b="1" spc="30" dirty="0">
                <a:latin typeface="Arial"/>
                <a:cs typeface="Arial"/>
              </a:rPr>
              <a:t> </a:t>
            </a:r>
            <a:r>
              <a:rPr sz="1600" b="1" spc="-5" dirty="0">
                <a:latin typeface="Arial"/>
                <a:cs typeface="Arial"/>
              </a:rPr>
              <a:t>est</a:t>
            </a:r>
            <a:r>
              <a:rPr sz="1600" b="1" spc="10" dirty="0">
                <a:latin typeface="Arial"/>
                <a:cs typeface="Arial"/>
              </a:rPr>
              <a:t> </a:t>
            </a:r>
            <a:r>
              <a:rPr sz="1600" b="1" spc="-5" dirty="0">
                <a:latin typeface="Arial"/>
                <a:cs typeface="Arial"/>
              </a:rPr>
              <a:t>interdit</a:t>
            </a:r>
            <a:r>
              <a:rPr sz="1600" b="1" spc="35" dirty="0">
                <a:latin typeface="Arial"/>
                <a:cs typeface="Arial"/>
              </a:rPr>
              <a:t> </a:t>
            </a:r>
            <a:r>
              <a:rPr sz="1600" b="1" spc="-5" dirty="0">
                <a:latin typeface="Arial"/>
                <a:cs typeface="Arial"/>
              </a:rPr>
              <a:t>de</a:t>
            </a:r>
            <a:r>
              <a:rPr sz="1600" b="1" spc="15" dirty="0">
                <a:latin typeface="Arial"/>
                <a:cs typeface="Arial"/>
              </a:rPr>
              <a:t> </a:t>
            </a:r>
            <a:r>
              <a:rPr sz="1600" b="1" spc="-5" dirty="0">
                <a:latin typeface="Arial"/>
                <a:cs typeface="Arial"/>
              </a:rPr>
              <a:t>transporter</a:t>
            </a:r>
            <a:r>
              <a:rPr sz="1600" b="1" spc="35" dirty="0">
                <a:latin typeface="Arial"/>
                <a:cs typeface="Arial"/>
              </a:rPr>
              <a:t> </a:t>
            </a:r>
            <a:r>
              <a:rPr sz="1600" b="1" spc="-5" dirty="0">
                <a:latin typeface="Arial"/>
                <a:cs typeface="Arial"/>
              </a:rPr>
              <a:t>un</a:t>
            </a:r>
            <a:r>
              <a:rPr sz="1600" b="1" spc="5" dirty="0">
                <a:latin typeface="Arial"/>
                <a:cs typeface="Arial"/>
              </a:rPr>
              <a:t> </a:t>
            </a:r>
            <a:r>
              <a:rPr sz="1600" b="1" spc="-10" dirty="0">
                <a:latin typeface="Arial"/>
                <a:cs typeface="Arial"/>
              </a:rPr>
              <a:t>élève</a:t>
            </a:r>
            <a:r>
              <a:rPr sz="1600" b="1" spc="55" dirty="0">
                <a:latin typeface="Arial"/>
                <a:cs typeface="Arial"/>
              </a:rPr>
              <a:t> </a:t>
            </a:r>
            <a:r>
              <a:rPr sz="1600" b="1" spc="-5" dirty="0">
                <a:latin typeface="Arial"/>
                <a:cs typeface="Arial"/>
              </a:rPr>
              <a:t>légèrement</a:t>
            </a:r>
            <a:r>
              <a:rPr sz="1600" b="1" spc="30" dirty="0">
                <a:latin typeface="Arial"/>
                <a:cs typeface="Arial"/>
              </a:rPr>
              <a:t> </a:t>
            </a:r>
            <a:r>
              <a:rPr sz="1600" b="1" spc="-5" dirty="0">
                <a:latin typeface="Arial"/>
                <a:cs typeface="Arial"/>
              </a:rPr>
              <a:t>blessé</a:t>
            </a:r>
            <a:r>
              <a:rPr sz="1600" b="1" spc="15" dirty="0">
                <a:latin typeface="Arial"/>
                <a:cs typeface="Arial"/>
              </a:rPr>
              <a:t> </a:t>
            </a:r>
            <a:r>
              <a:rPr sz="1600" b="1" spc="-5" dirty="0">
                <a:latin typeface="Arial"/>
                <a:cs typeface="Arial"/>
              </a:rPr>
              <a:t>ou </a:t>
            </a:r>
            <a:r>
              <a:rPr sz="1600" b="1" dirty="0">
                <a:latin typeface="Arial"/>
                <a:cs typeface="Arial"/>
              </a:rPr>
              <a:t> </a:t>
            </a:r>
            <a:r>
              <a:rPr sz="1600" b="1" spc="-5" dirty="0">
                <a:latin typeface="Arial"/>
                <a:cs typeface="Arial"/>
              </a:rPr>
              <a:t>fatigué</a:t>
            </a:r>
            <a:r>
              <a:rPr sz="1600" b="1" spc="30" dirty="0">
                <a:latin typeface="Arial"/>
                <a:cs typeface="Arial"/>
              </a:rPr>
              <a:t> </a:t>
            </a:r>
            <a:r>
              <a:rPr sz="1600" b="1" spc="-5" dirty="0">
                <a:latin typeface="Arial"/>
                <a:cs typeface="Arial"/>
              </a:rPr>
              <a:t>dans</a:t>
            </a:r>
            <a:r>
              <a:rPr sz="1600" b="1" spc="15" dirty="0">
                <a:latin typeface="Arial"/>
                <a:cs typeface="Arial"/>
              </a:rPr>
              <a:t> </a:t>
            </a:r>
            <a:r>
              <a:rPr sz="1600" b="1" spc="-5" dirty="0">
                <a:latin typeface="Arial"/>
                <a:cs typeface="Arial"/>
              </a:rPr>
              <a:t>la</a:t>
            </a:r>
            <a:r>
              <a:rPr sz="1600" b="1" spc="15" dirty="0">
                <a:latin typeface="Arial"/>
                <a:cs typeface="Arial"/>
              </a:rPr>
              <a:t> </a:t>
            </a:r>
            <a:r>
              <a:rPr sz="1600" b="1" spc="-5" dirty="0">
                <a:latin typeface="Arial"/>
                <a:cs typeface="Arial"/>
              </a:rPr>
              <a:t>voiture-balai.</a:t>
            </a:r>
            <a:r>
              <a:rPr sz="1600" b="1" spc="75" dirty="0">
                <a:latin typeface="Arial"/>
                <a:cs typeface="Arial"/>
              </a:rPr>
              <a:t> </a:t>
            </a:r>
            <a:r>
              <a:rPr sz="1600" spc="-5" dirty="0">
                <a:latin typeface="Arial"/>
                <a:cs typeface="Arial"/>
              </a:rPr>
              <a:t>Appeler</a:t>
            </a:r>
            <a:r>
              <a:rPr sz="1600" spc="-15" dirty="0">
                <a:latin typeface="Arial"/>
                <a:cs typeface="Arial"/>
              </a:rPr>
              <a:t> </a:t>
            </a:r>
            <a:r>
              <a:rPr sz="1600" spc="-5" dirty="0">
                <a:latin typeface="Arial"/>
                <a:cs typeface="Arial"/>
              </a:rPr>
              <a:t>dans</a:t>
            </a:r>
            <a:r>
              <a:rPr sz="1600" spc="20" dirty="0">
                <a:latin typeface="Arial"/>
                <a:cs typeface="Arial"/>
              </a:rPr>
              <a:t> </a:t>
            </a:r>
            <a:r>
              <a:rPr sz="1600" spc="-5" dirty="0">
                <a:latin typeface="Arial"/>
                <a:cs typeface="Arial"/>
              </a:rPr>
              <a:t>ce</a:t>
            </a:r>
            <a:r>
              <a:rPr sz="1600" dirty="0">
                <a:latin typeface="Arial"/>
                <a:cs typeface="Arial"/>
              </a:rPr>
              <a:t> </a:t>
            </a:r>
            <a:r>
              <a:rPr sz="1600" spc="-5" dirty="0">
                <a:latin typeface="Arial"/>
                <a:cs typeface="Arial"/>
              </a:rPr>
              <a:t>cas un</a:t>
            </a:r>
            <a:r>
              <a:rPr sz="1600" spc="10" dirty="0">
                <a:latin typeface="Arial"/>
                <a:cs typeface="Arial"/>
              </a:rPr>
              <a:t> </a:t>
            </a:r>
            <a:r>
              <a:rPr sz="1600" spc="-5" dirty="0">
                <a:latin typeface="Arial"/>
                <a:cs typeface="Arial"/>
              </a:rPr>
              <a:t>responsable</a:t>
            </a:r>
            <a:r>
              <a:rPr sz="1600" spc="-10" dirty="0">
                <a:latin typeface="Arial"/>
                <a:cs typeface="Arial"/>
              </a:rPr>
              <a:t> </a:t>
            </a:r>
            <a:r>
              <a:rPr sz="1600" spc="-5" dirty="0">
                <a:latin typeface="Arial"/>
                <a:cs typeface="Arial"/>
              </a:rPr>
              <a:t>légal qui</a:t>
            </a:r>
            <a:r>
              <a:rPr sz="1600" spc="5" dirty="0">
                <a:latin typeface="Arial"/>
                <a:cs typeface="Arial"/>
              </a:rPr>
              <a:t> </a:t>
            </a:r>
            <a:r>
              <a:rPr sz="1600" spc="-5" dirty="0">
                <a:latin typeface="Arial"/>
                <a:cs typeface="Arial"/>
              </a:rPr>
              <a:t>pourra</a:t>
            </a:r>
            <a:r>
              <a:rPr sz="1600" spc="20" dirty="0">
                <a:latin typeface="Arial"/>
                <a:cs typeface="Arial"/>
              </a:rPr>
              <a:t> </a:t>
            </a:r>
            <a:r>
              <a:rPr sz="1600" spc="-5" dirty="0">
                <a:latin typeface="Arial"/>
                <a:cs typeface="Arial"/>
              </a:rPr>
              <a:t>venir </a:t>
            </a:r>
            <a:r>
              <a:rPr sz="1600" spc="-430" dirty="0">
                <a:latin typeface="Arial"/>
                <a:cs typeface="Arial"/>
              </a:rPr>
              <a:t> </a:t>
            </a:r>
            <a:r>
              <a:rPr sz="1600" spc="-5" dirty="0">
                <a:latin typeface="Arial"/>
                <a:cs typeface="Arial"/>
              </a:rPr>
              <a:t>le</a:t>
            </a:r>
            <a:r>
              <a:rPr sz="1600" spc="-10" dirty="0">
                <a:latin typeface="Arial"/>
                <a:cs typeface="Arial"/>
              </a:rPr>
              <a:t> </a:t>
            </a:r>
            <a:r>
              <a:rPr sz="1600" spc="-5" dirty="0">
                <a:latin typeface="Arial"/>
                <a:cs typeface="Arial"/>
              </a:rPr>
              <a:t>récupérer</a:t>
            </a:r>
            <a:r>
              <a:rPr sz="1600" spc="15" dirty="0">
                <a:latin typeface="Arial"/>
                <a:cs typeface="Arial"/>
              </a:rPr>
              <a:t> </a:t>
            </a:r>
            <a:r>
              <a:rPr sz="1600" spc="-5" dirty="0">
                <a:latin typeface="Arial"/>
                <a:cs typeface="Arial"/>
              </a:rPr>
              <a:t>sur</a:t>
            </a:r>
            <a:r>
              <a:rPr sz="1600" spc="5" dirty="0">
                <a:latin typeface="Arial"/>
                <a:cs typeface="Arial"/>
              </a:rPr>
              <a:t> </a:t>
            </a:r>
            <a:r>
              <a:rPr sz="1600" spc="-5" dirty="0">
                <a:latin typeface="Arial"/>
                <a:cs typeface="Arial"/>
              </a:rPr>
              <a:t>le parcours.</a:t>
            </a:r>
            <a:endParaRPr sz="16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1650" dirty="0">
              <a:latin typeface="Arial"/>
              <a:cs typeface="Arial"/>
            </a:endParaRPr>
          </a:p>
          <a:p>
            <a:pPr marL="12700" marR="73025">
              <a:lnSpc>
                <a:spcPct val="100000"/>
              </a:lnSpc>
            </a:pPr>
            <a:r>
              <a:rPr sz="1600" spc="-5" dirty="0">
                <a:latin typeface="Arial"/>
                <a:cs typeface="Arial"/>
              </a:rPr>
              <a:t>Informer</a:t>
            </a:r>
            <a:r>
              <a:rPr sz="1600" spc="30" dirty="0">
                <a:latin typeface="Arial"/>
                <a:cs typeface="Arial"/>
              </a:rPr>
              <a:t> </a:t>
            </a:r>
            <a:r>
              <a:rPr sz="1600" spc="-5" dirty="0">
                <a:latin typeface="Arial"/>
                <a:cs typeface="Arial"/>
              </a:rPr>
              <a:t>de</a:t>
            </a:r>
            <a:r>
              <a:rPr sz="1600" spc="10" dirty="0">
                <a:latin typeface="Arial"/>
                <a:cs typeface="Arial"/>
              </a:rPr>
              <a:t> </a:t>
            </a:r>
            <a:r>
              <a:rPr sz="1600" spc="-5" dirty="0">
                <a:latin typeface="Arial"/>
                <a:cs typeface="Arial"/>
              </a:rPr>
              <a:t>la</a:t>
            </a:r>
            <a:r>
              <a:rPr sz="1600" spc="-15" dirty="0">
                <a:latin typeface="Arial"/>
                <a:cs typeface="Arial"/>
              </a:rPr>
              <a:t> </a:t>
            </a:r>
            <a:r>
              <a:rPr sz="1600" spc="-5" dirty="0">
                <a:latin typeface="Arial"/>
                <a:cs typeface="Arial"/>
              </a:rPr>
              <a:t>sortie</a:t>
            </a:r>
            <a:r>
              <a:rPr sz="1600" spc="15" dirty="0">
                <a:latin typeface="Arial"/>
                <a:cs typeface="Arial"/>
              </a:rPr>
              <a:t> </a:t>
            </a:r>
            <a:r>
              <a:rPr sz="1600" spc="-5" dirty="0">
                <a:latin typeface="Arial"/>
                <a:cs typeface="Arial"/>
              </a:rPr>
              <a:t>et</a:t>
            </a:r>
            <a:r>
              <a:rPr sz="1600" spc="5" dirty="0">
                <a:latin typeface="Arial"/>
                <a:cs typeface="Arial"/>
              </a:rPr>
              <a:t> </a:t>
            </a:r>
            <a:r>
              <a:rPr sz="1600" spc="-5" dirty="0">
                <a:latin typeface="Arial"/>
                <a:cs typeface="Arial"/>
              </a:rPr>
              <a:t>de</a:t>
            </a:r>
            <a:r>
              <a:rPr sz="1600" dirty="0">
                <a:latin typeface="Arial"/>
                <a:cs typeface="Arial"/>
              </a:rPr>
              <a:t> </a:t>
            </a:r>
            <a:r>
              <a:rPr sz="1600" spc="-5" dirty="0">
                <a:latin typeface="Arial"/>
                <a:cs typeface="Arial"/>
              </a:rPr>
              <a:t>l’itinéraire</a:t>
            </a:r>
            <a:r>
              <a:rPr sz="1600" spc="5" dirty="0">
                <a:latin typeface="Arial"/>
                <a:cs typeface="Arial"/>
              </a:rPr>
              <a:t> </a:t>
            </a:r>
            <a:r>
              <a:rPr sz="1600" spc="-5" dirty="0">
                <a:latin typeface="Arial"/>
                <a:cs typeface="Arial"/>
              </a:rPr>
              <a:t>les</a:t>
            </a:r>
            <a:r>
              <a:rPr sz="1600" spc="-10" dirty="0">
                <a:latin typeface="Arial"/>
                <a:cs typeface="Arial"/>
              </a:rPr>
              <a:t> </a:t>
            </a:r>
            <a:r>
              <a:rPr sz="1600" spc="-5" dirty="0">
                <a:latin typeface="Arial"/>
                <a:cs typeface="Arial"/>
              </a:rPr>
              <a:t>autorités</a:t>
            </a:r>
            <a:r>
              <a:rPr sz="1600" spc="20" dirty="0">
                <a:latin typeface="Arial"/>
                <a:cs typeface="Arial"/>
              </a:rPr>
              <a:t> </a:t>
            </a:r>
            <a:r>
              <a:rPr sz="1600" spc="-5" dirty="0">
                <a:latin typeface="Arial"/>
                <a:cs typeface="Arial"/>
              </a:rPr>
              <a:t>de police</a:t>
            </a:r>
            <a:r>
              <a:rPr sz="1600" spc="-10" dirty="0">
                <a:latin typeface="Arial"/>
                <a:cs typeface="Arial"/>
              </a:rPr>
              <a:t> </a:t>
            </a:r>
            <a:r>
              <a:rPr sz="1600" spc="-5" dirty="0">
                <a:latin typeface="Arial"/>
                <a:cs typeface="Arial"/>
              </a:rPr>
              <a:t>ou de</a:t>
            </a:r>
            <a:r>
              <a:rPr sz="1600" spc="15" dirty="0">
                <a:latin typeface="Arial"/>
                <a:cs typeface="Arial"/>
              </a:rPr>
              <a:t> </a:t>
            </a:r>
            <a:r>
              <a:rPr sz="1600" spc="-5" dirty="0">
                <a:latin typeface="Arial"/>
                <a:cs typeface="Arial"/>
              </a:rPr>
              <a:t>gendarmerie</a:t>
            </a:r>
            <a:r>
              <a:rPr sz="1600" spc="15" dirty="0">
                <a:latin typeface="Arial"/>
                <a:cs typeface="Arial"/>
              </a:rPr>
              <a:t> </a:t>
            </a:r>
            <a:r>
              <a:rPr sz="1600" spc="-5" dirty="0">
                <a:latin typeface="Arial"/>
                <a:cs typeface="Arial"/>
              </a:rPr>
              <a:t>de </a:t>
            </a:r>
            <a:r>
              <a:rPr sz="1600" dirty="0">
                <a:latin typeface="Arial"/>
                <a:cs typeface="Arial"/>
              </a:rPr>
              <a:t>sa </a:t>
            </a:r>
            <a:r>
              <a:rPr sz="1600" spc="5" dirty="0">
                <a:latin typeface="Arial"/>
                <a:cs typeface="Arial"/>
              </a:rPr>
              <a:t> </a:t>
            </a:r>
            <a:r>
              <a:rPr sz="1600" spc="-5" dirty="0">
                <a:latin typeface="Arial"/>
                <a:cs typeface="Arial"/>
              </a:rPr>
              <a:t>commune</a:t>
            </a:r>
            <a:r>
              <a:rPr sz="1600" spc="20" dirty="0">
                <a:latin typeface="Arial"/>
                <a:cs typeface="Arial"/>
              </a:rPr>
              <a:t> </a:t>
            </a:r>
            <a:r>
              <a:rPr sz="1600" spc="-5" dirty="0">
                <a:latin typeface="Arial"/>
                <a:cs typeface="Arial"/>
              </a:rPr>
              <a:t>et</a:t>
            </a:r>
            <a:r>
              <a:rPr sz="1600" spc="20" dirty="0">
                <a:latin typeface="Arial"/>
                <a:cs typeface="Arial"/>
              </a:rPr>
              <a:t> </a:t>
            </a:r>
            <a:r>
              <a:rPr sz="1600" spc="-5" dirty="0">
                <a:latin typeface="Arial"/>
                <a:cs typeface="Arial"/>
              </a:rPr>
              <a:t>si</a:t>
            </a:r>
            <a:r>
              <a:rPr sz="1600" dirty="0">
                <a:latin typeface="Arial"/>
                <a:cs typeface="Arial"/>
              </a:rPr>
              <a:t> </a:t>
            </a:r>
            <a:r>
              <a:rPr sz="1600" spc="-5" dirty="0">
                <a:latin typeface="Arial"/>
                <a:cs typeface="Arial"/>
              </a:rPr>
              <a:t>un</a:t>
            </a:r>
            <a:r>
              <a:rPr sz="1600" spc="20" dirty="0">
                <a:latin typeface="Arial"/>
                <a:cs typeface="Arial"/>
              </a:rPr>
              <a:t> </a:t>
            </a:r>
            <a:r>
              <a:rPr sz="1600" spc="-5" dirty="0">
                <a:latin typeface="Arial"/>
                <a:cs typeface="Arial"/>
              </a:rPr>
              <a:t>point</a:t>
            </a:r>
            <a:r>
              <a:rPr sz="1600" spc="5" dirty="0">
                <a:latin typeface="Arial"/>
                <a:cs typeface="Arial"/>
              </a:rPr>
              <a:t> </a:t>
            </a:r>
            <a:r>
              <a:rPr sz="1600" spc="-5" dirty="0">
                <a:latin typeface="Arial"/>
                <a:cs typeface="Arial"/>
              </a:rPr>
              <a:t>particulièrement</a:t>
            </a:r>
            <a:r>
              <a:rPr sz="1600" spc="10" dirty="0">
                <a:latin typeface="Arial"/>
                <a:cs typeface="Arial"/>
              </a:rPr>
              <a:t> </a:t>
            </a:r>
            <a:r>
              <a:rPr sz="1600" spc="-5" dirty="0">
                <a:latin typeface="Arial"/>
                <a:cs typeface="Arial"/>
              </a:rPr>
              <a:t>dangereux</a:t>
            </a:r>
            <a:r>
              <a:rPr sz="1600" spc="20" dirty="0">
                <a:latin typeface="Arial"/>
                <a:cs typeface="Arial"/>
              </a:rPr>
              <a:t> </a:t>
            </a:r>
            <a:r>
              <a:rPr sz="1600" spc="-5" dirty="0">
                <a:latin typeface="Arial"/>
                <a:cs typeface="Arial"/>
              </a:rPr>
              <a:t>doit</a:t>
            </a:r>
            <a:r>
              <a:rPr sz="1600" spc="5" dirty="0">
                <a:latin typeface="Arial"/>
                <a:cs typeface="Arial"/>
              </a:rPr>
              <a:t> </a:t>
            </a:r>
            <a:r>
              <a:rPr sz="1600" spc="-5" dirty="0">
                <a:latin typeface="Arial"/>
                <a:cs typeface="Arial"/>
              </a:rPr>
              <a:t>être</a:t>
            </a:r>
            <a:r>
              <a:rPr sz="1600" spc="25" dirty="0">
                <a:latin typeface="Arial"/>
                <a:cs typeface="Arial"/>
              </a:rPr>
              <a:t> </a:t>
            </a:r>
            <a:r>
              <a:rPr sz="1600" spc="-5" dirty="0">
                <a:latin typeface="Arial"/>
                <a:cs typeface="Arial"/>
              </a:rPr>
              <a:t>franchi</a:t>
            </a:r>
            <a:r>
              <a:rPr sz="1600" spc="15" dirty="0">
                <a:latin typeface="Arial"/>
                <a:cs typeface="Arial"/>
              </a:rPr>
              <a:t> </a:t>
            </a:r>
            <a:r>
              <a:rPr sz="1600" spc="-5" dirty="0">
                <a:latin typeface="Arial"/>
                <a:cs typeface="Arial"/>
              </a:rPr>
              <a:t>(ex</a:t>
            </a:r>
            <a:r>
              <a:rPr sz="1600" spc="60" dirty="0">
                <a:latin typeface="Arial"/>
                <a:cs typeface="Arial"/>
              </a:rPr>
              <a:t> </a:t>
            </a:r>
            <a:r>
              <a:rPr sz="1600" spc="-5" dirty="0">
                <a:latin typeface="Arial"/>
                <a:cs typeface="Arial"/>
              </a:rPr>
              <a:t>:</a:t>
            </a:r>
            <a:r>
              <a:rPr sz="1600" spc="20" dirty="0">
                <a:latin typeface="Arial"/>
                <a:cs typeface="Arial"/>
              </a:rPr>
              <a:t> </a:t>
            </a:r>
            <a:r>
              <a:rPr sz="1600" spc="-5" dirty="0">
                <a:latin typeface="Arial"/>
                <a:cs typeface="Arial"/>
              </a:rPr>
              <a:t>intersection</a:t>
            </a:r>
            <a:r>
              <a:rPr sz="1600" spc="5" dirty="0">
                <a:latin typeface="Arial"/>
                <a:cs typeface="Arial"/>
              </a:rPr>
              <a:t> </a:t>
            </a:r>
            <a:r>
              <a:rPr sz="1600" spc="-5" dirty="0">
                <a:latin typeface="Arial"/>
                <a:cs typeface="Arial"/>
              </a:rPr>
              <a:t>avec </a:t>
            </a:r>
            <a:r>
              <a:rPr sz="1600" spc="-430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une</a:t>
            </a:r>
            <a:r>
              <a:rPr sz="1600" spc="-5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grande</a:t>
            </a:r>
            <a:r>
              <a:rPr sz="1600" spc="15" dirty="0">
                <a:latin typeface="Arial"/>
                <a:cs typeface="Arial"/>
              </a:rPr>
              <a:t> </a:t>
            </a:r>
            <a:r>
              <a:rPr sz="1600" spc="-5" dirty="0">
                <a:latin typeface="Arial"/>
                <a:cs typeface="Arial"/>
              </a:rPr>
              <a:t>route,</a:t>
            </a:r>
            <a:r>
              <a:rPr sz="1600" spc="30" dirty="0">
                <a:latin typeface="Arial"/>
                <a:cs typeface="Arial"/>
              </a:rPr>
              <a:t> </a:t>
            </a:r>
            <a:r>
              <a:rPr sz="1600" spc="-5" dirty="0">
                <a:latin typeface="Arial"/>
                <a:cs typeface="Arial"/>
              </a:rPr>
              <a:t>rond</a:t>
            </a:r>
            <a:r>
              <a:rPr sz="1600" spc="10" dirty="0">
                <a:latin typeface="Arial"/>
                <a:cs typeface="Arial"/>
              </a:rPr>
              <a:t> </a:t>
            </a:r>
            <a:r>
              <a:rPr sz="1600" spc="-5" dirty="0">
                <a:latin typeface="Arial"/>
                <a:cs typeface="Arial"/>
              </a:rPr>
              <a:t>point</a:t>
            </a:r>
            <a:r>
              <a:rPr sz="1600" dirty="0">
                <a:latin typeface="Arial"/>
                <a:cs typeface="Arial"/>
              </a:rPr>
              <a:t> </a:t>
            </a:r>
            <a:r>
              <a:rPr sz="1600" spc="-5" dirty="0">
                <a:latin typeface="Arial"/>
                <a:cs typeface="Arial"/>
              </a:rPr>
              <a:t>à </a:t>
            </a:r>
            <a:r>
              <a:rPr sz="1600" spc="-10" dirty="0">
                <a:latin typeface="Arial"/>
                <a:cs typeface="Arial"/>
              </a:rPr>
              <a:t>grande</a:t>
            </a:r>
            <a:r>
              <a:rPr sz="1600" spc="15" dirty="0">
                <a:latin typeface="Arial"/>
                <a:cs typeface="Arial"/>
              </a:rPr>
              <a:t> </a:t>
            </a:r>
            <a:r>
              <a:rPr sz="1600" spc="-5" dirty="0">
                <a:latin typeface="Arial"/>
                <a:cs typeface="Arial"/>
              </a:rPr>
              <a:t>circulation</a:t>
            </a:r>
            <a:r>
              <a:rPr sz="1600" spc="-15" dirty="0">
                <a:latin typeface="Arial"/>
                <a:cs typeface="Arial"/>
              </a:rPr>
              <a:t> </a:t>
            </a:r>
            <a:r>
              <a:rPr sz="1600" spc="-5" dirty="0">
                <a:latin typeface="Arial"/>
                <a:cs typeface="Arial"/>
              </a:rPr>
              <a:t>…)</a:t>
            </a:r>
            <a:r>
              <a:rPr sz="1600" spc="10" dirty="0">
                <a:latin typeface="Arial"/>
                <a:cs typeface="Arial"/>
              </a:rPr>
              <a:t> </a:t>
            </a:r>
            <a:r>
              <a:rPr sz="1600" spc="-5" dirty="0">
                <a:latin typeface="Arial"/>
                <a:cs typeface="Arial"/>
              </a:rPr>
              <a:t>leur</a:t>
            </a:r>
            <a:r>
              <a:rPr sz="1600" spc="10" dirty="0">
                <a:latin typeface="Arial"/>
                <a:cs typeface="Arial"/>
              </a:rPr>
              <a:t> </a:t>
            </a:r>
            <a:r>
              <a:rPr sz="1600" spc="-5" dirty="0">
                <a:latin typeface="Arial"/>
                <a:cs typeface="Arial"/>
              </a:rPr>
              <a:t>téléphoner</a:t>
            </a:r>
            <a:r>
              <a:rPr sz="1600" spc="5" dirty="0">
                <a:latin typeface="Arial"/>
                <a:cs typeface="Arial"/>
              </a:rPr>
              <a:t> </a:t>
            </a:r>
            <a:r>
              <a:rPr sz="1600" spc="-5" dirty="0">
                <a:latin typeface="Arial"/>
                <a:cs typeface="Arial"/>
              </a:rPr>
              <a:t>½</a:t>
            </a:r>
            <a:r>
              <a:rPr sz="1600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heure</a:t>
            </a:r>
            <a:r>
              <a:rPr sz="1600" spc="20" dirty="0">
                <a:latin typeface="Arial"/>
                <a:cs typeface="Arial"/>
              </a:rPr>
              <a:t> </a:t>
            </a:r>
            <a:r>
              <a:rPr sz="1600" spc="-5" dirty="0">
                <a:latin typeface="Arial"/>
                <a:cs typeface="Arial"/>
              </a:rPr>
              <a:t>avant</a:t>
            </a:r>
            <a:r>
              <a:rPr sz="1600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de </a:t>
            </a:r>
            <a:r>
              <a:rPr sz="1600" spc="-5" dirty="0">
                <a:latin typeface="Arial"/>
                <a:cs typeface="Arial"/>
              </a:rPr>
              <a:t> </a:t>
            </a:r>
            <a:r>
              <a:rPr sz="1600" spc="-15" dirty="0">
                <a:latin typeface="Arial"/>
                <a:cs typeface="Arial"/>
              </a:rPr>
              <a:t>l’aborder,</a:t>
            </a:r>
            <a:r>
              <a:rPr sz="1600" spc="-5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pour</a:t>
            </a:r>
            <a:r>
              <a:rPr sz="1600" spc="10" dirty="0">
                <a:latin typeface="Arial"/>
                <a:cs typeface="Arial"/>
              </a:rPr>
              <a:t> </a:t>
            </a:r>
            <a:r>
              <a:rPr sz="1600" spc="-5" dirty="0">
                <a:latin typeface="Arial"/>
                <a:cs typeface="Arial"/>
              </a:rPr>
              <a:t>leur</a:t>
            </a:r>
            <a:r>
              <a:rPr sz="1600" spc="10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permettre</a:t>
            </a:r>
            <a:r>
              <a:rPr sz="1600" spc="30" dirty="0">
                <a:latin typeface="Arial"/>
                <a:cs typeface="Arial"/>
              </a:rPr>
              <a:t> </a:t>
            </a:r>
            <a:r>
              <a:rPr sz="1600" spc="-5" dirty="0">
                <a:latin typeface="Arial"/>
                <a:cs typeface="Arial"/>
              </a:rPr>
              <a:t>de</a:t>
            </a:r>
            <a:r>
              <a:rPr sz="1600" spc="10" dirty="0">
                <a:latin typeface="Arial"/>
                <a:cs typeface="Arial"/>
              </a:rPr>
              <a:t> </a:t>
            </a:r>
            <a:r>
              <a:rPr sz="1600" spc="-5" dirty="0">
                <a:latin typeface="Arial"/>
                <a:cs typeface="Arial"/>
              </a:rPr>
              <a:t>vous aider</a:t>
            </a:r>
            <a:r>
              <a:rPr sz="1600" spc="10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dans</a:t>
            </a:r>
            <a:r>
              <a:rPr sz="1600" spc="5" dirty="0">
                <a:latin typeface="Arial"/>
                <a:cs typeface="Arial"/>
              </a:rPr>
              <a:t> </a:t>
            </a:r>
            <a:r>
              <a:rPr sz="1600" spc="-5" dirty="0">
                <a:latin typeface="Arial"/>
                <a:cs typeface="Arial"/>
              </a:rPr>
              <a:t>cette</a:t>
            </a:r>
            <a:r>
              <a:rPr sz="1600" spc="15" dirty="0">
                <a:latin typeface="Arial"/>
                <a:cs typeface="Arial"/>
              </a:rPr>
              <a:t> </a:t>
            </a:r>
            <a:r>
              <a:rPr sz="1600" spc="-5" dirty="0">
                <a:latin typeface="Arial"/>
                <a:cs typeface="Arial"/>
              </a:rPr>
              <a:t>traversée</a:t>
            </a:r>
            <a:r>
              <a:rPr sz="1600" spc="25" dirty="0">
                <a:latin typeface="Arial"/>
                <a:cs typeface="Arial"/>
              </a:rPr>
              <a:t> </a:t>
            </a:r>
            <a:r>
              <a:rPr sz="1600" spc="-5" dirty="0">
                <a:latin typeface="Arial"/>
                <a:cs typeface="Arial"/>
              </a:rPr>
              <a:t>sans</a:t>
            </a:r>
            <a:r>
              <a:rPr sz="1600" spc="-10" dirty="0">
                <a:latin typeface="Arial"/>
                <a:cs typeface="Arial"/>
              </a:rPr>
              <a:t> </a:t>
            </a:r>
            <a:r>
              <a:rPr sz="1600" spc="-5" dirty="0">
                <a:latin typeface="Arial"/>
                <a:cs typeface="Arial"/>
              </a:rPr>
              <a:t>les</a:t>
            </a:r>
            <a:r>
              <a:rPr sz="1600" spc="5" dirty="0">
                <a:latin typeface="Arial"/>
                <a:cs typeface="Arial"/>
              </a:rPr>
              <a:t> </a:t>
            </a:r>
            <a:r>
              <a:rPr sz="1600" spc="-5" dirty="0">
                <a:latin typeface="Arial"/>
                <a:cs typeface="Arial"/>
              </a:rPr>
              <a:t>mobiliser</a:t>
            </a:r>
            <a:r>
              <a:rPr sz="1600" spc="-25" dirty="0">
                <a:latin typeface="Arial"/>
                <a:cs typeface="Arial"/>
              </a:rPr>
              <a:t> </a:t>
            </a:r>
            <a:r>
              <a:rPr sz="1600" spc="-5" dirty="0">
                <a:latin typeface="Arial"/>
                <a:cs typeface="Arial"/>
              </a:rPr>
              <a:t>trop </a:t>
            </a:r>
            <a:r>
              <a:rPr sz="1600" dirty="0">
                <a:latin typeface="Arial"/>
                <a:cs typeface="Arial"/>
              </a:rPr>
              <a:t> </a:t>
            </a:r>
            <a:r>
              <a:rPr sz="1600" spc="-5" dirty="0">
                <a:latin typeface="Arial"/>
                <a:cs typeface="Arial"/>
              </a:rPr>
              <a:t>longtemps.</a:t>
            </a:r>
            <a:endParaRPr sz="1600" dirty="0">
              <a:latin typeface="Arial"/>
              <a:cs typeface="Arial"/>
            </a:endParaRPr>
          </a:p>
        </p:txBody>
      </p:sp>
      <p:sp>
        <p:nvSpPr>
          <p:cNvPr id="9" name="object 2"/>
          <p:cNvSpPr txBox="1">
            <a:spLocks/>
          </p:cNvSpPr>
          <p:nvPr/>
        </p:nvSpPr>
        <p:spPr>
          <a:xfrm>
            <a:off x="3380740" y="931019"/>
            <a:ext cx="5763260" cy="750847"/>
          </a:xfrm>
          <a:prstGeom prst="rect">
            <a:avLst/>
          </a:prstGeom>
        </p:spPr>
        <p:txBody>
          <a:bodyPr vert="horz" wrap="square" lIns="0" tIns="12065" rIns="0" bIns="0" rtlCol="0" anchor="b">
            <a:sp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fr-FR" sz="2400" b="1" cap="all" dirty="0">
                <a:solidFill>
                  <a:srgbClr val="FF9940"/>
                </a:solidFill>
                <a:latin typeface="Arial"/>
                <a:ea typeface="+mn-ea"/>
                <a:cs typeface="+mn-cs"/>
              </a:rPr>
              <a:t>Réglementation et sortie à bicyclette</a:t>
            </a:r>
          </a:p>
        </p:txBody>
      </p:sp>
    </p:spTree>
    <p:extLst>
      <p:ext uri="{BB962C8B-B14F-4D97-AF65-F5344CB8AC3E}">
        <p14:creationId xmlns:p14="http://schemas.microsoft.com/office/powerpoint/2010/main" val="275283792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pied de page 7"/>
          <p:cNvSpPr txBox="1">
            <a:spLocks/>
          </p:cNvSpPr>
          <p:nvPr/>
        </p:nvSpPr>
        <p:spPr bwMode="gray">
          <a:xfrm>
            <a:off x="627419" y="6362134"/>
            <a:ext cx="5904000" cy="360000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defPPr>
              <a:defRPr lang="fr-FR"/>
            </a:defPPr>
            <a:lvl1pPr marL="0" algn="l" defTabSz="914400" rtl="0" eaLnBrk="1" latinLnBrk="0" hangingPunct="1">
              <a:defRPr sz="75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dirty="0" smtClean="0">
                <a:solidFill>
                  <a:srgbClr val="000000"/>
                </a:solidFill>
                <a:latin typeface="Arial"/>
              </a:rPr>
              <a:t>Intitulé de la direction/service </a:t>
            </a:r>
            <a:endParaRPr lang="fr-FR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>
          <a:xfrm>
            <a:off x="3809640" y="6352848"/>
            <a:ext cx="2057400" cy="365125"/>
          </a:xfrm>
        </p:spPr>
        <p:txBody>
          <a:bodyPr/>
          <a:lstStyle/>
          <a:p>
            <a:pPr algn="ctr" defTabSz="914400"/>
            <a:fld id="{7CE27FD8-406D-476B-89C0-7989EEE88455}" type="slidenum">
              <a:rPr lang="fr-FR" sz="750" b="1" smtClean="0">
                <a:solidFill>
                  <a:srgbClr val="000000"/>
                </a:solidFill>
                <a:latin typeface="Arial"/>
              </a:rPr>
              <a:pPr algn="ctr" defTabSz="914400"/>
              <a:t>2</a:t>
            </a:fld>
            <a:endParaRPr lang="fr-FR" sz="750" b="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Espace réservé de la date 5"/>
          <p:cNvSpPr>
            <a:spLocks noGrp="1"/>
          </p:cNvSpPr>
          <p:nvPr>
            <p:ph type="dt" sz="half" idx="10"/>
          </p:nvPr>
        </p:nvSpPr>
        <p:spPr>
          <a:xfrm>
            <a:off x="6900055" y="6352848"/>
            <a:ext cx="2057400" cy="365125"/>
          </a:xfrm>
        </p:spPr>
        <p:txBody>
          <a:bodyPr/>
          <a:lstStyle/>
          <a:p>
            <a:pPr algn="r" defTabSz="914400"/>
            <a:fld id="{8ED29B71-57A5-43A8-A210-5BC5AD40E124}" type="datetime1">
              <a:rPr lang="fr-FR" sz="750" b="1" smtClean="0">
                <a:solidFill>
                  <a:srgbClr val="000000"/>
                </a:solidFill>
                <a:latin typeface="Arial"/>
              </a:rPr>
              <a:pPr algn="r" defTabSz="914400"/>
              <a:t>09/03/2021</a:t>
            </a:fld>
            <a:endParaRPr lang="fr-FR" sz="750" b="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7" name="object 3"/>
          <p:cNvSpPr txBox="1"/>
          <p:nvPr/>
        </p:nvSpPr>
        <p:spPr>
          <a:xfrm>
            <a:off x="627419" y="1710543"/>
            <a:ext cx="7695565" cy="4413388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600" spc="-5" dirty="0">
                <a:uFill>
                  <a:solidFill>
                    <a:srgbClr val="001F5F"/>
                  </a:solidFill>
                </a:uFill>
                <a:latin typeface="Arial"/>
                <a:cs typeface="Arial"/>
              </a:rPr>
              <a:t>Une</a:t>
            </a:r>
            <a:r>
              <a:rPr sz="2600" spc="-10" dirty="0" smtClean="0">
                <a:uFill>
                  <a:solidFill>
                    <a:srgbClr val="001F5F"/>
                  </a:solidFill>
                </a:uFill>
                <a:latin typeface="Arial"/>
                <a:cs typeface="Arial"/>
              </a:rPr>
              <a:t> </a:t>
            </a:r>
            <a:r>
              <a:rPr sz="2600" spc="-5" dirty="0">
                <a:uFill>
                  <a:solidFill>
                    <a:srgbClr val="001F5F"/>
                  </a:solidFill>
                </a:uFill>
                <a:latin typeface="Arial"/>
                <a:cs typeface="Arial"/>
              </a:rPr>
              <a:t>partie</a:t>
            </a:r>
            <a:r>
              <a:rPr sz="2600" spc="-15" dirty="0">
                <a:uFill>
                  <a:solidFill>
                    <a:srgbClr val="001F5F"/>
                  </a:solidFill>
                </a:uFill>
                <a:latin typeface="Arial"/>
                <a:cs typeface="Arial"/>
              </a:rPr>
              <a:t> </a:t>
            </a:r>
            <a:r>
              <a:rPr sz="2600" dirty="0" smtClean="0">
                <a:uFill>
                  <a:solidFill>
                    <a:srgbClr val="001F5F"/>
                  </a:solidFill>
                </a:uFill>
                <a:latin typeface="Arial"/>
                <a:cs typeface="Arial"/>
              </a:rPr>
              <a:t>théorique</a:t>
            </a:r>
            <a:endParaRPr lang="fr-FR" sz="2600" dirty="0" smtClean="0">
              <a:uFill>
                <a:solidFill>
                  <a:srgbClr val="001F5F"/>
                </a:solidFill>
              </a:uFill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endParaRPr sz="2600" dirty="0">
              <a:latin typeface="Arial"/>
              <a:cs typeface="Arial"/>
            </a:endParaRPr>
          </a:p>
          <a:p>
            <a:pPr marL="584200" indent="-571500">
              <a:lnSpc>
                <a:spcPct val="100000"/>
              </a:lnSpc>
              <a:spcBef>
                <a:spcPts val="5"/>
              </a:spcBef>
              <a:buChar char="•"/>
              <a:tabLst>
                <a:tab pos="583565" algn="l"/>
                <a:tab pos="584200" algn="l"/>
              </a:tabLst>
            </a:pPr>
            <a:r>
              <a:rPr sz="2600" dirty="0">
                <a:latin typeface="Arial"/>
                <a:cs typeface="Arial"/>
              </a:rPr>
              <a:t>Organisation</a:t>
            </a:r>
            <a:r>
              <a:rPr sz="2600" spc="5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des</a:t>
            </a:r>
            <a:r>
              <a:rPr sz="2600" spc="-5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sorties</a:t>
            </a:r>
            <a:r>
              <a:rPr sz="2600" spc="-10" dirty="0">
                <a:latin typeface="Arial"/>
                <a:cs typeface="Arial"/>
              </a:rPr>
              <a:t> </a:t>
            </a:r>
            <a:r>
              <a:rPr sz="2600" spc="-5" dirty="0">
                <a:latin typeface="Arial"/>
                <a:cs typeface="Arial"/>
              </a:rPr>
              <a:t>vélo</a:t>
            </a:r>
            <a:endParaRPr sz="2600" dirty="0">
              <a:latin typeface="Arial"/>
              <a:cs typeface="Arial"/>
            </a:endParaRPr>
          </a:p>
          <a:p>
            <a:pPr marL="584200" indent="-571500">
              <a:lnSpc>
                <a:spcPct val="100000"/>
              </a:lnSpc>
              <a:buChar char="•"/>
              <a:tabLst>
                <a:tab pos="583565" algn="l"/>
                <a:tab pos="584200" algn="l"/>
              </a:tabLst>
            </a:pPr>
            <a:r>
              <a:rPr sz="2600" dirty="0">
                <a:latin typeface="Arial"/>
                <a:cs typeface="Arial"/>
              </a:rPr>
              <a:t>Les équipements</a:t>
            </a:r>
            <a:r>
              <a:rPr sz="2600" spc="15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obligatoires</a:t>
            </a:r>
            <a:r>
              <a:rPr sz="2600" spc="5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de</a:t>
            </a:r>
            <a:r>
              <a:rPr sz="2600" spc="10" dirty="0">
                <a:latin typeface="Arial"/>
                <a:cs typeface="Arial"/>
              </a:rPr>
              <a:t> </a:t>
            </a:r>
            <a:r>
              <a:rPr sz="2600" spc="-5" dirty="0">
                <a:latin typeface="Arial"/>
                <a:cs typeface="Arial"/>
              </a:rPr>
              <a:t>la</a:t>
            </a:r>
            <a:r>
              <a:rPr sz="2600" spc="5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bicyclette</a:t>
            </a:r>
          </a:p>
          <a:p>
            <a:pPr marL="584200" indent="-571500">
              <a:lnSpc>
                <a:spcPct val="100000"/>
              </a:lnSpc>
              <a:buChar char="•"/>
              <a:tabLst>
                <a:tab pos="583565" algn="l"/>
                <a:tab pos="584200" algn="l"/>
              </a:tabLst>
            </a:pPr>
            <a:r>
              <a:rPr sz="2600" dirty="0">
                <a:latin typeface="Arial"/>
                <a:cs typeface="Arial"/>
              </a:rPr>
              <a:t>Réglementation</a:t>
            </a:r>
            <a:r>
              <a:rPr sz="2600" spc="25" dirty="0">
                <a:latin typeface="Arial"/>
                <a:cs typeface="Arial"/>
              </a:rPr>
              <a:t> </a:t>
            </a:r>
            <a:r>
              <a:rPr sz="2600" spc="-5" dirty="0">
                <a:latin typeface="Arial"/>
                <a:cs typeface="Arial"/>
              </a:rPr>
              <a:t>et </a:t>
            </a:r>
            <a:r>
              <a:rPr sz="2600" dirty="0">
                <a:latin typeface="Arial"/>
                <a:cs typeface="Arial"/>
              </a:rPr>
              <a:t>sortie</a:t>
            </a:r>
            <a:r>
              <a:rPr sz="2600" spc="-10" dirty="0">
                <a:latin typeface="Arial"/>
                <a:cs typeface="Arial"/>
              </a:rPr>
              <a:t> </a:t>
            </a:r>
            <a:r>
              <a:rPr sz="2600" spc="-5" dirty="0">
                <a:latin typeface="Arial"/>
                <a:cs typeface="Arial"/>
              </a:rPr>
              <a:t>à</a:t>
            </a:r>
            <a:r>
              <a:rPr sz="2600" dirty="0">
                <a:latin typeface="Arial"/>
                <a:cs typeface="Arial"/>
              </a:rPr>
              <a:t> bicyclette</a:t>
            </a:r>
          </a:p>
          <a:p>
            <a:pPr marL="584200" indent="-571500">
              <a:lnSpc>
                <a:spcPct val="100000"/>
              </a:lnSpc>
              <a:buChar char="•"/>
              <a:tabLst>
                <a:tab pos="583565" algn="l"/>
                <a:tab pos="584200" algn="l"/>
              </a:tabLst>
            </a:pPr>
            <a:r>
              <a:rPr sz="2600" spc="-10" dirty="0">
                <a:latin typeface="Arial"/>
                <a:cs typeface="Arial"/>
              </a:rPr>
              <a:t>Vidéos</a:t>
            </a:r>
            <a:r>
              <a:rPr sz="2600" spc="-15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de</a:t>
            </a:r>
            <a:r>
              <a:rPr sz="2600" spc="-15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situations</a:t>
            </a:r>
            <a:r>
              <a:rPr sz="2600" spc="-15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d’apprentissage</a:t>
            </a:r>
          </a:p>
          <a:p>
            <a:pPr marL="584200" indent="-571500">
              <a:lnSpc>
                <a:spcPct val="100000"/>
              </a:lnSpc>
              <a:buChar char="•"/>
              <a:tabLst>
                <a:tab pos="583565" algn="l"/>
                <a:tab pos="584200" algn="l"/>
              </a:tabLst>
            </a:pPr>
            <a:r>
              <a:rPr sz="2600" dirty="0">
                <a:latin typeface="Arial"/>
                <a:cs typeface="Arial"/>
              </a:rPr>
              <a:t>Questions</a:t>
            </a:r>
            <a:r>
              <a:rPr sz="2600" spc="-30" dirty="0">
                <a:latin typeface="Arial"/>
                <a:cs typeface="Arial"/>
              </a:rPr>
              <a:t> </a:t>
            </a:r>
            <a:r>
              <a:rPr sz="2600" dirty="0" smtClean="0">
                <a:latin typeface="Arial"/>
                <a:cs typeface="Arial"/>
              </a:rPr>
              <a:t>diverses</a:t>
            </a:r>
            <a:endParaRPr lang="fr-FR" sz="2600" dirty="0" smtClean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tabLst>
                <a:tab pos="583565" algn="l"/>
                <a:tab pos="584200" algn="l"/>
              </a:tabLst>
            </a:pPr>
            <a:endParaRPr sz="2600" dirty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2600" spc="-5" dirty="0" smtClean="0">
                <a:uFill>
                  <a:solidFill>
                    <a:srgbClr val="001F5F"/>
                  </a:solidFill>
                </a:uFill>
                <a:latin typeface="Arial"/>
                <a:cs typeface="Arial"/>
              </a:rPr>
              <a:t>Une </a:t>
            </a:r>
            <a:r>
              <a:rPr sz="2600" spc="-5" dirty="0">
                <a:uFill>
                  <a:solidFill>
                    <a:srgbClr val="001F5F"/>
                  </a:solidFill>
                </a:uFill>
                <a:latin typeface="Arial"/>
                <a:cs typeface="Arial"/>
              </a:rPr>
              <a:t>partie</a:t>
            </a:r>
            <a:r>
              <a:rPr sz="2600" spc="-25" dirty="0">
                <a:uFill>
                  <a:solidFill>
                    <a:srgbClr val="001F5F"/>
                  </a:solidFill>
                </a:uFill>
                <a:latin typeface="Arial"/>
                <a:cs typeface="Arial"/>
              </a:rPr>
              <a:t> </a:t>
            </a:r>
            <a:r>
              <a:rPr sz="2600" dirty="0" smtClean="0">
                <a:uFill>
                  <a:solidFill>
                    <a:srgbClr val="001F5F"/>
                  </a:solidFill>
                </a:uFill>
                <a:latin typeface="Arial"/>
                <a:cs typeface="Arial"/>
              </a:rPr>
              <a:t>pratiqu</a:t>
            </a:r>
            <a:r>
              <a:rPr lang="fr-FR" sz="2600" dirty="0" smtClean="0">
                <a:uFill>
                  <a:solidFill>
                    <a:srgbClr val="001F5F"/>
                  </a:solidFill>
                </a:uFill>
                <a:latin typeface="Arial"/>
                <a:cs typeface="Arial"/>
              </a:rPr>
              <a:t>e</a:t>
            </a: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endParaRPr sz="2600" dirty="0">
              <a:latin typeface="Arial"/>
              <a:cs typeface="Arial"/>
            </a:endParaRPr>
          </a:p>
          <a:p>
            <a:pPr marL="584200" indent="-571500">
              <a:lnSpc>
                <a:spcPct val="100000"/>
              </a:lnSpc>
              <a:buChar char="•"/>
              <a:tabLst>
                <a:tab pos="583565" algn="l"/>
                <a:tab pos="584200" algn="l"/>
              </a:tabLst>
            </a:pPr>
            <a:r>
              <a:rPr sz="2600" spc="-80" dirty="0">
                <a:latin typeface="Arial"/>
                <a:cs typeface="Arial"/>
              </a:rPr>
              <a:t>Test</a:t>
            </a:r>
            <a:r>
              <a:rPr sz="2600" spc="-5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d'aisance</a:t>
            </a:r>
            <a:r>
              <a:rPr sz="2600" spc="15" dirty="0">
                <a:latin typeface="Arial"/>
                <a:cs typeface="Arial"/>
              </a:rPr>
              <a:t> </a:t>
            </a:r>
            <a:r>
              <a:rPr sz="2600" spc="-5" dirty="0">
                <a:latin typeface="Arial"/>
                <a:cs typeface="Arial"/>
              </a:rPr>
              <a:t>sur</a:t>
            </a:r>
            <a:r>
              <a:rPr sz="2600" spc="5" dirty="0">
                <a:latin typeface="Arial"/>
                <a:cs typeface="Arial"/>
              </a:rPr>
              <a:t> </a:t>
            </a:r>
            <a:r>
              <a:rPr sz="2600" spc="-5" dirty="0">
                <a:latin typeface="Arial"/>
                <a:cs typeface="Arial"/>
              </a:rPr>
              <a:t>un </a:t>
            </a:r>
            <a:r>
              <a:rPr sz="2600" dirty="0">
                <a:latin typeface="Arial"/>
                <a:cs typeface="Arial"/>
              </a:rPr>
              <a:t>parcours</a:t>
            </a:r>
            <a:r>
              <a:rPr sz="2600" spc="5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aménagé</a:t>
            </a:r>
          </a:p>
        </p:txBody>
      </p:sp>
      <p:sp>
        <p:nvSpPr>
          <p:cNvPr id="10" name="object 2"/>
          <p:cNvSpPr txBox="1">
            <a:spLocks/>
          </p:cNvSpPr>
          <p:nvPr/>
        </p:nvSpPr>
        <p:spPr>
          <a:xfrm>
            <a:off x="-399866" y="783036"/>
            <a:ext cx="9039497" cy="381515"/>
          </a:xfrm>
          <a:prstGeom prst="rect">
            <a:avLst/>
          </a:prstGeom>
        </p:spPr>
        <p:txBody>
          <a:bodyPr vert="horz" wrap="square" lIns="0" tIns="12065" rIns="0" bIns="0" rtlCol="0" anchor="b">
            <a:sp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2751455" algn="r">
              <a:lnSpc>
                <a:spcPct val="100000"/>
              </a:lnSpc>
              <a:spcBef>
                <a:spcPts val="95"/>
              </a:spcBef>
            </a:pPr>
            <a:r>
              <a:rPr lang="fr-FR" sz="2400" b="1" cap="all" dirty="0" smtClean="0">
                <a:solidFill>
                  <a:srgbClr val="FF9940"/>
                </a:solidFill>
                <a:latin typeface="Arial"/>
                <a:ea typeface="+mn-ea"/>
                <a:cs typeface="+mn-cs"/>
              </a:rPr>
              <a:t>PlaN</a:t>
            </a:r>
            <a:endParaRPr lang="fr-FR" sz="2400" b="1" cap="all" dirty="0">
              <a:solidFill>
                <a:srgbClr val="FF9940"/>
              </a:solidFill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0412171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pied de page 7"/>
          <p:cNvSpPr txBox="1">
            <a:spLocks/>
          </p:cNvSpPr>
          <p:nvPr/>
        </p:nvSpPr>
        <p:spPr bwMode="gray">
          <a:xfrm>
            <a:off x="627419" y="6362134"/>
            <a:ext cx="5904000" cy="360000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defPPr>
              <a:defRPr lang="fr-FR"/>
            </a:defPPr>
            <a:lvl1pPr marL="0" algn="l" defTabSz="914400" rtl="0" eaLnBrk="1" latinLnBrk="0" hangingPunct="1">
              <a:defRPr sz="75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dirty="0" smtClean="0">
                <a:solidFill>
                  <a:srgbClr val="000000"/>
                </a:solidFill>
                <a:latin typeface="Arial"/>
              </a:rPr>
              <a:t>Intitulé de la direction/service </a:t>
            </a:r>
            <a:endParaRPr lang="fr-FR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>
          <a:xfrm>
            <a:off x="3809640" y="6352848"/>
            <a:ext cx="2057400" cy="365125"/>
          </a:xfrm>
        </p:spPr>
        <p:txBody>
          <a:bodyPr/>
          <a:lstStyle/>
          <a:p>
            <a:pPr algn="ctr" defTabSz="914400"/>
            <a:fld id="{7CE27FD8-406D-476B-89C0-7989EEE88455}" type="slidenum">
              <a:rPr lang="fr-FR" sz="750" b="1">
                <a:solidFill>
                  <a:srgbClr val="000000"/>
                </a:solidFill>
                <a:latin typeface="Arial"/>
              </a:rPr>
              <a:pPr algn="ctr" defTabSz="914400"/>
              <a:t>20</a:t>
            </a:fld>
            <a:endParaRPr lang="fr-FR" sz="750" b="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Espace réservé de la date 5"/>
          <p:cNvSpPr>
            <a:spLocks noGrp="1"/>
          </p:cNvSpPr>
          <p:nvPr>
            <p:ph type="dt" sz="half" idx="10"/>
          </p:nvPr>
        </p:nvSpPr>
        <p:spPr>
          <a:xfrm>
            <a:off x="6900055" y="6352848"/>
            <a:ext cx="2057400" cy="365125"/>
          </a:xfrm>
        </p:spPr>
        <p:txBody>
          <a:bodyPr/>
          <a:lstStyle/>
          <a:p>
            <a:pPr algn="r" defTabSz="914400"/>
            <a:fld id="{8ED29B71-57A5-43A8-A210-5BC5AD40E124}" type="datetime1">
              <a:rPr lang="fr-FR" sz="750" b="1">
                <a:solidFill>
                  <a:srgbClr val="000000"/>
                </a:solidFill>
                <a:latin typeface="Arial"/>
              </a:rPr>
              <a:pPr algn="r" defTabSz="914400"/>
              <a:t>09/03/2021</a:t>
            </a:fld>
            <a:endParaRPr lang="fr-FR" sz="750" b="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" name="object 2"/>
          <p:cNvSpPr txBox="1">
            <a:spLocks/>
          </p:cNvSpPr>
          <p:nvPr/>
        </p:nvSpPr>
        <p:spPr>
          <a:xfrm>
            <a:off x="3194195" y="593531"/>
            <a:ext cx="5763260" cy="763671"/>
          </a:xfrm>
          <a:prstGeom prst="rect">
            <a:avLst/>
          </a:prstGeom>
        </p:spPr>
        <p:txBody>
          <a:bodyPr vert="horz" wrap="square" lIns="0" tIns="12065" rIns="0" bIns="0" rtlCol="0" anchor="b">
            <a:sp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2700">
              <a:lnSpc>
                <a:spcPct val="100000"/>
              </a:lnSpc>
              <a:spcBef>
                <a:spcPts val="95"/>
              </a:spcBef>
            </a:pPr>
            <a:endParaRPr lang="fr-FR" sz="2400" spc="-5" dirty="0" smtClean="0">
              <a:latin typeface="Arial"/>
              <a:ea typeface="+mn-ea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95"/>
              </a:spcBef>
            </a:pPr>
            <a:endParaRPr lang="fr-FR" sz="2400" spc="-5" dirty="0">
              <a:latin typeface="Arial"/>
              <a:ea typeface="+mn-ea"/>
              <a:cs typeface="Arial"/>
            </a:endParaRPr>
          </a:p>
        </p:txBody>
      </p:sp>
      <p:sp>
        <p:nvSpPr>
          <p:cNvPr id="8" name="object 2"/>
          <p:cNvSpPr txBox="1">
            <a:spLocks noGrp="1"/>
          </p:cNvSpPr>
          <p:nvPr>
            <p:ph type="ctrTitle"/>
          </p:nvPr>
        </p:nvSpPr>
        <p:spPr>
          <a:xfrm>
            <a:off x="-1413076" y="2976425"/>
            <a:ext cx="9799429" cy="873957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988310">
              <a:lnSpc>
                <a:spcPct val="100000"/>
              </a:lnSpc>
              <a:spcBef>
                <a:spcPts val="95"/>
              </a:spcBef>
            </a:pPr>
            <a:r>
              <a:rPr sz="2800" spc="-15" dirty="0">
                <a:latin typeface="Arial" panose="020B0604020202020204" pitchFamily="34" charset="0"/>
                <a:cs typeface="Arial" panose="020B0604020202020204" pitchFamily="34" charset="0"/>
              </a:rPr>
              <a:t>Vidéo</a:t>
            </a:r>
            <a:r>
              <a:rPr sz="2800" spc="-5" dirty="0">
                <a:latin typeface="Arial" panose="020B0604020202020204" pitchFamily="34" charset="0"/>
                <a:cs typeface="Arial" panose="020B0604020202020204" pitchFamily="34" charset="0"/>
              </a:rPr>
              <a:t> de</a:t>
            </a:r>
            <a:r>
              <a:rPr sz="2800" spc="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800" spc="-5" dirty="0">
                <a:latin typeface="Arial" panose="020B0604020202020204" pitchFamily="34" charset="0"/>
                <a:cs typeface="Arial" panose="020B0604020202020204" pitchFamily="34" charset="0"/>
              </a:rPr>
              <a:t>situations</a:t>
            </a:r>
            <a:r>
              <a:rPr sz="2800" spc="-1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800" spc="-5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d’apprentissage</a:t>
            </a:r>
            <a:r>
              <a:rPr lang="fr-FR" sz="2800" spc="-5" dirty="0" smtClean="0">
                <a:latin typeface="Arial" panose="020B0604020202020204" pitchFamily="34" charset="0"/>
                <a:cs typeface="Arial" panose="020B0604020202020204" pitchFamily="34" charset="0"/>
              </a:rPr>
              <a:t> : </a:t>
            </a:r>
            <a:br>
              <a:rPr lang="fr-FR" sz="2800" spc="-5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fr-FR" sz="2800" spc="-5" dirty="0" smtClean="0">
                <a:latin typeface="Arial" panose="020B0604020202020204" pitchFamily="34" charset="0"/>
                <a:cs typeface="Arial" panose="020B0604020202020204" pitchFamily="34" charset="0"/>
              </a:rPr>
              <a:t>« Ma sortie à vélo »</a:t>
            </a:r>
            <a:endParaRPr sz="2800" spc="-5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object 2"/>
          <p:cNvSpPr txBox="1"/>
          <p:nvPr/>
        </p:nvSpPr>
        <p:spPr>
          <a:xfrm>
            <a:off x="3097805" y="4583257"/>
            <a:ext cx="3481070" cy="5137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dirty="0">
                <a:latin typeface="Arial"/>
                <a:cs typeface="Arial"/>
              </a:rPr>
              <a:t>Questions</a:t>
            </a:r>
            <a:r>
              <a:rPr sz="3200" spc="-105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diverses</a:t>
            </a:r>
          </a:p>
        </p:txBody>
      </p:sp>
    </p:spTree>
    <p:extLst>
      <p:ext uri="{BB962C8B-B14F-4D97-AF65-F5344CB8AC3E}">
        <p14:creationId xmlns:p14="http://schemas.microsoft.com/office/powerpoint/2010/main" val="94580343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pied de page 7"/>
          <p:cNvSpPr txBox="1">
            <a:spLocks/>
          </p:cNvSpPr>
          <p:nvPr/>
        </p:nvSpPr>
        <p:spPr bwMode="gray">
          <a:xfrm>
            <a:off x="627419" y="6362134"/>
            <a:ext cx="5904000" cy="360000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defPPr>
              <a:defRPr lang="fr-FR"/>
            </a:defPPr>
            <a:lvl1pPr marL="0" algn="l" defTabSz="914400" rtl="0" eaLnBrk="1" latinLnBrk="0" hangingPunct="1">
              <a:defRPr sz="75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dirty="0" smtClean="0">
                <a:solidFill>
                  <a:srgbClr val="000000"/>
                </a:solidFill>
                <a:latin typeface="Arial"/>
              </a:rPr>
              <a:t>Intitulé de la direction/service </a:t>
            </a:r>
            <a:endParaRPr lang="fr-FR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>
          <a:xfrm>
            <a:off x="3809640" y="6352848"/>
            <a:ext cx="2057400" cy="365125"/>
          </a:xfrm>
        </p:spPr>
        <p:txBody>
          <a:bodyPr/>
          <a:lstStyle/>
          <a:p>
            <a:pPr algn="ctr" defTabSz="914400"/>
            <a:fld id="{7CE27FD8-406D-476B-89C0-7989EEE88455}" type="slidenum">
              <a:rPr lang="fr-FR" sz="750" b="1">
                <a:solidFill>
                  <a:srgbClr val="000000"/>
                </a:solidFill>
                <a:latin typeface="Arial"/>
              </a:rPr>
              <a:pPr algn="ctr" defTabSz="914400"/>
              <a:t>3</a:t>
            </a:fld>
            <a:endParaRPr lang="fr-FR" sz="750" b="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Espace réservé de la date 5"/>
          <p:cNvSpPr>
            <a:spLocks noGrp="1"/>
          </p:cNvSpPr>
          <p:nvPr>
            <p:ph type="dt" sz="half" idx="10"/>
          </p:nvPr>
        </p:nvSpPr>
        <p:spPr>
          <a:xfrm>
            <a:off x="6900055" y="6352848"/>
            <a:ext cx="2057400" cy="365125"/>
          </a:xfrm>
        </p:spPr>
        <p:txBody>
          <a:bodyPr/>
          <a:lstStyle/>
          <a:p>
            <a:pPr algn="r" defTabSz="914400"/>
            <a:fld id="{8ED29B71-57A5-43A8-A210-5BC5AD40E124}" type="datetime1">
              <a:rPr lang="fr-FR" sz="750" b="1">
                <a:solidFill>
                  <a:srgbClr val="000000"/>
                </a:solidFill>
                <a:latin typeface="Arial"/>
              </a:rPr>
              <a:pPr algn="r" defTabSz="914400"/>
              <a:t>09/03/2021</a:t>
            </a:fld>
            <a:endParaRPr lang="fr-FR" sz="750" b="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8" name="object 3"/>
          <p:cNvSpPr txBox="1"/>
          <p:nvPr/>
        </p:nvSpPr>
        <p:spPr>
          <a:xfrm>
            <a:off x="630418" y="3151925"/>
            <a:ext cx="7987665" cy="1737014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5"/>
              </a:spcBef>
            </a:pPr>
            <a:r>
              <a:rPr sz="2800" dirty="0">
                <a:latin typeface="Arial"/>
                <a:cs typeface="Arial"/>
              </a:rPr>
              <a:t>Au sein du </a:t>
            </a:r>
            <a:r>
              <a:rPr sz="2800" spc="-5" dirty="0">
                <a:latin typeface="Arial"/>
                <a:cs typeface="Arial"/>
              </a:rPr>
              <a:t>groupe, il s’agit pour </a:t>
            </a:r>
            <a:r>
              <a:rPr sz="2800" spc="-10" dirty="0">
                <a:latin typeface="Arial"/>
                <a:cs typeface="Arial"/>
              </a:rPr>
              <a:t>l’enseignant </a:t>
            </a:r>
            <a:r>
              <a:rPr sz="2800" spc="-875" dirty="0">
                <a:latin typeface="Arial"/>
                <a:cs typeface="Arial"/>
              </a:rPr>
              <a:t> </a:t>
            </a:r>
            <a:r>
              <a:rPr sz="2800" spc="-5" dirty="0">
                <a:latin typeface="Arial"/>
                <a:cs typeface="Arial"/>
              </a:rPr>
              <a:t>d’organiser</a:t>
            </a:r>
            <a:r>
              <a:rPr sz="2800" spc="50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son</a:t>
            </a:r>
            <a:r>
              <a:rPr sz="2800" spc="60" dirty="0">
                <a:latin typeface="Arial"/>
                <a:cs typeface="Arial"/>
              </a:rPr>
              <a:t> </a:t>
            </a:r>
            <a:r>
              <a:rPr sz="2800" spc="-5" dirty="0">
                <a:latin typeface="Arial"/>
                <a:cs typeface="Arial"/>
              </a:rPr>
              <a:t>projet</a:t>
            </a:r>
            <a:r>
              <a:rPr sz="2800" spc="45" dirty="0">
                <a:latin typeface="Arial"/>
                <a:cs typeface="Arial"/>
              </a:rPr>
              <a:t> </a:t>
            </a:r>
            <a:r>
              <a:rPr sz="2800" spc="-5" dirty="0">
                <a:latin typeface="Arial"/>
                <a:cs typeface="Arial"/>
              </a:rPr>
              <a:t>d’action,</a:t>
            </a:r>
            <a:r>
              <a:rPr sz="2800" spc="80" dirty="0">
                <a:latin typeface="Arial"/>
                <a:cs typeface="Arial"/>
              </a:rPr>
              <a:t> </a:t>
            </a:r>
            <a:r>
              <a:rPr sz="2800" spc="-10" dirty="0">
                <a:latin typeface="Arial"/>
                <a:cs typeface="Arial"/>
              </a:rPr>
              <a:t>et</a:t>
            </a:r>
            <a:r>
              <a:rPr sz="2800" spc="75" dirty="0">
                <a:latin typeface="Arial"/>
                <a:cs typeface="Arial"/>
              </a:rPr>
              <a:t> </a:t>
            </a:r>
            <a:r>
              <a:rPr sz="2800" spc="-10" dirty="0">
                <a:latin typeface="Arial"/>
                <a:cs typeface="Arial"/>
              </a:rPr>
              <a:t>de </a:t>
            </a:r>
            <a:r>
              <a:rPr sz="2800" spc="-5" dirty="0">
                <a:latin typeface="Arial"/>
                <a:cs typeface="Arial"/>
              </a:rPr>
              <a:t> </a:t>
            </a:r>
            <a:r>
              <a:rPr sz="2800" spc="-10" dirty="0">
                <a:latin typeface="Arial"/>
                <a:cs typeface="Arial"/>
              </a:rPr>
              <a:t>prendre </a:t>
            </a:r>
            <a:r>
              <a:rPr sz="2800" spc="-5" dirty="0">
                <a:latin typeface="Arial"/>
                <a:cs typeface="Arial"/>
              </a:rPr>
              <a:t>des risques </a:t>
            </a:r>
            <a:r>
              <a:rPr sz="2800" dirty="0">
                <a:latin typeface="Arial"/>
                <a:cs typeface="Arial"/>
              </a:rPr>
              <a:t>sans </a:t>
            </a:r>
            <a:r>
              <a:rPr sz="2800" spc="-35" dirty="0">
                <a:latin typeface="Arial"/>
                <a:cs typeface="Arial"/>
              </a:rPr>
              <a:t>danger. </a:t>
            </a:r>
            <a:r>
              <a:rPr sz="2800" spc="-30" dirty="0">
                <a:latin typeface="Arial"/>
                <a:cs typeface="Arial"/>
              </a:rPr>
              <a:t>L’enfant </a:t>
            </a:r>
            <a:r>
              <a:rPr sz="2800" spc="-25" dirty="0">
                <a:latin typeface="Arial"/>
                <a:cs typeface="Arial"/>
              </a:rPr>
              <a:t> </a:t>
            </a:r>
            <a:r>
              <a:rPr sz="2800" spc="-5" dirty="0">
                <a:latin typeface="Arial"/>
                <a:cs typeface="Arial"/>
              </a:rPr>
              <a:t>doit</a:t>
            </a:r>
            <a:r>
              <a:rPr sz="2800" dirty="0">
                <a:latin typeface="Arial"/>
                <a:cs typeface="Arial"/>
              </a:rPr>
              <a:t> </a:t>
            </a:r>
            <a:r>
              <a:rPr sz="2800" spc="-5" dirty="0">
                <a:latin typeface="Arial"/>
                <a:cs typeface="Arial"/>
              </a:rPr>
              <a:t>faire</a:t>
            </a:r>
            <a:r>
              <a:rPr sz="2800" spc="-15" dirty="0">
                <a:latin typeface="Arial"/>
                <a:cs typeface="Arial"/>
              </a:rPr>
              <a:t> </a:t>
            </a:r>
            <a:r>
              <a:rPr sz="2800" spc="-5" dirty="0">
                <a:latin typeface="Arial"/>
                <a:cs typeface="Arial"/>
              </a:rPr>
              <a:t>des</a:t>
            </a:r>
            <a:r>
              <a:rPr sz="2800" dirty="0">
                <a:latin typeface="Arial"/>
                <a:cs typeface="Arial"/>
              </a:rPr>
              <a:t> </a:t>
            </a:r>
            <a:r>
              <a:rPr sz="2800" spc="-5" dirty="0">
                <a:latin typeface="Arial"/>
                <a:cs typeface="Arial"/>
              </a:rPr>
              <a:t>choix,</a:t>
            </a:r>
            <a:r>
              <a:rPr sz="2800" spc="-15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les</a:t>
            </a:r>
            <a:r>
              <a:rPr sz="2800" spc="-10" dirty="0">
                <a:latin typeface="Arial"/>
                <a:cs typeface="Arial"/>
              </a:rPr>
              <a:t> </a:t>
            </a:r>
            <a:r>
              <a:rPr sz="2800" spc="-20" dirty="0">
                <a:latin typeface="Arial"/>
                <a:cs typeface="Arial"/>
              </a:rPr>
              <a:t>justifier,</a:t>
            </a:r>
            <a:r>
              <a:rPr sz="2800" dirty="0">
                <a:latin typeface="Arial"/>
                <a:cs typeface="Arial"/>
              </a:rPr>
              <a:t> </a:t>
            </a:r>
            <a:r>
              <a:rPr sz="2800" spc="-5" dirty="0">
                <a:latin typeface="Arial"/>
                <a:cs typeface="Arial"/>
              </a:rPr>
              <a:t>et</a:t>
            </a:r>
            <a:r>
              <a:rPr sz="2800" dirty="0">
                <a:latin typeface="Arial"/>
                <a:cs typeface="Arial"/>
              </a:rPr>
              <a:t> </a:t>
            </a:r>
            <a:r>
              <a:rPr sz="2800" spc="-5" dirty="0">
                <a:latin typeface="Arial"/>
                <a:cs typeface="Arial"/>
              </a:rPr>
              <a:t>négocier </a:t>
            </a:r>
            <a:r>
              <a:rPr sz="2800" dirty="0">
                <a:latin typeface="Arial"/>
                <a:cs typeface="Arial"/>
              </a:rPr>
              <a:t> avec</a:t>
            </a:r>
            <a:r>
              <a:rPr sz="2800" spc="-30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ses </a:t>
            </a:r>
            <a:r>
              <a:rPr sz="2800" spc="-5" dirty="0">
                <a:latin typeface="Arial"/>
                <a:cs typeface="Arial"/>
              </a:rPr>
              <a:t>camarades.</a:t>
            </a:r>
            <a:endParaRPr sz="2800" dirty="0">
              <a:latin typeface="Arial"/>
              <a:cs typeface="Arial"/>
            </a:endParaRPr>
          </a:p>
        </p:txBody>
      </p:sp>
      <p:sp>
        <p:nvSpPr>
          <p:cNvPr id="7" name="object 2"/>
          <p:cNvSpPr txBox="1">
            <a:spLocks/>
          </p:cNvSpPr>
          <p:nvPr/>
        </p:nvSpPr>
        <p:spPr>
          <a:xfrm>
            <a:off x="-190860" y="1158839"/>
            <a:ext cx="9039497" cy="750847"/>
          </a:xfrm>
          <a:prstGeom prst="rect">
            <a:avLst/>
          </a:prstGeom>
        </p:spPr>
        <p:txBody>
          <a:bodyPr vert="horz" wrap="square" lIns="0" tIns="12065" rIns="0" bIns="0" rtlCol="0" anchor="b">
            <a:sp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2751455" algn="r">
              <a:lnSpc>
                <a:spcPct val="100000"/>
              </a:lnSpc>
              <a:spcBef>
                <a:spcPts val="95"/>
              </a:spcBef>
            </a:pPr>
            <a:r>
              <a:rPr lang="fr-FR" sz="2400" b="1" cap="all" dirty="0">
                <a:solidFill>
                  <a:srgbClr val="FF9940"/>
                </a:solidFill>
                <a:latin typeface="Arial"/>
                <a:ea typeface="+mn-ea"/>
                <a:cs typeface="+mn-cs"/>
              </a:rPr>
              <a:t>Organisation des </a:t>
            </a:r>
            <a:r>
              <a:rPr lang="fr-FR" sz="2400" b="1" cap="all" dirty="0" smtClean="0">
                <a:solidFill>
                  <a:srgbClr val="FF9940"/>
                </a:solidFill>
                <a:latin typeface="Arial"/>
                <a:ea typeface="+mn-ea"/>
                <a:cs typeface="+mn-cs"/>
              </a:rPr>
              <a:t>sorties A </a:t>
            </a:r>
            <a:r>
              <a:rPr lang="fr-FR" sz="2400" b="1" cap="all" dirty="0">
                <a:solidFill>
                  <a:srgbClr val="FF9940"/>
                </a:solidFill>
                <a:latin typeface="Arial"/>
              </a:rPr>
              <a:t>bicyclette</a:t>
            </a:r>
            <a:endParaRPr lang="fr-FR" sz="2400" b="1" cap="all" dirty="0">
              <a:solidFill>
                <a:srgbClr val="FF9940"/>
              </a:solidFill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9617841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pied de page 7"/>
          <p:cNvSpPr txBox="1">
            <a:spLocks/>
          </p:cNvSpPr>
          <p:nvPr/>
        </p:nvSpPr>
        <p:spPr bwMode="gray">
          <a:xfrm>
            <a:off x="627419" y="6362134"/>
            <a:ext cx="5904000" cy="360000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defPPr>
              <a:defRPr lang="fr-FR"/>
            </a:defPPr>
            <a:lvl1pPr marL="0" algn="l" defTabSz="914400" rtl="0" eaLnBrk="1" latinLnBrk="0" hangingPunct="1">
              <a:defRPr sz="75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dirty="0" smtClean="0">
                <a:solidFill>
                  <a:srgbClr val="000000"/>
                </a:solidFill>
                <a:latin typeface="Arial"/>
              </a:rPr>
              <a:t>Intitulé de la direction/service </a:t>
            </a:r>
            <a:endParaRPr lang="fr-FR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>
          <a:xfrm>
            <a:off x="3809640" y="6352848"/>
            <a:ext cx="2057400" cy="365125"/>
          </a:xfrm>
        </p:spPr>
        <p:txBody>
          <a:bodyPr/>
          <a:lstStyle/>
          <a:p>
            <a:pPr algn="ctr" defTabSz="914400"/>
            <a:fld id="{7CE27FD8-406D-476B-89C0-7989EEE88455}" type="slidenum">
              <a:rPr lang="fr-FR" sz="750" b="1">
                <a:solidFill>
                  <a:srgbClr val="000000"/>
                </a:solidFill>
                <a:latin typeface="Arial"/>
              </a:rPr>
              <a:pPr algn="ctr" defTabSz="914400"/>
              <a:t>4</a:t>
            </a:fld>
            <a:endParaRPr lang="fr-FR" sz="750" b="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Espace réservé de la date 5"/>
          <p:cNvSpPr>
            <a:spLocks noGrp="1"/>
          </p:cNvSpPr>
          <p:nvPr>
            <p:ph type="dt" sz="half" idx="10"/>
          </p:nvPr>
        </p:nvSpPr>
        <p:spPr>
          <a:xfrm>
            <a:off x="6900055" y="6352848"/>
            <a:ext cx="2057400" cy="365125"/>
          </a:xfrm>
        </p:spPr>
        <p:txBody>
          <a:bodyPr/>
          <a:lstStyle/>
          <a:p>
            <a:pPr algn="r" defTabSz="914400"/>
            <a:fld id="{8ED29B71-57A5-43A8-A210-5BC5AD40E124}" type="datetime1">
              <a:rPr lang="fr-FR" sz="750" b="1">
                <a:solidFill>
                  <a:srgbClr val="000000"/>
                </a:solidFill>
                <a:latin typeface="Arial"/>
              </a:rPr>
              <a:pPr algn="r" defTabSz="914400"/>
              <a:t>09/03/2021</a:t>
            </a:fld>
            <a:endParaRPr lang="fr-FR" sz="750" b="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7" name="object 2"/>
          <p:cNvSpPr txBox="1"/>
          <p:nvPr/>
        </p:nvSpPr>
        <p:spPr>
          <a:xfrm>
            <a:off x="627419" y="2148748"/>
            <a:ext cx="7726045" cy="391389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-5" dirty="0">
                <a:latin typeface="Arial"/>
                <a:cs typeface="Arial"/>
              </a:rPr>
              <a:t>1</a:t>
            </a:r>
            <a:r>
              <a:rPr sz="2400" b="1" spc="-20" dirty="0">
                <a:latin typeface="Arial"/>
                <a:cs typeface="Arial"/>
              </a:rPr>
              <a:t> </a:t>
            </a:r>
            <a:r>
              <a:rPr sz="2400" b="1" dirty="0">
                <a:latin typeface="Arial"/>
                <a:cs typeface="Arial"/>
              </a:rPr>
              <a:t>Organiser</a:t>
            </a:r>
            <a:r>
              <a:rPr sz="2400" b="1" spc="-20" dirty="0">
                <a:latin typeface="Arial"/>
                <a:cs typeface="Arial"/>
              </a:rPr>
              <a:t> </a:t>
            </a:r>
            <a:r>
              <a:rPr sz="2400" b="1" dirty="0">
                <a:latin typeface="Arial"/>
                <a:cs typeface="Arial"/>
              </a:rPr>
              <a:t>son</a:t>
            </a:r>
            <a:r>
              <a:rPr sz="2400" b="1" spc="-30" dirty="0">
                <a:latin typeface="Arial"/>
                <a:cs typeface="Arial"/>
              </a:rPr>
              <a:t> </a:t>
            </a:r>
            <a:r>
              <a:rPr sz="2400" b="1" dirty="0">
                <a:latin typeface="Arial"/>
                <a:cs typeface="Arial"/>
              </a:rPr>
              <a:t>itinéraire</a:t>
            </a:r>
            <a:r>
              <a:rPr sz="2400" b="1" spc="-35" dirty="0">
                <a:latin typeface="Arial"/>
                <a:cs typeface="Arial"/>
              </a:rPr>
              <a:t> </a:t>
            </a:r>
            <a:r>
              <a:rPr sz="2400" b="1" dirty="0">
                <a:latin typeface="Arial"/>
                <a:cs typeface="Arial"/>
              </a:rPr>
              <a:t>:</a:t>
            </a:r>
            <a:endParaRPr sz="2400" dirty="0">
              <a:latin typeface="Arial"/>
              <a:cs typeface="Arial"/>
            </a:endParaRPr>
          </a:p>
          <a:p>
            <a:pPr marL="355600" indent="-343535">
              <a:lnSpc>
                <a:spcPct val="100000"/>
              </a:lnSpc>
              <a:spcBef>
                <a:spcPts val="2080"/>
              </a:spcBef>
              <a:buChar char="•"/>
              <a:tabLst>
                <a:tab pos="355600" algn="l"/>
                <a:tab pos="356235" algn="l"/>
              </a:tabLst>
            </a:pPr>
            <a:r>
              <a:rPr sz="2400" spc="-5" dirty="0" smtClean="0">
                <a:latin typeface="Arial"/>
                <a:cs typeface="Arial"/>
              </a:rPr>
              <a:t>Identifier</a:t>
            </a:r>
            <a:r>
              <a:rPr sz="2400" spc="5" dirty="0" smtClean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les</a:t>
            </a:r>
            <a:r>
              <a:rPr sz="2400" spc="5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points</a:t>
            </a:r>
            <a:r>
              <a:rPr sz="2400" spc="25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dangereux,</a:t>
            </a:r>
            <a:r>
              <a:rPr sz="2400" spc="30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les</a:t>
            </a:r>
            <a:r>
              <a:rPr sz="2400" spc="20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risques</a:t>
            </a:r>
            <a:r>
              <a:rPr sz="2400" spc="15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possibles.</a:t>
            </a:r>
            <a:endParaRPr sz="2400" dirty="0">
              <a:latin typeface="Arial"/>
              <a:cs typeface="Arial"/>
            </a:endParaRPr>
          </a:p>
          <a:p>
            <a:pPr marL="355600" marR="5080" indent="-343535">
              <a:lnSpc>
                <a:spcPct val="100000"/>
              </a:lnSpc>
              <a:spcBef>
                <a:spcPts val="575"/>
              </a:spcBef>
              <a:buChar char="•"/>
              <a:tabLst>
                <a:tab pos="355600" algn="l"/>
                <a:tab pos="356235" algn="l"/>
              </a:tabLst>
            </a:pPr>
            <a:r>
              <a:rPr sz="2400" dirty="0">
                <a:latin typeface="Arial"/>
                <a:cs typeface="Arial"/>
              </a:rPr>
              <a:t>Se</a:t>
            </a:r>
            <a:r>
              <a:rPr sz="2400" spc="-10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représenter l’importance</a:t>
            </a:r>
            <a:r>
              <a:rPr sz="2400" spc="35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de la circulation,</a:t>
            </a:r>
            <a:r>
              <a:rPr sz="2400" spc="2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son </a:t>
            </a:r>
            <a:r>
              <a:rPr sz="2400" spc="-5" dirty="0">
                <a:latin typeface="Arial"/>
                <a:cs typeface="Arial"/>
              </a:rPr>
              <a:t>trafic </a:t>
            </a:r>
            <a:r>
              <a:rPr sz="2400" spc="-650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en</a:t>
            </a:r>
            <a:r>
              <a:rPr sz="2400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fonction</a:t>
            </a:r>
            <a:r>
              <a:rPr sz="2400" spc="5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des</a:t>
            </a:r>
            <a:r>
              <a:rPr sz="2400" spc="15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axes</a:t>
            </a:r>
            <a:r>
              <a:rPr sz="2400" spc="10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de</a:t>
            </a:r>
            <a:r>
              <a:rPr sz="2400" spc="5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déplacement</a:t>
            </a:r>
            <a:r>
              <a:rPr sz="2400" spc="30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proposés.</a:t>
            </a:r>
            <a:endParaRPr sz="2400" dirty="0">
              <a:latin typeface="Arial"/>
              <a:cs typeface="Arial"/>
            </a:endParaRPr>
          </a:p>
          <a:p>
            <a:pPr marL="355600" indent="-343535">
              <a:lnSpc>
                <a:spcPct val="100000"/>
              </a:lnSpc>
              <a:spcBef>
                <a:spcPts val="575"/>
              </a:spcBef>
              <a:buChar char="•"/>
              <a:tabLst>
                <a:tab pos="355600" algn="l"/>
                <a:tab pos="356235" algn="l"/>
              </a:tabLst>
            </a:pPr>
            <a:r>
              <a:rPr sz="2400" spc="-5" dirty="0">
                <a:latin typeface="Arial"/>
                <a:cs typeface="Arial"/>
              </a:rPr>
              <a:t>Pointer</a:t>
            </a:r>
            <a:r>
              <a:rPr sz="2400" spc="25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les</a:t>
            </a:r>
            <a:r>
              <a:rPr sz="2400" spc="10" dirty="0">
                <a:latin typeface="Arial"/>
                <a:cs typeface="Arial"/>
              </a:rPr>
              <a:t> </a:t>
            </a:r>
            <a:r>
              <a:rPr sz="2400" spc="-10" dirty="0">
                <a:latin typeface="Arial"/>
                <a:cs typeface="Arial"/>
              </a:rPr>
              <a:t>difficultés</a:t>
            </a:r>
            <a:r>
              <a:rPr sz="2400" spc="20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particulières</a:t>
            </a:r>
            <a:r>
              <a:rPr sz="2400" spc="25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provoquées</a:t>
            </a:r>
            <a:r>
              <a:rPr sz="2400" spc="45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par</a:t>
            </a:r>
            <a:r>
              <a:rPr sz="2400" spc="10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la</a:t>
            </a:r>
            <a:endParaRPr sz="2400" dirty="0">
              <a:latin typeface="Arial"/>
              <a:cs typeface="Arial"/>
            </a:endParaRPr>
          </a:p>
          <a:p>
            <a:pPr marL="355600">
              <a:lnSpc>
                <a:spcPct val="100000"/>
              </a:lnSpc>
              <a:spcBef>
                <a:spcPts val="5"/>
              </a:spcBef>
            </a:pPr>
            <a:r>
              <a:rPr sz="2400" spc="-5" dirty="0">
                <a:latin typeface="Arial"/>
                <a:cs typeface="Arial"/>
              </a:rPr>
              <a:t>coordination</a:t>
            </a:r>
            <a:r>
              <a:rPr sz="2400" spc="35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des </a:t>
            </a:r>
            <a:r>
              <a:rPr sz="2400" spc="-10" dirty="0">
                <a:latin typeface="Arial"/>
                <a:cs typeface="Arial"/>
              </a:rPr>
              <a:t>différents</a:t>
            </a:r>
            <a:r>
              <a:rPr sz="2400" dirty="0">
                <a:latin typeface="Arial"/>
                <a:cs typeface="Arial"/>
              </a:rPr>
              <a:t> tronçons</a:t>
            </a:r>
            <a:r>
              <a:rPr sz="2400" spc="-10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de</a:t>
            </a:r>
            <a:r>
              <a:rPr sz="2400" spc="10" dirty="0">
                <a:latin typeface="Arial"/>
                <a:cs typeface="Arial"/>
              </a:rPr>
              <a:t> </a:t>
            </a:r>
            <a:r>
              <a:rPr sz="2400" spc="-10" dirty="0">
                <a:latin typeface="Arial"/>
                <a:cs typeface="Arial"/>
              </a:rPr>
              <a:t>l’itinéraire.</a:t>
            </a:r>
            <a:endParaRPr sz="2400" dirty="0">
              <a:latin typeface="Arial"/>
              <a:cs typeface="Arial"/>
            </a:endParaRPr>
          </a:p>
          <a:p>
            <a:pPr marL="355600" marR="598805" indent="-343535">
              <a:lnSpc>
                <a:spcPct val="100000"/>
              </a:lnSpc>
              <a:spcBef>
                <a:spcPts val="575"/>
              </a:spcBef>
              <a:buChar char="•"/>
              <a:tabLst>
                <a:tab pos="355600" algn="l"/>
                <a:tab pos="356235" algn="l"/>
              </a:tabLst>
            </a:pPr>
            <a:r>
              <a:rPr sz="2400" spc="-5" dirty="0">
                <a:latin typeface="Arial"/>
                <a:cs typeface="Arial"/>
              </a:rPr>
              <a:t>Repérer</a:t>
            </a:r>
            <a:r>
              <a:rPr sz="2400" spc="20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les</a:t>
            </a:r>
            <a:r>
              <a:rPr sz="2400" spc="15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zones</a:t>
            </a:r>
            <a:r>
              <a:rPr sz="2400" spc="5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possibles</a:t>
            </a:r>
            <a:r>
              <a:rPr sz="2400" spc="40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de</a:t>
            </a:r>
            <a:r>
              <a:rPr sz="2400" spc="5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stationnement,</a:t>
            </a:r>
            <a:r>
              <a:rPr sz="2400" spc="15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de </a:t>
            </a:r>
            <a:r>
              <a:rPr sz="2400" spc="-655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dégagement,</a:t>
            </a:r>
            <a:r>
              <a:rPr sz="2400" spc="15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situer</a:t>
            </a:r>
            <a:r>
              <a:rPr sz="2400" spc="5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leur</a:t>
            </a:r>
            <a:r>
              <a:rPr sz="2400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utilisation.</a:t>
            </a:r>
            <a:endParaRPr sz="2400" dirty="0">
              <a:latin typeface="Arial"/>
              <a:cs typeface="Arial"/>
            </a:endParaRPr>
          </a:p>
          <a:p>
            <a:pPr marL="355600" indent="-343535">
              <a:lnSpc>
                <a:spcPct val="100000"/>
              </a:lnSpc>
              <a:spcBef>
                <a:spcPts val="580"/>
              </a:spcBef>
              <a:buChar char="•"/>
              <a:tabLst>
                <a:tab pos="355600" algn="l"/>
                <a:tab pos="356235" algn="l"/>
              </a:tabLst>
            </a:pPr>
            <a:r>
              <a:rPr sz="2400" spc="-5" dirty="0">
                <a:latin typeface="Arial"/>
                <a:cs typeface="Arial"/>
              </a:rPr>
              <a:t>Apprécier</a:t>
            </a:r>
            <a:r>
              <a:rPr sz="2400" spc="15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les</a:t>
            </a:r>
            <a:r>
              <a:rPr sz="2400" spc="20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distances,</a:t>
            </a:r>
            <a:r>
              <a:rPr sz="2400" spc="15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la</a:t>
            </a:r>
            <a:r>
              <a:rPr sz="2400" spc="15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topographie</a:t>
            </a:r>
            <a:r>
              <a:rPr sz="2400" spc="30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des</a:t>
            </a:r>
            <a:r>
              <a:rPr sz="2400" spc="10" dirty="0">
                <a:latin typeface="Arial"/>
                <a:cs typeface="Arial"/>
              </a:rPr>
              <a:t> </a:t>
            </a:r>
            <a:r>
              <a:rPr sz="2400" spc="-10" dirty="0">
                <a:latin typeface="Arial"/>
                <a:cs typeface="Arial"/>
              </a:rPr>
              <a:t>lieux.</a:t>
            </a:r>
            <a:endParaRPr sz="2400" dirty="0">
              <a:latin typeface="Arial"/>
              <a:cs typeface="Arial"/>
            </a:endParaRPr>
          </a:p>
        </p:txBody>
      </p:sp>
      <p:sp>
        <p:nvSpPr>
          <p:cNvPr id="8" name="object 2"/>
          <p:cNvSpPr txBox="1">
            <a:spLocks/>
          </p:cNvSpPr>
          <p:nvPr/>
        </p:nvSpPr>
        <p:spPr>
          <a:xfrm>
            <a:off x="-190860" y="1158839"/>
            <a:ext cx="9039497" cy="750847"/>
          </a:xfrm>
          <a:prstGeom prst="rect">
            <a:avLst/>
          </a:prstGeom>
        </p:spPr>
        <p:txBody>
          <a:bodyPr vert="horz" wrap="square" lIns="0" tIns="12065" rIns="0" bIns="0" rtlCol="0" anchor="b">
            <a:sp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2751455" algn="r">
              <a:lnSpc>
                <a:spcPct val="100000"/>
              </a:lnSpc>
              <a:spcBef>
                <a:spcPts val="95"/>
              </a:spcBef>
            </a:pPr>
            <a:r>
              <a:rPr lang="fr-FR" sz="2400" b="1" cap="all" dirty="0">
                <a:solidFill>
                  <a:srgbClr val="FF9940"/>
                </a:solidFill>
                <a:latin typeface="Arial"/>
                <a:ea typeface="+mn-ea"/>
                <a:cs typeface="+mn-cs"/>
              </a:rPr>
              <a:t>Organisation des </a:t>
            </a:r>
            <a:r>
              <a:rPr lang="fr-FR" sz="2400" b="1" cap="all" dirty="0" smtClean="0">
                <a:solidFill>
                  <a:srgbClr val="FF9940"/>
                </a:solidFill>
                <a:latin typeface="Arial"/>
                <a:ea typeface="+mn-ea"/>
                <a:cs typeface="+mn-cs"/>
              </a:rPr>
              <a:t>sorties A </a:t>
            </a:r>
            <a:r>
              <a:rPr lang="fr-FR" sz="2400" b="1" cap="all" dirty="0">
                <a:solidFill>
                  <a:srgbClr val="FF9940"/>
                </a:solidFill>
                <a:latin typeface="Arial"/>
              </a:rPr>
              <a:t>bicyclette</a:t>
            </a:r>
            <a:endParaRPr lang="fr-FR" sz="2400" b="1" cap="all" dirty="0">
              <a:solidFill>
                <a:srgbClr val="FF9940"/>
              </a:solidFill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8360854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pied de page 7"/>
          <p:cNvSpPr txBox="1">
            <a:spLocks/>
          </p:cNvSpPr>
          <p:nvPr/>
        </p:nvSpPr>
        <p:spPr bwMode="gray">
          <a:xfrm>
            <a:off x="627419" y="6362134"/>
            <a:ext cx="5904000" cy="360000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defPPr>
              <a:defRPr lang="fr-FR"/>
            </a:defPPr>
            <a:lvl1pPr marL="0" algn="l" defTabSz="914400" rtl="0" eaLnBrk="1" latinLnBrk="0" hangingPunct="1">
              <a:defRPr sz="75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dirty="0" smtClean="0">
                <a:solidFill>
                  <a:srgbClr val="000000"/>
                </a:solidFill>
                <a:latin typeface="Arial"/>
              </a:rPr>
              <a:t>Intitulé de la direction/service </a:t>
            </a:r>
            <a:endParaRPr lang="fr-FR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>
          <a:xfrm>
            <a:off x="3809640" y="6352848"/>
            <a:ext cx="2057400" cy="365125"/>
          </a:xfrm>
        </p:spPr>
        <p:txBody>
          <a:bodyPr/>
          <a:lstStyle/>
          <a:p>
            <a:pPr algn="ctr" defTabSz="914400"/>
            <a:fld id="{7CE27FD8-406D-476B-89C0-7989EEE88455}" type="slidenum">
              <a:rPr lang="fr-FR" sz="750" b="1">
                <a:solidFill>
                  <a:srgbClr val="000000"/>
                </a:solidFill>
                <a:latin typeface="Arial"/>
              </a:rPr>
              <a:pPr algn="ctr" defTabSz="914400"/>
              <a:t>5</a:t>
            </a:fld>
            <a:endParaRPr lang="fr-FR" sz="750" b="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Espace réservé de la date 5"/>
          <p:cNvSpPr>
            <a:spLocks noGrp="1"/>
          </p:cNvSpPr>
          <p:nvPr>
            <p:ph type="dt" sz="half" idx="10"/>
          </p:nvPr>
        </p:nvSpPr>
        <p:spPr>
          <a:xfrm>
            <a:off x="6900055" y="6352848"/>
            <a:ext cx="2057400" cy="365125"/>
          </a:xfrm>
        </p:spPr>
        <p:txBody>
          <a:bodyPr/>
          <a:lstStyle/>
          <a:p>
            <a:pPr algn="r" defTabSz="914400"/>
            <a:fld id="{8ED29B71-57A5-43A8-A210-5BC5AD40E124}" type="datetime1">
              <a:rPr lang="fr-FR" sz="750" b="1">
                <a:solidFill>
                  <a:srgbClr val="000000"/>
                </a:solidFill>
                <a:latin typeface="Arial"/>
              </a:rPr>
              <a:pPr algn="r" defTabSz="914400"/>
              <a:t>09/03/2021</a:t>
            </a:fld>
            <a:endParaRPr lang="fr-FR" sz="750" b="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8" name="object 2"/>
          <p:cNvSpPr txBox="1"/>
          <p:nvPr/>
        </p:nvSpPr>
        <p:spPr>
          <a:xfrm>
            <a:off x="801917" y="1788445"/>
            <a:ext cx="7523480" cy="42062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dirty="0">
                <a:latin typeface="Arial"/>
                <a:cs typeface="Arial"/>
              </a:rPr>
              <a:t>2</a:t>
            </a:r>
            <a:r>
              <a:rPr sz="2400" b="1" spc="-15" dirty="0">
                <a:latin typeface="Arial"/>
                <a:cs typeface="Arial"/>
              </a:rPr>
              <a:t> </a:t>
            </a:r>
            <a:r>
              <a:rPr sz="2400" b="1" dirty="0">
                <a:latin typeface="Arial"/>
                <a:cs typeface="Arial"/>
              </a:rPr>
              <a:t>Gérer</a:t>
            </a:r>
            <a:r>
              <a:rPr sz="2400" b="1" spc="-25" dirty="0">
                <a:latin typeface="Arial"/>
                <a:cs typeface="Arial"/>
              </a:rPr>
              <a:t> </a:t>
            </a:r>
            <a:r>
              <a:rPr sz="2400" b="1" spc="-5" dirty="0">
                <a:latin typeface="Arial"/>
                <a:cs typeface="Arial"/>
              </a:rPr>
              <a:t>son</a:t>
            </a:r>
            <a:r>
              <a:rPr sz="2400" b="1" spc="-15" dirty="0">
                <a:latin typeface="Arial"/>
                <a:cs typeface="Arial"/>
              </a:rPr>
              <a:t> </a:t>
            </a:r>
            <a:r>
              <a:rPr sz="2400" b="1" dirty="0">
                <a:latin typeface="Arial"/>
                <a:cs typeface="Arial"/>
              </a:rPr>
              <a:t>matériel</a:t>
            </a:r>
            <a:r>
              <a:rPr sz="2400" b="1" spc="-20" dirty="0">
                <a:latin typeface="Arial"/>
                <a:cs typeface="Arial"/>
              </a:rPr>
              <a:t> </a:t>
            </a:r>
            <a:r>
              <a:rPr sz="2400" b="1" dirty="0">
                <a:latin typeface="Arial"/>
                <a:cs typeface="Arial"/>
              </a:rPr>
              <a:t>:</a:t>
            </a:r>
            <a:endParaRPr sz="2400" dirty="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2080"/>
              </a:spcBef>
              <a:buChar char="•"/>
              <a:tabLst>
                <a:tab pos="354965" algn="l"/>
                <a:tab pos="355600" algn="l"/>
              </a:tabLst>
            </a:pPr>
            <a:r>
              <a:rPr sz="2400" dirty="0" smtClean="0">
                <a:latin typeface="Arial"/>
                <a:cs typeface="Arial"/>
              </a:rPr>
              <a:t>Programmer </a:t>
            </a:r>
            <a:r>
              <a:rPr sz="2400" dirty="0">
                <a:latin typeface="Arial"/>
                <a:cs typeface="Arial"/>
              </a:rPr>
              <a:t>la </a:t>
            </a:r>
            <a:r>
              <a:rPr sz="2400" spc="-5" dirty="0">
                <a:latin typeface="Arial"/>
                <a:cs typeface="Arial"/>
              </a:rPr>
              <a:t>vérification</a:t>
            </a:r>
            <a:r>
              <a:rPr sz="2400" spc="20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des</a:t>
            </a:r>
            <a:r>
              <a:rPr sz="2400" spc="5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vélos,</a:t>
            </a:r>
            <a:r>
              <a:rPr sz="2400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leur</a:t>
            </a:r>
            <a:r>
              <a:rPr sz="2400" spc="1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remise en</a:t>
            </a:r>
          </a:p>
          <a:p>
            <a:pPr marL="355600">
              <a:lnSpc>
                <a:spcPct val="100000"/>
              </a:lnSpc>
              <a:spcBef>
                <a:spcPts val="5"/>
              </a:spcBef>
            </a:pPr>
            <a:r>
              <a:rPr sz="2400" dirty="0">
                <a:latin typeface="Arial"/>
                <a:cs typeface="Arial"/>
              </a:rPr>
              <a:t>état,</a:t>
            </a:r>
            <a:r>
              <a:rPr sz="2400" spc="-15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les</a:t>
            </a:r>
            <a:r>
              <a:rPr sz="2400" dirty="0">
                <a:latin typeface="Arial"/>
                <a:cs typeface="Arial"/>
              </a:rPr>
              <a:t> achats</a:t>
            </a:r>
            <a:r>
              <a:rPr sz="2400" spc="10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à</a:t>
            </a:r>
            <a:r>
              <a:rPr sz="2400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réaliser</a:t>
            </a:r>
            <a:r>
              <a:rPr sz="2400" spc="15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(voir</a:t>
            </a:r>
            <a:r>
              <a:rPr sz="2400" spc="10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fiches</a:t>
            </a:r>
            <a:r>
              <a:rPr sz="2400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jointes).</a:t>
            </a:r>
            <a:endParaRPr sz="2400" dirty="0">
              <a:latin typeface="Arial"/>
              <a:cs typeface="Arial"/>
            </a:endParaRPr>
          </a:p>
          <a:p>
            <a:pPr marL="355600" marR="5080" indent="-342900">
              <a:lnSpc>
                <a:spcPct val="100000"/>
              </a:lnSpc>
              <a:spcBef>
                <a:spcPts val="575"/>
              </a:spcBef>
              <a:buChar char="•"/>
              <a:tabLst>
                <a:tab pos="354965" algn="l"/>
                <a:tab pos="355600" algn="l"/>
              </a:tabLst>
            </a:pPr>
            <a:r>
              <a:rPr sz="2400" spc="-5" dirty="0">
                <a:latin typeface="Arial"/>
                <a:cs typeface="Arial"/>
              </a:rPr>
              <a:t>Convenir</a:t>
            </a:r>
            <a:r>
              <a:rPr sz="2400" spc="30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de</a:t>
            </a:r>
            <a:r>
              <a:rPr sz="2400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la</a:t>
            </a:r>
            <a:r>
              <a:rPr sz="2400" spc="5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tenue</a:t>
            </a:r>
            <a:r>
              <a:rPr sz="2400" spc="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vestimentaire,</a:t>
            </a:r>
            <a:r>
              <a:rPr sz="2400" spc="5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de</a:t>
            </a:r>
            <a:r>
              <a:rPr sz="2400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la</a:t>
            </a:r>
            <a:r>
              <a:rPr sz="2400" spc="5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manière</a:t>
            </a:r>
            <a:r>
              <a:rPr sz="2400" spc="15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de </a:t>
            </a:r>
            <a:r>
              <a:rPr sz="2400" spc="-655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transporter</a:t>
            </a:r>
            <a:r>
              <a:rPr sz="2400" spc="-10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le</a:t>
            </a:r>
            <a:r>
              <a:rPr sz="2400" spc="-10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matériel</a:t>
            </a:r>
            <a:r>
              <a:rPr sz="2400" spc="5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collectif</a:t>
            </a:r>
            <a:r>
              <a:rPr sz="2400" spc="20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(repas,</a:t>
            </a:r>
            <a:r>
              <a:rPr sz="2400" spc="-10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jeux…).</a:t>
            </a:r>
            <a:endParaRPr sz="2400" dirty="0">
              <a:latin typeface="Arial"/>
              <a:cs typeface="Arial"/>
            </a:endParaRPr>
          </a:p>
          <a:p>
            <a:pPr marL="355600" marR="513080" indent="-342900">
              <a:lnSpc>
                <a:spcPct val="100000"/>
              </a:lnSpc>
              <a:spcBef>
                <a:spcPts val="580"/>
              </a:spcBef>
              <a:buChar char="•"/>
              <a:tabLst>
                <a:tab pos="354965" algn="l"/>
                <a:tab pos="355600" algn="l"/>
              </a:tabLst>
            </a:pPr>
            <a:r>
              <a:rPr sz="2400" spc="-5" dirty="0">
                <a:latin typeface="Arial"/>
                <a:cs typeface="Arial"/>
              </a:rPr>
              <a:t>Organiser l’ordre</a:t>
            </a:r>
            <a:r>
              <a:rPr sz="2400" spc="15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pour disposer</a:t>
            </a:r>
            <a:r>
              <a:rPr sz="2400" spc="15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les</a:t>
            </a:r>
            <a:r>
              <a:rPr sz="2400" spc="-1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vélos </a:t>
            </a:r>
            <a:r>
              <a:rPr sz="2400" spc="-5" dirty="0">
                <a:latin typeface="Arial"/>
                <a:cs typeface="Arial"/>
              </a:rPr>
              <a:t>dans</a:t>
            </a:r>
            <a:r>
              <a:rPr sz="2400" spc="5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de </a:t>
            </a:r>
            <a:r>
              <a:rPr sz="2400" spc="-655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bonnes</a:t>
            </a:r>
            <a:r>
              <a:rPr sz="2400" spc="15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conditions</a:t>
            </a:r>
            <a:r>
              <a:rPr sz="2400" spc="40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pour</a:t>
            </a:r>
            <a:r>
              <a:rPr sz="2400" spc="10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pouvoir</a:t>
            </a:r>
            <a:r>
              <a:rPr sz="2400" spc="30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partir</a:t>
            </a:r>
            <a:r>
              <a:rPr sz="2400" spc="5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ou</a:t>
            </a:r>
            <a:r>
              <a:rPr sz="2400" spc="10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repartir </a:t>
            </a:r>
            <a:r>
              <a:rPr sz="2400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facilement.</a:t>
            </a:r>
            <a:endParaRPr sz="2400" dirty="0">
              <a:latin typeface="Arial"/>
              <a:cs typeface="Arial"/>
            </a:endParaRPr>
          </a:p>
          <a:p>
            <a:pPr marL="355600" marR="40005" indent="-342900">
              <a:lnSpc>
                <a:spcPct val="100000"/>
              </a:lnSpc>
              <a:spcBef>
                <a:spcPts val="575"/>
              </a:spcBef>
              <a:buChar char="•"/>
              <a:tabLst>
                <a:tab pos="354965" algn="l"/>
                <a:tab pos="355600" algn="l"/>
              </a:tabLst>
            </a:pPr>
            <a:r>
              <a:rPr sz="2400" spc="-5" dirty="0">
                <a:latin typeface="Arial"/>
                <a:cs typeface="Arial"/>
              </a:rPr>
              <a:t>Repérer</a:t>
            </a:r>
            <a:r>
              <a:rPr sz="2400" spc="20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les</a:t>
            </a:r>
            <a:r>
              <a:rPr sz="2400" spc="20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incidents</a:t>
            </a:r>
            <a:r>
              <a:rPr sz="2400" spc="15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matériels</a:t>
            </a:r>
            <a:r>
              <a:rPr sz="2400" spc="15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possibles,</a:t>
            </a:r>
            <a:r>
              <a:rPr sz="2400" spc="35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prévoir</a:t>
            </a:r>
            <a:r>
              <a:rPr sz="2400" spc="20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les </a:t>
            </a:r>
            <a:r>
              <a:rPr sz="2400" spc="-650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outils</a:t>
            </a:r>
            <a:r>
              <a:rPr sz="2400" spc="5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pour</a:t>
            </a:r>
            <a:r>
              <a:rPr sz="2400" spc="5" dirty="0">
                <a:latin typeface="Arial"/>
                <a:cs typeface="Arial"/>
              </a:rPr>
              <a:t> </a:t>
            </a:r>
            <a:r>
              <a:rPr sz="2400" spc="-20" dirty="0">
                <a:latin typeface="Arial"/>
                <a:cs typeface="Arial"/>
              </a:rPr>
              <a:t>réparer.</a:t>
            </a:r>
            <a:endParaRPr sz="2400" dirty="0">
              <a:latin typeface="Arial"/>
              <a:cs typeface="Arial"/>
            </a:endParaRPr>
          </a:p>
        </p:txBody>
      </p:sp>
      <p:sp>
        <p:nvSpPr>
          <p:cNvPr id="7" name="object 2"/>
          <p:cNvSpPr txBox="1">
            <a:spLocks/>
          </p:cNvSpPr>
          <p:nvPr/>
        </p:nvSpPr>
        <p:spPr>
          <a:xfrm>
            <a:off x="-82042" y="853893"/>
            <a:ext cx="9039497" cy="750847"/>
          </a:xfrm>
          <a:prstGeom prst="rect">
            <a:avLst/>
          </a:prstGeom>
        </p:spPr>
        <p:txBody>
          <a:bodyPr vert="horz" wrap="square" lIns="0" tIns="12065" rIns="0" bIns="0" rtlCol="0" anchor="b">
            <a:sp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2751455" algn="r">
              <a:lnSpc>
                <a:spcPct val="100000"/>
              </a:lnSpc>
              <a:spcBef>
                <a:spcPts val="95"/>
              </a:spcBef>
            </a:pPr>
            <a:r>
              <a:rPr lang="fr-FR" sz="2400" b="1" cap="all" dirty="0">
                <a:solidFill>
                  <a:srgbClr val="FF9940"/>
                </a:solidFill>
                <a:latin typeface="Arial"/>
                <a:ea typeface="+mn-ea"/>
                <a:cs typeface="+mn-cs"/>
              </a:rPr>
              <a:t>Organisation des </a:t>
            </a:r>
            <a:r>
              <a:rPr lang="fr-FR" sz="2400" b="1" cap="all" dirty="0" smtClean="0">
                <a:solidFill>
                  <a:srgbClr val="FF9940"/>
                </a:solidFill>
                <a:latin typeface="Arial"/>
                <a:ea typeface="+mn-ea"/>
                <a:cs typeface="+mn-cs"/>
              </a:rPr>
              <a:t>sorties A </a:t>
            </a:r>
            <a:r>
              <a:rPr lang="fr-FR" sz="2400" b="1" cap="all" dirty="0">
                <a:solidFill>
                  <a:srgbClr val="FF9940"/>
                </a:solidFill>
                <a:latin typeface="Arial"/>
              </a:rPr>
              <a:t>bicyclette</a:t>
            </a:r>
            <a:endParaRPr lang="fr-FR" sz="2400" b="1" cap="all" dirty="0">
              <a:solidFill>
                <a:srgbClr val="FF9940"/>
              </a:solidFill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0545569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pied de page 7"/>
          <p:cNvSpPr txBox="1">
            <a:spLocks/>
          </p:cNvSpPr>
          <p:nvPr/>
        </p:nvSpPr>
        <p:spPr bwMode="gray">
          <a:xfrm>
            <a:off x="627419" y="6362134"/>
            <a:ext cx="5904000" cy="360000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defPPr>
              <a:defRPr lang="fr-FR"/>
            </a:defPPr>
            <a:lvl1pPr marL="0" algn="l" defTabSz="914400" rtl="0" eaLnBrk="1" latinLnBrk="0" hangingPunct="1">
              <a:defRPr sz="75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dirty="0" smtClean="0">
                <a:solidFill>
                  <a:srgbClr val="000000"/>
                </a:solidFill>
                <a:latin typeface="Arial"/>
              </a:rPr>
              <a:t>Intitulé de la direction/service </a:t>
            </a:r>
            <a:endParaRPr lang="fr-FR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>
          <a:xfrm>
            <a:off x="3809640" y="6352848"/>
            <a:ext cx="2057400" cy="365125"/>
          </a:xfrm>
        </p:spPr>
        <p:txBody>
          <a:bodyPr/>
          <a:lstStyle/>
          <a:p>
            <a:pPr algn="ctr" defTabSz="914400"/>
            <a:fld id="{7CE27FD8-406D-476B-89C0-7989EEE88455}" type="slidenum">
              <a:rPr lang="fr-FR" sz="750" b="1">
                <a:solidFill>
                  <a:srgbClr val="000000"/>
                </a:solidFill>
                <a:latin typeface="Arial"/>
              </a:rPr>
              <a:pPr algn="ctr" defTabSz="914400"/>
              <a:t>6</a:t>
            </a:fld>
            <a:endParaRPr lang="fr-FR" sz="750" b="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Espace réservé de la date 5"/>
          <p:cNvSpPr>
            <a:spLocks noGrp="1"/>
          </p:cNvSpPr>
          <p:nvPr>
            <p:ph type="dt" sz="half" idx="10"/>
          </p:nvPr>
        </p:nvSpPr>
        <p:spPr>
          <a:xfrm>
            <a:off x="6900055" y="6352848"/>
            <a:ext cx="2057400" cy="365125"/>
          </a:xfrm>
        </p:spPr>
        <p:txBody>
          <a:bodyPr/>
          <a:lstStyle/>
          <a:p>
            <a:pPr algn="r" defTabSz="914400"/>
            <a:fld id="{8ED29B71-57A5-43A8-A210-5BC5AD40E124}" type="datetime1">
              <a:rPr lang="fr-FR" sz="750" b="1">
                <a:solidFill>
                  <a:srgbClr val="000000"/>
                </a:solidFill>
                <a:latin typeface="Arial"/>
              </a:rPr>
              <a:pPr algn="r" defTabSz="914400"/>
              <a:t>09/03/2021</a:t>
            </a:fld>
            <a:endParaRPr lang="fr-FR" sz="750" b="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7" name="object 2"/>
          <p:cNvSpPr txBox="1"/>
          <p:nvPr/>
        </p:nvSpPr>
        <p:spPr>
          <a:xfrm>
            <a:off x="535940" y="2269160"/>
            <a:ext cx="7989570" cy="3244850"/>
          </a:xfrm>
          <a:prstGeom prst="rect">
            <a:avLst/>
          </a:prstGeom>
        </p:spPr>
        <p:txBody>
          <a:bodyPr vert="horz" wrap="square" lIns="0" tIns="8572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675"/>
              </a:spcBef>
            </a:pPr>
            <a:r>
              <a:rPr sz="2400" b="1" spc="-5" dirty="0">
                <a:latin typeface="Arial"/>
                <a:cs typeface="Arial"/>
              </a:rPr>
              <a:t>3</a:t>
            </a:r>
            <a:r>
              <a:rPr sz="2400" b="1" spc="-10" dirty="0">
                <a:latin typeface="Arial"/>
                <a:cs typeface="Arial"/>
              </a:rPr>
              <a:t> </a:t>
            </a:r>
            <a:r>
              <a:rPr sz="2400" b="1" spc="-5" dirty="0">
                <a:latin typeface="Arial"/>
                <a:cs typeface="Arial"/>
              </a:rPr>
              <a:t>Gérer</a:t>
            </a:r>
            <a:r>
              <a:rPr sz="2400" b="1" spc="-15" dirty="0">
                <a:latin typeface="Arial"/>
                <a:cs typeface="Arial"/>
              </a:rPr>
              <a:t> </a:t>
            </a:r>
            <a:r>
              <a:rPr sz="2400" b="1" dirty="0">
                <a:latin typeface="Arial"/>
                <a:cs typeface="Arial"/>
              </a:rPr>
              <a:t>son</a:t>
            </a:r>
            <a:r>
              <a:rPr sz="2400" b="1" spc="-20" dirty="0">
                <a:latin typeface="Arial"/>
                <a:cs typeface="Arial"/>
              </a:rPr>
              <a:t> </a:t>
            </a:r>
            <a:r>
              <a:rPr sz="2400" b="1" spc="-40" dirty="0">
                <a:latin typeface="Arial"/>
                <a:cs typeface="Arial"/>
              </a:rPr>
              <a:t>Temps</a:t>
            </a:r>
            <a:r>
              <a:rPr sz="2400" b="1" spc="-10" dirty="0">
                <a:latin typeface="Arial"/>
                <a:cs typeface="Arial"/>
              </a:rPr>
              <a:t> </a:t>
            </a:r>
            <a:r>
              <a:rPr sz="2400" b="1" dirty="0">
                <a:latin typeface="Arial"/>
                <a:cs typeface="Arial"/>
              </a:rPr>
              <a:t>:</a:t>
            </a:r>
            <a:endParaRPr sz="2400" dirty="0">
              <a:latin typeface="Arial"/>
              <a:cs typeface="Arial"/>
            </a:endParaRPr>
          </a:p>
          <a:p>
            <a:pPr marL="355600" marR="5080" indent="-343535">
              <a:lnSpc>
                <a:spcPct val="100000"/>
              </a:lnSpc>
              <a:spcBef>
                <a:spcPts val="575"/>
              </a:spcBef>
              <a:buChar char="•"/>
              <a:tabLst>
                <a:tab pos="355600" algn="l"/>
                <a:tab pos="356235" algn="l"/>
              </a:tabLst>
            </a:pPr>
            <a:r>
              <a:rPr sz="2400" dirty="0">
                <a:latin typeface="Arial"/>
                <a:cs typeface="Arial"/>
              </a:rPr>
              <a:t>Estimer</a:t>
            </a:r>
            <a:r>
              <a:rPr sz="2400" spc="-5" dirty="0">
                <a:latin typeface="Arial"/>
                <a:cs typeface="Arial"/>
              </a:rPr>
              <a:t> le</a:t>
            </a:r>
            <a:r>
              <a:rPr sz="2400" spc="5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temps de</a:t>
            </a:r>
            <a:r>
              <a:rPr sz="2400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déplacement</a:t>
            </a:r>
            <a:r>
              <a:rPr sz="2400" spc="30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en</a:t>
            </a:r>
            <a:r>
              <a:rPr sz="2400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fonction</a:t>
            </a:r>
            <a:r>
              <a:rPr sz="2400" spc="5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des </a:t>
            </a:r>
            <a:r>
              <a:rPr sz="2400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distances,</a:t>
            </a:r>
            <a:r>
              <a:rPr sz="2400" spc="10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prendre</a:t>
            </a:r>
            <a:r>
              <a:rPr sz="2400" spc="20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en</a:t>
            </a:r>
            <a:r>
              <a:rPr sz="2400" spc="1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compte</a:t>
            </a:r>
            <a:r>
              <a:rPr sz="2400" spc="10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les</a:t>
            </a:r>
            <a:r>
              <a:rPr sz="2400" spc="10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difficultés</a:t>
            </a:r>
            <a:r>
              <a:rPr sz="2400" spc="15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rencontrées, </a:t>
            </a:r>
            <a:r>
              <a:rPr sz="2400" spc="-650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prévoir</a:t>
            </a:r>
            <a:r>
              <a:rPr sz="2400" spc="10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les</a:t>
            </a:r>
            <a:r>
              <a:rPr sz="2400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allures.</a:t>
            </a:r>
            <a:endParaRPr sz="2400" dirty="0">
              <a:latin typeface="Arial"/>
              <a:cs typeface="Arial"/>
            </a:endParaRPr>
          </a:p>
          <a:p>
            <a:pPr marL="355600" marR="67310" indent="-343535">
              <a:lnSpc>
                <a:spcPct val="100000"/>
              </a:lnSpc>
              <a:spcBef>
                <a:spcPts val="580"/>
              </a:spcBef>
              <a:buChar char="•"/>
              <a:tabLst>
                <a:tab pos="355600" algn="l"/>
                <a:tab pos="356235" algn="l"/>
              </a:tabLst>
            </a:pPr>
            <a:r>
              <a:rPr sz="2400" spc="-5" dirty="0">
                <a:latin typeface="Arial"/>
                <a:cs typeface="Arial"/>
              </a:rPr>
              <a:t>Préciser</a:t>
            </a:r>
            <a:r>
              <a:rPr sz="2400" spc="20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le </a:t>
            </a:r>
            <a:r>
              <a:rPr sz="2400" dirty="0">
                <a:latin typeface="Arial"/>
                <a:cs typeface="Arial"/>
              </a:rPr>
              <a:t>temps</a:t>
            </a:r>
            <a:r>
              <a:rPr sz="2400" spc="5" dirty="0">
                <a:latin typeface="Arial"/>
                <a:cs typeface="Arial"/>
              </a:rPr>
              <a:t> </a:t>
            </a:r>
            <a:r>
              <a:rPr sz="2400" spc="-10" dirty="0">
                <a:latin typeface="Arial"/>
                <a:cs typeface="Arial"/>
              </a:rPr>
              <a:t>de</a:t>
            </a:r>
            <a:r>
              <a:rPr sz="2400" spc="5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récupération,</a:t>
            </a:r>
            <a:r>
              <a:rPr sz="2400" spc="25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celui</a:t>
            </a:r>
            <a:r>
              <a:rPr sz="2400" spc="25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des</a:t>
            </a:r>
            <a:r>
              <a:rPr sz="2400" spc="5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repas,</a:t>
            </a:r>
            <a:r>
              <a:rPr sz="2400" spc="10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se </a:t>
            </a:r>
            <a:r>
              <a:rPr sz="2400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donner</a:t>
            </a:r>
            <a:r>
              <a:rPr sz="2400" spc="10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des</a:t>
            </a:r>
            <a:r>
              <a:rPr sz="2400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marges</a:t>
            </a:r>
            <a:r>
              <a:rPr sz="2400" dirty="0">
                <a:latin typeface="Arial"/>
                <a:cs typeface="Arial"/>
              </a:rPr>
              <a:t> </a:t>
            </a:r>
            <a:r>
              <a:rPr sz="2400" spc="-10" dirty="0">
                <a:latin typeface="Arial"/>
                <a:cs typeface="Arial"/>
              </a:rPr>
              <a:t>d’évolution</a:t>
            </a:r>
            <a:r>
              <a:rPr sz="2400" spc="45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en</a:t>
            </a:r>
            <a:r>
              <a:rPr sz="2400" dirty="0">
                <a:latin typeface="Arial"/>
                <a:cs typeface="Arial"/>
              </a:rPr>
              <a:t> fonction</a:t>
            </a:r>
            <a:r>
              <a:rPr sz="2400" spc="5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de</a:t>
            </a:r>
            <a:r>
              <a:rPr sz="2400" dirty="0">
                <a:latin typeface="Arial"/>
                <a:cs typeface="Arial"/>
              </a:rPr>
              <a:t> </a:t>
            </a:r>
            <a:r>
              <a:rPr sz="2400" spc="-10" dirty="0">
                <a:latin typeface="Arial"/>
                <a:cs typeface="Arial"/>
              </a:rPr>
              <a:t>l’itinéraire </a:t>
            </a:r>
            <a:r>
              <a:rPr sz="2400" spc="-650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choisi.</a:t>
            </a:r>
            <a:endParaRPr sz="2400" dirty="0">
              <a:latin typeface="Arial"/>
              <a:cs typeface="Arial"/>
            </a:endParaRPr>
          </a:p>
          <a:p>
            <a:pPr marL="355600" indent="-343535">
              <a:lnSpc>
                <a:spcPct val="100000"/>
              </a:lnSpc>
              <a:spcBef>
                <a:spcPts val="580"/>
              </a:spcBef>
              <a:buChar char="•"/>
              <a:tabLst>
                <a:tab pos="355600" algn="l"/>
                <a:tab pos="356235" algn="l"/>
              </a:tabLst>
            </a:pPr>
            <a:r>
              <a:rPr sz="2400" spc="-5" dirty="0">
                <a:latin typeface="Arial"/>
                <a:cs typeface="Arial"/>
              </a:rPr>
              <a:t>Prévoir</a:t>
            </a:r>
            <a:r>
              <a:rPr sz="2400" spc="10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les</a:t>
            </a:r>
            <a:r>
              <a:rPr sz="2400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incidents</a:t>
            </a:r>
            <a:r>
              <a:rPr sz="2400" spc="25" dirty="0">
                <a:latin typeface="Arial"/>
                <a:cs typeface="Arial"/>
              </a:rPr>
              <a:t> </a:t>
            </a:r>
            <a:r>
              <a:rPr sz="2400" spc="-10" dirty="0">
                <a:latin typeface="Arial"/>
                <a:cs typeface="Arial"/>
              </a:rPr>
              <a:t>possibles</a:t>
            </a:r>
            <a:r>
              <a:rPr sz="2400" spc="35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(mécaniques,</a:t>
            </a:r>
            <a:r>
              <a:rPr sz="2400" spc="15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fatigue….).</a:t>
            </a:r>
            <a:endParaRPr sz="2400" dirty="0">
              <a:latin typeface="Arial"/>
              <a:cs typeface="Arial"/>
            </a:endParaRPr>
          </a:p>
        </p:txBody>
      </p:sp>
      <p:sp>
        <p:nvSpPr>
          <p:cNvPr id="9" name="object 2"/>
          <p:cNvSpPr txBox="1">
            <a:spLocks/>
          </p:cNvSpPr>
          <p:nvPr/>
        </p:nvSpPr>
        <p:spPr>
          <a:xfrm>
            <a:off x="104503" y="1682032"/>
            <a:ext cx="9039497" cy="381515"/>
          </a:xfrm>
          <a:prstGeom prst="rect">
            <a:avLst/>
          </a:prstGeom>
        </p:spPr>
        <p:txBody>
          <a:bodyPr vert="horz" wrap="square" lIns="0" tIns="12065" rIns="0" bIns="0" rtlCol="0" anchor="b">
            <a:sp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2751455" algn="l">
              <a:lnSpc>
                <a:spcPct val="100000"/>
              </a:lnSpc>
              <a:spcBef>
                <a:spcPts val="95"/>
              </a:spcBef>
            </a:pPr>
            <a:r>
              <a:rPr lang="fr-FR" sz="2400" b="1" cap="all" dirty="0">
                <a:solidFill>
                  <a:srgbClr val="FF9940"/>
                </a:solidFill>
                <a:latin typeface="Arial"/>
                <a:ea typeface="+mn-ea"/>
                <a:cs typeface="+mn-cs"/>
              </a:rPr>
              <a:t>Organisation des </a:t>
            </a:r>
            <a:r>
              <a:rPr lang="fr-FR" sz="2400" b="1" cap="all" dirty="0" smtClean="0">
                <a:solidFill>
                  <a:srgbClr val="FF9940"/>
                </a:solidFill>
                <a:latin typeface="Arial"/>
                <a:ea typeface="+mn-ea"/>
                <a:cs typeface="+mn-cs"/>
              </a:rPr>
              <a:t>sorties A vélo</a:t>
            </a:r>
            <a:endParaRPr lang="fr-FR" sz="2400" b="1" cap="all" dirty="0">
              <a:solidFill>
                <a:srgbClr val="FF9940"/>
              </a:solidFill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0565988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pied de page 7"/>
          <p:cNvSpPr txBox="1">
            <a:spLocks/>
          </p:cNvSpPr>
          <p:nvPr/>
        </p:nvSpPr>
        <p:spPr bwMode="gray">
          <a:xfrm>
            <a:off x="627419" y="6362134"/>
            <a:ext cx="5904000" cy="360000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defPPr>
              <a:defRPr lang="fr-FR"/>
            </a:defPPr>
            <a:lvl1pPr marL="0" algn="l" defTabSz="914400" rtl="0" eaLnBrk="1" latinLnBrk="0" hangingPunct="1">
              <a:defRPr sz="75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dirty="0" smtClean="0">
                <a:solidFill>
                  <a:srgbClr val="000000"/>
                </a:solidFill>
                <a:latin typeface="Arial"/>
              </a:rPr>
              <a:t>Intitulé de la direction/service </a:t>
            </a:r>
            <a:endParaRPr lang="fr-FR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>
          <a:xfrm>
            <a:off x="3809640" y="6352848"/>
            <a:ext cx="2057400" cy="365125"/>
          </a:xfrm>
        </p:spPr>
        <p:txBody>
          <a:bodyPr/>
          <a:lstStyle/>
          <a:p>
            <a:pPr algn="ctr" defTabSz="914400"/>
            <a:fld id="{7CE27FD8-406D-476B-89C0-7989EEE88455}" type="slidenum">
              <a:rPr lang="fr-FR" sz="750" b="1">
                <a:solidFill>
                  <a:srgbClr val="000000"/>
                </a:solidFill>
                <a:latin typeface="Arial"/>
              </a:rPr>
              <a:pPr algn="ctr" defTabSz="914400"/>
              <a:t>7</a:t>
            </a:fld>
            <a:endParaRPr lang="fr-FR" sz="750" b="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Espace réservé de la date 5"/>
          <p:cNvSpPr>
            <a:spLocks noGrp="1"/>
          </p:cNvSpPr>
          <p:nvPr>
            <p:ph type="dt" sz="half" idx="10"/>
          </p:nvPr>
        </p:nvSpPr>
        <p:spPr>
          <a:xfrm>
            <a:off x="6900055" y="6352848"/>
            <a:ext cx="2057400" cy="365125"/>
          </a:xfrm>
        </p:spPr>
        <p:txBody>
          <a:bodyPr/>
          <a:lstStyle/>
          <a:p>
            <a:pPr algn="r" defTabSz="914400"/>
            <a:fld id="{8ED29B71-57A5-43A8-A210-5BC5AD40E124}" type="datetime1">
              <a:rPr lang="fr-FR" sz="750" b="1">
                <a:solidFill>
                  <a:srgbClr val="000000"/>
                </a:solidFill>
                <a:latin typeface="Arial"/>
              </a:rPr>
              <a:pPr algn="r" defTabSz="914400"/>
              <a:t>09/03/2021</a:t>
            </a:fld>
            <a:endParaRPr lang="fr-FR" sz="750" b="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8" name="object 2"/>
          <p:cNvSpPr txBox="1"/>
          <p:nvPr/>
        </p:nvSpPr>
        <p:spPr>
          <a:xfrm>
            <a:off x="526229" y="2086280"/>
            <a:ext cx="7890509" cy="3610610"/>
          </a:xfrm>
          <a:prstGeom prst="rect">
            <a:avLst/>
          </a:prstGeom>
        </p:spPr>
        <p:txBody>
          <a:bodyPr vert="horz" wrap="square" lIns="0" tIns="8572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675"/>
              </a:spcBef>
            </a:pPr>
            <a:r>
              <a:rPr sz="2400" b="1" spc="-5" dirty="0">
                <a:latin typeface="Arial"/>
                <a:cs typeface="Arial"/>
              </a:rPr>
              <a:t>4 Gérer ses</a:t>
            </a:r>
            <a:r>
              <a:rPr sz="2400" b="1" dirty="0">
                <a:latin typeface="Arial"/>
                <a:cs typeface="Arial"/>
              </a:rPr>
              <a:t> </a:t>
            </a:r>
            <a:r>
              <a:rPr sz="2400" b="1" spc="-5" dirty="0">
                <a:latin typeface="Arial"/>
                <a:cs typeface="Arial"/>
              </a:rPr>
              <a:t>déplacements</a:t>
            </a:r>
            <a:r>
              <a:rPr sz="2400" b="1" spc="10" dirty="0">
                <a:latin typeface="Arial"/>
                <a:cs typeface="Arial"/>
              </a:rPr>
              <a:t> </a:t>
            </a:r>
            <a:r>
              <a:rPr sz="2400" b="1" dirty="0">
                <a:latin typeface="Arial"/>
                <a:cs typeface="Arial"/>
              </a:rPr>
              <a:t>:</a:t>
            </a:r>
            <a:endParaRPr sz="2400" dirty="0">
              <a:latin typeface="Arial"/>
              <a:cs typeface="Arial"/>
            </a:endParaRPr>
          </a:p>
          <a:p>
            <a:pPr marL="355600" marR="5080" indent="-342900">
              <a:lnSpc>
                <a:spcPct val="100000"/>
              </a:lnSpc>
              <a:spcBef>
                <a:spcPts val="575"/>
              </a:spcBef>
              <a:buChar char="•"/>
              <a:tabLst>
                <a:tab pos="354965" algn="l"/>
                <a:tab pos="355600" algn="l"/>
              </a:tabLst>
            </a:pPr>
            <a:r>
              <a:rPr sz="2400" spc="-5" dirty="0">
                <a:latin typeface="Arial"/>
                <a:cs typeface="Arial"/>
              </a:rPr>
              <a:t>Organiser</a:t>
            </a:r>
            <a:r>
              <a:rPr sz="2400" spc="10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les</a:t>
            </a:r>
            <a:r>
              <a:rPr sz="2400" spc="1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formes</a:t>
            </a:r>
            <a:r>
              <a:rPr sz="2400" spc="10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de déplacement,</a:t>
            </a:r>
            <a:r>
              <a:rPr sz="2400" spc="25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pelotons,</a:t>
            </a:r>
            <a:r>
              <a:rPr sz="2400" spc="20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files,</a:t>
            </a:r>
            <a:r>
              <a:rPr sz="2400" spc="10" dirty="0">
                <a:latin typeface="Arial"/>
                <a:cs typeface="Arial"/>
              </a:rPr>
              <a:t> </a:t>
            </a:r>
            <a:r>
              <a:rPr sz="2400" spc="-10" dirty="0">
                <a:latin typeface="Arial"/>
                <a:cs typeface="Arial"/>
              </a:rPr>
              <a:t>le </a:t>
            </a:r>
            <a:r>
              <a:rPr sz="2400" spc="-655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passage</a:t>
            </a:r>
            <a:r>
              <a:rPr sz="2400" spc="5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de</a:t>
            </a:r>
            <a:r>
              <a:rPr sz="2400" spc="5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l’un</a:t>
            </a:r>
            <a:r>
              <a:rPr sz="2400" dirty="0">
                <a:latin typeface="Arial"/>
                <a:cs typeface="Arial"/>
              </a:rPr>
              <a:t> à</a:t>
            </a:r>
            <a:r>
              <a:rPr sz="2400" spc="-5" dirty="0">
                <a:latin typeface="Arial"/>
                <a:cs typeface="Arial"/>
              </a:rPr>
              <a:t> l’autre.</a:t>
            </a:r>
            <a:endParaRPr sz="2400" dirty="0">
              <a:latin typeface="Arial"/>
              <a:cs typeface="Arial"/>
            </a:endParaRPr>
          </a:p>
          <a:p>
            <a:pPr marL="355600" marR="52069" indent="-342900">
              <a:lnSpc>
                <a:spcPct val="100000"/>
              </a:lnSpc>
              <a:spcBef>
                <a:spcPts val="580"/>
              </a:spcBef>
              <a:buChar char="•"/>
              <a:tabLst>
                <a:tab pos="354965" algn="l"/>
                <a:tab pos="355600" algn="l"/>
              </a:tabLst>
            </a:pPr>
            <a:r>
              <a:rPr sz="2400" spc="-5" dirty="0">
                <a:latin typeface="Arial"/>
                <a:cs typeface="Arial"/>
              </a:rPr>
              <a:t>Répartir</a:t>
            </a:r>
            <a:r>
              <a:rPr sz="2400" spc="20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les</a:t>
            </a:r>
            <a:r>
              <a:rPr sz="2400" spc="5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rôles</a:t>
            </a:r>
            <a:r>
              <a:rPr sz="2400" spc="20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dans</a:t>
            </a:r>
            <a:r>
              <a:rPr sz="2400" spc="5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le</a:t>
            </a:r>
            <a:r>
              <a:rPr sz="2400" spc="20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groupe,</a:t>
            </a:r>
            <a:r>
              <a:rPr sz="2400" spc="5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les</a:t>
            </a:r>
            <a:r>
              <a:rPr sz="2400" spc="15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positions</a:t>
            </a:r>
            <a:r>
              <a:rPr sz="2400" spc="20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dans</a:t>
            </a:r>
            <a:r>
              <a:rPr sz="2400" spc="15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les </a:t>
            </a:r>
            <a:r>
              <a:rPr sz="2400" spc="-650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passages</a:t>
            </a:r>
            <a:r>
              <a:rPr sz="2400" spc="10" dirty="0">
                <a:latin typeface="Arial"/>
                <a:cs typeface="Arial"/>
              </a:rPr>
              <a:t> </a:t>
            </a:r>
            <a:r>
              <a:rPr sz="2400" spc="-10" dirty="0">
                <a:latin typeface="Arial"/>
                <a:cs typeface="Arial"/>
              </a:rPr>
              <a:t>difficiles,</a:t>
            </a:r>
            <a:r>
              <a:rPr sz="2400" spc="30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déterminer</a:t>
            </a:r>
            <a:r>
              <a:rPr sz="2400" spc="5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les</a:t>
            </a:r>
            <a:r>
              <a:rPr sz="2400" spc="15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compétences </a:t>
            </a:r>
            <a:r>
              <a:rPr sz="2400" dirty="0">
                <a:latin typeface="Arial"/>
                <a:cs typeface="Arial"/>
              </a:rPr>
              <a:t> </a:t>
            </a:r>
            <a:r>
              <a:rPr sz="2400" spc="-10" dirty="0">
                <a:latin typeface="Arial"/>
                <a:cs typeface="Arial"/>
              </a:rPr>
              <a:t>particulières</a:t>
            </a:r>
            <a:r>
              <a:rPr sz="2400" spc="25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pour</a:t>
            </a:r>
            <a:r>
              <a:rPr sz="2400" spc="15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s’informer</a:t>
            </a:r>
            <a:r>
              <a:rPr sz="2400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mutuellement</a:t>
            </a:r>
            <a:r>
              <a:rPr sz="2400" spc="15" dirty="0">
                <a:latin typeface="Arial"/>
                <a:cs typeface="Arial"/>
              </a:rPr>
              <a:t> </a:t>
            </a:r>
            <a:r>
              <a:rPr sz="2400" spc="-20" dirty="0">
                <a:latin typeface="Arial"/>
                <a:cs typeface="Arial"/>
              </a:rPr>
              <a:t>(prévenir, </a:t>
            </a:r>
            <a:r>
              <a:rPr sz="2400" spc="-15" dirty="0">
                <a:latin typeface="Arial"/>
                <a:cs typeface="Arial"/>
              </a:rPr>
              <a:t> collaborer,</a:t>
            </a:r>
            <a:r>
              <a:rPr sz="2400" spc="25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communiquer…).</a:t>
            </a:r>
            <a:endParaRPr sz="2400" dirty="0">
              <a:latin typeface="Arial"/>
              <a:cs typeface="Arial"/>
            </a:endParaRPr>
          </a:p>
          <a:p>
            <a:pPr marL="355600" marR="365760" indent="-342900">
              <a:lnSpc>
                <a:spcPct val="100000"/>
              </a:lnSpc>
              <a:spcBef>
                <a:spcPts val="575"/>
              </a:spcBef>
              <a:buChar char="•"/>
              <a:tabLst>
                <a:tab pos="354965" algn="l"/>
                <a:tab pos="355600" algn="l"/>
              </a:tabLst>
            </a:pPr>
            <a:r>
              <a:rPr sz="2400" spc="-25" dirty="0">
                <a:latin typeface="Arial"/>
                <a:cs typeface="Arial"/>
              </a:rPr>
              <a:t>Donner,</a:t>
            </a:r>
            <a:r>
              <a:rPr sz="2400" spc="10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l’ordre</a:t>
            </a:r>
            <a:r>
              <a:rPr sz="2400" spc="10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des</a:t>
            </a:r>
            <a:r>
              <a:rPr sz="2400" spc="-10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départs,</a:t>
            </a:r>
            <a:r>
              <a:rPr sz="2400" dirty="0">
                <a:latin typeface="Arial"/>
                <a:cs typeface="Arial"/>
              </a:rPr>
              <a:t> </a:t>
            </a:r>
            <a:r>
              <a:rPr sz="2400" spc="-10" dirty="0">
                <a:latin typeface="Arial"/>
                <a:cs typeface="Arial"/>
              </a:rPr>
              <a:t>les</a:t>
            </a:r>
            <a:r>
              <a:rPr sz="2400" dirty="0">
                <a:latin typeface="Arial"/>
                <a:cs typeface="Arial"/>
              </a:rPr>
              <a:t> </a:t>
            </a:r>
            <a:r>
              <a:rPr sz="2400" spc="-10" dirty="0">
                <a:latin typeface="Arial"/>
                <a:cs typeface="Arial"/>
              </a:rPr>
              <a:t>différents</a:t>
            </a:r>
            <a:r>
              <a:rPr sz="2400" spc="-1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codes </a:t>
            </a:r>
            <a:r>
              <a:rPr sz="2400" spc="-5" dirty="0">
                <a:latin typeface="Arial"/>
                <a:cs typeface="Arial"/>
              </a:rPr>
              <a:t>pour </a:t>
            </a:r>
            <a:r>
              <a:rPr sz="2400" spc="-655" dirty="0">
                <a:latin typeface="Arial"/>
                <a:cs typeface="Arial"/>
              </a:rPr>
              <a:t> </a:t>
            </a:r>
            <a:r>
              <a:rPr sz="2400" spc="-15" dirty="0">
                <a:latin typeface="Arial"/>
                <a:cs typeface="Arial"/>
              </a:rPr>
              <a:t>s’arrêter,</a:t>
            </a:r>
            <a:r>
              <a:rPr sz="2400" spc="-5" dirty="0">
                <a:latin typeface="Arial"/>
                <a:cs typeface="Arial"/>
              </a:rPr>
              <a:t> </a:t>
            </a:r>
            <a:r>
              <a:rPr sz="2400" spc="-10" dirty="0">
                <a:latin typeface="Arial"/>
                <a:cs typeface="Arial"/>
              </a:rPr>
              <a:t>doubler…</a:t>
            </a:r>
            <a:endParaRPr sz="2400" dirty="0">
              <a:latin typeface="Arial"/>
              <a:cs typeface="Arial"/>
            </a:endParaRPr>
          </a:p>
        </p:txBody>
      </p:sp>
      <p:sp>
        <p:nvSpPr>
          <p:cNvPr id="7" name="object 2"/>
          <p:cNvSpPr txBox="1">
            <a:spLocks/>
          </p:cNvSpPr>
          <p:nvPr/>
        </p:nvSpPr>
        <p:spPr>
          <a:xfrm>
            <a:off x="-190860" y="1158839"/>
            <a:ext cx="9039497" cy="750847"/>
          </a:xfrm>
          <a:prstGeom prst="rect">
            <a:avLst/>
          </a:prstGeom>
        </p:spPr>
        <p:txBody>
          <a:bodyPr vert="horz" wrap="square" lIns="0" tIns="12065" rIns="0" bIns="0" rtlCol="0" anchor="b">
            <a:sp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2751455" algn="r">
              <a:lnSpc>
                <a:spcPct val="100000"/>
              </a:lnSpc>
              <a:spcBef>
                <a:spcPts val="95"/>
              </a:spcBef>
            </a:pPr>
            <a:r>
              <a:rPr lang="fr-FR" sz="2400" b="1" cap="all" dirty="0">
                <a:solidFill>
                  <a:srgbClr val="FF9940"/>
                </a:solidFill>
                <a:latin typeface="Arial"/>
                <a:ea typeface="+mn-ea"/>
                <a:cs typeface="+mn-cs"/>
              </a:rPr>
              <a:t>Organisation des </a:t>
            </a:r>
            <a:r>
              <a:rPr lang="fr-FR" sz="2400" b="1" cap="all" dirty="0" smtClean="0">
                <a:solidFill>
                  <a:srgbClr val="FF9940"/>
                </a:solidFill>
                <a:latin typeface="Arial"/>
                <a:ea typeface="+mn-ea"/>
                <a:cs typeface="+mn-cs"/>
              </a:rPr>
              <a:t>sorties A </a:t>
            </a:r>
            <a:r>
              <a:rPr lang="fr-FR" sz="2400" b="1" cap="all" dirty="0">
                <a:solidFill>
                  <a:srgbClr val="FF9940"/>
                </a:solidFill>
                <a:latin typeface="Arial"/>
              </a:rPr>
              <a:t>bicyclette</a:t>
            </a:r>
            <a:endParaRPr lang="fr-FR" sz="2400" b="1" cap="all" dirty="0">
              <a:solidFill>
                <a:srgbClr val="FF9940"/>
              </a:solidFill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8801183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pied de page 7"/>
          <p:cNvSpPr txBox="1">
            <a:spLocks/>
          </p:cNvSpPr>
          <p:nvPr/>
        </p:nvSpPr>
        <p:spPr bwMode="gray">
          <a:xfrm>
            <a:off x="627419" y="6362134"/>
            <a:ext cx="5904000" cy="360000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defPPr>
              <a:defRPr lang="fr-FR"/>
            </a:defPPr>
            <a:lvl1pPr marL="0" algn="l" defTabSz="914400" rtl="0" eaLnBrk="1" latinLnBrk="0" hangingPunct="1">
              <a:defRPr sz="75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dirty="0" smtClean="0">
                <a:solidFill>
                  <a:srgbClr val="000000"/>
                </a:solidFill>
                <a:latin typeface="Arial"/>
              </a:rPr>
              <a:t>Intitulé de la direction/service </a:t>
            </a:r>
            <a:endParaRPr lang="fr-FR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>
          <a:xfrm>
            <a:off x="3809640" y="6352848"/>
            <a:ext cx="2057400" cy="365125"/>
          </a:xfrm>
        </p:spPr>
        <p:txBody>
          <a:bodyPr/>
          <a:lstStyle/>
          <a:p>
            <a:pPr algn="ctr" defTabSz="914400"/>
            <a:fld id="{7CE27FD8-406D-476B-89C0-7989EEE88455}" type="slidenum">
              <a:rPr lang="fr-FR" sz="750" b="1">
                <a:solidFill>
                  <a:srgbClr val="000000"/>
                </a:solidFill>
                <a:latin typeface="Arial"/>
              </a:rPr>
              <a:pPr algn="ctr" defTabSz="914400"/>
              <a:t>8</a:t>
            </a:fld>
            <a:endParaRPr lang="fr-FR" sz="750" b="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Espace réservé de la date 5"/>
          <p:cNvSpPr>
            <a:spLocks noGrp="1"/>
          </p:cNvSpPr>
          <p:nvPr>
            <p:ph type="dt" sz="half" idx="10"/>
          </p:nvPr>
        </p:nvSpPr>
        <p:spPr>
          <a:xfrm>
            <a:off x="6900055" y="6352848"/>
            <a:ext cx="2057400" cy="365125"/>
          </a:xfrm>
        </p:spPr>
        <p:txBody>
          <a:bodyPr/>
          <a:lstStyle/>
          <a:p>
            <a:pPr algn="r" defTabSz="914400"/>
            <a:fld id="{8ED29B71-57A5-43A8-A210-5BC5AD40E124}" type="datetime1">
              <a:rPr lang="fr-FR" sz="750" b="1">
                <a:solidFill>
                  <a:srgbClr val="000000"/>
                </a:solidFill>
                <a:latin typeface="Arial"/>
              </a:rPr>
              <a:pPr algn="r" defTabSz="914400"/>
              <a:t>09/03/2021</a:t>
            </a:fld>
            <a:endParaRPr lang="fr-FR" sz="750" b="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7" name="object 2"/>
          <p:cNvSpPr txBox="1"/>
          <p:nvPr/>
        </p:nvSpPr>
        <p:spPr>
          <a:xfrm>
            <a:off x="627419" y="2401419"/>
            <a:ext cx="8177530" cy="2879090"/>
          </a:xfrm>
          <a:prstGeom prst="rect">
            <a:avLst/>
          </a:prstGeom>
        </p:spPr>
        <p:txBody>
          <a:bodyPr vert="horz" wrap="square" lIns="0" tIns="85725" rIns="0" bIns="0" rtlCol="0">
            <a:spAutoFit/>
          </a:bodyPr>
          <a:lstStyle/>
          <a:p>
            <a:pPr marL="12700" algn="just">
              <a:lnSpc>
                <a:spcPct val="100000"/>
              </a:lnSpc>
              <a:spcBef>
                <a:spcPts val="675"/>
              </a:spcBef>
            </a:pPr>
            <a:r>
              <a:rPr sz="2400" b="1" spc="-5" dirty="0">
                <a:latin typeface="Arial"/>
                <a:cs typeface="Arial"/>
              </a:rPr>
              <a:t>5 Comprendre et</a:t>
            </a:r>
            <a:r>
              <a:rPr sz="2400" b="1" spc="5" dirty="0">
                <a:latin typeface="Arial"/>
                <a:cs typeface="Arial"/>
              </a:rPr>
              <a:t> </a:t>
            </a:r>
            <a:r>
              <a:rPr sz="2400" b="1" dirty="0">
                <a:latin typeface="Arial"/>
                <a:cs typeface="Arial"/>
              </a:rPr>
              <a:t>respecter</a:t>
            </a:r>
            <a:r>
              <a:rPr sz="2400" b="1" spc="15" dirty="0">
                <a:latin typeface="Arial"/>
                <a:cs typeface="Arial"/>
              </a:rPr>
              <a:t> </a:t>
            </a:r>
            <a:r>
              <a:rPr sz="2400" b="1" dirty="0">
                <a:latin typeface="Arial"/>
                <a:cs typeface="Arial"/>
              </a:rPr>
              <a:t>le</a:t>
            </a:r>
            <a:r>
              <a:rPr sz="2400" b="1" spc="5" dirty="0">
                <a:latin typeface="Arial"/>
                <a:cs typeface="Arial"/>
              </a:rPr>
              <a:t> </a:t>
            </a:r>
            <a:r>
              <a:rPr sz="2400" b="1" dirty="0">
                <a:latin typeface="Arial"/>
                <a:cs typeface="Arial"/>
              </a:rPr>
              <a:t>code</a:t>
            </a:r>
            <a:r>
              <a:rPr sz="2400" b="1" spc="-5" dirty="0">
                <a:latin typeface="Arial"/>
                <a:cs typeface="Arial"/>
              </a:rPr>
              <a:t> </a:t>
            </a:r>
            <a:r>
              <a:rPr sz="2400" b="1" dirty="0">
                <a:latin typeface="Arial"/>
                <a:cs typeface="Arial"/>
              </a:rPr>
              <a:t>de</a:t>
            </a:r>
            <a:r>
              <a:rPr sz="2400" b="1" spc="-5" dirty="0">
                <a:latin typeface="Arial"/>
                <a:cs typeface="Arial"/>
              </a:rPr>
              <a:t> </a:t>
            </a:r>
            <a:r>
              <a:rPr sz="2400" b="1" dirty="0">
                <a:latin typeface="Arial"/>
                <a:cs typeface="Arial"/>
              </a:rPr>
              <a:t>la</a:t>
            </a:r>
            <a:r>
              <a:rPr sz="2400" b="1" spc="-5" dirty="0">
                <a:latin typeface="Arial"/>
                <a:cs typeface="Arial"/>
              </a:rPr>
              <a:t> </a:t>
            </a:r>
            <a:r>
              <a:rPr sz="2400" b="1" dirty="0">
                <a:latin typeface="Arial"/>
                <a:cs typeface="Arial"/>
              </a:rPr>
              <a:t>route</a:t>
            </a:r>
            <a:r>
              <a:rPr sz="2400" b="1" spc="-65" dirty="0">
                <a:latin typeface="Arial"/>
                <a:cs typeface="Arial"/>
              </a:rPr>
              <a:t> </a:t>
            </a:r>
            <a:r>
              <a:rPr sz="2400" b="1" dirty="0">
                <a:latin typeface="Arial"/>
                <a:cs typeface="Arial"/>
              </a:rPr>
              <a:t>:</a:t>
            </a:r>
            <a:endParaRPr sz="2400" dirty="0">
              <a:latin typeface="Arial"/>
              <a:cs typeface="Arial"/>
            </a:endParaRPr>
          </a:p>
          <a:p>
            <a:pPr marL="355600" marR="403860" indent="-343535" algn="just">
              <a:lnSpc>
                <a:spcPct val="100000"/>
              </a:lnSpc>
              <a:spcBef>
                <a:spcPts val="575"/>
              </a:spcBef>
              <a:buChar char="•"/>
              <a:tabLst>
                <a:tab pos="356235" algn="l"/>
              </a:tabLst>
            </a:pPr>
            <a:r>
              <a:rPr sz="2400" spc="-5" dirty="0">
                <a:latin typeface="Arial"/>
                <a:cs typeface="Arial"/>
              </a:rPr>
              <a:t>Analyser </a:t>
            </a:r>
            <a:r>
              <a:rPr sz="2400" spc="-10" dirty="0">
                <a:latin typeface="Arial"/>
                <a:cs typeface="Arial"/>
              </a:rPr>
              <a:t>l’itinéraire </a:t>
            </a:r>
            <a:r>
              <a:rPr sz="2400" spc="-5" dirty="0">
                <a:latin typeface="Arial"/>
                <a:cs typeface="Arial"/>
              </a:rPr>
              <a:t>choisi, </a:t>
            </a:r>
            <a:r>
              <a:rPr sz="2400" spc="-10" dirty="0">
                <a:latin typeface="Arial"/>
                <a:cs typeface="Arial"/>
              </a:rPr>
              <a:t>pour </a:t>
            </a:r>
            <a:r>
              <a:rPr sz="2400" spc="-5" dirty="0">
                <a:latin typeface="Arial"/>
                <a:cs typeface="Arial"/>
              </a:rPr>
              <a:t>mieux appréhender </a:t>
            </a:r>
            <a:r>
              <a:rPr sz="2400" spc="-10" dirty="0">
                <a:latin typeface="Arial"/>
                <a:cs typeface="Arial"/>
              </a:rPr>
              <a:t>les </a:t>
            </a:r>
            <a:r>
              <a:rPr sz="2400" spc="-655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carrefours, les ronds-points, le passage à niveau, </a:t>
            </a:r>
            <a:r>
              <a:rPr sz="2400" dirty="0">
                <a:latin typeface="Arial"/>
                <a:cs typeface="Arial"/>
              </a:rPr>
              <a:t>et </a:t>
            </a:r>
            <a:r>
              <a:rPr sz="2400" spc="-5" dirty="0">
                <a:latin typeface="Arial"/>
                <a:cs typeface="Arial"/>
              </a:rPr>
              <a:t>se </a:t>
            </a:r>
            <a:r>
              <a:rPr sz="2400" spc="-655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représenter</a:t>
            </a:r>
            <a:r>
              <a:rPr sz="2400" spc="5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la</a:t>
            </a:r>
            <a:r>
              <a:rPr sz="2400" spc="5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signalisation.</a:t>
            </a:r>
            <a:endParaRPr sz="2400" dirty="0">
              <a:latin typeface="Arial"/>
              <a:cs typeface="Arial"/>
            </a:endParaRPr>
          </a:p>
          <a:p>
            <a:pPr marL="355600" marR="5080" indent="-343535" algn="just">
              <a:lnSpc>
                <a:spcPct val="100000"/>
              </a:lnSpc>
              <a:spcBef>
                <a:spcPts val="580"/>
              </a:spcBef>
              <a:buChar char="•"/>
              <a:tabLst>
                <a:tab pos="356235" algn="l"/>
              </a:tabLst>
            </a:pPr>
            <a:r>
              <a:rPr sz="2400" spc="-5" dirty="0">
                <a:latin typeface="Arial"/>
                <a:cs typeface="Arial"/>
              </a:rPr>
              <a:t>Anticiper les imprévus, comme les travaux, les déviations, </a:t>
            </a:r>
            <a:r>
              <a:rPr sz="2400" spc="-655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les</a:t>
            </a:r>
            <a:r>
              <a:rPr sz="2400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ralentissements,</a:t>
            </a:r>
            <a:r>
              <a:rPr sz="2400" spc="2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ou,</a:t>
            </a:r>
            <a:r>
              <a:rPr sz="2400" spc="-1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tout</a:t>
            </a:r>
            <a:r>
              <a:rPr sz="2400" spc="5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autre</a:t>
            </a:r>
            <a:r>
              <a:rPr sz="2400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incident</a:t>
            </a:r>
            <a:r>
              <a:rPr sz="2400" spc="30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sur</a:t>
            </a:r>
            <a:r>
              <a:rPr sz="2400" spc="5" dirty="0">
                <a:latin typeface="Arial"/>
                <a:cs typeface="Arial"/>
              </a:rPr>
              <a:t> </a:t>
            </a:r>
            <a:r>
              <a:rPr sz="2400" spc="-10" dirty="0">
                <a:latin typeface="Arial"/>
                <a:cs typeface="Arial"/>
              </a:rPr>
              <a:t>la</a:t>
            </a:r>
            <a:r>
              <a:rPr sz="2400" spc="10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voie.</a:t>
            </a:r>
            <a:endParaRPr sz="2400" dirty="0">
              <a:latin typeface="Arial"/>
              <a:cs typeface="Arial"/>
            </a:endParaRPr>
          </a:p>
          <a:p>
            <a:pPr marL="355600" indent="-343535" algn="just">
              <a:lnSpc>
                <a:spcPct val="100000"/>
              </a:lnSpc>
              <a:spcBef>
                <a:spcPts val="580"/>
              </a:spcBef>
              <a:buChar char="•"/>
              <a:tabLst>
                <a:tab pos="356235" algn="l"/>
              </a:tabLst>
            </a:pPr>
            <a:r>
              <a:rPr sz="2400" spc="-5" dirty="0">
                <a:latin typeface="Arial"/>
                <a:cs typeface="Arial"/>
              </a:rPr>
              <a:t>Savoir</a:t>
            </a:r>
            <a:r>
              <a:rPr sz="2400" spc="20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partager</a:t>
            </a:r>
            <a:r>
              <a:rPr sz="2400" spc="15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la</a:t>
            </a:r>
            <a:r>
              <a:rPr sz="2400" dirty="0">
                <a:latin typeface="Arial"/>
                <a:cs typeface="Arial"/>
              </a:rPr>
              <a:t> route</a:t>
            </a:r>
            <a:r>
              <a:rPr sz="2400" spc="10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avec</a:t>
            </a:r>
            <a:r>
              <a:rPr sz="2400" spc="10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les</a:t>
            </a:r>
            <a:r>
              <a:rPr sz="2400" spc="10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autres</a:t>
            </a:r>
            <a:r>
              <a:rPr sz="2400" spc="15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utilisateurs.</a:t>
            </a:r>
            <a:endParaRPr sz="2400" dirty="0">
              <a:latin typeface="Arial"/>
              <a:cs typeface="Arial"/>
            </a:endParaRPr>
          </a:p>
        </p:txBody>
      </p:sp>
      <p:sp>
        <p:nvSpPr>
          <p:cNvPr id="8" name="object 2"/>
          <p:cNvSpPr txBox="1">
            <a:spLocks/>
          </p:cNvSpPr>
          <p:nvPr/>
        </p:nvSpPr>
        <p:spPr>
          <a:xfrm>
            <a:off x="-190860" y="1158839"/>
            <a:ext cx="9039497" cy="750847"/>
          </a:xfrm>
          <a:prstGeom prst="rect">
            <a:avLst/>
          </a:prstGeom>
        </p:spPr>
        <p:txBody>
          <a:bodyPr vert="horz" wrap="square" lIns="0" tIns="12065" rIns="0" bIns="0" rtlCol="0" anchor="b">
            <a:sp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2751455" algn="r">
              <a:lnSpc>
                <a:spcPct val="100000"/>
              </a:lnSpc>
              <a:spcBef>
                <a:spcPts val="95"/>
              </a:spcBef>
            </a:pPr>
            <a:r>
              <a:rPr lang="fr-FR" sz="2400" b="1" cap="all" dirty="0">
                <a:solidFill>
                  <a:srgbClr val="FF9940"/>
                </a:solidFill>
                <a:latin typeface="Arial"/>
                <a:ea typeface="+mn-ea"/>
                <a:cs typeface="+mn-cs"/>
              </a:rPr>
              <a:t>Organisation des </a:t>
            </a:r>
            <a:r>
              <a:rPr lang="fr-FR" sz="2400" b="1" cap="all" dirty="0" smtClean="0">
                <a:solidFill>
                  <a:srgbClr val="FF9940"/>
                </a:solidFill>
                <a:latin typeface="Arial"/>
                <a:ea typeface="+mn-ea"/>
                <a:cs typeface="+mn-cs"/>
              </a:rPr>
              <a:t>sorties A </a:t>
            </a:r>
            <a:r>
              <a:rPr lang="fr-FR" sz="2400" b="1" cap="all" dirty="0">
                <a:solidFill>
                  <a:srgbClr val="FF9940"/>
                </a:solidFill>
                <a:latin typeface="Arial"/>
              </a:rPr>
              <a:t>bicyclette</a:t>
            </a:r>
            <a:endParaRPr lang="fr-FR" sz="2400" b="1" cap="all" dirty="0">
              <a:solidFill>
                <a:srgbClr val="FF9940"/>
              </a:solidFill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526540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pied de page 7"/>
          <p:cNvSpPr txBox="1">
            <a:spLocks/>
          </p:cNvSpPr>
          <p:nvPr/>
        </p:nvSpPr>
        <p:spPr bwMode="gray">
          <a:xfrm>
            <a:off x="627419" y="6362134"/>
            <a:ext cx="5904000" cy="360000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defPPr>
              <a:defRPr lang="fr-FR"/>
            </a:defPPr>
            <a:lvl1pPr marL="0" algn="l" defTabSz="914400" rtl="0" eaLnBrk="1" latinLnBrk="0" hangingPunct="1">
              <a:defRPr sz="75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dirty="0" smtClean="0">
                <a:solidFill>
                  <a:srgbClr val="000000"/>
                </a:solidFill>
                <a:latin typeface="Arial"/>
              </a:rPr>
              <a:t>Intitulé de la direction/service </a:t>
            </a:r>
            <a:endParaRPr lang="fr-FR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>
          <a:xfrm>
            <a:off x="3809640" y="6352848"/>
            <a:ext cx="2057400" cy="365125"/>
          </a:xfrm>
        </p:spPr>
        <p:txBody>
          <a:bodyPr/>
          <a:lstStyle/>
          <a:p>
            <a:pPr algn="ctr" defTabSz="914400"/>
            <a:fld id="{7CE27FD8-406D-476B-89C0-7989EEE88455}" type="slidenum">
              <a:rPr lang="fr-FR" sz="750" b="1">
                <a:solidFill>
                  <a:srgbClr val="000000"/>
                </a:solidFill>
                <a:latin typeface="Arial"/>
              </a:rPr>
              <a:pPr algn="ctr" defTabSz="914400"/>
              <a:t>9</a:t>
            </a:fld>
            <a:endParaRPr lang="fr-FR" sz="750" b="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Espace réservé de la date 5"/>
          <p:cNvSpPr>
            <a:spLocks noGrp="1"/>
          </p:cNvSpPr>
          <p:nvPr>
            <p:ph type="dt" sz="half" idx="10"/>
          </p:nvPr>
        </p:nvSpPr>
        <p:spPr>
          <a:xfrm>
            <a:off x="6900055" y="6352848"/>
            <a:ext cx="2057400" cy="365125"/>
          </a:xfrm>
        </p:spPr>
        <p:txBody>
          <a:bodyPr/>
          <a:lstStyle/>
          <a:p>
            <a:pPr algn="r" defTabSz="914400"/>
            <a:fld id="{8ED29B71-57A5-43A8-A210-5BC5AD40E124}" type="datetime1">
              <a:rPr lang="fr-FR" sz="750" b="1">
                <a:solidFill>
                  <a:srgbClr val="000000"/>
                </a:solidFill>
                <a:latin typeface="Arial"/>
              </a:rPr>
              <a:pPr algn="r" defTabSz="914400"/>
              <a:t>09/03/2021</a:t>
            </a:fld>
            <a:endParaRPr lang="fr-FR" sz="750" b="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9" name="object 2"/>
          <p:cNvSpPr txBox="1"/>
          <p:nvPr/>
        </p:nvSpPr>
        <p:spPr>
          <a:xfrm>
            <a:off x="104503" y="2081297"/>
            <a:ext cx="8852952" cy="3937616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300" dirty="0">
                <a:latin typeface="Arial"/>
                <a:cs typeface="Arial"/>
              </a:rPr>
              <a:t>La</a:t>
            </a:r>
            <a:r>
              <a:rPr sz="2300" spc="-5" dirty="0">
                <a:latin typeface="Arial"/>
                <a:cs typeface="Arial"/>
              </a:rPr>
              <a:t> sortie</a:t>
            </a:r>
            <a:r>
              <a:rPr sz="2300" spc="-35" dirty="0">
                <a:latin typeface="Arial"/>
                <a:cs typeface="Arial"/>
              </a:rPr>
              <a:t> </a:t>
            </a:r>
            <a:r>
              <a:rPr sz="2300" dirty="0">
                <a:latin typeface="Arial"/>
                <a:cs typeface="Arial"/>
              </a:rPr>
              <a:t>ne</a:t>
            </a:r>
            <a:r>
              <a:rPr sz="2300" spc="-15" dirty="0">
                <a:latin typeface="Arial"/>
                <a:cs typeface="Arial"/>
              </a:rPr>
              <a:t> </a:t>
            </a:r>
            <a:r>
              <a:rPr sz="2300" spc="-5" dirty="0">
                <a:latin typeface="Arial"/>
                <a:cs typeface="Arial"/>
              </a:rPr>
              <a:t>sera</a:t>
            </a:r>
            <a:r>
              <a:rPr sz="2300" spc="-10" dirty="0">
                <a:latin typeface="Arial"/>
                <a:cs typeface="Arial"/>
              </a:rPr>
              <a:t> </a:t>
            </a:r>
            <a:r>
              <a:rPr sz="2300" dirty="0">
                <a:latin typeface="Arial"/>
                <a:cs typeface="Arial"/>
              </a:rPr>
              <a:t>possible</a:t>
            </a:r>
            <a:r>
              <a:rPr sz="2300" spc="-15" dirty="0">
                <a:latin typeface="Arial"/>
                <a:cs typeface="Arial"/>
              </a:rPr>
              <a:t> </a:t>
            </a:r>
            <a:r>
              <a:rPr sz="2300" dirty="0">
                <a:latin typeface="Arial"/>
                <a:cs typeface="Arial"/>
              </a:rPr>
              <a:t>que</a:t>
            </a:r>
            <a:r>
              <a:rPr sz="2300" spc="-15" dirty="0">
                <a:latin typeface="Arial"/>
                <a:cs typeface="Arial"/>
              </a:rPr>
              <a:t> </a:t>
            </a:r>
            <a:r>
              <a:rPr sz="2300" dirty="0">
                <a:latin typeface="Arial"/>
                <a:cs typeface="Arial"/>
              </a:rPr>
              <a:t>dans</a:t>
            </a:r>
            <a:r>
              <a:rPr sz="2300" spc="-5" dirty="0">
                <a:latin typeface="Arial"/>
                <a:cs typeface="Arial"/>
              </a:rPr>
              <a:t> </a:t>
            </a:r>
            <a:r>
              <a:rPr sz="2300" dirty="0">
                <a:latin typeface="Arial"/>
                <a:cs typeface="Arial"/>
              </a:rPr>
              <a:t>la</a:t>
            </a:r>
            <a:r>
              <a:rPr sz="2300" spc="-20" dirty="0">
                <a:latin typeface="Arial"/>
                <a:cs typeface="Arial"/>
              </a:rPr>
              <a:t> </a:t>
            </a:r>
            <a:r>
              <a:rPr sz="2300" spc="-5" dirty="0">
                <a:latin typeface="Arial"/>
                <a:cs typeface="Arial"/>
              </a:rPr>
              <a:t>mesure</a:t>
            </a:r>
            <a:r>
              <a:rPr sz="2300" spc="-15" dirty="0">
                <a:latin typeface="Arial"/>
                <a:cs typeface="Arial"/>
              </a:rPr>
              <a:t> </a:t>
            </a:r>
            <a:r>
              <a:rPr sz="2300" dirty="0">
                <a:latin typeface="Arial"/>
                <a:cs typeface="Arial"/>
              </a:rPr>
              <a:t>où</a:t>
            </a:r>
            <a:r>
              <a:rPr sz="2300" spc="-5" dirty="0">
                <a:latin typeface="Arial"/>
                <a:cs typeface="Arial"/>
              </a:rPr>
              <a:t> l’enfant</a:t>
            </a:r>
            <a:r>
              <a:rPr sz="2300" spc="-30" dirty="0">
                <a:latin typeface="Arial"/>
                <a:cs typeface="Arial"/>
              </a:rPr>
              <a:t> </a:t>
            </a:r>
            <a:r>
              <a:rPr sz="2300" spc="-5" dirty="0">
                <a:latin typeface="Arial"/>
                <a:cs typeface="Arial"/>
              </a:rPr>
              <a:t>aura</a:t>
            </a:r>
            <a:endParaRPr sz="2300" dirty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2300" spc="-5" dirty="0">
                <a:latin typeface="Arial"/>
                <a:cs typeface="Arial"/>
              </a:rPr>
              <a:t>construit</a:t>
            </a:r>
            <a:r>
              <a:rPr sz="2300" spc="-45" dirty="0">
                <a:latin typeface="Arial"/>
                <a:cs typeface="Arial"/>
              </a:rPr>
              <a:t> </a:t>
            </a:r>
            <a:r>
              <a:rPr sz="2300" dirty="0">
                <a:latin typeface="Arial"/>
                <a:cs typeface="Arial"/>
              </a:rPr>
              <a:t>des</a:t>
            </a:r>
            <a:r>
              <a:rPr sz="2300" spc="5" dirty="0">
                <a:latin typeface="Arial"/>
                <a:cs typeface="Arial"/>
              </a:rPr>
              <a:t> </a:t>
            </a:r>
            <a:r>
              <a:rPr sz="2300" spc="-5" dirty="0">
                <a:latin typeface="Arial"/>
                <a:cs typeface="Arial"/>
              </a:rPr>
              <a:t>savoirs</a:t>
            </a:r>
            <a:r>
              <a:rPr sz="2300" spc="-25" dirty="0">
                <a:latin typeface="Arial"/>
                <a:cs typeface="Arial"/>
              </a:rPr>
              <a:t> </a:t>
            </a:r>
            <a:r>
              <a:rPr sz="2300" dirty="0">
                <a:latin typeface="Arial"/>
                <a:cs typeface="Arial"/>
              </a:rPr>
              <a:t>dans</a:t>
            </a:r>
            <a:r>
              <a:rPr sz="2300" spc="-10" dirty="0">
                <a:latin typeface="Arial"/>
                <a:cs typeface="Arial"/>
              </a:rPr>
              <a:t> </a:t>
            </a:r>
            <a:r>
              <a:rPr sz="2300" dirty="0">
                <a:latin typeface="Arial"/>
                <a:cs typeface="Arial"/>
              </a:rPr>
              <a:t>le</a:t>
            </a:r>
            <a:r>
              <a:rPr sz="2300" spc="-5" dirty="0">
                <a:latin typeface="Arial"/>
                <a:cs typeface="Arial"/>
              </a:rPr>
              <a:t> cadre</a:t>
            </a:r>
            <a:r>
              <a:rPr sz="2300" spc="-20" dirty="0">
                <a:latin typeface="Arial"/>
                <a:cs typeface="Arial"/>
              </a:rPr>
              <a:t> </a:t>
            </a:r>
            <a:r>
              <a:rPr sz="2300" dirty="0">
                <a:latin typeface="Arial"/>
                <a:cs typeface="Arial"/>
              </a:rPr>
              <a:t>d’un travail</a:t>
            </a:r>
            <a:r>
              <a:rPr sz="2300" spc="-30" dirty="0">
                <a:latin typeface="Arial"/>
                <a:cs typeface="Arial"/>
              </a:rPr>
              <a:t> </a:t>
            </a:r>
            <a:r>
              <a:rPr sz="2300" spc="-5" dirty="0">
                <a:latin typeface="Arial"/>
                <a:cs typeface="Arial"/>
              </a:rPr>
              <a:t>régulier</a:t>
            </a:r>
            <a:r>
              <a:rPr sz="2300" spc="-25" dirty="0">
                <a:latin typeface="Arial"/>
                <a:cs typeface="Arial"/>
              </a:rPr>
              <a:t> </a:t>
            </a:r>
            <a:r>
              <a:rPr sz="2300" spc="-5" dirty="0">
                <a:latin typeface="Arial"/>
                <a:cs typeface="Arial"/>
              </a:rPr>
              <a:t>sur</a:t>
            </a:r>
            <a:r>
              <a:rPr sz="2300" spc="5" dirty="0">
                <a:latin typeface="Arial"/>
                <a:cs typeface="Arial"/>
              </a:rPr>
              <a:t> </a:t>
            </a:r>
            <a:r>
              <a:rPr sz="2300" spc="-5" dirty="0">
                <a:latin typeface="Arial"/>
                <a:cs typeface="Arial"/>
              </a:rPr>
              <a:t>l’année…</a:t>
            </a:r>
            <a:endParaRPr sz="2300" dirty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480"/>
              </a:spcBef>
            </a:pPr>
            <a:r>
              <a:rPr sz="2300" spc="-20" dirty="0">
                <a:latin typeface="Arial"/>
                <a:cs typeface="Arial"/>
              </a:rPr>
              <a:t>L’enfant</a:t>
            </a:r>
            <a:r>
              <a:rPr sz="2300" spc="-60" dirty="0">
                <a:latin typeface="Arial"/>
                <a:cs typeface="Arial"/>
              </a:rPr>
              <a:t> </a:t>
            </a:r>
            <a:r>
              <a:rPr sz="2300" dirty="0">
                <a:latin typeface="Arial"/>
                <a:cs typeface="Arial"/>
              </a:rPr>
              <a:t>devra</a:t>
            </a:r>
            <a:r>
              <a:rPr sz="2300" spc="-30" dirty="0">
                <a:latin typeface="Arial"/>
                <a:cs typeface="Arial"/>
              </a:rPr>
              <a:t> </a:t>
            </a:r>
            <a:r>
              <a:rPr sz="2300" dirty="0">
                <a:latin typeface="Arial"/>
                <a:cs typeface="Arial"/>
              </a:rPr>
              <a:t>:</a:t>
            </a:r>
          </a:p>
          <a:p>
            <a:pPr marL="355600" indent="-342900">
              <a:lnSpc>
                <a:spcPct val="100000"/>
              </a:lnSpc>
              <a:spcBef>
                <a:spcPts val="48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300" dirty="0">
                <a:latin typeface="Arial"/>
                <a:cs typeface="Arial"/>
              </a:rPr>
              <a:t>maîtriser</a:t>
            </a:r>
            <a:r>
              <a:rPr sz="2300" spc="-60" dirty="0">
                <a:latin typeface="Arial"/>
                <a:cs typeface="Arial"/>
              </a:rPr>
              <a:t> </a:t>
            </a:r>
            <a:r>
              <a:rPr sz="2300" dirty="0">
                <a:latin typeface="Arial"/>
                <a:cs typeface="Arial"/>
              </a:rPr>
              <a:t>ses</a:t>
            </a:r>
            <a:r>
              <a:rPr sz="2300" spc="-35" dirty="0">
                <a:latin typeface="Arial"/>
                <a:cs typeface="Arial"/>
              </a:rPr>
              <a:t> </a:t>
            </a:r>
            <a:r>
              <a:rPr sz="2300" dirty="0">
                <a:latin typeface="Arial"/>
                <a:cs typeface="Arial"/>
              </a:rPr>
              <a:t>déplacements.</a:t>
            </a:r>
          </a:p>
          <a:p>
            <a:pPr marL="355600" indent="-342900">
              <a:lnSpc>
                <a:spcPct val="100000"/>
              </a:lnSpc>
              <a:spcBef>
                <a:spcPts val="48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300" dirty="0">
                <a:latin typeface="Arial"/>
                <a:cs typeface="Arial"/>
              </a:rPr>
              <a:t>savoir</a:t>
            </a:r>
            <a:r>
              <a:rPr sz="2300" spc="-30" dirty="0">
                <a:latin typeface="Arial"/>
                <a:cs typeface="Arial"/>
              </a:rPr>
              <a:t> </a:t>
            </a:r>
            <a:r>
              <a:rPr sz="2300" dirty="0">
                <a:latin typeface="Arial"/>
                <a:cs typeface="Arial"/>
              </a:rPr>
              <a:t>réguler</a:t>
            </a:r>
            <a:r>
              <a:rPr sz="2300" spc="-20" dirty="0">
                <a:latin typeface="Arial"/>
                <a:cs typeface="Arial"/>
              </a:rPr>
              <a:t> </a:t>
            </a:r>
            <a:r>
              <a:rPr sz="2300" dirty="0">
                <a:latin typeface="Arial"/>
                <a:cs typeface="Arial"/>
              </a:rPr>
              <a:t>son</a:t>
            </a:r>
            <a:r>
              <a:rPr sz="2300" spc="-5" dirty="0">
                <a:latin typeface="Arial"/>
                <a:cs typeface="Arial"/>
              </a:rPr>
              <a:t> effort</a:t>
            </a:r>
            <a:r>
              <a:rPr sz="2300" spc="-50" dirty="0">
                <a:latin typeface="Arial"/>
                <a:cs typeface="Arial"/>
              </a:rPr>
              <a:t> </a:t>
            </a:r>
            <a:r>
              <a:rPr sz="2300" dirty="0">
                <a:latin typeface="Arial"/>
                <a:cs typeface="Arial"/>
              </a:rPr>
              <a:t>en</a:t>
            </a:r>
            <a:r>
              <a:rPr sz="2300" spc="-5" dirty="0">
                <a:latin typeface="Arial"/>
                <a:cs typeface="Arial"/>
              </a:rPr>
              <a:t> </a:t>
            </a:r>
            <a:r>
              <a:rPr sz="2300" dirty="0">
                <a:latin typeface="Arial"/>
                <a:cs typeface="Arial"/>
              </a:rPr>
              <a:t>fonction</a:t>
            </a:r>
            <a:r>
              <a:rPr sz="2300" spc="-35" dirty="0">
                <a:latin typeface="Arial"/>
                <a:cs typeface="Arial"/>
              </a:rPr>
              <a:t> </a:t>
            </a:r>
            <a:r>
              <a:rPr sz="2300" dirty="0">
                <a:latin typeface="Arial"/>
                <a:cs typeface="Arial"/>
              </a:rPr>
              <a:t>des réalités</a:t>
            </a:r>
            <a:r>
              <a:rPr sz="2300" spc="-35" dirty="0">
                <a:latin typeface="Arial"/>
                <a:cs typeface="Arial"/>
              </a:rPr>
              <a:t> </a:t>
            </a:r>
            <a:r>
              <a:rPr sz="2300" dirty="0">
                <a:latin typeface="Arial"/>
                <a:cs typeface="Arial"/>
              </a:rPr>
              <a:t>de</a:t>
            </a:r>
            <a:r>
              <a:rPr sz="2300" spc="-20" dirty="0">
                <a:latin typeface="Arial"/>
                <a:cs typeface="Arial"/>
              </a:rPr>
              <a:t> </a:t>
            </a:r>
            <a:r>
              <a:rPr sz="2300" dirty="0">
                <a:latin typeface="Arial"/>
                <a:cs typeface="Arial"/>
              </a:rPr>
              <a:t>terrain.</a:t>
            </a:r>
          </a:p>
          <a:p>
            <a:pPr marL="354965" marR="529590" indent="-342900">
              <a:lnSpc>
                <a:spcPct val="100000"/>
              </a:lnSpc>
              <a:spcBef>
                <a:spcPts val="484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300" dirty="0">
                <a:latin typeface="Arial"/>
                <a:cs typeface="Arial"/>
              </a:rPr>
              <a:t>avoir</a:t>
            </a:r>
            <a:r>
              <a:rPr sz="2300" spc="-20" dirty="0">
                <a:latin typeface="Arial"/>
                <a:cs typeface="Arial"/>
              </a:rPr>
              <a:t> </a:t>
            </a:r>
            <a:r>
              <a:rPr sz="2300" dirty="0">
                <a:latin typeface="Arial"/>
                <a:cs typeface="Arial"/>
              </a:rPr>
              <a:t>expérimenté</a:t>
            </a:r>
            <a:r>
              <a:rPr sz="2300" spc="-35" dirty="0">
                <a:latin typeface="Arial"/>
                <a:cs typeface="Arial"/>
              </a:rPr>
              <a:t> </a:t>
            </a:r>
            <a:r>
              <a:rPr sz="2300" dirty="0">
                <a:latin typeface="Arial"/>
                <a:cs typeface="Arial"/>
              </a:rPr>
              <a:t>et</a:t>
            </a:r>
            <a:r>
              <a:rPr sz="2300" spc="-15" dirty="0">
                <a:latin typeface="Arial"/>
                <a:cs typeface="Arial"/>
              </a:rPr>
              <a:t> </a:t>
            </a:r>
            <a:r>
              <a:rPr sz="2300" dirty="0">
                <a:latin typeface="Arial"/>
                <a:cs typeface="Arial"/>
              </a:rPr>
              <a:t>réglé</a:t>
            </a:r>
            <a:r>
              <a:rPr sz="2300" spc="-25" dirty="0">
                <a:latin typeface="Arial"/>
                <a:cs typeface="Arial"/>
              </a:rPr>
              <a:t> </a:t>
            </a:r>
            <a:r>
              <a:rPr sz="2300" dirty="0">
                <a:latin typeface="Arial"/>
                <a:cs typeface="Arial"/>
              </a:rPr>
              <a:t>les</a:t>
            </a:r>
            <a:r>
              <a:rPr sz="2300" spc="-20" dirty="0">
                <a:latin typeface="Arial"/>
                <a:cs typeface="Arial"/>
              </a:rPr>
              <a:t> </a:t>
            </a:r>
            <a:r>
              <a:rPr sz="2300" spc="-5" dirty="0">
                <a:latin typeface="Arial"/>
                <a:cs typeface="Arial"/>
              </a:rPr>
              <a:t>difficultés</a:t>
            </a:r>
            <a:r>
              <a:rPr sz="2300" spc="-35" dirty="0">
                <a:latin typeface="Arial"/>
                <a:cs typeface="Arial"/>
              </a:rPr>
              <a:t> </a:t>
            </a:r>
            <a:r>
              <a:rPr sz="2300" dirty="0">
                <a:latin typeface="Arial"/>
                <a:cs typeface="Arial"/>
              </a:rPr>
              <a:t>des</a:t>
            </a:r>
            <a:r>
              <a:rPr sz="2300" spc="-15" dirty="0">
                <a:latin typeface="Arial"/>
                <a:cs typeface="Arial"/>
              </a:rPr>
              <a:t> </a:t>
            </a:r>
            <a:r>
              <a:rPr sz="2300" dirty="0">
                <a:latin typeface="Arial"/>
                <a:cs typeface="Arial"/>
              </a:rPr>
              <a:t>déplacements</a:t>
            </a:r>
            <a:r>
              <a:rPr sz="2300" spc="-35" dirty="0">
                <a:latin typeface="Arial"/>
                <a:cs typeface="Arial"/>
              </a:rPr>
              <a:t> </a:t>
            </a:r>
            <a:r>
              <a:rPr sz="2300" dirty="0">
                <a:latin typeface="Arial"/>
                <a:cs typeface="Arial"/>
              </a:rPr>
              <a:t>en </a:t>
            </a:r>
            <a:r>
              <a:rPr sz="2300" spc="-540" dirty="0">
                <a:latin typeface="Arial"/>
                <a:cs typeface="Arial"/>
              </a:rPr>
              <a:t> </a:t>
            </a:r>
            <a:r>
              <a:rPr sz="2300" dirty="0">
                <a:latin typeface="Arial"/>
                <a:cs typeface="Arial"/>
              </a:rPr>
              <a:t>groupe.</a:t>
            </a:r>
          </a:p>
          <a:p>
            <a:pPr marL="355600" indent="-342900">
              <a:lnSpc>
                <a:spcPct val="100000"/>
              </a:lnSpc>
              <a:spcBef>
                <a:spcPts val="48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300" dirty="0">
                <a:latin typeface="Arial"/>
                <a:cs typeface="Arial"/>
              </a:rPr>
              <a:t>dominer</a:t>
            </a:r>
            <a:r>
              <a:rPr sz="2300" spc="-25" dirty="0">
                <a:latin typeface="Arial"/>
                <a:cs typeface="Arial"/>
              </a:rPr>
              <a:t> </a:t>
            </a:r>
            <a:r>
              <a:rPr sz="2300" dirty="0">
                <a:latin typeface="Arial"/>
                <a:cs typeface="Arial"/>
              </a:rPr>
              <a:t>les</a:t>
            </a:r>
            <a:r>
              <a:rPr sz="2300" spc="-25" dirty="0">
                <a:latin typeface="Arial"/>
                <a:cs typeface="Arial"/>
              </a:rPr>
              <a:t> </a:t>
            </a:r>
            <a:r>
              <a:rPr sz="2300" dirty="0">
                <a:latin typeface="Arial"/>
                <a:cs typeface="Arial"/>
              </a:rPr>
              <a:t>exigences</a:t>
            </a:r>
            <a:r>
              <a:rPr sz="2300" spc="-30" dirty="0">
                <a:latin typeface="Arial"/>
                <a:cs typeface="Arial"/>
              </a:rPr>
              <a:t> </a:t>
            </a:r>
            <a:r>
              <a:rPr sz="2300" dirty="0">
                <a:latin typeface="Arial"/>
                <a:cs typeface="Arial"/>
              </a:rPr>
              <a:t>du</a:t>
            </a:r>
            <a:r>
              <a:rPr sz="2300" spc="-5" dirty="0">
                <a:latin typeface="Arial"/>
                <a:cs typeface="Arial"/>
              </a:rPr>
              <a:t> </a:t>
            </a:r>
            <a:r>
              <a:rPr sz="2300" dirty="0">
                <a:latin typeface="Arial"/>
                <a:cs typeface="Arial"/>
              </a:rPr>
              <a:t>code</a:t>
            </a:r>
            <a:r>
              <a:rPr sz="2300" spc="-15" dirty="0">
                <a:latin typeface="Arial"/>
                <a:cs typeface="Arial"/>
              </a:rPr>
              <a:t> </a:t>
            </a:r>
            <a:r>
              <a:rPr sz="2300" dirty="0">
                <a:latin typeface="Arial"/>
                <a:cs typeface="Arial"/>
              </a:rPr>
              <a:t>de</a:t>
            </a:r>
            <a:r>
              <a:rPr sz="2300" spc="-20" dirty="0">
                <a:latin typeface="Arial"/>
                <a:cs typeface="Arial"/>
              </a:rPr>
              <a:t> </a:t>
            </a:r>
            <a:r>
              <a:rPr sz="2300" dirty="0">
                <a:latin typeface="Arial"/>
                <a:cs typeface="Arial"/>
              </a:rPr>
              <a:t>la</a:t>
            </a:r>
            <a:r>
              <a:rPr sz="2300" spc="-15" dirty="0">
                <a:latin typeface="Arial"/>
                <a:cs typeface="Arial"/>
              </a:rPr>
              <a:t> </a:t>
            </a:r>
            <a:r>
              <a:rPr sz="2300" dirty="0">
                <a:latin typeface="Arial"/>
                <a:cs typeface="Arial"/>
              </a:rPr>
              <a:t>route.</a:t>
            </a:r>
          </a:p>
          <a:p>
            <a:pPr marL="354965" marR="468630" indent="-342900">
              <a:lnSpc>
                <a:spcPct val="100000"/>
              </a:lnSpc>
              <a:spcBef>
                <a:spcPts val="48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300" dirty="0">
                <a:latin typeface="Arial"/>
                <a:cs typeface="Arial"/>
              </a:rPr>
              <a:t>savoir</a:t>
            </a:r>
            <a:r>
              <a:rPr sz="2300" spc="-30" dirty="0">
                <a:latin typeface="Arial"/>
                <a:cs typeface="Arial"/>
              </a:rPr>
              <a:t> </a:t>
            </a:r>
            <a:r>
              <a:rPr sz="2300" dirty="0">
                <a:latin typeface="Arial"/>
                <a:cs typeface="Arial"/>
              </a:rPr>
              <a:t>analyser</a:t>
            </a:r>
            <a:r>
              <a:rPr sz="2300" spc="-25" dirty="0">
                <a:latin typeface="Arial"/>
                <a:cs typeface="Arial"/>
              </a:rPr>
              <a:t> </a:t>
            </a:r>
            <a:r>
              <a:rPr sz="2300" dirty="0">
                <a:latin typeface="Arial"/>
                <a:cs typeface="Arial"/>
              </a:rPr>
              <a:t>et</a:t>
            </a:r>
            <a:r>
              <a:rPr sz="2300" spc="-15" dirty="0">
                <a:latin typeface="Arial"/>
                <a:cs typeface="Arial"/>
              </a:rPr>
              <a:t> </a:t>
            </a:r>
            <a:r>
              <a:rPr sz="2300" dirty="0">
                <a:latin typeface="Arial"/>
                <a:cs typeface="Arial"/>
              </a:rPr>
              <a:t>être</a:t>
            </a:r>
            <a:r>
              <a:rPr sz="2300" spc="-25" dirty="0">
                <a:latin typeface="Arial"/>
                <a:cs typeface="Arial"/>
              </a:rPr>
              <a:t> </a:t>
            </a:r>
            <a:r>
              <a:rPr sz="2300" dirty="0">
                <a:latin typeface="Arial"/>
                <a:cs typeface="Arial"/>
              </a:rPr>
              <a:t>conscient</a:t>
            </a:r>
            <a:r>
              <a:rPr sz="2300" spc="-25" dirty="0">
                <a:latin typeface="Arial"/>
                <a:cs typeface="Arial"/>
              </a:rPr>
              <a:t> </a:t>
            </a:r>
            <a:r>
              <a:rPr sz="2300" dirty="0">
                <a:latin typeface="Arial"/>
                <a:cs typeface="Arial"/>
              </a:rPr>
              <a:t>des</a:t>
            </a:r>
            <a:r>
              <a:rPr sz="2300" spc="-15" dirty="0">
                <a:latin typeface="Arial"/>
                <a:cs typeface="Arial"/>
              </a:rPr>
              <a:t> </a:t>
            </a:r>
            <a:r>
              <a:rPr sz="2300" dirty="0">
                <a:latin typeface="Arial"/>
                <a:cs typeface="Arial"/>
              </a:rPr>
              <a:t>risques</a:t>
            </a:r>
            <a:r>
              <a:rPr sz="2300" spc="-20" dirty="0">
                <a:latin typeface="Arial"/>
                <a:cs typeface="Arial"/>
              </a:rPr>
              <a:t> </a:t>
            </a:r>
            <a:r>
              <a:rPr sz="2300" dirty="0">
                <a:latin typeface="Arial"/>
                <a:cs typeface="Arial"/>
              </a:rPr>
              <a:t>sur</a:t>
            </a:r>
            <a:r>
              <a:rPr sz="2300" spc="-15" dirty="0">
                <a:latin typeface="Arial"/>
                <a:cs typeface="Arial"/>
              </a:rPr>
              <a:t> </a:t>
            </a:r>
            <a:r>
              <a:rPr sz="2300" dirty="0">
                <a:latin typeface="Arial"/>
                <a:cs typeface="Arial"/>
              </a:rPr>
              <a:t>la</a:t>
            </a:r>
            <a:r>
              <a:rPr sz="2300" spc="-10" dirty="0">
                <a:latin typeface="Arial"/>
                <a:cs typeface="Arial"/>
              </a:rPr>
              <a:t> </a:t>
            </a:r>
            <a:r>
              <a:rPr sz="2300" dirty="0">
                <a:latin typeface="Arial"/>
                <a:cs typeface="Arial"/>
              </a:rPr>
              <a:t>route</a:t>
            </a:r>
            <a:r>
              <a:rPr sz="2300" spc="-25" dirty="0">
                <a:latin typeface="Arial"/>
                <a:cs typeface="Arial"/>
              </a:rPr>
              <a:t> </a:t>
            </a:r>
            <a:r>
              <a:rPr sz="2300" dirty="0">
                <a:latin typeface="Arial"/>
                <a:cs typeface="Arial"/>
              </a:rPr>
              <a:t>et</a:t>
            </a:r>
            <a:r>
              <a:rPr sz="2300" spc="-15" dirty="0">
                <a:latin typeface="Arial"/>
                <a:cs typeface="Arial"/>
              </a:rPr>
              <a:t> </a:t>
            </a:r>
            <a:r>
              <a:rPr sz="2300" dirty="0">
                <a:latin typeface="Arial"/>
                <a:cs typeface="Arial"/>
              </a:rPr>
              <a:t>de </a:t>
            </a:r>
            <a:r>
              <a:rPr sz="2300" spc="-540" dirty="0">
                <a:latin typeface="Arial"/>
                <a:cs typeface="Arial"/>
              </a:rPr>
              <a:t> </a:t>
            </a:r>
            <a:r>
              <a:rPr sz="2300" dirty="0">
                <a:latin typeface="Arial"/>
                <a:cs typeface="Arial"/>
              </a:rPr>
              <a:t>leurs</a:t>
            </a:r>
            <a:r>
              <a:rPr sz="2300" spc="-25" dirty="0">
                <a:latin typeface="Arial"/>
                <a:cs typeface="Arial"/>
              </a:rPr>
              <a:t> </a:t>
            </a:r>
            <a:r>
              <a:rPr sz="2300" dirty="0">
                <a:latin typeface="Arial"/>
                <a:cs typeface="Arial"/>
              </a:rPr>
              <a:t>conséquences.</a:t>
            </a:r>
          </a:p>
        </p:txBody>
      </p:sp>
      <p:sp>
        <p:nvSpPr>
          <p:cNvPr id="11" name="object 2"/>
          <p:cNvSpPr txBox="1">
            <a:spLocks/>
          </p:cNvSpPr>
          <p:nvPr/>
        </p:nvSpPr>
        <p:spPr>
          <a:xfrm>
            <a:off x="-190860" y="1158839"/>
            <a:ext cx="9039497" cy="750847"/>
          </a:xfrm>
          <a:prstGeom prst="rect">
            <a:avLst/>
          </a:prstGeom>
        </p:spPr>
        <p:txBody>
          <a:bodyPr vert="horz" wrap="square" lIns="0" tIns="12065" rIns="0" bIns="0" rtlCol="0" anchor="b">
            <a:sp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2751455" algn="r">
              <a:lnSpc>
                <a:spcPct val="100000"/>
              </a:lnSpc>
              <a:spcBef>
                <a:spcPts val="95"/>
              </a:spcBef>
            </a:pPr>
            <a:r>
              <a:rPr lang="fr-FR" sz="2400" b="1" cap="all" dirty="0">
                <a:solidFill>
                  <a:srgbClr val="FF9940"/>
                </a:solidFill>
                <a:latin typeface="Arial"/>
                <a:ea typeface="+mn-ea"/>
                <a:cs typeface="+mn-cs"/>
              </a:rPr>
              <a:t>Organisation des </a:t>
            </a:r>
            <a:r>
              <a:rPr lang="fr-FR" sz="2400" b="1" cap="all" dirty="0" smtClean="0">
                <a:solidFill>
                  <a:srgbClr val="FF9940"/>
                </a:solidFill>
                <a:latin typeface="Arial"/>
                <a:ea typeface="+mn-ea"/>
                <a:cs typeface="+mn-cs"/>
              </a:rPr>
              <a:t>sorties A </a:t>
            </a:r>
            <a:r>
              <a:rPr lang="fr-FR" sz="2400" b="1" cap="all" dirty="0">
                <a:solidFill>
                  <a:srgbClr val="FF9940"/>
                </a:solidFill>
                <a:latin typeface="Arial"/>
              </a:rPr>
              <a:t>bicyclette</a:t>
            </a:r>
            <a:endParaRPr lang="fr-FR" sz="2400" b="1" cap="all" dirty="0">
              <a:solidFill>
                <a:srgbClr val="FF9940"/>
              </a:solidFill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20100605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Thèm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hèm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hèm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111</TotalTime>
  <Words>1546</Words>
  <Application>Microsoft Office PowerPoint</Application>
  <PresentationFormat>Affichage à l'écran (4:3)</PresentationFormat>
  <Paragraphs>184</Paragraphs>
  <Slides>20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20</vt:i4>
      </vt:variant>
    </vt:vector>
  </HeadingPairs>
  <TitlesOfParts>
    <vt:vector size="26" baseType="lpstr">
      <vt:lpstr>Arial</vt:lpstr>
      <vt:lpstr>Calibri</vt:lpstr>
      <vt:lpstr>Calibri Light</vt:lpstr>
      <vt:lpstr>Symbol</vt:lpstr>
      <vt:lpstr>Tahoma</vt:lpstr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Vidéo de situations d’apprentissage :  « Ma sortie à vélo »</vt:lpstr>
    </vt:vector>
  </TitlesOfParts>
  <Company>Rectorat de Poitiers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yde-souza</dc:creator>
  <cp:lastModifiedBy>jbrouleau</cp:lastModifiedBy>
  <cp:revision>18</cp:revision>
  <dcterms:created xsi:type="dcterms:W3CDTF">2020-09-02T14:36:03Z</dcterms:created>
  <dcterms:modified xsi:type="dcterms:W3CDTF">2021-03-09T15:53:24Z</dcterms:modified>
</cp:coreProperties>
</file>