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73" r:id="rId5"/>
    <p:sldId id="259" r:id="rId6"/>
    <p:sldId id="260" r:id="rId7"/>
    <p:sldId id="261" r:id="rId8"/>
    <p:sldId id="262" r:id="rId9"/>
    <p:sldId id="263" r:id="rId10"/>
    <p:sldId id="27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76B0"/>
    <a:srgbClr val="3454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p:cViewPr>
        <p:scale>
          <a:sx n="66" d="100"/>
          <a:sy n="66" d="100"/>
        </p:scale>
        <p:origin x="-150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4" name="Forme libre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r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fr-FR" smtClean="0"/>
              <a:t>Cliquez pour modifier le style du titre</a:t>
            </a:r>
            <a:endParaRPr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6" name="Espace réservé de la date 29"/>
          <p:cNvSpPr>
            <a:spLocks noGrp="1"/>
          </p:cNvSpPr>
          <p:nvPr>
            <p:ph type="dt" sz="half" idx="10"/>
          </p:nvPr>
        </p:nvSpPr>
        <p:spPr/>
        <p:txBody>
          <a:bodyPr/>
          <a:lstStyle>
            <a:lvl1pPr>
              <a:defRPr/>
            </a:lvl1pPr>
          </a:lstStyle>
          <a:p>
            <a:pPr>
              <a:defRPr/>
            </a:pPr>
            <a:fld id="{E71806F7-BC30-4B67-8429-4C639435B62B}" type="datetimeFigureOut">
              <a:rPr lang="en-US"/>
              <a:pPr>
                <a:defRPr/>
              </a:pPr>
              <a:t>6/24/2016</a:t>
            </a:fld>
            <a:endParaRPr lang="en-US"/>
          </a:p>
        </p:txBody>
      </p:sp>
      <p:sp>
        <p:nvSpPr>
          <p:cNvPr id="7" name="Espace réservé du pied de page 18"/>
          <p:cNvSpPr>
            <a:spLocks noGrp="1"/>
          </p:cNvSpPr>
          <p:nvPr>
            <p:ph type="ftr" sz="quarter" idx="11"/>
          </p:nvPr>
        </p:nvSpPr>
        <p:spPr/>
        <p:txBody>
          <a:bodyPr/>
          <a:lstStyle>
            <a:lvl1pPr>
              <a:defRPr/>
            </a:lvl1pPr>
          </a:lstStyle>
          <a:p>
            <a:pPr>
              <a:defRPr/>
            </a:pPr>
            <a:endParaRPr lang="en-US"/>
          </a:p>
        </p:txBody>
      </p:sp>
      <p:sp>
        <p:nvSpPr>
          <p:cNvPr id="8" name="Espace réservé du numéro de diapositive 26"/>
          <p:cNvSpPr>
            <a:spLocks noGrp="1"/>
          </p:cNvSpPr>
          <p:nvPr>
            <p:ph type="sldNum" sz="quarter" idx="12"/>
          </p:nvPr>
        </p:nvSpPr>
        <p:spPr/>
        <p:txBody>
          <a:bodyPr/>
          <a:lstStyle>
            <a:lvl1pPr>
              <a:defRPr/>
            </a:lvl1pPr>
          </a:lstStyle>
          <a:p>
            <a:pPr>
              <a:defRPr/>
            </a:pPr>
            <a:fld id="{CF2DEC61-BFB5-44ED-8888-70FDB6FF95D6}"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CB5386AA-EC53-421A-9DED-05681FD5760E}" type="datetimeFigureOut">
              <a:rPr lang="en-US"/>
              <a:pPr>
                <a:defRPr/>
              </a:pPr>
              <a:t>6/24/2016</a:t>
            </a:fld>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355A804E-7759-4D2F-B8BF-C305C316AAE7}"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36CED600-81EA-4159-8A4B-D17CB4B8A7E5}" type="datetimeFigureOut">
              <a:rPr lang="en-US"/>
              <a:pPr>
                <a:defRPr/>
              </a:pPr>
              <a:t>6/24/2016</a:t>
            </a:fld>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D55D2AEC-3AB8-4589-A5B6-315456C6A311}"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7467600" cy="1143000"/>
          </a:xfrm>
        </p:spPr>
        <p:txBody>
          <a:bodyPr/>
          <a:lstStyle/>
          <a:p>
            <a:r>
              <a:rPr lang="fr-FR"/>
              <a:t>Cliquez pour modifier le style du titre</a:t>
            </a:r>
          </a:p>
        </p:txBody>
      </p:sp>
      <p:sp>
        <p:nvSpPr>
          <p:cNvPr id="3" name="Espace réservé du contenu 2"/>
          <p:cNvSpPr>
            <a:spLocks noGrp="1"/>
          </p:cNvSpPr>
          <p:nvPr>
            <p:ph sz="quarter" idx="1"/>
          </p:nvPr>
        </p:nvSpPr>
        <p:spPr>
          <a:xfrm>
            <a:off x="457200" y="1600200"/>
            <a:ext cx="3657600" cy="2185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267200" y="1600200"/>
            <a:ext cx="3657600" cy="2185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57200" y="3938588"/>
            <a:ext cx="3657600" cy="21875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4267200" y="3938588"/>
            <a:ext cx="3657600" cy="21875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9"/>
          <p:cNvSpPr>
            <a:spLocks noGrp="1"/>
          </p:cNvSpPr>
          <p:nvPr>
            <p:ph type="dt" sz="half" idx="10"/>
          </p:nvPr>
        </p:nvSpPr>
        <p:spPr/>
        <p:txBody>
          <a:bodyPr/>
          <a:lstStyle>
            <a:lvl1pPr>
              <a:defRPr/>
            </a:lvl1pPr>
          </a:lstStyle>
          <a:p>
            <a:pPr>
              <a:defRPr/>
            </a:pPr>
            <a:fld id="{F5BC3EE3-C528-433E-B9D5-9F311CFE321D}" type="datetimeFigureOut">
              <a:rPr lang="en-US"/>
              <a:pPr>
                <a:defRPr/>
              </a:pPr>
              <a:t>6/24/2016</a:t>
            </a:fld>
            <a:endParaRPr lang="en-US"/>
          </a:p>
        </p:txBody>
      </p:sp>
      <p:sp>
        <p:nvSpPr>
          <p:cNvPr id="8" name="Espace réservé du pied de page 21"/>
          <p:cNvSpPr>
            <a:spLocks noGrp="1"/>
          </p:cNvSpPr>
          <p:nvPr>
            <p:ph type="ftr" sz="quarter" idx="11"/>
          </p:nvPr>
        </p:nvSpPr>
        <p:spPr/>
        <p:txBody>
          <a:bodyPr/>
          <a:lstStyle>
            <a:lvl1pPr>
              <a:defRPr/>
            </a:lvl1pPr>
          </a:lstStyle>
          <a:p>
            <a:pPr>
              <a:defRPr/>
            </a:pPr>
            <a:endParaRPr lang="en-US"/>
          </a:p>
        </p:txBody>
      </p:sp>
      <p:sp>
        <p:nvSpPr>
          <p:cNvPr id="9" name="Espace réservé du numéro de diapositive 17"/>
          <p:cNvSpPr>
            <a:spLocks noGrp="1"/>
          </p:cNvSpPr>
          <p:nvPr>
            <p:ph type="sldNum" sz="quarter" idx="12"/>
          </p:nvPr>
        </p:nvSpPr>
        <p:spPr/>
        <p:txBody>
          <a:bodyPr/>
          <a:lstStyle>
            <a:lvl1pPr>
              <a:defRPr/>
            </a:lvl1pPr>
          </a:lstStyle>
          <a:p>
            <a:pPr>
              <a:defRPr/>
            </a:pPr>
            <a:fld id="{366002A5-473E-4716-80C1-0F78C2291CA9}"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B8A02B65-D78D-4186-9B42-507B71DFB6EF}" type="datetimeFigureOut">
              <a:rPr lang="en-US"/>
              <a:pPr>
                <a:defRPr/>
              </a:pPr>
              <a:t>6/24/2016</a:t>
            </a:fld>
            <a:endParaRPr lang="en-US"/>
          </a:p>
        </p:txBody>
      </p:sp>
      <p:sp>
        <p:nvSpPr>
          <p:cNvPr id="5" name="Espace réservé du pied de page 21"/>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p:cNvSpPr>
            <a:spLocks noGrp="1"/>
          </p:cNvSpPr>
          <p:nvPr>
            <p:ph type="sldNum" sz="quarter" idx="12"/>
          </p:nvPr>
        </p:nvSpPr>
        <p:spPr/>
        <p:txBody>
          <a:bodyPr/>
          <a:lstStyle>
            <a:lvl1pPr>
              <a:defRPr/>
            </a:lvl1pPr>
          </a:lstStyle>
          <a:p>
            <a:pPr>
              <a:defRPr/>
            </a:pPr>
            <a:fld id="{AED086F3-5769-44BC-B0F3-C2FA6ED3DA80}"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4" name="Forme libre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lstStyle>
          <a:p>
            <a:pPr>
              <a:defRPr/>
            </a:pPr>
            <a:fld id="{930C6138-15AD-469D-A1BC-C10ABD417513}" type="datetimeFigureOut">
              <a:rPr lang="en-US"/>
              <a:pPr>
                <a:defRPr/>
              </a:pPr>
              <a:t>6/24/2016</a:t>
            </a:fld>
            <a:endParaRPr lang="en-US"/>
          </a:p>
        </p:txBody>
      </p:sp>
      <p:sp>
        <p:nvSpPr>
          <p:cNvPr id="7" name="Espace réservé du pied de page 4"/>
          <p:cNvSpPr>
            <a:spLocks noGrp="1"/>
          </p:cNvSpPr>
          <p:nvPr>
            <p:ph type="ftr" sz="quarter" idx="11"/>
          </p:nvPr>
        </p:nvSpPr>
        <p:spPr/>
        <p:txBody>
          <a:bodyPr/>
          <a:lstStyle>
            <a:lvl1pPr>
              <a:defRPr/>
            </a:lvl1pPr>
          </a:lstStyle>
          <a:p>
            <a:pPr>
              <a:defRPr/>
            </a:pPr>
            <a:endParaRPr lang="en-US"/>
          </a:p>
        </p:txBody>
      </p:sp>
      <p:sp>
        <p:nvSpPr>
          <p:cNvPr id="8" name="Espace réservé du numéro de diapositive 5"/>
          <p:cNvSpPr>
            <a:spLocks noGrp="1"/>
          </p:cNvSpPr>
          <p:nvPr>
            <p:ph type="sldNum" sz="quarter" idx="12"/>
          </p:nvPr>
        </p:nvSpPr>
        <p:spPr/>
        <p:txBody>
          <a:bodyPr/>
          <a:lstStyle>
            <a:lvl1pPr>
              <a:defRPr/>
            </a:lvl1pPr>
          </a:lstStyle>
          <a:p>
            <a:pPr>
              <a:defRPr/>
            </a:pPr>
            <a:fld id="{13A0052D-B0C7-4C3B-8A07-B99FBF1759D9}"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3F1C8F48-4C0A-4047-A14C-F88FE5B089B0}" type="datetimeFigureOut">
              <a:rPr lang="en-US"/>
              <a:pPr>
                <a:defRPr/>
              </a:pPr>
              <a:t>6/24/2016</a:t>
            </a:fld>
            <a:endParaRPr lang="en-US"/>
          </a:p>
        </p:txBody>
      </p:sp>
      <p:sp>
        <p:nvSpPr>
          <p:cNvPr id="6" name="Espace réservé du pied de page 21"/>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p:cNvSpPr>
            <a:spLocks noGrp="1"/>
          </p:cNvSpPr>
          <p:nvPr>
            <p:ph type="sldNum" sz="quarter" idx="12"/>
          </p:nvPr>
        </p:nvSpPr>
        <p:spPr/>
        <p:txBody>
          <a:bodyPr/>
          <a:lstStyle>
            <a:lvl1pPr>
              <a:defRPr/>
            </a:lvl1pPr>
          </a:lstStyle>
          <a:p>
            <a:pPr>
              <a:defRPr/>
            </a:pPr>
            <a:fld id="{0D1EB43F-8F7C-411C-A1C3-414DCA693EBE}"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lstStyle>
          <a:p>
            <a:pPr>
              <a:defRPr/>
            </a:pPr>
            <a:fld id="{5E84A5F1-9E88-48C3-A186-3E48B76F1C7F}" type="datetimeFigureOut">
              <a:rPr lang="en-US"/>
              <a:pPr>
                <a:defRPr/>
              </a:pPr>
              <a:t>6/24/2016</a:t>
            </a:fld>
            <a:endParaRPr lang="en-US"/>
          </a:p>
        </p:txBody>
      </p:sp>
      <p:sp>
        <p:nvSpPr>
          <p:cNvPr id="8" name="Espace réservé du pied de page 7"/>
          <p:cNvSpPr>
            <a:spLocks noGrp="1"/>
          </p:cNvSpPr>
          <p:nvPr>
            <p:ph type="ftr" sz="quarter" idx="11"/>
          </p:nvPr>
        </p:nvSpPr>
        <p:spPr/>
        <p:txBody>
          <a:bodyPr/>
          <a:lstStyle>
            <a:lvl1pPr>
              <a:defRPr/>
            </a:lvl1pPr>
          </a:lstStyle>
          <a:p>
            <a:pPr>
              <a:defRPr/>
            </a:pPr>
            <a:endParaRPr lang="en-US"/>
          </a:p>
        </p:txBody>
      </p:sp>
      <p:sp>
        <p:nvSpPr>
          <p:cNvPr id="9" name="Espace réservé du numéro de diapositive 8"/>
          <p:cNvSpPr>
            <a:spLocks noGrp="1"/>
          </p:cNvSpPr>
          <p:nvPr>
            <p:ph type="sldNum" sz="quarter" idx="12"/>
          </p:nvPr>
        </p:nvSpPr>
        <p:spPr/>
        <p:txBody>
          <a:bodyPr/>
          <a:lstStyle>
            <a:lvl1pPr>
              <a:defRPr/>
            </a:lvl1pPr>
          </a:lstStyle>
          <a:p>
            <a:pPr>
              <a:defRPr/>
            </a:pPr>
            <a:fld id="{3F80FD11-4D4E-4B5F-BAE7-1905563A3FE1}"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lstStyle>
            <a:lvl1pPr algn="l">
              <a:defRPr sz="4600"/>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6E8DA67D-6654-4ECE-81B6-847AA6F77981}" type="datetimeFigureOut">
              <a:rPr lang="en-US"/>
              <a:pPr>
                <a:defRPr/>
              </a:pPr>
              <a:t>6/24/2016</a:t>
            </a:fld>
            <a:endParaRPr lang="en-US"/>
          </a:p>
        </p:txBody>
      </p:sp>
      <p:sp>
        <p:nvSpPr>
          <p:cNvPr id="4" name="Espace réservé du pied de page 21"/>
          <p:cNvSpPr>
            <a:spLocks noGrp="1"/>
          </p:cNvSpPr>
          <p:nvPr>
            <p:ph type="ftr" sz="quarter" idx="11"/>
          </p:nvPr>
        </p:nvSpPr>
        <p:spPr/>
        <p:txBody>
          <a:bodyPr/>
          <a:lstStyle>
            <a:lvl1pPr>
              <a:defRPr/>
            </a:lvl1pPr>
          </a:lstStyle>
          <a:p>
            <a:pPr>
              <a:defRPr/>
            </a:pPr>
            <a:endParaRPr lang="en-US"/>
          </a:p>
        </p:txBody>
      </p:sp>
      <p:sp>
        <p:nvSpPr>
          <p:cNvPr id="5" name="Espace réservé du numéro de diapositive 17"/>
          <p:cNvSpPr>
            <a:spLocks noGrp="1"/>
          </p:cNvSpPr>
          <p:nvPr>
            <p:ph type="sldNum" sz="quarter" idx="12"/>
          </p:nvPr>
        </p:nvSpPr>
        <p:spPr/>
        <p:txBody>
          <a:bodyPr/>
          <a:lstStyle>
            <a:lvl1pPr>
              <a:defRPr/>
            </a:lvl1pPr>
          </a:lstStyle>
          <a:p>
            <a:pPr>
              <a:defRPr/>
            </a:pPr>
            <a:fld id="{5B94835F-F1AB-4846-9535-33D40E121509}"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B09CC2B4-4B67-44E7-97F0-5D4F85AABBA4}" type="datetimeFigureOut">
              <a:rPr lang="en-US"/>
              <a:pPr>
                <a:defRPr/>
              </a:pPr>
              <a:t>6/24/2016</a:t>
            </a:fld>
            <a:endParaRPr lang="en-US"/>
          </a:p>
        </p:txBody>
      </p:sp>
      <p:sp>
        <p:nvSpPr>
          <p:cNvPr id="3" name="Espace réservé du pied de page 21"/>
          <p:cNvSpPr>
            <a:spLocks noGrp="1"/>
          </p:cNvSpPr>
          <p:nvPr>
            <p:ph type="ftr" sz="quarter" idx="11"/>
          </p:nvPr>
        </p:nvSpPr>
        <p:spPr/>
        <p:txBody>
          <a:bodyPr/>
          <a:lstStyle>
            <a:lvl1pPr>
              <a:defRPr/>
            </a:lvl1pPr>
          </a:lstStyle>
          <a:p>
            <a:pPr>
              <a:defRPr/>
            </a:pPr>
            <a:endParaRPr lang="en-US"/>
          </a:p>
        </p:txBody>
      </p:sp>
      <p:sp>
        <p:nvSpPr>
          <p:cNvPr id="4" name="Espace réservé du numéro de diapositive 17"/>
          <p:cNvSpPr>
            <a:spLocks noGrp="1"/>
          </p:cNvSpPr>
          <p:nvPr>
            <p:ph type="sldNum" sz="quarter" idx="12"/>
          </p:nvPr>
        </p:nvSpPr>
        <p:spPr/>
        <p:txBody>
          <a:bodyPr/>
          <a:lstStyle>
            <a:lvl1pPr>
              <a:defRPr/>
            </a:lvl1pPr>
          </a:lstStyle>
          <a:p>
            <a:pPr>
              <a:defRPr/>
            </a:pPr>
            <a:fld id="{38BF5D51-FEE9-4DCC-8157-61E1C4F7A369}"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pPr>
              <a:defRPr/>
            </a:pPr>
            <a:fld id="{9CEDA6FB-1190-46F5-BD8E-1F917DB9FECB}" type="datetimeFigureOut">
              <a:rPr lang="en-US"/>
              <a:pPr>
                <a:defRPr/>
              </a:pPr>
              <a:t>6/24/2016</a:t>
            </a:fld>
            <a:endParaRPr lang="en-US"/>
          </a:p>
        </p:txBody>
      </p:sp>
      <p:sp>
        <p:nvSpPr>
          <p:cNvPr id="6" name="Espace réservé du pied de page 5"/>
          <p:cNvSpPr>
            <a:spLocks noGrp="1"/>
          </p:cNvSpPr>
          <p:nvPr>
            <p:ph type="ftr" sz="quarter" idx="11"/>
          </p:nvPr>
        </p:nvSpPr>
        <p:spPr/>
        <p:txBody>
          <a:bodyPr/>
          <a:lstStyle>
            <a:lvl1pPr>
              <a:defRPr/>
            </a:lvl1pPr>
          </a:lstStyle>
          <a:p>
            <a:pPr>
              <a:defRPr/>
            </a:pPr>
            <a:endParaRPr lang="en-US"/>
          </a:p>
        </p:txBody>
      </p:sp>
      <p:sp>
        <p:nvSpPr>
          <p:cNvPr id="7" name="Espace réservé du numéro de diapositive 6"/>
          <p:cNvSpPr>
            <a:spLocks noGrp="1"/>
          </p:cNvSpPr>
          <p:nvPr>
            <p:ph type="sldNum" sz="quarter" idx="12"/>
          </p:nvPr>
        </p:nvSpPr>
        <p:spPr>
          <a:xfrm>
            <a:off x="8156575" y="6421438"/>
            <a:ext cx="762000" cy="365125"/>
          </a:xfrm>
        </p:spPr>
        <p:txBody>
          <a:bodyPr/>
          <a:lstStyle>
            <a:lvl1pPr>
              <a:defRPr/>
            </a:lvl1pPr>
          </a:lstStyle>
          <a:p>
            <a:pPr>
              <a:defRPr/>
            </a:pPr>
            <a:fld id="{C16584EB-5F03-46CF-9508-16362A469C3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6CA4E615-CCCA-4406-9454-B07B96755167}" type="datetimeFigureOut">
              <a:rPr lang="en-US"/>
              <a:pPr>
                <a:defRPr/>
              </a:pPr>
              <a:t>6/24/2016</a:t>
            </a:fld>
            <a:endParaRPr lang="en-US"/>
          </a:p>
        </p:txBody>
      </p:sp>
      <p:sp>
        <p:nvSpPr>
          <p:cNvPr id="6" name="Espace réservé du pied de page 5"/>
          <p:cNvSpPr>
            <a:spLocks noGrp="1"/>
          </p:cNvSpPr>
          <p:nvPr>
            <p:ph type="ftr" sz="quarter" idx="11"/>
          </p:nvPr>
        </p:nvSpPr>
        <p:spPr/>
        <p:txBody>
          <a:bodyPr/>
          <a:lstStyle>
            <a:lvl1pPr>
              <a:defRPr/>
            </a:lvl1pPr>
          </a:lstStyle>
          <a:p>
            <a:pPr>
              <a:defRPr/>
            </a:pPr>
            <a:endParaRPr lang="en-US"/>
          </a:p>
        </p:txBody>
      </p:sp>
      <p:sp>
        <p:nvSpPr>
          <p:cNvPr id="7" name="Espace réservé du numéro de diapositive 6"/>
          <p:cNvSpPr>
            <a:spLocks noGrp="1"/>
          </p:cNvSpPr>
          <p:nvPr>
            <p:ph type="sldNum" sz="quarter" idx="12"/>
          </p:nvPr>
        </p:nvSpPr>
        <p:spPr/>
        <p:txBody>
          <a:bodyPr/>
          <a:lstStyle>
            <a:lvl1pPr>
              <a:defRPr/>
            </a:lvl1pPr>
          </a:lstStyle>
          <a:p>
            <a:pPr>
              <a:defRPr/>
            </a:pPr>
            <a:fld id="{A1874D06-5D14-4C89-92AA-4B7376A898A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Espace réservé du titre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C7D71A22-85E3-45E5-AC4A-F566187DABE5}" type="datetimeFigureOut">
              <a:rPr lang="en-US"/>
              <a:pPr>
                <a:defRPr/>
              </a:pPr>
              <a:t>6/24/2016</a:t>
            </a:fld>
            <a:endParaRPr lang="en-US"/>
          </a:p>
        </p:txBody>
      </p:sp>
      <p:sp>
        <p:nvSpPr>
          <p:cNvPr id="22" name="Espace réservé du pied de page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n-US"/>
          </a:p>
        </p:txBody>
      </p:sp>
      <p:sp>
        <p:nvSpPr>
          <p:cNvPr id="18" name="Espace réservé du numéro de diapositive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CF94EFDA-C4CF-4F5E-B66A-C2623AA4545B}" type="slidenum">
              <a:rPr lang="en-US"/>
              <a:pPr>
                <a:defRPr/>
              </a:pPr>
              <a:t>‹N°›</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02" r:id="rId2"/>
    <p:sldLayoutId id="2147483710" r:id="rId3"/>
    <p:sldLayoutId id="2147483703" r:id="rId4"/>
    <p:sldLayoutId id="2147483711" r:id="rId5"/>
    <p:sldLayoutId id="2147483704" r:id="rId6"/>
    <p:sldLayoutId id="2147483705" r:id="rId7"/>
    <p:sldLayoutId id="2147483712" r:id="rId8"/>
    <p:sldLayoutId id="2147483713" r:id="rId9"/>
    <p:sldLayoutId id="2147483706" r:id="rId10"/>
    <p:sldLayoutId id="2147483707" r:id="rId11"/>
    <p:sldLayoutId id="2147483708" r:id="rId12"/>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2.xml"/><Relationship Id="rId1" Type="http://schemas.openxmlformats.org/officeDocument/2006/relationships/video" Target="file:///C:\Users\lkadur\Desktop\Bureau\Evaluations\Carnet%20de%20suivi%20des%20apprentissages%20Nanteuil\Laetitia+Kadur.mp4" TargetMode="Externa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2" Type="http://schemas.openxmlformats.org/officeDocument/2006/relationships/hyperlink" Target="eduscol.education.fr/cid97131/suivi-et-evaluation-a-l-ecole-maternell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ous-titre 1"/>
          <p:cNvSpPr>
            <a:spLocks noGrp="1"/>
          </p:cNvSpPr>
          <p:nvPr>
            <p:ph type="subTitle" idx="1"/>
          </p:nvPr>
        </p:nvSpPr>
        <p:spPr>
          <a:xfrm>
            <a:off x="684213" y="1557338"/>
            <a:ext cx="6480175" cy="1752600"/>
          </a:xfrm>
        </p:spPr>
        <p:txBody>
          <a:bodyPr/>
          <a:lstStyle/>
          <a:p>
            <a:pPr eaLnBrk="1" hangingPunct="1"/>
            <a:r>
              <a:rPr lang="fr-FR" sz="1200" smtClean="0"/>
              <a:t>Document réalisé par Laëtitia Kadur </a:t>
            </a:r>
          </a:p>
          <a:p>
            <a:pPr eaLnBrk="1" hangingPunct="1"/>
            <a:r>
              <a:rPr lang="fr-FR" sz="1200" smtClean="0"/>
              <a:t>d’après le travail de</a:t>
            </a:r>
            <a:r>
              <a:rPr lang="fr-FR" smtClean="0"/>
              <a:t> Kévin Rapeau</a:t>
            </a:r>
          </a:p>
          <a:p>
            <a:pPr eaLnBrk="1" hangingPunct="1"/>
            <a:r>
              <a:rPr lang="fr-FR" smtClean="0"/>
              <a:t>PS/MS – Nanteuil en Vallée</a:t>
            </a:r>
          </a:p>
          <a:p>
            <a:pPr eaLnBrk="1" hangingPunct="1"/>
            <a:r>
              <a:rPr lang="fr-FR" smtClean="0"/>
              <a:t>Année scolaire 2015 - 2016</a:t>
            </a:r>
          </a:p>
        </p:txBody>
      </p:sp>
      <p:sp>
        <p:nvSpPr>
          <p:cNvPr id="14341" name="Text Box 5"/>
          <p:cNvSpPr txBox="1">
            <a:spLocks noChangeArrowheads="1"/>
          </p:cNvSpPr>
          <p:nvPr/>
        </p:nvSpPr>
        <p:spPr bwMode="auto">
          <a:xfrm>
            <a:off x="179388" y="4149725"/>
            <a:ext cx="7019925" cy="1739900"/>
          </a:xfrm>
          <a:prstGeom prst="rect">
            <a:avLst/>
          </a:prstGeom>
          <a:noFill/>
          <a:ln w="9525">
            <a:noFill/>
            <a:miter lim="800000"/>
            <a:headEnd/>
            <a:tailEnd/>
          </a:ln>
          <a:effectLst/>
        </p:spPr>
        <p:txBody>
          <a:bodyPr>
            <a:spAutoFit/>
          </a:bodyPr>
          <a:lstStyle/>
          <a:p>
            <a:pPr algn="r">
              <a:spcBef>
                <a:spcPct val="50000"/>
              </a:spcBef>
              <a:defRPr/>
            </a:pPr>
            <a:r>
              <a:rPr lang="fr-FR" sz="3600">
                <a:solidFill>
                  <a:schemeClr val="accent1"/>
                </a:solidFill>
                <a:effectLst>
                  <a:outerShdw blurRad="38100" dist="38100" dir="2700000" algn="tl">
                    <a:srgbClr val="000000"/>
                  </a:outerShdw>
                </a:effectLst>
                <a:latin typeface="Georgia" pitchFamily="18" charset="0"/>
              </a:rPr>
              <a:t>UN EXEMPLE DE MISE EN PLACE DU CARNET DE SUIVI DES APPRENTISSAGES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ChangeArrowheads="1"/>
          </p:cNvSpPr>
          <p:nvPr/>
        </p:nvSpPr>
        <p:spPr bwMode="auto">
          <a:xfrm>
            <a:off x="755650" y="2724150"/>
            <a:ext cx="7704138" cy="1739900"/>
          </a:xfrm>
          <a:prstGeom prst="rect">
            <a:avLst/>
          </a:prstGeom>
          <a:noFill/>
          <a:ln w="9525">
            <a:noFill/>
            <a:miter lim="800000"/>
            <a:headEnd/>
            <a:tailEnd/>
          </a:ln>
        </p:spPr>
        <p:txBody>
          <a:bodyPr anchor="ctr">
            <a:spAutoFit/>
          </a:bodyPr>
          <a:lstStyle/>
          <a:p>
            <a:pPr algn="ctr"/>
            <a:r>
              <a:rPr lang="fr-FR">
                <a:latin typeface="Arial Unicode MS" pitchFamily="34" charset="-128"/>
                <a:ea typeface="Arial Unicode MS" pitchFamily="34" charset="-128"/>
                <a:cs typeface="Arial Unicode MS" pitchFamily="34" charset="-128"/>
              </a:rPr>
              <a:t>Merci beaucoup à Monsieur Rapeau d’avoir accepté de montrer son fonctionnement aux collègues de cycle 1, et de partager ses outils qui ont nécessité un impressionnant travail préparatoire.</a:t>
            </a:r>
          </a:p>
          <a:p>
            <a:pPr algn="ctr"/>
            <a:endParaRPr lang="fr-FR">
              <a:latin typeface="Arial Unicode MS" pitchFamily="34" charset="-128"/>
              <a:ea typeface="Arial Unicode MS" pitchFamily="34" charset="-128"/>
              <a:cs typeface="Arial Unicode MS" pitchFamily="34" charset="-128"/>
            </a:endParaRPr>
          </a:p>
          <a:p>
            <a:pPr algn="ctr"/>
            <a:r>
              <a:rPr lang="fr-FR">
                <a:latin typeface="Arial Unicode MS" pitchFamily="34" charset="-128"/>
                <a:ea typeface="Arial Unicode MS" pitchFamily="34" charset="-128"/>
                <a:cs typeface="Arial Unicode MS" pitchFamily="34" charset="-128"/>
              </a:rPr>
              <a:t>Vous trouverez ses documents en pièce jointe à l’article.</a:t>
            </a:r>
            <a:endParaRPr lang="fr-FR" sz="900">
              <a:latin typeface="Arial Unicode MS" pitchFamily="34" charset="-128"/>
              <a:ea typeface="Arial Unicode MS" pitchFamily="34" charset="-128"/>
              <a:cs typeface="Arial Unicode MS" pitchFamily="34" charset="-128"/>
            </a:endParaRPr>
          </a:p>
          <a:p>
            <a:pPr algn="ctr"/>
            <a:endParaRPr lang="fr-FR">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a:xfrm>
            <a:off x="684213" y="3357563"/>
            <a:ext cx="7470775" cy="1143000"/>
          </a:xfrm>
        </p:spPr>
        <p:txBody>
          <a:bodyPr/>
          <a:lstStyle/>
          <a:p>
            <a:pPr algn="ctr" eaLnBrk="1" hangingPunct="1"/>
            <a:r>
              <a:rPr lang="fr-FR" sz="2400" smtClean="0"/>
              <a:t>Conformément au BO n°3 du 21 janvier 2016 qui précise les modalités de suivi et d’évaluation des apprentissages des élèves au cycle 1, le carnet de suivi des apprentissages a été mis en place à la rentrée 2015.</a:t>
            </a:r>
            <a:br>
              <a:rPr lang="fr-FR" sz="2400" smtClean="0"/>
            </a:br>
            <a:r>
              <a:rPr lang="fr-FR" sz="2400" smtClean="0"/>
              <a:t/>
            </a:r>
            <a:br>
              <a:rPr lang="fr-FR" sz="2400" smtClean="0"/>
            </a:br>
            <a:endParaRPr lang="fr-FR"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23850" y="692150"/>
            <a:ext cx="1584325" cy="650875"/>
          </a:xfrm>
          <a:prstGeom prst="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solidFill>
              <a:srgbClr val="00B0F0"/>
            </a:solidFill>
          </a:ln>
        </p:spPr>
        <p:txBody>
          <a:bodyPr>
            <a:spAutoFit/>
          </a:bodyPr>
          <a:lstStyle/>
          <a:p>
            <a:pPr algn="ctr">
              <a:defRPr/>
            </a:pPr>
            <a:r>
              <a:rPr lang="fr-FR"/>
              <a:t>Evaluation positive</a:t>
            </a:r>
          </a:p>
        </p:txBody>
      </p:sp>
      <p:sp>
        <p:nvSpPr>
          <p:cNvPr id="4" name="ZoneTexte 3"/>
          <p:cNvSpPr txBox="1"/>
          <p:nvPr/>
        </p:nvSpPr>
        <p:spPr>
          <a:xfrm>
            <a:off x="539750" y="4941888"/>
            <a:ext cx="2447925" cy="925512"/>
          </a:xfrm>
          <a:prstGeom prst="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solidFill>
              <a:srgbClr val="00B0F0"/>
            </a:solidFill>
          </a:ln>
        </p:spPr>
        <p:txBody>
          <a:bodyPr>
            <a:spAutoFit/>
          </a:bodyPr>
          <a:lstStyle/>
          <a:p>
            <a:pPr algn="ctr">
              <a:defRPr/>
            </a:pPr>
            <a:r>
              <a:rPr lang="fr-FR"/>
              <a:t>Progrès de l’enfant par rapport à lui-même</a:t>
            </a:r>
          </a:p>
        </p:txBody>
      </p:sp>
      <p:sp>
        <p:nvSpPr>
          <p:cNvPr id="5" name="ZoneTexte 4"/>
          <p:cNvSpPr txBox="1"/>
          <p:nvPr/>
        </p:nvSpPr>
        <p:spPr>
          <a:xfrm>
            <a:off x="4716463" y="908050"/>
            <a:ext cx="2736850" cy="925513"/>
          </a:xfrm>
          <a:prstGeom prst="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solidFill>
              <a:srgbClr val="00B0F0"/>
            </a:solidFill>
          </a:ln>
        </p:spPr>
        <p:txBody>
          <a:bodyPr>
            <a:spAutoFit/>
          </a:bodyPr>
          <a:lstStyle/>
          <a:p>
            <a:pPr algn="ctr">
              <a:defRPr/>
            </a:pPr>
            <a:r>
              <a:rPr lang="fr-FR"/>
              <a:t>Observation et interprétation de ce chaque enfant dit ou fait</a:t>
            </a:r>
          </a:p>
        </p:txBody>
      </p:sp>
      <p:sp>
        <p:nvSpPr>
          <p:cNvPr id="17412" name="ZoneTexte 5"/>
          <p:cNvSpPr txBox="1">
            <a:spLocks noChangeArrowheads="1"/>
          </p:cNvSpPr>
          <p:nvPr/>
        </p:nvSpPr>
        <p:spPr bwMode="auto">
          <a:xfrm>
            <a:off x="2916238" y="3284538"/>
            <a:ext cx="2232025" cy="650875"/>
          </a:xfrm>
          <a:prstGeom prst="rect">
            <a:avLst/>
          </a:prstGeom>
          <a:solidFill>
            <a:srgbClr val="0070C0"/>
          </a:solidFill>
          <a:ln w="9525">
            <a:solidFill>
              <a:srgbClr val="00B0F0"/>
            </a:solidFill>
            <a:miter lim="800000"/>
            <a:headEnd/>
            <a:tailEnd/>
          </a:ln>
        </p:spPr>
        <p:txBody>
          <a:bodyPr>
            <a:spAutoFit/>
          </a:bodyPr>
          <a:lstStyle/>
          <a:p>
            <a:pPr algn="ctr"/>
            <a:r>
              <a:rPr lang="fr-FR"/>
              <a:t>Carnet de suivi des apprentissages</a:t>
            </a:r>
          </a:p>
        </p:txBody>
      </p:sp>
      <p:sp>
        <p:nvSpPr>
          <p:cNvPr id="17413" name="Text Box 11"/>
          <p:cNvSpPr txBox="1">
            <a:spLocks noChangeArrowheads="1"/>
          </p:cNvSpPr>
          <p:nvPr/>
        </p:nvSpPr>
        <p:spPr bwMode="auto">
          <a:xfrm>
            <a:off x="5580063" y="4868863"/>
            <a:ext cx="3024187" cy="650875"/>
          </a:xfrm>
          <a:prstGeom prst="rect">
            <a:avLst/>
          </a:prstGeom>
          <a:gradFill rotWithShape="1">
            <a:gsLst>
              <a:gs pos="0">
                <a:schemeClr val="bg2"/>
              </a:gs>
              <a:gs pos="100000">
                <a:srgbClr val="34545E"/>
              </a:gs>
            </a:gsLst>
            <a:lin ang="5400000" scaled="1"/>
          </a:gradFill>
          <a:ln w="9525">
            <a:solidFill>
              <a:srgbClr val="00CCFF"/>
            </a:solidFill>
            <a:miter lim="800000"/>
            <a:headEnd/>
            <a:tailEnd/>
          </a:ln>
        </p:spPr>
        <p:txBody>
          <a:bodyPr>
            <a:spAutoFit/>
          </a:bodyPr>
          <a:lstStyle/>
          <a:p>
            <a:pPr algn="ctr">
              <a:spcBef>
                <a:spcPct val="50000"/>
              </a:spcBef>
            </a:pPr>
            <a:r>
              <a:rPr lang="fr-FR"/>
              <a:t>Mise en valeur du cheminement de l’enfant</a:t>
            </a:r>
          </a:p>
        </p:txBody>
      </p:sp>
      <p:sp>
        <p:nvSpPr>
          <p:cNvPr id="17414" name="Text Box 11"/>
          <p:cNvSpPr txBox="1">
            <a:spLocks noChangeArrowheads="1"/>
          </p:cNvSpPr>
          <p:nvPr/>
        </p:nvSpPr>
        <p:spPr bwMode="auto">
          <a:xfrm>
            <a:off x="6084888" y="2924175"/>
            <a:ext cx="2663825" cy="788988"/>
          </a:xfrm>
          <a:prstGeom prst="rect">
            <a:avLst/>
          </a:prstGeom>
          <a:gradFill rotWithShape="1">
            <a:gsLst>
              <a:gs pos="0">
                <a:schemeClr val="bg2"/>
              </a:gs>
              <a:gs pos="100000">
                <a:srgbClr val="34545E"/>
              </a:gs>
            </a:gsLst>
            <a:lin ang="5400000" scaled="1"/>
          </a:gradFill>
          <a:ln w="9525">
            <a:solidFill>
              <a:srgbClr val="00CCFF"/>
            </a:solidFill>
            <a:miter lim="800000"/>
            <a:headEnd/>
            <a:tailEnd/>
          </a:ln>
        </p:spPr>
        <p:txBody>
          <a:bodyPr>
            <a:spAutoFit/>
          </a:bodyPr>
          <a:lstStyle/>
          <a:p>
            <a:pPr algn="ctr">
              <a:spcBef>
                <a:spcPct val="50000"/>
              </a:spcBef>
            </a:pPr>
            <a:r>
              <a:rPr lang="fr-FR"/>
              <a:t>Démarche explicite </a:t>
            </a:r>
          </a:p>
          <a:p>
            <a:pPr algn="ctr">
              <a:spcBef>
                <a:spcPct val="50000"/>
              </a:spcBef>
            </a:pPr>
            <a:r>
              <a:rPr lang="fr-FR"/>
              <a:t>pour les familles</a:t>
            </a:r>
          </a:p>
        </p:txBody>
      </p:sp>
      <p:sp>
        <p:nvSpPr>
          <p:cNvPr id="2" name="ZoneTexte 2"/>
          <p:cNvSpPr txBox="1"/>
          <p:nvPr/>
        </p:nvSpPr>
        <p:spPr>
          <a:xfrm>
            <a:off x="323850" y="3213100"/>
            <a:ext cx="1584325" cy="1200150"/>
          </a:xfrm>
          <a:prstGeom prst="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solidFill>
              <a:srgbClr val="00B0F0"/>
            </a:solidFill>
          </a:ln>
        </p:spPr>
        <p:txBody>
          <a:bodyPr>
            <a:spAutoFit/>
          </a:bodyPr>
          <a:lstStyle/>
          <a:p>
            <a:pPr algn="ctr">
              <a:defRPr/>
            </a:pPr>
            <a:r>
              <a:rPr lang="fr-FR"/>
              <a:t>Traces des réussites tout au long du cycle</a:t>
            </a:r>
          </a:p>
        </p:txBody>
      </p:sp>
      <p:cxnSp>
        <p:nvCxnSpPr>
          <p:cNvPr id="17416" name="AutoShape 19"/>
          <p:cNvCxnSpPr>
            <a:cxnSpLocks noChangeShapeType="1"/>
            <a:stCxn id="17412" idx="1"/>
            <a:endCxn id="3" idx="3"/>
          </p:cNvCxnSpPr>
          <p:nvPr/>
        </p:nvCxnSpPr>
        <p:spPr bwMode="auto">
          <a:xfrm rot="10800000">
            <a:off x="1908175" y="1017588"/>
            <a:ext cx="1008063" cy="2592387"/>
          </a:xfrm>
          <a:prstGeom prst="curvedConnector3">
            <a:avLst>
              <a:gd name="adj1" fmla="val 49921"/>
            </a:avLst>
          </a:prstGeom>
          <a:noFill/>
          <a:ln w="9525">
            <a:solidFill>
              <a:schemeClr val="tx1"/>
            </a:solidFill>
            <a:round/>
            <a:headEnd/>
            <a:tailEnd type="triangle" w="med" len="med"/>
          </a:ln>
        </p:spPr>
      </p:cxnSp>
      <p:cxnSp>
        <p:nvCxnSpPr>
          <p:cNvPr id="17417" name="AutoShape 20"/>
          <p:cNvCxnSpPr>
            <a:cxnSpLocks noChangeShapeType="1"/>
            <a:stCxn id="17412" idx="0"/>
            <a:endCxn id="5" idx="2"/>
          </p:cNvCxnSpPr>
          <p:nvPr/>
        </p:nvCxnSpPr>
        <p:spPr bwMode="auto">
          <a:xfrm rot="-5400000">
            <a:off x="4333081" y="1532732"/>
            <a:ext cx="1450975" cy="2052638"/>
          </a:xfrm>
          <a:prstGeom prst="curvedConnector3">
            <a:avLst>
              <a:gd name="adj1" fmla="val 50000"/>
            </a:avLst>
          </a:prstGeom>
          <a:noFill/>
          <a:ln w="9525">
            <a:solidFill>
              <a:schemeClr val="tx1"/>
            </a:solidFill>
            <a:round/>
            <a:headEnd/>
            <a:tailEnd type="triangle" w="med" len="med"/>
          </a:ln>
        </p:spPr>
      </p:cxnSp>
      <p:cxnSp>
        <p:nvCxnSpPr>
          <p:cNvPr id="17418" name="AutoShape 23"/>
          <p:cNvCxnSpPr>
            <a:cxnSpLocks noChangeShapeType="1"/>
            <a:stCxn id="17412" idx="3"/>
            <a:endCxn id="17413" idx="0"/>
          </p:cNvCxnSpPr>
          <p:nvPr/>
        </p:nvCxnSpPr>
        <p:spPr bwMode="auto">
          <a:xfrm>
            <a:off x="5148263" y="3609975"/>
            <a:ext cx="1944687" cy="1258888"/>
          </a:xfrm>
          <a:prstGeom prst="curvedConnector2">
            <a:avLst/>
          </a:prstGeom>
          <a:noFill/>
          <a:ln w="9525">
            <a:solidFill>
              <a:schemeClr val="tx1"/>
            </a:solidFill>
            <a:round/>
            <a:headEnd/>
            <a:tailEnd type="triangle" w="med" len="med"/>
          </a:ln>
        </p:spPr>
      </p:cxnSp>
      <p:cxnSp>
        <p:nvCxnSpPr>
          <p:cNvPr id="17419" name="AutoShape 24"/>
          <p:cNvCxnSpPr>
            <a:cxnSpLocks noChangeShapeType="1"/>
          </p:cNvCxnSpPr>
          <p:nvPr/>
        </p:nvCxnSpPr>
        <p:spPr bwMode="auto">
          <a:xfrm rot="10800000" flipH="1" flipV="1">
            <a:off x="2916238" y="3644900"/>
            <a:ext cx="71437" cy="1795463"/>
          </a:xfrm>
          <a:prstGeom prst="curvedConnector5">
            <a:avLst>
              <a:gd name="adj1" fmla="val -320000"/>
              <a:gd name="adj2" fmla="val 46153"/>
              <a:gd name="adj3" fmla="val 420000"/>
            </a:avLst>
          </a:prstGeom>
          <a:noFill/>
          <a:ln w="9525">
            <a:solidFill>
              <a:schemeClr val="tx1"/>
            </a:solidFill>
            <a:round/>
            <a:headEnd/>
            <a:tailEnd type="triangle" w="med" len="med"/>
          </a:ln>
        </p:spPr>
      </p:cxnSp>
      <p:cxnSp>
        <p:nvCxnSpPr>
          <p:cNvPr id="17420" name="AutoShape 25"/>
          <p:cNvCxnSpPr>
            <a:cxnSpLocks noChangeShapeType="1"/>
            <a:stCxn id="17412" idx="1"/>
          </p:cNvCxnSpPr>
          <p:nvPr/>
        </p:nvCxnSpPr>
        <p:spPr bwMode="auto">
          <a:xfrm rot="10800000">
            <a:off x="1908175" y="3538538"/>
            <a:ext cx="1008063" cy="71437"/>
          </a:xfrm>
          <a:prstGeom prst="curvedConnector3">
            <a:avLst>
              <a:gd name="adj1" fmla="val 49921"/>
            </a:avLst>
          </a:prstGeom>
          <a:noFill/>
          <a:ln w="9525">
            <a:solidFill>
              <a:schemeClr val="tx1"/>
            </a:solidFill>
            <a:round/>
            <a:headEnd/>
            <a:tailEnd type="triangle" w="med" len="med"/>
          </a:ln>
        </p:spPr>
      </p:cxnSp>
      <p:cxnSp>
        <p:nvCxnSpPr>
          <p:cNvPr id="17421" name="AutoShape 26"/>
          <p:cNvCxnSpPr>
            <a:cxnSpLocks noChangeShapeType="1"/>
            <a:stCxn id="17412" idx="3"/>
            <a:endCxn id="17414" idx="1"/>
          </p:cNvCxnSpPr>
          <p:nvPr/>
        </p:nvCxnSpPr>
        <p:spPr bwMode="auto">
          <a:xfrm flipV="1">
            <a:off x="5148263" y="3319463"/>
            <a:ext cx="936625" cy="290512"/>
          </a:xfrm>
          <a:prstGeom prst="curvedConnector3">
            <a:avLst>
              <a:gd name="adj1" fmla="val 50000"/>
            </a:avLst>
          </a:prstGeom>
          <a:noFill/>
          <a:ln w="9525">
            <a:solidFill>
              <a:schemeClr val="tx1"/>
            </a:solidFill>
            <a:round/>
            <a:headEnd/>
            <a:tailEnd type="triangle" w="med" len="med"/>
          </a:ln>
        </p:spPr>
      </p:cxnSp>
      <p:sp>
        <p:nvSpPr>
          <p:cNvPr id="17422" name="Text Box 11"/>
          <p:cNvSpPr txBox="1">
            <a:spLocks noChangeArrowheads="1"/>
          </p:cNvSpPr>
          <p:nvPr/>
        </p:nvSpPr>
        <p:spPr bwMode="auto">
          <a:xfrm>
            <a:off x="3276600" y="6021388"/>
            <a:ext cx="3024188" cy="650875"/>
          </a:xfrm>
          <a:prstGeom prst="rect">
            <a:avLst/>
          </a:prstGeom>
          <a:gradFill rotWithShape="1">
            <a:gsLst>
              <a:gs pos="0">
                <a:schemeClr val="bg2"/>
              </a:gs>
              <a:gs pos="100000">
                <a:srgbClr val="34545E"/>
              </a:gs>
            </a:gsLst>
            <a:lin ang="5400000" scaled="1"/>
          </a:gradFill>
          <a:ln w="9525">
            <a:solidFill>
              <a:srgbClr val="00CCFF"/>
            </a:solidFill>
            <a:miter lim="800000"/>
            <a:headEnd/>
            <a:tailEnd/>
          </a:ln>
        </p:spPr>
        <p:txBody>
          <a:bodyPr>
            <a:spAutoFit/>
          </a:bodyPr>
          <a:lstStyle/>
          <a:p>
            <a:pPr algn="ctr">
              <a:spcBef>
                <a:spcPct val="50000"/>
              </a:spcBef>
            </a:pPr>
            <a:r>
              <a:rPr lang="fr-FR"/>
              <a:t>Inscription dans un parcours de réussite</a:t>
            </a:r>
          </a:p>
        </p:txBody>
      </p:sp>
      <p:sp>
        <p:nvSpPr>
          <p:cNvPr id="6" name="ZoneTexte 3"/>
          <p:cNvSpPr txBox="1"/>
          <p:nvPr/>
        </p:nvSpPr>
        <p:spPr>
          <a:xfrm>
            <a:off x="539750" y="4941888"/>
            <a:ext cx="2447925" cy="925512"/>
          </a:xfrm>
          <a:prstGeom prst="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2700000" scaled="1"/>
            <a:tileRect/>
          </a:gradFill>
          <a:ln>
            <a:solidFill>
              <a:srgbClr val="00B0F0"/>
            </a:solidFill>
          </a:ln>
        </p:spPr>
        <p:txBody>
          <a:bodyPr>
            <a:spAutoFit/>
          </a:bodyPr>
          <a:lstStyle/>
          <a:p>
            <a:pPr algn="ctr">
              <a:defRPr/>
            </a:pPr>
            <a:r>
              <a:rPr lang="fr-FR"/>
              <a:t>Progrès de l’enfant par rapport à lui-même</a:t>
            </a:r>
          </a:p>
        </p:txBody>
      </p:sp>
      <p:cxnSp>
        <p:nvCxnSpPr>
          <p:cNvPr id="17424" name="AutoShape 20"/>
          <p:cNvCxnSpPr>
            <a:cxnSpLocks noChangeShapeType="1"/>
            <a:stCxn id="17412" idx="2"/>
            <a:endCxn id="17422" idx="0"/>
          </p:cNvCxnSpPr>
          <p:nvPr/>
        </p:nvCxnSpPr>
        <p:spPr bwMode="auto">
          <a:xfrm rot="16200000" flipH="1">
            <a:off x="3367881" y="4599782"/>
            <a:ext cx="2085975" cy="757238"/>
          </a:xfrm>
          <a:prstGeom prst="curvedConnector3">
            <a:avLst>
              <a:gd name="adj1" fmla="val 50000"/>
            </a:avLst>
          </a:prstGeom>
          <a:noFill/>
          <a:ln w="9525">
            <a:solidFill>
              <a:schemeClr val="tx1"/>
            </a:solidFill>
            <a:round/>
            <a:headEnd/>
            <a:tailEnd type="triangl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idx="4294967295"/>
          </p:nvPr>
        </p:nvSpPr>
        <p:spPr>
          <a:xfrm>
            <a:off x="611188" y="2924175"/>
            <a:ext cx="7777162" cy="1143000"/>
          </a:xfrm>
        </p:spPr>
        <p:txBody>
          <a:bodyPr/>
          <a:lstStyle/>
          <a:p>
            <a:pPr algn="ctr" eaLnBrk="1" hangingPunct="1"/>
            <a:r>
              <a:rPr lang="fr-FR" sz="2400" smtClean="0"/>
              <a:t>L’enseignant relève, au fil des jours, les</a:t>
            </a:r>
            <a:br>
              <a:rPr lang="fr-FR" sz="2400" smtClean="0"/>
            </a:br>
            <a:r>
              <a:rPr lang="fr-FR" sz="2400" smtClean="0"/>
              <a:t>progrès notables qui surviennent pour chaque élève. Pour garder trace de son parcours d’apprentissage et le valoriser aux yeux de l’enfant et de ses parents, l’enseignant collecte des productions, des témoignages de réussites sous forme de photographies prises au cours d’activités, de dessins, d’écrits, d’enregistrements, etc…</a:t>
            </a:r>
            <a:br>
              <a:rPr lang="fr-FR" sz="2400" smtClean="0"/>
            </a:br>
            <a:r>
              <a:rPr lang="fr-FR" sz="2400" smtClean="0"/>
              <a:t/>
            </a:r>
            <a:br>
              <a:rPr lang="fr-FR" sz="2400" smtClean="0"/>
            </a:br>
            <a:r>
              <a:rPr lang="fr-FR" sz="2400" smtClean="0"/>
              <a:t>En voici un exemple de déroulement en cours d’année…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539750" y="-242888"/>
            <a:ext cx="7467600" cy="1143001"/>
          </a:xfrm>
        </p:spPr>
        <p:txBody>
          <a:bodyPr/>
          <a:lstStyle/>
          <a:p>
            <a:pPr algn="ctr" eaLnBrk="1" hangingPunct="1"/>
            <a:r>
              <a:rPr lang="fr-FR" sz="3600" b="1" smtClean="0">
                <a:solidFill>
                  <a:srgbClr val="00B0F0"/>
                </a:solidFill>
              </a:rPr>
              <a:t>Mise en page de l’outil</a:t>
            </a:r>
          </a:p>
        </p:txBody>
      </p:sp>
      <p:sp>
        <p:nvSpPr>
          <p:cNvPr id="18434" name="Text Box 4"/>
          <p:cNvSpPr txBox="1">
            <a:spLocks noChangeArrowheads="1"/>
          </p:cNvSpPr>
          <p:nvPr/>
        </p:nvSpPr>
        <p:spPr bwMode="auto">
          <a:xfrm>
            <a:off x="2195513" y="3357563"/>
            <a:ext cx="2952750" cy="366712"/>
          </a:xfrm>
          <a:prstGeom prst="rect">
            <a:avLst/>
          </a:prstGeom>
          <a:noFill/>
          <a:ln w="9525">
            <a:noFill/>
            <a:miter lim="800000"/>
            <a:headEnd/>
            <a:tailEnd/>
          </a:ln>
        </p:spPr>
        <p:txBody>
          <a:bodyPr>
            <a:spAutoFit/>
          </a:bodyPr>
          <a:lstStyle/>
          <a:p>
            <a:pPr>
              <a:spcBef>
                <a:spcPct val="50000"/>
              </a:spcBef>
            </a:pPr>
            <a:endParaRPr lang="fr-FR"/>
          </a:p>
        </p:txBody>
      </p:sp>
      <p:pic>
        <p:nvPicPr>
          <p:cNvPr id="18435" name="Picture 5" descr="PIC_0121"/>
          <p:cNvPicPr>
            <a:picLocks noChangeAspect="1" noChangeArrowheads="1"/>
          </p:cNvPicPr>
          <p:nvPr/>
        </p:nvPicPr>
        <p:blipFill>
          <a:blip r:embed="rId2"/>
          <a:srcRect/>
          <a:stretch>
            <a:fillRect/>
          </a:stretch>
        </p:blipFill>
        <p:spPr bwMode="auto">
          <a:xfrm rot="-385100">
            <a:off x="179388" y="908050"/>
            <a:ext cx="2506662" cy="2808288"/>
          </a:xfrm>
          <a:prstGeom prst="rect">
            <a:avLst/>
          </a:prstGeom>
          <a:noFill/>
          <a:ln w="9525">
            <a:noFill/>
            <a:miter lim="800000"/>
            <a:headEnd/>
            <a:tailEnd/>
          </a:ln>
        </p:spPr>
      </p:pic>
      <p:sp>
        <p:nvSpPr>
          <p:cNvPr id="18436" name="Text Box 6"/>
          <p:cNvSpPr txBox="1">
            <a:spLocks noChangeArrowheads="1"/>
          </p:cNvSpPr>
          <p:nvPr/>
        </p:nvSpPr>
        <p:spPr bwMode="auto">
          <a:xfrm rot="-716497">
            <a:off x="1835150" y="2997200"/>
            <a:ext cx="792163" cy="274638"/>
          </a:xfrm>
          <a:prstGeom prst="rect">
            <a:avLst/>
          </a:prstGeom>
          <a:solidFill>
            <a:schemeClr val="tx2"/>
          </a:solidFill>
          <a:ln w="9525">
            <a:noFill/>
            <a:miter lim="800000"/>
            <a:headEnd/>
            <a:tailEnd/>
          </a:ln>
        </p:spPr>
        <p:txBody>
          <a:bodyPr>
            <a:spAutoFit/>
          </a:bodyPr>
          <a:lstStyle/>
          <a:p>
            <a:pPr>
              <a:spcBef>
                <a:spcPct val="50000"/>
              </a:spcBef>
            </a:pPr>
            <a:r>
              <a:rPr lang="fr-FR" sz="1200"/>
              <a:t>Prénom</a:t>
            </a:r>
          </a:p>
        </p:txBody>
      </p:sp>
      <p:sp>
        <p:nvSpPr>
          <p:cNvPr id="18437" name="Text Box 7"/>
          <p:cNvSpPr txBox="1">
            <a:spLocks noChangeArrowheads="1"/>
          </p:cNvSpPr>
          <p:nvPr/>
        </p:nvSpPr>
        <p:spPr bwMode="auto">
          <a:xfrm>
            <a:off x="4284663" y="1268413"/>
            <a:ext cx="3671887" cy="366712"/>
          </a:xfrm>
          <a:prstGeom prst="rect">
            <a:avLst/>
          </a:prstGeom>
          <a:noFill/>
          <a:ln w="9525">
            <a:noFill/>
            <a:miter lim="800000"/>
            <a:headEnd/>
            <a:tailEnd/>
          </a:ln>
        </p:spPr>
        <p:txBody>
          <a:bodyPr>
            <a:spAutoFit/>
          </a:bodyPr>
          <a:lstStyle/>
          <a:p>
            <a:pPr>
              <a:spcBef>
                <a:spcPct val="50000"/>
              </a:spcBef>
            </a:pPr>
            <a:endParaRPr lang="fr-FR"/>
          </a:p>
        </p:txBody>
      </p:sp>
      <p:pic>
        <p:nvPicPr>
          <p:cNvPr id="18438" name="Picture 8" descr="PIC_0122"/>
          <p:cNvPicPr>
            <a:picLocks noChangeAspect="1" noChangeArrowheads="1"/>
          </p:cNvPicPr>
          <p:nvPr/>
        </p:nvPicPr>
        <p:blipFill>
          <a:blip r:embed="rId3"/>
          <a:srcRect/>
          <a:stretch>
            <a:fillRect/>
          </a:stretch>
        </p:blipFill>
        <p:spPr bwMode="auto">
          <a:xfrm rot="345274">
            <a:off x="3348038" y="692150"/>
            <a:ext cx="2322512" cy="2519363"/>
          </a:xfrm>
          <a:prstGeom prst="rect">
            <a:avLst/>
          </a:prstGeom>
          <a:noFill/>
          <a:ln w="9525">
            <a:noFill/>
            <a:miter lim="800000"/>
            <a:headEnd/>
            <a:tailEnd/>
          </a:ln>
        </p:spPr>
      </p:pic>
      <p:pic>
        <p:nvPicPr>
          <p:cNvPr id="18439" name="Picture 9" descr="PIC_0123"/>
          <p:cNvPicPr>
            <a:picLocks noChangeAspect="1" noChangeArrowheads="1"/>
          </p:cNvPicPr>
          <p:nvPr/>
        </p:nvPicPr>
        <p:blipFill>
          <a:blip r:embed="rId4"/>
          <a:srcRect/>
          <a:stretch>
            <a:fillRect/>
          </a:stretch>
        </p:blipFill>
        <p:spPr bwMode="auto">
          <a:xfrm rot="-263320">
            <a:off x="6588125" y="549275"/>
            <a:ext cx="2201863" cy="2344738"/>
          </a:xfrm>
          <a:prstGeom prst="rect">
            <a:avLst/>
          </a:prstGeom>
          <a:noFill/>
          <a:ln w="9525">
            <a:noFill/>
            <a:miter lim="800000"/>
            <a:headEnd/>
            <a:tailEnd/>
          </a:ln>
        </p:spPr>
      </p:pic>
      <p:sp>
        <p:nvSpPr>
          <p:cNvPr id="18440" name="Text Box 10"/>
          <p:cNvSpPr txBox="1">
            <a:spLocks noChangeArrowheads="1"/>
          </p:cNvSpPr>
          <p:nvPr/>
        </p:nvSpPr>
        <p:spPr bwMode="auto">
          <a:xfrm rot="554767">
            <a:off x="3779838" y="1052513"/>
            <a:ext cx="863600" cy="274637"/>
          </a:xfrm>
          <a:prstGeom prst="rect">
            <a:avLst/>
          </a:prstGeom>
          <a:solidFill>
            <a:schemeClr val="tx2"/>
          </a:solidFill>
          <a:ln w="9525">
            <a:noFill/>
            <a:miter lim="800000"/>
            <a:headEnd/>
            <a:tailEnd/>
          </a:ln>
        </p:spPr>
        <p:txBody>
          <a:bodyPr>
            <a:spAutoFit/>
          </a:bodyPr>
          <a:lstStyle/>
          <a:p>
            <a:pPr>
              <a:spcBef>
                <a:spcPct val="50000"/>
              </a:spcBef>
            </a:pPr>
            <a:r>
              <a:rPr lang="fr-FR" sz="1200"/>
              <a:t>Prénom</a:t>
            </a:r>
          </a:p>
        </p:txBody>
      </p:sp>
      <p:pic>
        <p:nvPicPr>
          <p:cNvPr id="18441" name="Picture 11" descr="PIC_0125"/>
          <p:cNvPicPr>
            <a:picLocks noChangeAspect="1" noChangeArrowheads="1"/>
          </p:cNvPicPr>
          <p:nvPr/>
        </p:nvPicPr>
        <p:blipFill>
          <a:blip r:embed="rId5"/>
          <a:srcRect/>
          <a:stretch>
            <a:fillRect/>
          </a:stretch>
        </p:blipFill>
        <p:spPr bwMode="auto">
          <a:xfrm>
            <a:off x="2195513" y="3933825"/>
            <a:ext cx="3457575" cy="2293938"/>
          </a:xfrm>
          <a:prstGeom prst="rect">
            <a:avLst/>
          </a:prstGeom>
          <a:noFill/>
          <a:ln w="9525">
            <a:noFill/>
            <a:miter lim="800000"/>
            <a:headEnd/>
            <a:tailEnd/>
          </a:ln>
        </p:spPr>
      </p:pic>
      <p:sp>
        <p:nvSpPr>
          <p:cNvPr id="18442" name="Text Box 12"/>
          <p:cNvSpPr txBox="1">
            <a:spLocks noChangeArrowheads="1"/>
          </p:cNvSpPr>
          <p:nvPr/>
        </p:nvSpPr>
        <p:spPr bwMode="auto">
          <a:xfrm rot="-473109">
            <a:off x="323850" y="3716338"/>
            <a:ext cx="2555875" cy="366712"/>
          </a:xfrm>
          <a:prstGeom prst="rect">
            <a:avLst/>
          </a:prstGeom>
          <a:noFill/>
          <a:ln w="9525">
            <a:noFill/>
            <a:miter lim="800000"/>
            <a:headEnd/>
            <a:tailEnd/>
          </a:ln>
        </p:spPr>
        <p:txBody>
          <a:bodyPr>
            <a:spAutoFit/>
          </a:bodyPr>
          <a:lstStyle/>
          <a:p>
            <a:pPr>
              <a:spcBef>
                <a:spcPct val="50000"/>
              </a:spcBef>
            </a:pPr>
            <a:r>
              <a:rPr lang="fr-FR">
                <a:solidFill>
                  <a:schemeClr val="accent1"/>
                </a:solidFill>
              </a:rPr>
              <a:t>Couverture</a:t>
            </a:r>
          </a:p>
        </p:txBody>
      </p:sp>
      <p:sp>
        <p:nvSpPr>
          <p:cNvPr id="18443" name="Rectangle 13"/>
          <p:cNvSpPr>
            <a:spLocks noChangeArrowheads="1"/>
          </p:cNvSpPr>
          <p:nvPr/>
        </p:nvSpPr>
        <p:spPr bwMode="auto">
          <a:xfrm rot="383269">
            <a:off x="3203575" y="3213100"/>
            <a:ext cx="1682750" cy="366713"/>
          </a:xfrm>
          <a:prstGeom prst="rect">
            <a:avLst/>
          </a:prstGeom>
          <a:noFill/>
          <a:ln w="9525">
            <a:noFill/>
            <a:miter lim="800000"/>
            <a:headEnd/>
            <a:tailEnd/>
          </a:ln>
        </p:spPr>
        <p:txBody>
          <a:bodyPr wrap="none">
            <a:spAutoFit/>
          </a:bodyPr>
          <a:lstStyle/>
          <a:p>
            <a:r>
              <a:rPr lang="fr-FR">
                <a:solidFill>
                  <a:schemeClr val="accent1"/>
                </a:solidFill>
              </a:rPr>
              <a:t>Page de garde</a:t>
            </a:r>
          </a:p>
        </p:txBody>
      </p:sp>
      <p:sp>
        <p:nvSpPr>
          <p:cNvPr id="18444" name="Rectangle 14"/>
          <p:cNvSpPr>
            <a:spLocks noChangeArrowheads="1"/>
          </p:cNvSpPr>
          <p:nvPr/>
        </p:nvSpPr>
        <p:spPr bwMode="auto">
          <a:xfrm rot="-322404">
            <a:off x="6804025" y="2997200"/>
            <a:ext cx="2038350" cy="641350"/>
          </a:xfrm>
          <a:prstGeom prst="rect">
            <a:avLst/>
          </a:prstGeom>
          <a:noFill/>
          <a:ln w="9525">
            <a:noFill/>
            <a:miter lim="800000"/>
            <a:headEnd/>
            <a:tailEnd/>
          </a:ln>
        </p:spPr>
        <p:txBody>
          <a:bodyPr wrap="none">
            <a:spAutoFit/>
          </a:bodyPr>
          <a:lstStyle/>
          <a:p>
            <a:r>
              <a:rPr lang="fr-FR">
                <a:solidFill>
                  <a:schemeClr val="accent1"/>
                </a:solidFill>
              </a:rPr>
              <a:t>Présentation de</a:t>
            </a:r>
          </a:p>
          <a:p>
            <a:r>
              <a:rPr lang="fr-FR">
                <a:solidFill>
                  <a:schemeClr val="accent1"/>
                </a:solidFill>
              </a:rPr>
              <a:t> l’outil aux familles</a:t>
            </a:r>
          </a:p>
        </p:txBody>
      </p:sp>
      <p:sp>
        <p:nvSpPr>
          <p:cNvPr id="18445" name="Rectangle 15"/>
          <p:cNvSpPr>
            <a:spLocks noChangeArrowheads="1"/>
          </p:cNvSpPr>
          <p:nvPr/>
        </p:nvSpPr>
        <p:spPr bwMode="auto">
          <a:xfrm>
            <a:off x="0" y="5942013"/>
            <a:ext cx="2800350" cy="915987"/>
          </a:xfrm>
          <a:prstGeom prst="rect">
            <a:avLst/>
          </a:prstGeom>
          <a:noFill/>
          <a:ln w="9525">
            <a:noFill/>
            <a:miter lim="800000"/>
            <a:headEnd/>
            <a:tailEnd/>
          </a:ln>
        </p:spPr>
        <p:txBody>
          <a:bodyPr wrap="none">
            <a:spAutoFit/>
          </a:bodyPr>
          <a:lstStyle/>
          <a:p>
            <a:r>
              <a:rPr lang="fr-FR">
                <a:solidFill>
                  <a:schemeClr val="accent1"/>
                </a:solidFill>
              </a:rPr>
              <a:t>Résumé de chaque</a:t>
            </a:r>
          </a:p>
          <a:p>
            <a:r>
              <a:rPr lang="fr-FR">
                <a:solidFill>
                  <a:schemeClr val="accent1"/>
                </a:solidFill>
              </a:rPr>
              <a:t> domaine d’apprentissage</a:t>
            </a:r>
          </a:p>
          <a:p>
            <a:r>
              <a:rPr lang="fr-FR">
                <a:solidFill>
                  <a:schemeClr val="accent1"/>
                </a:solidFill>
              </a:rPr>
              <a:t> du programme</a:t>
            </a:r>
          </a:p>
        </p:txBody>
      </p:sp>
      <p:sp>
        <p:nvSpPr>
          <p:cNvPr id="18446" name="Line 16"/>
          <p:cNvSpPr>
            <a:spLocks noChangeShapeType="1"/>
          </p:cNvSpPr>
          <p:nvPr/>
        </p:nvSpPr>
        <p:spPr bwMode="auto">
          <a:xfrm flipV="1">
            <a:off x="1692275" y="3789363"/>
            <a:ext cx="0" cy="215900"/>
          </a:xfrm>
          <a:prstGeom prst="line">
            <a:avLst/>
          </a:prstGeom>
          <a:noFill/>
          <a:ln w="9525">
            <a:solidFill>
              <a:schemeClr val="accent1"/>
            </a:solidFill>
            <a:round/>
            <a:headEnd/>
            <a:tailEnd type="triangle" w="med" len="med"/>
          </a:ln>
        </p:spPr>
        <p:txBody>
          <a:bodyPr/>
          <a:lstStyle/>
          <a:p>
            <a:endParaRPr lang="fr-FR"/>
          </a:p>
        </p:txBody>
      </p:sp>
      <p:sp>
        <p:nvSpPr>
          <p:cNvPr id="18447" name="Line 17"/>
          <p:cNvSpPr>
            <a:spLocks noChangeShapeType="1"/>
          </p:cNvSpPr>
          <p:nvPr/>
        </p:nvSpPr>
        <p:spPr bwMode="auto">
          <a:xfrm flipV="1">
            <a:off x="5148263" y="3429000"/>
            <a:ext cx="0" cy="215900"/>
          </a:xfrm>
          <a:prstGeom prst="line">
            <a:avLst/>
          </a:prstGeom>
          <a:noFill/>
          <a:ln w="9525">
            <a:solidFill>
              <a:schemeClr val="accent1"/>
            </a:solidFill>
            <a:round/>
            <a:headEnd/>
            <a:tailEnd type="triangle" w="med" len="med"/>
          </a:ln>
        </p:spPr>
        <p:txBody>
          <a:bodyPr/>
          <a:lstStyle/>
          <a:p>
            <a:endParaRPr lang="fr-FR"/>
          </a:p>
        </p:txBody>
      </p:sp>
      <p:sp>
        <p:nvSpPr>
          <p:cNvPr id="18448" name="Line 18"/>
          <p:cNvSpPr>
            <a:spLocks noChangeShapeType="1"/>
          </p:cNvSpPr>
          <p:nvPr/>
        </p:nvSpPr>
        <p:spPr bwMode="auto">
          <a:xfrm flipV="1">
            <a:off x="8820150" y="2997200"/>
            <a:ext cx="0" cy="215900"/>
          </a:xfrm>
          <a:prstGeom prst="line">
            <a:avLst/>
          </a:prstGeom>
          <a:noFill/>
          <a:ln w="9525">
            <a:solidFill>
              <a:schemeClr val="accent1"/>
            </a:solidFill>
            <a:round/>
            <a:headEnd/>
            <a:tailEnd type="triangle" w="med" len="med"/>
          </a:ln>
        </p:spPr>
        <p:txBody>
          <a:bodyPr/>
          <a:lstStyle/>
          <a:p>
            <a:endParaRPr lang="fr-FR"/>
          </a:p>
        </p:txBody>
      </p:sp>
      <p:sp>
        <p:nvSpPr>
          <p:cNvPr id="18449" name="Line 19"/>
          <p:cNvSpPr>
            <a:spLocks noChangeShapeType="1"/>
          </p:cNvSpPr>
          <p:nvPr/>
        </p:nvSpPr>
        <p:spPr bwMode="auto">
          <a:xfrm flipV="1">
            <a:off x="1835150" y="5805488"/>
            <a:ext cx="287338" cy="0"/>
          </a:xfrm>
          <a:prstGeom prst="line">
            <a:avLst/>
          </a:prstGeom>
          <a:noFill/>
          <a:ln w="9525">
            <a:solidFill>
              <a:schemeClr val="accent1"/>
            </a:solidFill>
            <a:round/>
            <a:headEnd/>
            <a:tailEnd type="triangle" w="med" len="med"/>
          </a:ln>
        </p:spPr>
        <p:txBody>
          <a:bodyPr/>
          <a:lstStyle/>
          <a:p>
            <a:endParaRPr lang="fr-FR"/>
          </a:p>
        </p:txBody>
      </p:sp>
      <p:pic>
        <p:nvPicPr>
          <p:cNvPr id="18450" name="Picture 20" descr="PIC_0842"/>
          <p:cNvPicPr>
            <a:picLocks noChangeAspect="1" noChangeArrowheads="1"/>
          </p:cNvPicPr>
          <p:nvPr/>
        </p:nvPicPr>
        <p:blipFill>
          <a:blip r:embed="rId6"/>
          <a:srcRect/>
          <a:stretch>
            <a:fillRect/>
          </a:stretch>
        </p:blipFill>
        <p:spPr bwMode="auto">
          <a:xfrm rot="-220067">
            <a:off x="6011863" y="3933825"/>
            <a:ext cx="2447925" cy="2230438"/>
          </a:xfrm>
          <a:prstGeom prst="rect">
            <a:avLst/>
          </a:prstGeom>
          <a:noFill/>
          <a:ln w="9525">
            <a:noFill/>
            <a:miter lim="800000"/>
            <a:headEnd/>
            <a:tailEnd/>
          </a:ln>
        </p:spPr>
      </p:pic>
      <p:sp>
        <p:nvSpPr>
          <p:cNvPr id="18451" name="Text Box 21"/>
          <p:cNvSpPr txBox="1">
            <a:spLocks noChangeArrowheads="1"/>
          </p:cNvSpPr>
          <p:nvPr/>
        </p:nvSpPr>
        <p:spPr bwMode="auto">
          <a:xfrm rot="-172109">
            <a:off x="6084888" y="6165850"/>
            <a:ext cx="2555875" cy="366713"/>
          </a:xfrm>
          <a:prstGeom prst="rect">
            <a:avLst/>
          </a:prstGeom>
          <a:noFill/>
          <a:ln w="9525">
            <a:noFill/>
            <a:miter lim="800000"/>
            <a:headEnd/>
            <a:tailEnd/>
          </a:ln>
        </p:spPr>
        <p:txBody>
          <a:bodyPr>
            <a:spAutoFit/>
          </a:bodyPr>
          <a:lstStyle/>
          <a:p>
            <a:pPr>
              <a:spcBef>
                <a:spcPct val="50000"/>
              </a:spcBef>
            </a:pPr>
            <a:r>
              <a:rPr lang="fr-FR">
                <a:solidFill>
                  <a:schemeClr val="accent1"/>
                </a:solidFill>
              </a:rPr>
              <a:t>En page finale</a:t>
            </a:r>
          </a:p>
        </p:txBody>
      </p:sp>
      <p:sp>
        <p:nvSpPr>
          <p:cNvPr id="18452" name="Line 22"/>
          <p:cNvSpPr>
            <a:spLocks noChangeShapeType="1"/>
          </p:cNvSpPr>
          <p:nvPr/>
        </p:nvSpPr>
        <p:spPr bwMode="auto">
          <a:xfrm flipV="1">
            <a:off x="7812088" y="6237288"/>
            <a:ext cx="0" cy="215900"/>
          </a:xfrm>
          <a:prstGeom prst="line">
            <a:avLst/>
          </a:prstGeom>
          <a:noFill/>
          <a:ln w="9525">
            <a:solidFill>
              <a:schemeClr val="accent1"/>
            </a:solidFill>
            <a:round/>
            <a:headEnd/>
            <a:tailEnd type="triangle" w="med" len="med"/>
          </a:ln>
        </p:spPr>
        <p:txBody>
          <a:bodyPr/>
          <a:lstStyle/>
          <a:p>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0" y="0"/>
            <a:ext cx="7467600" cy="1143000"/>
          </a:xfrm>
        </p:spPr>
        <p:txBody>
          <a:bodyPr/>
          <a:lstStyle/>
          <a:p>
            <a:pPr algn="ctr" eaLnBrk="1" hangingPunct="1"/>
            <a:r>
              <a:rPr lang="fr-FR" sz="3600" b="1" smtClean="0">
                <a:solidFill>
                  <a:srgbClr val="00B0F0"/>
                </a:solidFill>
              </a:rPr>
              <a:t>Exemples de vignettes utilisées</a:t>
            </a:r>
          </a:p>
        </p:txBody>
      </p:sp>
      <p:pic>
        <p:nvPicPr>
          <p:cNvPr id="19458" name="Picture 4" descr="PIC_0102"/>
          <p:cNvPicPr>
            <a:picLocks noChangeAspect="1" noChangeArrowheads="1"/>
          </p:cNvPicPr>
          <p:nvPr/>
        </p:nvPicPr>
        <p:blipFill>
          <a:blip r:embed="rId2"/>
          <a:srcRect/>
          <a:stretch>
            <a:fillRect/>
          </a:stretch>
        </p:blipFill>
        <p:spPr bwMode="auto">
          <a:xfrm rot="-303238">
            <a:off x="323850" y="981075"/>
            <a:ext cx="1674813" cy="2232025"/>
          </a:xfrm>
          <a:prstGeom prst="rect">
            <a:avLst/>
          </a:prstGeom>
          <a:noFill/>
          <a:ln w="9525">
            <a:noFill/>
            <a:miter lim="800000"/>
            <a:headEnd/>
            <a:tailEnd/>
          </a:ln>
        </p:spPr>
      </p:pic>
      <p:pic>
        <p:nvPicPr>
          <p:cNvPr id="19459" name="Picture 5" descr="PIC_0103"/>
          <p:cNvPicPr>
            <a:picLocks noChangeAspect="1" noChangeArrowheads="1"/>
          </p:cNvPicPr>
          <p:nvPr/>
        </p:nvPicPr>
        <p:blipFill>
          <a:blip r:embed="rId3"/>
          <a:srcRect/>
          <a:stretch>
            <a:fillRect/>
          </a:stretch>
        </p:blipFill>
        <p:spPr bwMode="auto">
          <a:xfrm rot="242669">
            <a:off x="1908175" y="1628775"/>
            <a:ext cx="1755775" cy="2378075"/>
          </a:xfrm>
          <a:prstGeom prst="rect">
            <a:avLst/>
          </a:prstGeom>
          <a:noFill/>
          <a:ln w="9525">
            <a:noFill/>
            <a:miter lim="800000"/>
            <a:headEnd/>
            <a:tailEnd/>
          </a:ln>
        </p:spPr>
      </p:pic>
      <p:pic>
        <p:nvPicPr>
          <p:cNvPr id="19460" name="Picture 6" descr="PIC_0104"/>
          <p:cNvPicPr>
            <a:picLocks noChangeAspect="1" noChangeArrowheads="1"/>
          </p:cNvPicPr>
          <p:nvPr/>
        </p:nvPicPr>
        <p:blipFill>
          <a:blip r:embed="rId4"/>
          <a:srcRect/>
          <a:stretch>
            <a:fillRect/>
          </a:stretch>
        </p:blipFill>
        <p:spPr bwMode="auto">
          <a:xfrm>
            <a:off x="5364163" y="981075"/>
            <a:ext cx="1806575" cy="2447925"/>
          </a:xfrm>
          <a:prstGeom prst="rect">
            <a:avLst/>
          </a:prstGeom>
          <a:noFill/>
          <a:ln w="9525">
            <a:noFill/>
            <a:miter lim="800000"/>
            <a:headEnd/>
            <a:tailEnd/>
          </a:ln>
        </p:spPr>
      </p:pic>
      <p:pic>
        <p:nvPicPr>
          <p:cNvPr id="19461" name="Picture 7" descr="PIC_0108"/>
          <p:cNvPicPr>
            <a:picLocks noChangeAspect="1" noChangeArrowheads="1"/>
          </p:cNvPicPr>
          <p:nvPr/>
        </p:nvPicPr>
        <p:blipFill>
          <a:blip r:embed="rId5"/>
          <a:srcRect/>
          <a:stretch>
            <a:fillRect/>
          </a:stretch>
        </p:blipFill>
        <p:spPr bwMode="auto">
          <a:xfrm rot="597911">
            <a:off x="7092950" y="333375"/>
            <a:ext cx="1743075" cy="2447925"/>
          </a:xfrm>
          <a:prstGeom prst="rect">
            <a:avLst/>
          </a:prstGeom>
          <a:noFill/>
          <a:ln w="9525">
            <a:noFill/>
            <a:miter lim="800000"/>
            <a:headEnd/>
            <a:tailEnd/>
          </a:ln>
        </p:spPr>
      </p:pic>
      <p:pic>
        <p:nvPicPr>
          <p:cNvPr id="19462" name="Picture 8" descr="PIC_0110"/>
          <p:cNvPicPr>
            <a:picLocks noChangeAspect="1" noChangeArrowheads="1"/>
          </p:cNvPicPr>
          <p:nvPr/>
        </p:nvPicPr>
        <p:blipFill>
          <a:blip r:embed="rId6"/>
          <a:srcRect/>
          <a:stretch>
            <a:fillRect/>
          </a:stretch>
        </p:blipFill>
        <p:spPr bwMode="auto">
          <a:xfrm rot="-460093">
            <a:off x="250825" y="3213100"/>
            <a:ext cx="1758950" cy="2447925"/>
          </a:xfrm>
          <a:prstGeom prst="rect">
            <a:avLst/>
          </a:prstGeom>
          <a:noFill/>
          <a:ln w="9525">
            <a:noFill/>
            <a:miter lim="800000"/>
            <a:headEnd/>
            <a:tailEnd/>
          </a:ln>
        </p:spPr>
      </p:pic>
      <p:pic>
        <p:nvPicPr>
          <p:cNvPr id="19463" name="Picture 9" descr="PIC_0114"/>
          <p:cNvPicPr>
            <a:picLocks noChangeAspect="1" noChangeArrowheads="1"/>
          </p:cNvPicPr>
          <p:nvPr/>
        </p:nvPicPr>
        <p:blipFill>
          <a:blip r:embed="rId7"/>
          <a:srcRect/>
          <a:stretch>
            <a:fillRect/>
          </a:stretch>
        </p:blipFill>
        <p:spPr bwMode="auto">
          <a:xfrm>
            <a:off x="7235825" y="2781300"/>
            <a:ext cx="1673225" cy="2303463"/>
          </a:xfrm>
          <a:prstGeom prst="rect">
            <a:avLst/>
          </a:prstGeom>
          <a:noFill/>
          <a:ln w="9525">
            <a:noFill/>
            <a:miter lim="800000"/>
            <a:headEnd/>
            <a:tailEnd/>
          </a:ln>
        </p:spPr>
      </p:pic>
      <p:pic>
        <p:nvPicPr>
          <p:cNvPr id="19464" name="Picture 10" descr="PIC_0116"/>
          <p:cNvPicPr>
            <a:picLocks noChangeAspect="1" noChangeArrowheads="1"/>
          </p:cNvPicPr>
          <p:nvPr/>
        </p:nvPicPr>
        <p:blipFill>
          <a:blip r:embed="rId8"/>
          <a:srcRect/>
          <a:stretch>
            <a:fillRect/>
          </a:stretch>
        </p:blipFill>
        <p:spPr bwMode="auto">
          <a:xfrm rot="-339089">
            <a:off x="5580063" y="3644900"/>
            <a:ext cx="1743075" cy="2447925"/>
          </a:xfrm>
          <a:prstGeom prst="rect">
            <a:avLst/>
          </a:prstGeom>
          <a:noFill/>
          <a:ln w="9525">
            <a:noFill/>
            <a:miter lim="800000"/>
            <a:headEnd/>
            <a:tailEnd/>
          </a:ln>
        </p:spPr>
      </p:pic>
      <p:pic>
        <p:nvPicPr>
          <p:cNvPr id="19465" name="Picture 11" descr="PIC_0117"/>
          <p:cNvPicPr>
            <a:picLocks noChangeAspect="1" noChangeArrowheads="1"/>
          </p:cNvPicPr>
          <p:nvPr/>
        </p:nvPicPr>
        <p:blipFill>
          <a:blip r:embed="rId9"/>
          <a:srcRect/>
          <a:stretch>
            <a:fillRect/>
          </a:stretch>
        </p:blipFill>
        <p:spPr bwMode="auto">
          <a:xfrm>
            <a:off x="3563938" y="1125538"/>
            <a:ext cx="1620837" cy="2414587"/>
          </a:xfrm>
          <a:prstGeom prst="rect">
            <a:avLst/>
          </a:prstGeom>
          <a:noFill/>
          <a:ln w="9525">
            <a:noFill/>
            <a:miter lim="800000"/>
            <a:headEnd/>
            <a:tailEnd/>
          </a:ln>
        </p:spPr>
      </p:pic>
      <p:pic>
        <p:nvPicPr>
          <p:cNvPr id="19466" name="Picture 12" descr="PIC_0111"/>
          <p:cNvPicPr>
            <a:picLocks noChangeAspect="1" noChangeArrowheads="1"/>
          </p:cNvPicPr>
          <p:nvPr/>
        </p:nvPicPr>
        <p:blipFill>
          <a:blip r:embed="rId10"/>
          <a:srcRect/>
          <a:stretch>
            <a:fillRect/>
          </a:stretch>
        </p:blipFill>
        <p:spPr bwMode="auto">
          <a:xfrm>
            <a:off x="1835150" y="4481513"/>
            <a:ext cx="1847850" cy="2376487"/>
          </a:xfrm>
          <a:prstGeom prst="rect">
            <a:avLst/>
          </a:prstGeom>
          <a:noFill/>
          <a:ln w="9525">
            <a:noFill/>
            <a:miter lim="800000"/>
            <a:headEnd/>
            <a:tailEnd/>
          </a:ln>
        </p:spPr>
      </p:pic>
      <p:pic>
        <p:nvPicPr>
          <p:cNvPr id="19467" name="Picture 13" descr="PIC_0119"/>
          <p:cNvPicPr>
            <a:picLocks noChangeAspect="1" noChangeArrowheads="1"/>
          </p:cNvPicPr>
          <p:nvPr/>
        </p:nvPicPr>
        <p:blipFill>
          <a:blip r:embed="rId11"/>
          <a:srcRect/>
          <a:stretch>
            <a:fillRect/>
          </a:stretch>
        </p:blipFill>
        <p:spPr bwMode="auto">
          <a:xfrm rot="-316368">
            <a:off x="3635375" y="3644900"/>
            <a:ext cx="1822450" cy="2520950"/>
          </a:xfrm>
          <a:prstGeom prst="rect">
            <a:avLst/>
          </a:prstGeom>
          <a:noFill/>
          <a:ln w="9525">
            <a:noFill/>
            <a:miter lim="800000"/>
            <a:headEnd/>
            <a:tailEnd/>
          </a:ln>
        </p:spPr>
      </p:pic>
      <p:sp>
        <p:nvSpPr>
          <p:cNvPr id="19468" name="Text Box 14"/>
          <p:cNvSpPr txBox="1">
            <a:spLocks noChangeArrowheads="1"/>
          </p:cNvSpPr>
          <p:nvPr/>
        </p:nvSpPr>
        <p:spPr bwMode="auto">
          <a:xfrm>
            <a:off x="5616575" y="6078538"/>
            <a:ext cx="3527425" cy="779462"/>
          </a:xfrm>
          <a:prstGeom prst="rect">
            <a:avLst/>
          </a:prstGeom>
          <a:noFill/>
          <a:ln w="9525">
            <a:noFill/>
            <a:miter lim="800000"/>
            <a:headEnd/>
            <a:tailEnd/>
          </a:ln>
        </p:spPr>
        <p:txBody>
          <a:bodyPr>
            <a:spAutoFit/>
          </a:bodyPr>
          <a:lstStyle/>
          <a:p>
            <a:pPr algn="ctr">
              <a:spcBef>
                <a:spcPct val="50000"/>
              </a:spcBef>
            </a:pPr>
            <a:r>
              <a:rPr lang="fr-FR">
                <a:solidFill>
                  <a:schemeClr val="accent1"/>
                </a:solidFill>
              </a:rPr>
              <a:t>Les couleurs correspondent</a:t>
            </a:r>
          </a:p>
          <a:p>
            <a:pPr algn="ctr">
              <a:spcBef>
                <a:spcPct val="50000"/>
              </a:spcBef>
            </a:pPr>
            <a:r>
              <a:rPr lang="fr-FR">
                <a:solidFill>
                  <a:schemeClr val="accent1"/>
                </a:solidFill>
              </a:rPr>
              <a:t> aux domaines d’apprentissage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a:xfrm>
            <a:off x="611188" y="0"/>
            <a:ext cx="7467600" cy="1143000"/>
          </a:xfrm>
        </p:spPr>
        <p:txBody>
          <a:bodyPr/>
          <a:lstStyle/>
          <a:p>
            <a:pPr algn="ctr" eaLnBrk="1" hangingPunct="1"/>
            <a:r>
              <a:rPr lang="fr-FR" sz="3600" b="1" smtClean="0">
                <a:solidFill>
                  <a:srgbClr val="00B0F0"/>
                </a:solidFill>
              </a:rPr>
              <a:t>Vignettes collées dans le carnet</a:t>
            </a:r>
          </a:p>
        </p:txBody>
      </p:sp>
      <p:pic>
        <p:nvPicPr>
          <p:cNvPr id="20482" name="Picture 4" descr="PIC_0145"/>
          <p:cNvPicPr>
            <a:picLocks noChangeAspect="1" noChangeArrowheads="1"/>
          </p:cNvPicPr>
          <p:nvPr/>
        </p:nvPicPr>
        <p:blipFill>
          <a:blip r:embed="rId2"/>
          <a:srcRect/>
          <a:stretch>
            <a:fillRect/>
          </a:stretch>
        </p:blipFill>
        <p:spPr bwMode="auto">
          <a:xfrm rot="-5673278">
            <a:off x="144463" y="1447800"/>
            <a:ext cx="2808287" cy="2595563"/>
          </a:xfrm>
          <a:prstGeom prst="rect">
            <a:avLst/>
          </a:prstGeom>
          <a:noFill/>
          <a:ln w="9525">
            <a:noFill/>
            <a:miter lim="800000"/>
            <a:headEnd/>
            <a:tailEnd/>
          </a:ln>
        </p:spPr>
      </p:pic>
      <p:pic>
        <p:nvPicPr>
          <p:cNvPr id="20483" name="Picture 5" descr="PIC_0146"/>
          <p:cNvPicPr>
            <a:picLocks noChangeAspect="1" noChangeArrowheads="1"/>
          </p:cNvPicPr>
          <p:nvPr/>
        </p:nvPicPr>
        <p:blipFill>
          <a:blip r:embed="rId3"/>
          <a:srcRect/>
          <a:stretch>
            <a:fillRect/>
          </a:stretch>
        </p:blipFill>
        <p:spPr bwMode="auto">
          <a:xfrm rot="-5074391">
            <a:off x="3540919" y="1364457"/>
            <a:ext cx="2593975" cy="2547937"/>
          </a:xfrm>
          <a:prstGeom prst="rect">
            <a:avLst/>
          </a:prstGeom>
          <a:noFill/>
          <a:ln w="9525">
            <a:noFill/>
            <a:miter lim="800000"/>
            <a:headEnd/>
            <a:tailEnd/>
          </a:ln>
        </p:spPr>
      </p:pic>
      <p:pic>
        <p:nvPicPr>
          <p:cNvPr id="20484" name="Picture 6" descr="PIC_0844"/>
          <p:cNvPicPr>
            <a:picLocks noChangeAspect="1" noChangeArrowheads="1"/>
          </p:cNvPicPr>
          <p:nvPr/>
        </p:nvPicPr>
        <p:blipFill>
          <a:blip r:embed="rId4"/>
          <a:srcRect/>
          <a:stretch>
            <a:fillRect/>
          </a:stretch>
        </p:blipFill>
        <p:spPr bwMode="auto">
          <a:xfrm rot="-190461">
            <a:off x="1258888" y="3860800"/>
            <a:ext cx="3475037" cy="1944688"/>
          </a:xfrm>
          <a:prstGeom prst="rect">
            <a:avLst/>
          </a:prstGeom>
          <a:noFill/>
          <a:ln w="9525">
            <a:noFill/>
            <a:miter lim="800000"/>
            <a:headEnd/>
            <a:tailEnd/>
          </a:ln>
        </p:spPr>
      </p:pic>
      <p:pic>
        <p:nvPicPr>
          <p:cNvPr id="20485" name="Picture 7" descr="PIC_0144"/>
          <p:cNvPicPr>
            <a:picLocks noChangeAspect="1" noChangeArrowheads="1"/>
          </p:cNvPicPr>
          <p:nvPr/>
        </p:nvPicPr>
        <p:blipFill>
          <a:blip r:embed="rId5"/>
          <a:srcRect/>
          <a:stretch>
            <a:fillRect/>
          </a:stretch>
        </p:blipFill>
        <p:spPr bwMode="auto">
          <a:xfrm rot="-4611335">
            <a:off x="5902325" y="1522413"/>
            <a:ext cx="2924175" cy="2273300"/>
          </a:xfrm>
          <a:prstGeom prst="rect">
            <a:avLst/>
          </a:prstGeom>
          <a:noFill/>
          <a:ln w="9525">
            <a:noFill/>
            <a:miter lim="800000"/>
            <a:headEnd/>
            <a:tailEnd/>
          </a:ln>
        </p:spPr>
      </p:pic>
      <p:pic>
        <p:nvPicPr>
          <p:cNvPr id="20486" name="Picture 8" descr="PIC_0845"/>
          <p:cNvPicPr>
            <a:picLocks noChangeAspect="1" noChangeArrowheads="1"/>
          </p:cNvPicPr>
          <p:nvPr/>
        </p:nvPicPr>
        <p:blipFill>
          <a:blip r:embed="rId6"/>
          <a:srcRect/>
          <a:stretch>
            <a:fillRect/>
          </a:stretch>
        </p:blipFill>
        <p:spPr bwMode="auto">
          <a:xfrm>
            <a:off x="7885113" y="3962400"/>
            <a:ext cx="1258887" cy="2895600"/>
          </a:xfrm>
          <a:prstGeom prst="rect">
            <a:avLst/>
          </a:prstGeom>
          <a:noFill/>
          <a:ln w="9525">
            <a:noFill/>
            <a:miter lim="800000"/>
            <a:headEnd/>
            <a:tailEnd/>
          </a:ln>
        </p:spPr>
      </p:pic>
      <p:pic>
        <p:nvPicPr>
          <p:cNvPr id="20487" name="Picture 9" descr="PIC_0140"/>
          <p:cNvPicPr>
            <a:picLocks noChangeAspect="1" noChangeArrowheads="1"/>
          </p:cNvPicPr>
          <p:nvPr/>
        </p:nvPicPr>
        <p:blipFill>
          <a:blip r:embed="rId7"/>
          <a:srcRect/>
          <a:stretch>
            <a:fillRect/>
          </a:stretch>
        </p:blipFill>
        <p:spPr bwMode="auto">
          <a:xfrm rot="415995">
            <a:off x="4500563" y="4365625"/>
            <a:ext cx="3095625" cy="223361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pPr algn="ctr" eaLnBrk="1" hangingPunct="1"/>
            <a:r>
              <a:rPr lang="fr-FR" sz="3600" b="1" smtClean="0">
                <a:solidFill>
                  <a:srgbClr val="00B0F0"/>
                </a:solidFill>
              </a:rPr>
              <a:t>Déroulement</a:t>
            </a:r>
          </a:p>
        </p:txBody>
      </p:sp>
      <p:pic>
        <p:nvPicPr>
          <p:cNvPr id="21506" name="Picture 4" descr="PIC_0149"/>
          <p:cNvPicPr>
            <a:picLocks noChangeAspect="1" noChangeArrowheads="1"/>
          </p:cNvPicPr>
          <p:nvPr/>
        </p:nvPicPr>
        <p:blipFill>
          <a:blip r:embed="rId3"/>
          <a:srcRect/>
          <a:stretch>
            <a:fillRect/>
          </a:stretch>
        </p:blipFill>
        <p:spPr bwMode="auto">
          <a:xfrm rot="-385468">
            <a:off x="179388" y="260350"/>
            <a:ext cx="2233612" cy="1676400"/>
          </a:xfrm>
          <a:prstGeom prst="rect">
            <a:avLst/>
          </a:prstGeom>
          <a:noFill/>
          <a:ln w="9525">
            <a:noFill/>
            <a:miter lim="800000"/>
            <a:headEnd/>
            <a:tailEnd/>
          </a:ln>
        </p:spPr>
      </p:pic>
      <p:sp>
        <p:nvSpPr>
          <p:cNvPr id="21507" name="Text Box 5"/>
          <p:cNvSpPr txBox="1">
            <a:spLocks noChangeArrowheads="1"/>
          </p:cNvSpPr>
          <p:nvPr/>
        </p:nvSpPr>
        <p:spPr bwMode="auto">
          <a:xfrm rot="-286289">
            <a:off x="0" y="1989138"/>
            <a:ext cx="2592388" cy="366712"/>
          </a:xfrm>
          <a:prstGeom prst="rect">
            <a:avLst/>
          </a:prstGeom>
          <a:noFill/>
          <a:ln w="9525">
            <a:noFill/>
            <a:miter lim="800000"/>
            <a:headEnd/>
            <a:tailEnd/>
          </a:ln>
        </p:spPr>
        <p:txBody>
          <a:bodyPr>
            <a:spAutoFit/>
          </a:bodyPr>
          <a:lstStyle/>
          <a:p>
            <a:pPr>
              <a:spcBef>
                <a:spcPct val="50000"/>
              </a:spcBef>
            </a:pPr>
            <a:r>
              <a:rPr lang="fr-FR">
                <a:solidFill>
                  <a:schemeClr val="accent1"/>
                </a:solidFill>
              </a:rPr>
              <a:t>Une réussite récurrente</a:t>
            </a:r>
          </a:p>
        </p:txBody>
      </p:sp>
      <p:sp>
        <p:nvSpPr>
          <p:cNvPr id="21508" name="Line 6"/>
          <p:cNvSpPr>
            <a:spLocks noChangeShapeType="1"/>
          </p:cNvSpPr>
          <p:nvPr/>
        </p:nvSpPr>
        <p:spPr bwMode="auto">
          <a:xfrm flipV="1">
            <a:off x="2555875" y="1844675"/>
            <a:ext cx="0" cy="287338"/>
          </a:xfrm>
          <a:prstGeom prst="line">
            <a:avLst/>
          </a:prstGeom>
          <a:noFill/>
          <a:ln w="9525">
            <a:solidFill>
              <a:schemeClr val="accent1"/>
            </a:solidFill>
            <a:round/>
            <a:headEnd/>
            <a:tailEnd type="triangle" w="med" len="med"/>
          </a:ln>
        </p:spPr>
        <p:txBody>
          <a:bodyPr/>
          <a:lstStyle/>
          <a:p>
            <a:endParaRPr lang="fr-FR"/>
          </a:p>
        </p:txBody>
      </p:sp>
      <p:pic>
        <p:nvPicPr>
          <p:cNvPr id="21510" name="Laetitia+Kadur.mp4">
            <a:hlinkClick r:id="" action="ppaction://media"/>
          </p:cNvPr>
          <p:cNvPicPr>
            <a:picLocks noRot="1" noChangeAspect="1" noChangeArrowheads="1"/>
          </p:cNvPicPr>
          <p:nvPr>
            <a:videoFile r:link="rId1"/>
          </p:nvPr>
        </p:nvPicPr>
        <p:blipFill>
          <a:blip r:embed="rId4"/>
          <a:srcRect/>
          <a:stretch>
            <a:fillRect/>
          </a:stretch>
        </p:blipFill>
        <p:spPr bwMode="auto">
          <a:xfrm>
            <a:off x="2627313" y="1125538"/>
            <a:ext cx="6516687" cy="4886325"/>
          </a:xfrm>
          <a:prstGeom prst="rect">
            <a:avLst/>
          </a:prstGeom>
          <a:noFill/>
        </p:spPr>
      </p:pic>
      <p:sp>
        <p:nvSpPr>
          <p:cNvPr id="21511" name="Text Box 7"/>
          <p:cNvSpPr txBox="1">
            <a:spLocks noChangeArrowheads="1"/>
          </p:cNvSpPr>
          <p:nvPr/>
        </p:nvSpPr>
        <p:spPr bwMode="auto">
          <a:xfrm>
            <a:off x="2627313" y="6092825"/>
            <a:ext cx="6516687" cy="366713"/>
          </a:xfrm>
          <a:prstGeom prst="rect">
            <a:avLst/>
          </a:prstGeom>
          <a:noFill/>
          <a:ln w="9525">
            <a:noFill/>
            <a:miter lim="800000"/>
            <a:headEnd/>
            <a:tailEnd/>
          </a:ln>
          <a:effectLst/>
        </p:spPr>
        <p:txBody>
          <a:bodyPr>
            <a:spAutoFit/>
          </a:bodyPr>
          <a:lstStyle/>
          <a:p>
            <a:pPr>
              <a:spcBef>
                <a:spcPct val="50000"/>
              </a:spcBef>
            </a:pPr>
            <a:r>
              <a:rPr lang="fr-FR">
                <a:solidFill>
                  <a:schemeClr val="accent1"/>
                </a:solidFill>
              </a:rPr>
              <a:t>Cliquer au-dessus pour lire la vidéo (3 minutes) </a:t>
            </a:r>
          </a:p>
        </p:txBody>
      </p:sp>
      <p:sp>
        <p:nvSpPr>
          <p:cNvPr id="21512" name="Line 8"/>
          <p:cNvSpPr>
            <a:spLocks noChangeShapeType="1"/>
          </p:cNvSpPr>
          <p:nvPr/>
        </p:nvSpPr>
        <p:spPr bwMode="auto">
          <a:xfrm flipV="1">
            <a:off x="7740650" y="6165850"/>
            <a:ext cx="0" cy="215900"/>
          </a:xfrm>
          <a:prstGeom prst="line">
            <a:avLst/>
          </a:prstGeom>
          <a:noFill/>
          <a:ln w="9525">
            <a:solidFill>
              <a:schemeClr val="accent1"/>
            </a:solidFill>
            <a:round/>
            <a:headEnd/>
            <a:tailEnd type="triangle" w="med" len="med"/>
          </a:ln>
          <a:effectLst/>
        </p:spPr>
        <p:txBody>
          <a:bodyP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51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1510"/>
                                        </p:tgtEl>
                                      </p:cBhvr>
                                    </p:cmd>
                                  </p:childTnLst>
                                </p:cTn>
                              </p:par>
                            </p:childTnLst>
                          </p:cTn>
                        </p:par>
                      </p:childTnLst>
                    </p:cTn>
                  </p:par>
                </p:childTnLst>
              </p:cTn>
              <p:nextCondLst>
                <p:cond evt="onClick" delay="0">
                  <p:tgtEl>
                    <p:spTgt spid="21510"/>
                  </p:tgtEl>
                </p:cond>
              </p:nextCondLst>
            </p:seq>
            <p:video>
              <p:cMediaNode>
                <p:cTn id="7" fill="hold" display="0">
                  <p:stCondLst>
                    <p:cond delay="indefinite"/>
                  </p:stCondLst>
                  <p:endCondLst>
                    <p:cond evt="onNext" delay="0">
                      <p:tgtEl>
                        <p:sldTgt/>
                      </p:tgtEl>
                    </p:cond>
                    <p:cond evt="onPrev" delay="0">
                      <p:tgtEl>
                        <p:sldTgt/>
                      </p:tgtEl>
                    </p:cond>
                  </p:endCondLst>
                </p:cTn>
                <p:tgtEl>
                  <p:spTgt spid="21510"/>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a:xfrm>
            <a:off x="468313" y="260350"/>
            <a:ext cx="7467600" cy="1143000"/>
          </a:xfrm>
        </p:spPr>
        <p:txBody>
          <a:bodyPr/>
          <a:lstStyle/>
          <a:p>
            <a:pPr algn="ctr" eaLnBrk="1" hangingPunct="1"/>
            <a:r>
              <a:rPr lang="fr-FR" sz="3600" b="1" smtClean="0">
                <a:solidFill>
                  <a:srgbClr val="00B0F0"/>
                </a:solidFill>
              </a:rPr>
              <a:t>Idées supplémentaires</a:t>
            </a:r>
          </a:p>
        </p:txBody>
      </p:sp>
      <p:sp>
        <p:nvSpPr>
          <p:cNvPr id="23554" name="Espace réservé du contenu 2"/>
          <p:cNvSpPr>
            <a:spLocks noGrp="1"/>
          </p:cNvSpPr>
          <p:nvPr>
            <p:ph idx="1"/>
          </p:nvPr>
        </p:nvSpPr>
        <p:spPr>
          <a:xfrm>
            <a:off x="457200" y="1484313"/>
            <a:ext cx="7467600" cy="4641850"/>
          </a:xfrm>
        </p:spPr>
        <p:txBody>
          <a:bodyPr/>
          <a:lstStyle/>
          <a:p>
            <a:pPr eaLnBrk="1" hangingPunct="1"/>
            <a:r>
              <a:rPr lang="fr-FR" sz="1600" smtClean="0"/>
              <a:t>Utiliser les indicateurs de progrès publiés sur eduscol à l’adresse suivante :</a:t>
            </a:r>
          </a:p>
          <a:p>
            <a:pPr eaLnBrk="1" hangingPunct="1">
              <a:buFont typeface="Wingdings 2" pitchFamily="18" charset="2"/>
              <a:buNone/>
            </a:pPr>
            <a:r>
              <a:rPr lang="fr-FR" sz="1600" smtClean="0"/>
              <a:t>	</a:t>
            </a:r>
            <a:r>
              <a:rPr lang="fr-FR" sz="1600" smtClean="0">
                <a:hlinkClick r:id="rId2" action="ppaction://hlinkfile"/>
              </a:rPr>
              <a:t>eduscol.education.fr/cid97131/suivi-et-evaluation-a-l-ecole-maternelle.html</a:t>
            </a:r>
            <a:endParaRPr lang="fr-FR" sz="1600" smtClean="0"/>
          </a:p>
          <a:p>
            <a:pPr eaLnBrk="1" hangingPunct="1"/>
            <a:endParaRPr lang="fr-FR" sz="1600" smtClean="0"/>
          </a:p>
          <a:p>
            <a:pPr eaLnBrk="1" hangingPunct="1"/>
            <a:r>
              <a:rPr lang="fr-FR" sz="1600" smtClean="0"/>
              <a:t>Chaque enfant ajoutera la date au tampon dateur lorsqu’il collera une nouvelle vignette.</a:t>
            </a:r>
          </a:p>
          <a:p>
            <a:pPr eaLnBrk="1" hangingPunct="1"/>
            <a:endParaRPr lang="fr-FR" sz="1600" smtClean="0"/>
          </a:p>
          <a:p>
            <a:pPr eaLnBrk="1" hangingPunct="1"/>
            <a:r>
              <a:rPr lang="fr-FR" sz="1600" smtClean="0"/>
              <a:t>Une vignette de couleur ou de forme différente sera collée lorsqu’une compétence attendue en fin de cycle sera validée. Elle symbolisera le parcours effectué au cours du cycle avec la validation des items consécutifs pour parvenir aux compétences finales.</a:t>
            </a:r>
          </a:p>
          <a:p>
            <a:pPr eaLnBrk="1" hangingPunct="1"/>
            <a:endParaRPr lang="fr-FR" sz="1600" smtClean="0"/>
          </a:p>
          <a:p>
            <a:pPr eaLnBrk="1" hangingPunct="1"/>
            <a:r>
              <a:rPr lang="fr-FR" sz="1600" smtClean="0"/>
              <a:t>Les signatures des parents seront prévues sur tout le cycle, soient au moins 6 cases si le carnet n’est transmis que deux fois par an.</a:t>
            </a:r>
            <a:endParaRPr lang="fr-FR" sz="1600" i="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651</TotalTime>
  <Words>369</Words>
  <Application>Microsoft Office PowerPoint</Application>
  <PresentationFormat>Affichage à l'écran (4:3)</PresentationFormat>
  <Paragraphs>47</Paragraphs>
  <Slides>10</Slides>
  <Notes>0</Notes>
  <HiddenSlides>0</HiddenSlides>
  <MMClips>1</MMClips>
  <ScaleCrop>false</ScaleCrop>
  <HeadingPairs>
    <vt:vector size="6" baseType="variant">
      <vt:variant>
        <vt:lpstr>Polices utilisées</vt:lpstr>
      </vt:variant>
      <vt:variant>
        <vt:i4>6</vt:i4>
      </vt:variant>
      <vt:variant>
        <vt:lpstr>Modèle de conception</vt:lpstr>
      </vt:variant>
      <vt:variant>
        <vt:i4>6</vt:i4>
      </vt:variant>
      <vt:variant>
        <vt:lpstr>Titres des diapositives</vt:lpstr>
      </vt:variant>
      <vt:variant>
        <vt:i4>10</vt:i4>
      </vt:variant>
    </vt:vector>
  </HeadingPairs>
  <TitlesOfParts>
    <vt:vector size="22" baseType="lpstr">
      <vt:lpstr>Arial</vt:lpstr>
      <vt:lpstr>Franklin Gothic Book</vt:lpstr>
      <vt:lpstr>Wingdings 2</vt:lpstr>
      <vt:lpstr>Calibri</vt:lpstr>
      <vt:lpstr>Georgia</vt:lpstr>
      <vt:lpstr>Arial Unicode MS</vt:lpstr>
      <vt:lpstr>Technique</vt:lpstr>
      <vt:lpstr>Technique</vt:lpstr>
      <vt:lpstr>Technique</vt:lpstr>
      <vt:lpstr>Technique</vt:lpstr>
      <vt:lpstr>Technique</vt:lpstr>
      <vt:lpstr>Technique</vt:lpstr>
      <vt:lpstr>Diapositive 1</vt:lpstr>
      <vt:lpstr>Conformément au BO n°3 du 21 janvier 2016 qui précise les modalités de suivi et d’évaluation des apprentissages des élèves au cycle 1, le carnet de suivi des apprentissages a été mis en place à la rentrée 2015.  </vt:lpstr>
      <vt:lpstr>Diapositive 3</vt:lpstr>
      <vt:lpstr>L’enseignant relève, au fil des jours, les progrès notables qui surviennent pour chaque élève. Pour garder trace de son parcours d’apprentissage et le valoriser aux yeux de l’enfant et de ses parents, l’enseignant collecte des productions, des témoignages de réussites sous forme de photographies prises au cours d’activités, de dessins, d’écrits, d’enregistrements, etc…  En voici un exemple de déroulement en cours d’année…</vt:lpstr>
      <vt:lpstr>Mise en page de l’outil</vt:lpstr>
      <vt:lpstr>Exemples de vignettes utilisées</vt:lpstr>
      <vt:lpstr>Vignettes collées dans le carnet</vt:lpstr>
      <vt:lpstr>Déroulement</vt:lpstr>
      <vt:lpstr>Idées supplémentaires</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surréalisme au service de l’interdisciplinarité</dc:title>
  <dc:creator>Kadur</dc:creator>
  <cp:lastModifiedBy>lkadur</cp:lastModifiedBy>
  <cp:revision>98</cp:revision>
  <dcterms:created xsi:type="dcterms:W3CDTF">2013-10-30T15:13:29Z</dcterms:created>
  <dcterms:modified xsi:type="dcterms:W3CDTF">2016-06-24T10:55:00Z</dcterms:modified>
</cp:coreProperties>
</file>