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9" r:id="rId4"/>
    <p:sldId id="264" r:id="rId5"/>
    <p:sldId id="261" r:id="rId6"/>
    <p:sldId id="265" r:id="rId7"/>
    <p:sldId id="266" r:id="rId8"/>
    <p:sldId id="268" r:id="rId9"/>
    <p:sldId id="270" r:id="rId10"/>
    <p:sldId id="259" r:id="rId11"/>
    <p:sldId id="272" r:id="rId12"/>
    <p:sldId id="271" r:id="rId13"/>
  </p:sldIdLst>
  <p:sldSz cx="9144000" cy="6858000" type="screen4x3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1B7E90"/>
    <a:srgbClr val="B41450"/>
    <a:srgbClr val="FFFF99"/>
    <a:srgbClr val="FF9900"/>
    <a:srgbClr val="00CC66"/>
    <a:srgbClr val="009900"/>
    <a:srgbClr val="99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8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fr-FR" sz="1600" dirty="0"/>
              <a:t>Evolution du nombre de GTL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056163506718212E-2"/>
          <c:y val="0.13264813411093751"/>
          <c:w val="0.93472544366458987"/>
          <c:h val="0.58096994260786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'2017-2018'!$B$3:$B$21</c:f>
              <c:strCache>
                <c:ptCount val="19"/>
                <c:pt idx="0">
                  <c:v>Grand Angoulême</c:v>
                </c:pt>
                <c:pt idx="1">
                  <c:v>Charente-Limousine</c:v>
                </c:pt>
                <c:pt idx="2">
                  <c:v>SUD et OUEST charente</c:v>
                </c:pt>
                <c:pt idx="3">
                  <c:v>NORD Charente - SUDVienne</c:v>
                </c:pt>
                <c:pt idx="4">
                  <c:v>La Rochelle</c:v>
                </c:pt>
                <c:pt idx="5">
                  <c:v>Rochefort et ses environs</c:v>
                </c:pt>
                <c:pt idx="6">
                  <c:v>CENTRE Charente-Maritime</c:v>
                </c:pt>
                <c:pt idx="7">
                  <c:v>EST Charente-Maritime</c:v>
                </c:pt>
                <c:pt idx="8">
                  <c:v>Pays Royannais Marennes Oléron</c:v>
                </c:pt>
                <c:pt idx="9">
                  <c:v>SUD Charente-Maritime</c:v>
                </c:pt>
                <c:pt idx="10">
                  <c:v>CENTRE Deux-Sevres</c:v>
                </c:pt>
                <c:pt idx="11">
                  <c:v>NORD Deux-Sèvres</c:v>
                </c:pt>
                <c:pt idx="12">
                  <c:v>SUD/EST Deux-Sèvres</c:v>
                </c:pt>
                <c:pt idx="13">
                  <c:v>SUD/OUEST Deux-Sèvres</c:v>
                </c:pt>
                <c:pt idx="14">
                  <c:v>Chauvigny</c:v>
                </c:pt>
                <c:pt idx="15">
                  <c:v>Vienne NORD-OUEST</c:v>
                </c:pt>
                <c:pt idx="16">
                  <c:v>SUD - OUEST Vienne</c:v>
                </c:pt>
                <c:pt idx="17">
                  <c:v>Poitiers NORD-EST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'2017-2018'!$B$3:$B$20</c:f>
              <c:strCache>
                <c:ptCount val="18"/>
                <c:pt idx="0">
                  <c:v>Grand Angoulême</c:v>
                </c:pt>
                <c:pt idx="1">
                  <c:v>Charente-Limousine</c:v>
                </c:pt>
                <c:pt idx="2">
                  <c:v>SUD et OUEST charente</c:v>
                </c:pt>
                <c:pt idx="3">
                  <c:v>NORD Charente - SUDVienne</c:v>
                </c:pt>
                <c:pt idx="4">
                  <c:v>La Rochelle</c:v>
                </c:pt>
                <c:pt idx="5">
                  <c:v>Rochefort et ses environs</c:v>
                </c:pt>
                <c:pt idx="6">
                  <c:v>CENTRE Charente-Maritime</c:v>
                </c:pt>
                <c:pt idx="7">
                  <c:v>EST Charente-Maritime</c:v>
                </c:pt>
                <c:pt idx="8">
                  <c:v>Pays Royannais Marennes Oléron</c:v>
                </c:pt>
                <c:pt idx="9">
                  <c:v>SUD Charente-Maritime</c:v>
                </c:pt>
                <c:pt idx="10">
                  <c:v>CENTRE Deux-Sevres</c:v>
                </c:pt>
                <c:pt idx="11">
                  <c:v>NORD Deux-Sèvres</c:v>
                </c:pt>
                <c:pt idx="12">
                  <c:v>SUD/EST Deux-Sèvres</c:v>
                </c:pt>
                <c:pt idx="13">
                  <c:v>SUD/OUEST Deux-Sèvres</c:v>
                </c:pt>
                <c:pt idx="14">
                  <c:v>Chauvigny</c:v>
                </c:pt>
                <c:pt idx="15">
                  <c:v>Vienne NORD-OUEST</c:v>
                </c:pt>
                <c:pt idx="16">
                  <c:v>SUD - OUEST Vienne</c:v>
                </c:pt>
                <c:pt idx="17">
                  <c:v>Poitiers NORD-EST</c:v>
                </c:pt>
              </c:strCache>
            </c:strRef>
          </c:cat>
          <c:val>
            <c:numRef>
              <c:f>'2017-2018'!$G$3:$G$20</c:f>
              <c:numCache>
                <c:formatCode>General</c:formatCode>
                <c:ptCount val="18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F-4661-8FC1-6ADEBF7C0D63}"/>
            </c:ext>
          </c:extLst>
        </c:ser>
        <c:ser>
          <c:idx val="1"/>
          <c:order val="1"/>
          <c:tx>
            <c:strRef>
              <c:f>'2016-2017'!$B$3:$B$20</c:f>
              <c:strCache>
                <c:ptCount val="18"/>
                <c:pt idx="0">
                  <c:v>Bassin d'Angoulême</c:v>
                </c:pt>
                <c:pt idx="1">
                  <c:v>Charente-Limousine</c:v>
                </c:pt>
                <c:pt idx="2">
                  <c:v>Sud et Ouest charente</c:v>
                </c:pt>
                <c:pt idx="3">
                  <c:v>Nord Charente Sud Vienne</c:v>
                </c:pt>
                <c:pt idx="4">
                  <c:v>La Rochelle</c:v>
                </c:pt>
                <c:pt idx="5">
                  <c:v>Rochefort et ses environs</c:v>
                </c:pt>
                <c:pt idx="6">
                  <c:v>Centre Charente-Maritime</c:v>
                </c:pt>
                <c:pt idx="7">
                  <c:v>Est Charente-Maritime</c:v>
                </c:pt>
                <c:pt idx="8">
                  <c:v>Pays Royannais Marennes Oléron</c:v>
                </c:pt>
                <c:pt idx="9">
                  <c:v>Sud Charente-Maritime</c:v>
                </c:pt>
                <c:pt idx="10">
                  <c:v>CENTRE Deux-Sevres</c:v>
                </c:pt>
                <c:pt idx="11">
                  <c:v>NORD Deux-Sèvres</c:v>
                </c:pt>
                <c:pt idx="12">
                  <c:v>SUD/EST Deux-Sèvres</c:v>
                </c:pt>
                <c:pt idx="13">
                  <c:v>SUD/OUEST Deux-Sèvres</c:v>
                </c:pt>
                <c:pt idx="14">
                  <c:v>Chauvigny</c:v>
                </c:pt>
                <c:pt idx="15">
                  <c:v>Vienne Nord-Ouest</c:v>
                </c:pt>
                <c:pt idx="16">
                  <c:v>Sud / Ouest Vienne</c:v>
                </c:pt>
                <c:pt idx="17">
                  <c:v>Poitiers Nord/Est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'2016-2017'!$G$3:$G$20</c:f>
              <c:numCache>
                <c:formatCode>General</c:formatCode>
                <c:ptCount val="18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2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1F-4661-8FC1-6ADEBF7C0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52876079"/>
        <c:axId val="1"/>
      </c:barChart>
      <c:catAx>
        <c:axId val="1052876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>
            <a:glow rad="12700">
              <a:schemeClr val="accent1">
                <a:alpha val="40000"/>
              </a:schemeClr>
            </a:glow>
          </a:effectLst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052876079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AD4DB92-FED8-4EE0-9F7B-08B2F336F61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>
              <a:latin typeface="Arial" charset="0"/>
            </a:endParaRPr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D49DB3-E262-4FDA-BE48-CA8E5DDAF42E}" type="slidenum">
              <a:rPr lang="fr-FR" altLang="fr-FR" smtClean="0">
                <a:latin typeface="Arial" charset="0"/>
                <a:cs typeface="Arial" charset="0"/>
              </a:rPr>
              <a:pPr/>
              <a:t>6</a:t>
            </a:fld>
            <a:endParaRPr lang="fr-FR" altLang="fr-FR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>
              <a:latin typeface="Arial" charset="0"/>
            </a:endParaRPr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1BD81A-F5FB-48BB-B3B9-47CDC265A462}" type="slidenum">
              <a:rPr lang="fr-FR" altLang="fr-FR" smtClean="0">
                <a:latin typeface="Arial" charset="0"/>
                <a:cs typeface="Arial" charset="0"/>
              </a:rPr>
              <a:pPr/>
              <a:t>7</a:t>
            </a:fld>
            <a:endParaRPr lang="fr-FR" altLang="fr-FR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>
              <a:latin typeface="Arial" charset="0"/>
            </a:endParaRPr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1BD81A-F5FB-48BB-B3B9-47CDC265A462}" type="slidenum">
              <a:rPr lang="fr-FR" altLang="fr-FR" smtClean="0">
                <a:latin typeface="Arial" charset="0"/>
                <a:cs typeface="Arial" charset="0"/>
              </a:rPr>
              <a:pPr/>
              <a:t>8</a:t>
            </a:fld>
            <a:endParaRPr lang="fr-FR" altLang="fr-FR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26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>
              <a:latin typeface="Arial" charset="0"/>
            </a:endParaRPr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1BD81A-F5FB-48BB-B3B9-47CDC265A462}" type="slidenum">
              <a:rPr lang="fr-FR" altLang="fr-FR" smtClean="0">
                <a:latin typeface="Arial" charset="0"/>
                <a:cs typeface="Arial" charset="0"/>
              </a:rPr>
              <a:pPr/>
              <a:t>9</a:t>
            </a:fld>
            <a:endParaRPr lang="fr-FR" altLang="fr-FR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1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FD33-2CC4-404A-868C-75E619A3D092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79133-AA51-4F76-9E3E-E091A78D31C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C9D98-05C0-4D7B-AE5A-42A517513D5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BC430-0FA4-48D7-8C1C-A99385C463FC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17B8C-5043-4284-8A98-BB3E4D1735A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18C3A-9C73-4A24-B043-A7D5FC165485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84EE7-4144-4CB8-B85F-762B62A62554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999A-2EA1-4F20-AF87-66276923A09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7D279-2101-4B36-B95C-AE70B918FAC7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E482A-B345-4717-81A0-5BF05DE03197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85AC-260F-46A9-B56D-1D7A2200084C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66B7BFD-FF8A-49AF-A26C-A46875A72A0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mailto:clotilde.Jacoulet@ac-poitiers.fr" TargetMode="External"/><Relationship Id="rId18" Type="http://schemas.openxmlformats.org/officeDocument/2006/relationships/hyperlink" Target="mailto:delphine.Rochard@ac-poitiers.fr" TargetMode="External"/><Relationship Id="rId26" Type="http://schemas.openxmlformats.org/officeDocument/2006/relationships/hyperlink" Target="mailto:catherine.goyeau@ac-poitiers.fr" TargetMode="External"/><Relationship Id="rId39" Type="http://schemas.openxmlformats.org/officeDocument/2006/relationships/hyperlink" Target="mailto:chantal.bergeron@ac-poitiers.fr" TargetMode="External"/><Relationship Id="rId21" Type="http://schemas.openxmlformats.org/officeDocument/2006/relationships/hyperlink" Target="mailto:sylvie.begue@ac-poitiers.fr" TargetMode="External"/><Relationship Id="rId34" Type="http://schemas.openxmlformats.org/officeDocument/2006/relationships/hyperlink" Target="mailto:marie-noelle.delgado@ac-poitiers.fr" TargetMode="External"/><Relationship Id="rId7" Type="http://schemas.openxmlformats.org/officeDocument/2006/relationships/hyperlink" Target="mailto:geraldine.laforge@ac-poitiers.fr" TargetMode="External"/><Relationship Id="rId12" Type="http://schemas.openxmlformats.org/officeDocument/2006/relationships/hyperlink" Target="mailto:nathalie.Legrand1@ac-poitiers.fr" TargetMode="External"/><Relationship Id="rId17" Type="http://schemas.openxmlformats.org/officeDocument/2006/relationships/hyperlink" Target="mailto:regine.Lahache@ac-poitiers.fr" TargetMode="External"/><Relationship Id="rId25" Type="http://schemas.openxmlformats.org/officeDocument/2006/relationships/hyperlink" Target="mailto:marie-Helene.Boucher@ac-poitiers.fr" TargetMode="External"/><Relationship Id="rId33" Type="http://schemas.openxmlformats.org/officeDocument/2006/relationships/hyperlink" Target="mailto:helene.blin@ac-poitiers.fr" TargetMode="External"/><Relationship Id="rId38" Type="http://schemas.openxmlformats.org/officeDocument/2006/relationships/hyperlink" Target="mailto:stephanie.barbotin@ac-poitiers.fr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mailto:marie-laure.peroy@ac-poitiers.fr" TargetMode="External"/><Relationship Id="rId20" Type="http://schemas.openxmlformats.org/officeDocument/2006/relationships/hyperlink" Target="mailto:isabelle.salvy@ac-poitiers.fr" TargetMode="External"/><Relationship Id="rId29" Type="http://schemas.openxmlformats.org/officeDocument/2006/relationships/hyperlink" Target="mailto:gael.Le-Gat@ac-poitiers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aelle.Simonet@ac-poitiers.fr" TargetMode="External"/><Relationship Id="rId11" Type="http://schemas.openxmlformats.org/officeDocument/2006/relationships/hyperlink" Target="mailto:johann.Blandin@ac-poitiers.fr" TargetMode="External"/><Relationship Id="rId24" Type="http://schemas.openxmlformats.org/officeDocument/2006/relationships/hyperlink" Target="mailto:anne-Gaell.Blais@ac-poitiers.fr" TargetMode="External"/><Relationship Id="rId32" Type="http://schemas.openxmlformats.org/officeDocument/2006/relationships/hyperlink" Target="mailto:claire.hattermann@ac-poitiers.fr" TargetMode="External"/><Relationship Id="rId37" Type="http://schemas.openxmlformats.org/officeDocument/2006/relationships/hyperlink" Target="mailto:louise.specq@ac-poitiers.fr" TargetMode="External"/><Relationship Id="rId40" Type="http://schemas.openxmlformats.org/officeDocument/2006/relationships/hyperlink" Target="mailto:marie.krebs@ac-poitiers.fr" TargetMode="External"/><Relationship Id="rId5" Type="http://schemas.openxmlformats.org/officeDocument/2006/relationships/hyperlink" Target="mailto:helene.panteris@ac-poitiers.fr" TargetMode="External"/><Relationship Id="rId15" Type="http://schemas.openxmlformats.org/officeDocument/2006/relationships/hyperlink" Target="mailto:christelle.brisou@ac-poitiers.fr" TargetMode="External"/><Relationship Id="rId23" Type="http://schemas.openxmlformats.org/officeDocument/2006/relationships/hyperlink" Target="mailto:caroline.leloup@ac-poitiers.fr" TargetMode="External"/><Relationship Id="rId28" Type="http://schemas.openxmlformats.org/officeDocument/2006/relationships/hyperlink" Target="mailto:christine.maurin@ac-poitiers.fr" TargetMode="External"/><Relationship Id="rId36" Type="http://schemas.openxmlformats.org/officeDocument/2006/relationships/hyperlink" Target="mailto:gerald.Affalou@ac-poitiers.fr" TargetMode="External"/><Relationship Id="rId10" Type="http://schemas.openxmlformats.org/officeDocument/2006/relationships/hyperlink" Target="mailto:symphorienne.suaudeau@ac-poitiers.fr" TargetMode="External"/><Relationship Id="rId19" Type="http://schemas.openxmlformats.org/officeDocument/2006/relationships/hyperlink" Target="mailto:helene.roy@ac-poitiers.fr" TargetMode="External"/><Relationship Id="rId31" Type="http://schemas.openxmlformats.org/officeDocument/2006/relationships/hyperlink" Target="mailto:alice.dupont@ac-poitiers.fr" TargetMode="External"/><Relationship Id="rId4" Type="http://schemas.openxmlformats.org/officeDocument/2006/relationships/hyperlink" Target="mailto:julie.javelas@ac-poitiers.fr" TargetMode="External"/><Relationship Id="rId9" Type="http://schemas.openxmlformats.org/officeDocument/2006/relationships/hyperlink" Target="mailto:tiphaine.schock@ac-poitiers.fr" TargetMode="External"/><Relationship Id="rId14" Type="http://schemas.openxmlformats.org/officeDocument/2006/relationships/hyperlink" Target="mailto:lydie.boineau@ac-poitiers.fr" TargetMode="External"/><Relationship Id="rId22" Type="http://schemas.openxmlformats.org/officeDocument/2006/relationships/hyperlink" Target="mailto:lisa.Dernet@ac-poitiers.fr" TargetMode="External"/><Relationship Id="rId27" Type="http://schemas.openxmlformats.org/officeDocument/2006/relationships/hyperlink" Target="mailto:anne.duhurt@ac-poitiers.fr" TargetMode="External"/><Relationship Id="rId30" Type="http://schemas.openxmlformats.org/officeDocument/2006/relationships/hyperlink" Target="mailto:emily.Gatius@ac-poitiers.fr" TargetMode="External"/><Relationship Id="rId35" Type="http://schemas.openxmlformats.org/officeDocument/2006/relationships/hyperlink" Target="mailto:gael.louiche@ac-poitiers.fr" TargetMode="External"/><Relationship Id="rId8" Type="http://schemas.openxmlformats.org/officeDocument/2006/relationships/hyperlink" Target="mailto:marie-Laure.Semnont@ac-poitiers.fr" TargetMode="Externa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1116013" y="2205038"/>
            <a:ext cx="72009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4400" dirty="0">
                <a:solidFill>
                  <a:srgbClr val="3366FF"/>
                </a:solidFill>
              </a:rPr>
              <a:t>GTA</a:t>
            </a:r>
          </a:p>
          <a:p>
            <a:pPr algn="ctr">
              <a:spcBef>
                <a:spcPct val="50000"/>
              </a:spcBef>
            </a:pPr>
            <a:r>
              <a:rPr lang="fr-FR" altLang="fr-FR" sz="4400" dirty="0">
                <a:solidFill>
                  <a:srgbClr val="3366FF"/>
                </a:solidFill>
              </a:rPr>
              <a:t>16 octobre </a:t>
            </a:r>
            <a:r>
              <a:rPr lang="fr-FR" altLang="fr-FR" sz="4400" dirty="0" smtClean="0">
                <a:solidFill>
                  <a:srgbClr val="3366FF"/>
                </a:solidFill>
              </a:rPr>
              <a:t>2018</a:t>
            </a:r>
            <a:endParaRPr lang="fr-FR" altLang="fr-FR" sz="4400" dirty="0">
              <a:solidFill>
                <a:srgbClr val="3366FF"/>
              </a:solidFill>
            </a:endParaRPr>
          </a:p>
        </p:txBody>
      </p:sp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1258888" y="4437063"/>
            <a:ext cx="655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 </a:t>
            </a:r>
            <a:r>
              <a:rPr lang="fr-FR" b="1" dirty="0" smtClean="0">
                <a:solidFill>
                  <a:srgbClr val="C00000"/>
                </a:solidFill>
              </a:rPr>
              <a:t>Collège Georges Texier – </a:t>
            </a:r>
            <a:r>
              <a:rPr lang="fr-FR" b="1" dirty="0">
                <a:solidFill>
                  <a:srgbClr val="C00000"/>
                </a:solidFill>
              </a:rPr>
              <a:t>Saint Jean d’Angély (17)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12498"/>
              </p:ext>
            </p:extLst>
          </p:nvPr>
        </p:nvGraphicFramePr>
        <p:xfrm>
          <a:off x="2638569" y="188640"/>
          <a:ext cx="6480810" cy="426720"/>
        </p:xfrm>
        <a:graphic>
          <a:graphicData uri="http://schemas.openxmlformats.org/drawingml/2006/table">
            <a:tbl>
              <a:tblPr firstRow="1" firstCol="1" bandRow="1"/>
              <a:tblGrid>
                <a:gridCol w="1076960">
                  <a:extLst>
                    <a:ext uri="{9D8B030D-6E8A-4147-A177-3AD203B41FA5}">
                      <a16:colId xmlns:a16="http://schemas.microsoft.com/office/drawing/2014/main" val="1569896177"/>
                    </a:ext>
                  </a:extLst>
                </a:gridCol>
                <a:gridCol w="5403850">
                  <a:extLst>
                    <a:ext uri="{9D8B030D-6E8A-4147-A177-3AD203B41FA5}">
                      <a16:colId xmlns:a16="http://schemas.microsoft.com/office/drawing/2014/main" val="25059272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altLang="fr-F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B7E9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charset="0"/>
                        </a:rPr>
                        <a:t>Le CR du GTL / Fiche synthèse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95380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50399"/>
              </p:ext>
            </p:extLst>
          </p:nvPr>
        </p:nvGraphicFramePr>
        <p:xfrm>
          <a:off x="1315152" y="1296127"/>
          <a:ext cx="6549468" cy="145191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999318">
                  <a:extLst>
                    <a:ext uri="{9D8B030D-6E8A-4147-A177-3AD203B41FA5}">
                      <a16:colId xmlns:a16="http://schemas.microsoft.com/office/drawing/2014/main" val="3506850087"/>
                    </a:ext>
                  </a:extLst>
                </a:gridCol>
                <a:gridCol w="4550150">
                  <a:extLst>
                    <a:ext uri="{9D8B030D-6E8A-4147-A177-3AD203B41FA5}">
                      <a16:colId xmlns:a16="http://schemas.microsoft.com/office/drawing/2014/main" val="1768929490"/>
                    </a:ext>
                  </a:extLst>
                </a:gridCol>
              </a:tblGrid>
              <a:tr h="24198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Nom du GTL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719990"/>
                  </a:ext>
                </a:extLst>
              </a:tr>
              <a:tr h="24198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Date et horaires : 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GTL n° 1 (2) (3) : 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347233"/>
                  </a:ext>
                </a:extLst>
              </a:tr>
              <a:tr h="24198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Lieu de la réunion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283151"/>
                  </a:ext>
                </a:extLst>
              </a:tr>
              <a:tr h="24198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Membres présents (nb)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169732"/>
                  </a:ext>
                </a:extLst>
              </a:tr>
              <a:tr h="24198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Ordre du jour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85595"/>
                  </a:ext>
                </a:extLst>
              </a:tr>
              <a:tr h="24198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Secrétaire de séance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20778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33092"/>
              </p:ext>
            </p:extLst>
          </p:nvPr>
        </p:nvGraphicFramePr>
        <p:xfrm>
          <a:off x="395536" y="3793640"/>
          <a:ext cx="8640960" cy="2875717"/>
        </p:xfrm>
        <a:graphic>
          <a:graphicData uri="http://schemas.openxmlformats.org/drawingml/2006/table">
            <a:tbl>
              <a:tblPr firstRow="1" firstCol="1" bandRow="1"/>
              <a:tblGrid>
                <a:gridCol w="2232271">
                  <a:extLst>
                    <a:ext uri="{9D8B030D-6E8A-4147-A177-3AD203B41FA5}">
                      <a16:colId xmlns:a16="http://schemas.microsoft.com/office/drawing/2014/main" val="3541459925"/>
                    </a:ext>
                  </a:extLst>
                </a:gridCol>
                <a:gridCol w="6408689">
                  <a:extLst>
                    <a:ext uri="{9D8B030D-6E8A-4147-A177-3AD203B41FA5}">
                      <a16:colId xmlns:a16="http://schemas.microsoft.com/office/drawing/2014/main" val="498258484"/>
                    </a:ext>
                  </a:extLst>
                </a:gridCol>
              </a:tblGrid>
              <a:tr h="3939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Thématique(s) et réflexion(s) menée(s) ensemble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779625"/>
                  </a:ext>
                </a:extLst>
              </a:tr>
              <a:tr h="3939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Restitution d’une action individuelle ou actions du GTL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939772"/>
                  </a:ext>
                </a:extLst>
              </a:tr>
              <a:tr h="3939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Ressources à partager (sites, ouvrages, personnes ou organismes ressources)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839969"/>
                  </a:ext>
                </a:extLst>
              </a:tr>
              <a:tr h="59090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Production(s) à mettre en ligne (site, autre) : séquences pédagogiques, projets 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61324"/>
                  </a:ext>
                </a:extLst>
              </a:tr>
              <a:tr h="3939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Outil(s) numérique(s) utilisé(s) ou présenté(s)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284006"/>
                  </a:ext>
                </a:extLst>
              </a:tr>
              <a:tr h="23636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Besoin(s) en formation ou autre(s).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49584"/>
                  </a:ext>
                </a:extLst>
              </a:tr>
              <a:tr h="23636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Projet(s) à envisager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83450"/>
                  </a:ext>
                </a:extLst>
              </a:tr>
              <a:tr h="23636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Problème(s) à signaler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03184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2887299"/>
            <a:ext cx="86409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Travail au sein du GTL</a:t>
            </a:r>
            <a:endParaRPr kumimoji="0" lang="fr-FR" altLang="fr-FR" b="1" i="0" u="none" strike="noStrike" cap="none" normalizeH="0" baseline="0" dirty="0" smtClean="0">
              <a:ln>
                <a:noFill/>
              </a:ln>
              <a:solidFill>
                <a:srgbClr val="3366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professeur documentaliste </a:t>
            </a:r>
            <a:r>
              <a:rPr kumimoji="0" lang="fr-FR" altLang="fr-FR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 </a:t>
            </a:r>
            <a:r>
              <a:rPr kumimoji="0" lang="fr-FR" altLang="fr-FR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Enseignant et ma</a:t>
            </a:r>
            <a:r>
              <a:rPr kumimoji="0" lang="fr-FR" altLang="fr-FR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î</a:t>
            </a:r>
            <a:r>
              <a:rPr kumimoji="0" lang="fr-FR" altLang="fr-FR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 d'</a:t>
            </a:r>
            <a:r>
              <a:rPr kumimoji="0" lang="fr-FR" altLang="fr-FR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œ</a:t>
            </a:r>
            <a:r>
              <a:rPr kumimoji="0" lang="fr-FR" altLang="fr-FR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uvre de l'acquisition par tous les </a:t>
            </a:r>
            <a:r>
              <a:rPr kumimoji="0" lang="fr-FR" altLang="fr-FR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fr-FR" altLang="fr-FR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kumimoji="0" lang="fr-FR" altLang="fr-FR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è</a:t>
            </a:r>
            <a:r>
              <a:rPr kumimoji="0" lang="fr-FR" altLang="fr-FR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ves d'une culture de l'information et des m</a:t>
            </a:r>
            <a:r>
              <a:rPr kumimoji="0" lang="fr-FR" altLang="fr-FR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fr-FR" altLang="fr-FR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dias</a:t>
            </a:r>
            <a:r>
              <a:rPr kumimoji="0" lang="fr-FR" altLang="fr-FR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»</a:t>
            </a:r>
            <a:endParaRPr kumimoji="0" lang="fr-FR" altLang="fr-FR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77718" y="787539"/>
            <a:ext cx="3024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Fonctionnement du GTL</a:t>
            </a:r>
            <a:endParaRPr lang="fr-FR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12498"/>
              </p:ext>
            </p:extLst>
          </p:nvPr>
        </p:nvGraphicFramePr>
        <p:xfrm>
          <a:off x="2638569" y="188640"/>
          <a:ext cx="6480810" cy="426720"/>
        </p:xfrm>
        <a:graphic>
          <a:graphicData uri="http://schemas.openxmlformats.org/drawingml/2006/table">
            <a:tbl>
              <a:tblPr firstRow="1" firstCol="1" bandRow="1"/>
              <a:tblGrid>
                <a:gridCol w="1076960">
                  <a:extLst>
                    <a:ext uri="{9D8B030D-6E8A-4147-A177-3AD203B41FA5}">
                      <a16:colId xmlns:a16="http://schemas.microsoft.com/office/drawing/2014/main" val="1569896177"/>
                    </a:ext>
                  </a:extLst>
                </a:gridCol>
                <a:gridCol w="5403850">
                  <a:extLst>
                    <a:ext uri="{9D8B030D-6E8A-4147-A177-3AD203B41FA5}">
                      <a16:colId xmlns:a16="http://schemas.microsoft.com/office/drawing/2014/main" val="25059272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altLang="fr-F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B7E9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charset="0"/>
                        </a:rPr>
                        <a:t>Le CR du GTL / Fiche synthèse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95380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5211"/>
              </p:ext>
            </p:extLst>
          </p:nvPr>
        </p:nvGraphicFramePr>
        <p:xfrm>
          <a:off x="251520" y="1762313"/>
          <a:ext cx="8770247" cy="3369285"/>
        </p:xfrm>
        <a:graphic>
          <a:graphicData uri="http://schemas.openxmlformats.org/drawingml/2006/table">
            <a:tbl>
              <a:tblPr firstRow="1" firstCol="1" bandRow="1"/>
              <a:tblGrid>
                <a:gridCol w="2265670">
                  <a:extLst>
                    <a:ext uri="{9D8B030D-6E8A-4147-A177-3AD203B41FA5}">
                      <a16:colId xmlns:a16="http://schemas.microsoft.com/office/drawing/2014/main" val="3541459925"/>
                    </a:ext>
                  </a:extLst>
                </a:gridCol>
                <a:gridCol w="6504577">
                  <a:extLst>
                    <a:ext uri="{9D8B030D-6E8A-4147-A177-3AD203B41FA5}">
                      <a16:colId xmlns:a16="http://schemas.microsoft.com/office/drawing/2014/main" val="498258484"/>
                    </a:ext>
                  </a:extLst>
                </a:gridCol>
              </a:tblGrid>
              <a:tr h="46160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Thématique(s) et réflexion(s) menée(s) ensemble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779625"/>
                  </a:ext>
                </a:extLst>
              </a:tr>
              <a:tr h="46116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Restitution d’une action individuelle ou actions du GTL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939772"/>
                  </a:ext>
                </a:extLst>
              </a:tr>
              <a:tr h="46160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Ressources à partager (sites, ouvrages, personnes ou organismes ressources)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839969"/>
                  </a:ext>
                </a:extLst>
              </a:tr>
              <a:tr h="69241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Production(s) à mettre en ligne (site, autre) : séquences pédagogiques, projets 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61324"/>
                  </a:ext>
                </a:extLst>
              </a:tr>
              <a:tr h="46160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Outil(s) numérique(s) utilisé(s) ou présenté(s)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284006"/>
                  </a:ext>
                </a:extLst>
              </a:tr>
              <a:tr h="27696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Besoin(s) en formation ou autre(s).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49584"/>
                  </a:ext>
                </a:extLst>
              </a:tr>
              <a:tr h="27696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Projet(s) à envisager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83450"/>
                  </a:ext>
                </a:extLst>
              </a:tr>
              <a:tr h="27696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Problème(s) à signaler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03184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8650" y="769491"/>
            <a:ext cx="8640960" cy="83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Travail au sein du GTL</a:t>
            </a:r>
            <a:endParaRPr kumimoji="0" lang="fr-FR" altLang="fr-FR" sz="12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1400" b="1" i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professeur documentaliste « Maître d'œuvre de l'organisation des ressources documentaires de l'établissement et de leur mise à disposition </a:t>
            </a:r>
            <a:r>
              <a:rPr lang="fr-FR" sz="1400" b="1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fr-FR" altLang="fr-FR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5285729"/>
            <a:ext cx="8598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i="1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Le professeur documentaliste « </a:t>
            </a:r>
            <a:r>
              <a:rPr lang="fr-FR" sz="1400" b="1" i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Acteur de l'ouverture de l'établissement sur son environnement éducatif, culturel et professionnel »</a:t>
            </a:r>
            <a:endParaRPr lang="fr-FR" sz="1400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79388" y="404813"/>
            <a:ext cx="8785225" cy="83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4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Rappel de la circulaire de mission des professeurs documentalistes </a:t>
            </a:r>
            <a:r>
              <a:rPr lang="fr-FR" altLang="fr-FR" sz="20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(2017-051 du 28-3-2017 / BO n°13 du 30 mars)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fr-FR" sz="2800" dirty="0" smtClean="0">
                <a:solidFill>
                  <a:srgbClr val="B41450"/>
                </a:solidFill>
                <a:latin typeface="Calibri" pitchFamily="34" charset="0"/>
              </a:rPr>
              <a:t>Le professeur documentaliste, enseignant et maître d'œuvre de l'acquisition par tous les élèves d'une culture de l'information et des médias.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fr-FR" sz="2800" dirty="0" smtClean="0">
                <a:solidFill>
                  <a:srgbClr val="B41450"/>
                </a:solidFill>
                <a:latin typeface="Calibri" pitchFamily="34" charset="0"/>
              </a:rPr>
              <a:t>Le professeur documentaliste maître d'œuvre de l'organisation des ressources documentaires de l'établissement et de leur mise à disposition.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fr-FR" sz="2800" dirty="0" smtClean="0">
                <a:solidFill>
                  <a:srgbClr val="B41450"/>
                </a:solidFill>
                <a:latin typeface="Calibri" pitchFamily="34" charset="0"/>
              </a:rPr>
              <a:t>Le professeur documentaliste acteur de l'ouverture de l'établissement sur son environnement éducatif, culturel et professionnel</a:t>
            </a:r>
          </a:p>
          <a:p>
            <a:pPr marL="514350" indent="-514350" eaLnBrk="1" hangingPunct="1"/>
            <a:endParaRPr lang="fr-FR" sz="3000" dirty="0" smtClean="0"/>
          </a:p>
          <a:p>
            <a:pPr marL="514350" indent="-514350" eaLnBrk="1" hangingPunct="1"/>
            <a:endParaRPr lang="fr-FR" sz="3000" dirty="0" smtClean="0"/>
          </a:p>
          <a:p>
            <a:pPr marL="514350" indent="-514350" eaLnBrk="1" hangingPunct="1"/>
            <a:endParaRPr lang="fr-FR" sz="3000" dirty="0" smtClean="0"/>
          </a:p>
        </p:txBody>
      </p:sp>
    </p:spTree>
    <p:extLst>
      <p:ext uri="{BB962C8B-B14F-4D97-AF65-F5344CB8AC3E}">
        <p14:creationId xmlns:p14="http://schemas.microsoft.com/office/powerpoint/2010/main" val="7834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763919" y="404813"/>
            <a:ext cx="2768894" cy="519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8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Ordre du jour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27684"/>
              </p:ext>
            </p:extLst>
          </p:nvPr>
        </p:nvGraphicFramePr>
        <p:xfrm>
          <a:off x="179512" y="116632"/>
          <a:ext cx="5008343" cy="619269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70418">
                  <a:extLst>
                    <a:ext uri="{9D8B030D-6E8A-4147-A177-3AD203B41FA5}">
                      <a16:colId xmlns:a16="http://schemas.microsoft.com/office/drawing/2014/main" val="2722440524"/>
                    </a:ext>
                  </a:extLst>
                </a:gridCol>
                <a:gridCol w="139053">
                  <a:extLst>
                    <a:ext uri="{9D8B030D-6E8A-4147-A177-3AD203B41FA5}">
                      <a16:colId xmlns:a16="http://schemas.microsoft.com/office/drawing/2014/main" val="3130019926"/>
                    </a:ext>
                  </a:extLst>
                </a:gridCol>
                <a:gridCol w="3898872">
                  <a:extLst>
                    <a:ext uri="{9D8B030D-6E8A-4147-A177-3AD203B41FA5}">
                      <a16:colId xmlns:a16="http://schemas.microsoft.com/office/drawing/2014/main" val="1538656642"/>
                    </a:ext>
                  </a:extLst>
                </a:gridCol>
              </a:tblGrid>
              <a:tr h="160950">
                <a:tc grid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Matin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780768"/>
                  </a:ext>
                </a:extLst>
              </a:tr>
              <a:tr h="1030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 h 15 (accueil café)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 h 30 – 9 h 55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(Plénière)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600200" algn="l"/>
                        </a:tabLst>
                      </a:pPr>
                      <a:r>
                        <a:rPr lang="fr-FR" sz="700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Ouverture 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J</a:t>
                      </a: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oël MICHELIN - IA-IPR EVS – 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Salle plénière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680720" algn="l"/>
                          <a:tab pos="1600200" algn="l"/>
                        </a:tabLs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Présentation des nouveaux IA-IPR EVS (Nathalie Marc et Philippe Millet)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lvl="0" indent="-342900" algn="just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680720" algn="l"/>
                          <a:tab pos="1600200" algn="l"/>
                        </a:tabLs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Objectifs de la journée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lvl="0" indent="-342900" algn="just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680720" algn="l"/>
                          <a:tab pos="1600200" algn="l"/>
                        </a:tabLs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Bilan sur la tenue des GTL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lvl="0" indent="-342900" algn="just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680720" algn="l"/>
                          <a:tab pos="1600200" algn="l"/>
                        </a:tabLs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Rappel sur le fonctionnement des GTL (Cf. Charte des GTL) 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lvl="0" indent="-342900" algn="just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680720" algn="l"/>
                          <a:tab pos="1600200" algn="l"/>
                        </a:tabLs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Les futures JDD (</a:t>
                      </a:r>
                      <a:r>
                        <a:rPr lang="fr-FR" sz="700" i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Réaménagement des espaces ressources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359927"/>
                  </a:ext>
                </a:extLst>
              </a:tr>
              <a:tr h="122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268905"/>
                  </a:ext>
                </a:extLst>
              </a:tr>
              <a:tr h="41027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h 00 – 11 h 00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600200" algn="l"/>
                        </a:tabLs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Bilan des GTL : paroles aux animateurs GTL </a:t>
                      </a: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(18 GTL / 2/3 mn par GTL)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1600200" algn="l"/>
                        </a:tabLs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Note d’ambiance / Travaux réalisés / Points divers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613097"/>
                  </a:ext>
                </a:extLst>
              </a:tr>
              <a:tr h="12221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fr-FR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69802"/>
                  </a:ext>
                </a:extLst>
              </a:tr>
              <a:tr h="103006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 h 05 – 12 h 00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7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(Plénière)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600200" algn="l"/>
                        </a:tabLs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L’actualité académique (10 à 15 mn par intervenant)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680720" algn="l"/>
                          <a:tab pos="1600200" algn="l"/>
                        </a:tabLs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Les actions du CLEMI – </a:t>
                      </a: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Véronique CHAINE </a:t>
                      </a: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(coordinatrice académique)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680720" algn="l"/>
                          <a:tab pos="1600200" algn="l"/>
                        </a:tabLs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L’animation du site académique – </a:t>
                      </a: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Julie JAVELAS</a:t>
                      </a: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(Webmestre)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680720" algn="l"/>
                          <a:tab pos="1600200" algn="l"/>
                        </a:tabLs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L’animation numérique – </a:t>
                      </a: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Hélène PANTERIS</a:t>
                      </a: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(IAN)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680720" algn="l"/>
                          <a:tab pos="1600200" algn="l"/>
                        </a:tabLs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L’animation territoriale Canopé – </a:t>
                      </a: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Josiane DUCOURNAU</a:t>
                      </a: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(coordonnatrice territoriale de la politique documentaire)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284170"/>
                  </a:ext>
                </a:extLst>
              </a:tr>
              <a:tr h="160950">
                <a:tc grid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Après-midi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467488"/>
                  </a:ext>
                </a:extLst>
              </a:tr>
              <a:tr h="907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 h 45 – 15 h 00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L’information à l’orientation dans le cadre des réformes et ses ressources</a:t>
                      </a:r>
                      <a:endParaRPr lang="fr-FR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860"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fr-FR" sz="700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Intervenantes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: </a:t>
                      </a: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Laurence CHARTIER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/ Déléguée régionale adjointe ONISEP Nouvelle-Aquitaine / Site de Poitiers et </a:t>
                      </a: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Marie DAGUET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/ Chargée d'accompagnement pédagogique.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226938"/>
                  </a:ext>
                </a:extLst>
              </a:tr>
              <a:tr h="122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399175"/>
                  </a:ext>
                </a:extLst>
              </a:tr>
              <a:tr h="10737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 h 15 – 16 h 15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600200" algn="l"/>
                        </a:tabLs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 gestion des données dans le cadre scolaire (RGPD)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fr-FR" sz="700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Intervenant :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Dominique QUERE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/ Délégué académique au numérique éducatif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1600200" algn="l"/>
                        </a:tabLs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La loi du 20 juin 2018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742950" lvl="1" indent="-28575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1600200" algn="l"/>
                        </a:tabLs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Le RGPD et ses incidences dans le cadre scolaire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742950" lvl="1" indent="-28575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1600200" algn="l"/>
                        </a:tabLs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Les outils à disposition des établissements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742950" lvl="1" indent="-285750" algn="just"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  <a:tabLst>
                          <a:tab pos="1600200" algn="l"/>
                        </a:tabLs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Questions / Réponses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896764"/>
                  </a:ext>
                </a:extLst>
              </a:tr>
              <a:tr h="91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53369"/>
                  </a:ext>
                </a:extLst>
              </a:tr>
              <a:tr h="96022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 h 15 – 16 h 45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600200" algn="l"/>
                        </a:tabLs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Clôture de la journée 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1600200" algn="l"/>
                        </a:tabLs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Points divers pour communication aux documentalistes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742950" lvl="1" indent="-28575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1600200" algn="l"/>
                        </a:tabLs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Questions / Réponses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742950" lvl="1" indent="-28575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1600200" algn="l"/>
                        </a:tabLs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Bilan de la journée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4572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endParaRPr lang="fr-F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59" marR="45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53609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156176" y="404813"/>
            <a:ext cx="280843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Canopé 86 :  </a:t>
            </a:r>
            <a:r>
              <a:rPr lang="fr-FR" altLang="fr-FR" sz="2400" b="1" dirty="0" smtClean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/>
            </a:r>
            <a:br>
              <a:rPr lang="fr-FR" altLang="fr-FR" sz="2400" b="1" dirty="0" smtClean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</a:br>
            <a:r>
              <a:rPr lang="fr-FR" altLang="fr-FR" sz="2400" b="1" dirty="0" smtClean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12 nov. 14 h</a:t>
            </a:r>
            <a:endParaRPr lang="fr-FR" altLang="fr-FR" sz="2000" b="1" dirty="0">
              <a:solidFill>
                <a:srgbClr val="1B7E9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074028"/>
              </p:ext>
            </p:extLst>
          </p:nvPr>
        </p:nvGraphicFramePr>
        <p:xfrm>
          <a:off x="467543" y="116631"/>
          <a:ext cx="5071063" cy="674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4" imgW="5667037" imgH="8019809" progId="AcroExch.Document.DC">
                  <p:embed/>
                </p:oleObj>
              </mc:Choice>
              <mc:Fallback>
                <p:oleObj name="Acrobat Document" r:id="rId4" imgW="5667037" imgH="801980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16631"/>
                        <a:ext cx="5071063" cy="6741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5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79388" y="404813"/>
            <a:ext cx="878522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Les JDD 2018-2019 : </a:t>
            </a:r>
            <a:br>
              <a:rPr lang="fr-FR" altLang="fr-FR" sz="2400" b="1" dirty="0" smtClean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</a:br>
            <a:r>
              <a:rPr lang="fr-FR" altLang="fr-FR" sz="2400" b="1" dirty="0" smtClean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Thème : Le réaménagement des espaces ressources</a:t>
            </a:r>
            <a:endParaRPr lang="fr-FR" altLang="fr-FR" sz="2000" b="1" dirty="0">
              <a:solidFill>
                <a:srgbClr val="1B7E9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7411" name="Espace réservé du contenu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024336"/>
          </a:xfrm>
        </p:spPr>
        <p:txBody>
          <a:bodyPr/>
          <a:lstStyle/>
          <a:p>
            <a:pPr lvl="1" algn="just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  <a:tab pos="1600200" algn="l"/>
              </a:tabLst>
            </a:pPr>
            <a:r>
              <a:rPr lang="fr-FR" sz="3200" dirty="0" smtClean="0">
                <a:solidFill>
                  <a:srgbClr val="B41450"/>
                </a:solidFill>
                <a:ea typeface="Times New Roman" panose="02020603050405020304" pitchFamily="18" charset="0"/>
              </a:rPr>
              <a:t> 86 : 11 décembre</a:t>
            </a:r>
            <a:r>
              <a:rPr lang="fr-FR" sz="3200" dirty="0">
                <a:solidFill>
                  <a:srgbClr val="B41450"/>
                </a:solidFill>
                <a:ea typeface="Times New Roman" panose="02020603050405020304" pitchFamily="18" charset="0"/>
              </a:rPr>
              <a:t> </a:t>
            </a:r>
            <a:r>
              <a:rPr lang="fr-FR" sz="3200" dirty="0" smtClean="0">
                <a:solidFill>
                  <a:srgbClr val="B41450"/>
                </a:solidFill>
                <a:ea typeface="Times New Roman" panose="02020603050405020304" pitchFamily="18" charset="0"/>
              </a:rPr>
              <a:t>2018</a:t>
            </a:r>
          </a:p>
          <a:p>
            <a:pPr lvl="1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  <a:tab pos="1600200" algn="l"/>
              </a:tabLst>
            </a:pPr>
            <a:r>
              <a:rPr lang="fr-FR" sz="3200" dirty="0" smtClean="0">
                <a:solidFill>
                  <a:srgbClr val="B41450"/>
                </a:solidFill>
                <a:ea typeface="Times New Roman" panose="02020603050405020304" pitchFamily="18" charset="0"/>
              </a:rPr>
              <a:t> 79 : 13 décembre 2018</a:t>
            </a:r>
          </a:p>
          <a:p>
            <a:pPr lvl="1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  <a:tab pos="1600200" algn="l"/>
              </a:tabLst>
            </a:pPr>
            <a:r>
              <a:rPr lang="fr-FR" sz="3200" dirty="0" smtClean="0">
                <a:solidFill>
                  <a:srgbClr val="B41450"/>
                </a:solidFill>
                <a:ea typeface="Times New Roman" panose="02020603050405020304" pitchFamily="18" charset="0"/>
              </a:rPr>
              <a:t> 17 : 18 décembre 2018</a:t>
            </a:r>
            <a:endParaRPr lang="fr-FR" sz="3200" dirty="0">
              <a:solidFill>
                <a:srgbClr val="B41450"/>
              </a:solidFill>
              <a:ea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  <a:tab pos="1600200" algn="l"/>
              </a:tabLst>
            </a:pPr>
            <a:r>
              <a:rPr lang="fr-FR" sz="3200" dirty="0" smtClean="0">
                <a:solidFill>
                  <a:srgbClr val="B41450"/>
                </a:solidFill>
                <a:ea typeface="Times New Roman" panose="02020603050405020304" pitchFamily="18" charset="0"/>
              </a:rPr>
              <a:t> 16 : 17 janvier 2019</a:t>
            </a: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79388" y="404813"/>
            <a:ext cx="8856662" cy="503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700" b="1" dirty="0">
                <a:solidFill>
                  <a:srgbClr val="1B7E90"/>
                </a:solidFill>
              </a:rPr>
              <a:t>Rappel des objectifs des GTL / Décisions GTA 2016</a:t>
            </a:r>
          </a:p>
        </p:txBody>
      </p:sp>
      <p:sp>
        <p:nvSpPr>
          <p:cNvPr id="20483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000" b="1" i="1" dirty="0" smtClean="0">
                <a:solidFill>
                  <a:srgbClr val="B41450"/>
                </a:solidFill>
                <a:latin typeface="Calibri" pitchFamily="34" charset="0"/>
              </a:rPr>
              <a:t>Encourager la mutualisation des pratiques professionnelles  : </a:t>
            </a:r>
            <a:endParaRPr lang="fr-FR" sz="2000" b="1" dirty="0" smtClean="0">
              <a:solidFill>
                <a:srgbClr val="B41450"/>
              </a:solidFill>
              <a:latin typeface="Calibri" pitchFamily="34" charset="0"/>
            </a:endParaRPr>
          </a:p>
          <a:p>
            <a:pPr lvl="1" eaLnBrk="1" hangingPunct="1"/>
            <a:r>
              <a:rPr lang="fr-FR" sz="1600" dirty="0" smtClean="0">
                <a:solidFill>
                  <a:srgbClr val="002060"/>
                </a:solidFill>
                <a:latin typeface="Calibri" pitchFamily="34" charset="0"/>
              </a:rPr>
              <a:t>mutualiser des pratiques et des moyens pour conduire des réflexions communes sur des problèmes professionnels</a:t>
            </a:r>
          </a:p>
          <a:p>
            <a:pPr lvl="1" eaLnBrk="1" hangingPunct="1"/>
            <a:r>
              <a:rPr lang="fr-FR" sz="1600" dirty="0" smtClean="0">
                <a:solidFill>
                  <a:srgbClr val="002060"/>
                </a:solidFill>
                <a:latin typeface="Calibri" pitchFamily="34" charset="0"/>
              </a:rPr>
              <a:t>échanger des informations pour initier des projets communs favorisant les parcours des élèves et leur ouverture culturelle</a:t>
            </a:r>
          </a:p>
          <a:p>
            <a:pPr eaLnBrk="1" hangingPunct="1"/>
            <a:r>
              <a:rPr lang="fr-FR" sz="2000" b="1" i="1" dirty="0" smtClean="0">
                <a:solidFill>
                  <a:srgbClr val="B41450"/>
                </a:solidFill>
                <a:latin typeface="Calibri" pitchFamily="34" charset="0"/>
              </a:rPr>
              <a:t>Développer la professionnalisation</a:t>
            </a:r>
            <a:r>
              <a:rPr lang="fr-FR" sz="2000" i="1" dirty="0" smtClean="0">
                <a:solidFill>
                  <a:srgbClr val="B41450"/>
                </a:solidFill>
                <a:latin typeface="Calibri" pitchFamily="34" charset="0"/>
              </a:rPr>
              <a:t> : </a:t>
            </a:r>
            <a:endParaRPr lang="fr-FR" sz="2000" dirty="0" smtClean="0">
              <a:solidFill>
                <a:srgbClr val="B41450"/>
              </a:solidFill>
              <a:latin typeface="Calibri" pitchFamily="34" charset="0"/>
            </a:endParaRPr>
          </a:p>
          <a:p>
            <a:pPr lvl="1" eaLnBrk="1" hangingPunct="1"/>
            <a:r>
              <a:rPr lang="fr-FR" sz="1600" dirty="0" smtClean="0">
                <a:solidFill>
                  <a:srgbClr val="002060"/>
                </a:solidFill>
                <a:latin typeface="Calibri" pitchFamily="34" charset="0"/>
              </a:rPr>
              <a:t>théoriser la pratique pour faire évoluer sa professionnalité (lecture, intervenants extérieurs, partage de ressources)</a:t>
            </a:r>
          </a:p>
          <a:p>
            <a:pPr lvl="1" eaLnBrk="1" hangingPunct="1"/>
            <a:r>
              <a:rPr lang="fr-FR" sz="1600" dirty="0" smtClean="0">
                <a:solidFill>
                  <a:srgbClr val="002060"/>
                </a:solidFill>
                <a:latin typeface="Calibri" pitchFamily="34" charset="0"/>
              </a:rPr>
              <a:t>s’auto-former, avoir une meilleure connaissance des sciences cognitives et/ou partager des démarches et des outils professionnels</a:t>
            </a:r>
          </a:p>
          <a:p>
            <a:pPr lvl="1" eaLnBrk="1" hangingPunct="1"/>
            <a:r>
              <a:rPr lang="fr-FR" sz="1600" dirty="0" smtClean="0">
                <a:solidFill>
                  <a:srgbClr val="002060"/>
                </a:solidFill>
                <a:latin typeface="Calibri" pitchFamily="34" charset="0"/>
              </a:rPr>
              <a:t>formaliser des productions pédagogiques communes pour contribuer à l’évolution des pratiques professionnelles</a:t>
            </a:r>
          </a:p>
          <a:p>
            <a:pPr eaLnBrk="1" hangingPunct="1"/>
            <a:r>
              <a:rPr lang="fr-FR" sz="2000" b="1" i="1" dirty="0" smtClean="0">
                <a:solidFill>
                  <a:srgbClr val="B41450"/>
                </a:solidFill>
                <a:latin typeface="Calibri" pitchFamily="34" charset="0"/>
              </a:rPr>
              <a:t>Favoriser la dynamique territoriale</a:t>
            </a:r>
            <a:r>
              <a:rPr lang="fr-FR" sz="2000" dirty="0" smtClean="0">
                <a:solidFill>
                  <a:srgbClr val="B41450"/>
                </a:solidFill>
                <a:latin typeface="Calibri" pitchFamily="34" charset="0"/>
              </a:rPr>
              <a:t> : </a:t>
            </a:r>
          </a:p>
          <a:p>
            <a:pPr lvl="1" eaLnBrk="1" hangingPunct="1"/>
            <a:r>
              <a:rPr lang="fr-FR" sz="1600" dirty="0" smtClean="0">
                <a:solidFill>
                  <a:srgbClr val="002060"/>
                </a:solidFill>
                <a:latin typeface="Calibri" pitchFamily="34" charset="0"/>
              </a:rPr>
              <a:t>Favoriser la découverte et la valorisation du patrimoine et des ressources locales</a:t>
            </a:r>
          </a:p>
          <a:p>
            <a:pPr lvl="1" eaLnBrk="1" hangingPunct="1"/>
            <a:r>
              <a:rPr lang="fr-FR" sz="1600" dirty="0" smtClean="0">
                <a:solidFill>
                  <a:srgbClr val="002060"/>
                </a:solidFill>
                <a:latin typeface="Calibri" pitchFamily="34" charset="0"/>
              </a:rPr>
              <a:t>Faire du GTL une interface entre les réseaux d’établissements et la vie locale</a:t>
            </a: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79388" y="404813"/>
            <a:ext cx="8856662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8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Le travail au sein des GTL / Décisions GTA 2016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rgbClr val="B41450"/>
                </a:solidFill>
              </a:rPr>
              <a:t>Liste </a:t>
            </a:r>
            <a:r>
              <a:rPr lang="fr-FR" dirty="0">
                <a:solidFill>
                  <a:srgbClr val="B41450"/>
                </a:solidFill>
              </a:rPr>
              <a:t>des thématiques proposées lors du GTA de 2016 : </a:t>
            </a:r>
          </a:p>
          <a:p>
            <a:pPr marL="1079500" indent="-355600" eaLnBrk="1" hangingPunct="1">
              <a:defRPr/>
            </a:pPr>
            <a:r>
              <a:rPr lang="fr-FR" sz="2000" dirty="0">
                <a:solidFill>
                  <a:srgbClr val="002060"/>
                </a:solidFill>
              </a:rPr>
              <a:t>Le traitement pédagogique de l’EMI (traitement croisé avec les compétences du socle et les disciplines d’enseignement)</a:t>
            </a:r>
          </a:p>
          <a:p>
            <a:pPr marL="1079500" indent="-355600" eaLnBrk="1" hangingPunct="1">
              <a:defRPr/>
            </a:pPr>
            <a:r>
              <a:rPr lang="fr-FR" sz="2000" dirty="0">
                <a:solidFill>
                  <a:srgbClr val="002060"/>
                </a:solidFill>
              </a:rPr>
              <a:t>Les compétences info-documentaires mises en relation avec les compétences du socle et les disciplines d’enseignement)</a:t>
            </a:r>
          </a:p>
          <a:p>
            <a:pPr marL="1079500" indent="-355600" eaLnBrk="1" hangingPunct="1">
              <a:defRPr/>
            </a:pPr>
            <a:r>
              <a:rPr lang="fr-FR" sz="2000" dirty="0">
                <a:solidFill>
                  <a:srgbClr val="002060"/>
                </a:solidFill>
              </a:rPr>
              <a:t>Les élèves et les réseaux sociaux (pratiques, utilisation, régulation….)</a:t>
            </a:r>
          </a:p>
          <a:p>
            <a:pPr marL="1079500" indent="-355600" eaLnBrk="1" hangingPunct="1">
              <a:defRPr/>
            </a:pPr>
            <a:r>
              <a:rPr lang="fr-FR" sz="2000" dirty="0">
                <a:solidFill>
                  <a:srgbClr val="002060"/>
                </a:solidFill>
              </a:rPr>
              <a:t>La culture de </a:t>
            </a:r>
            <a:r>
              <a:rPr lang="fr-FR" sz="2000" dirty="0" smtClean="0">
                <a:solidFill>
                  <a:srgbClr val="002060"/>
                </a:solidFill>
              </a:rPr>
              <a:t>l’information et de la communication</a:t>
            </a:r>
            <a:endParaRPr lang="fr-FR" sz="2000" dirty="0">
              <a:solidFill>
                <a:srgbClr val="002060"/>
              </a:solidFill>
            </a:endParaRPr>
          </a:p>
          <a:p>
            <a:pPr marL="1079500" indent="-355600" eaLnBrk="1" hangingPunct="1">
              <a:defRPr/>
            </a:pPr>
            <a:r>
              <a:rPr lang="fr-FR" sz="2000" dirty="0">
                <a:solidFill>
                  <a:srgbClr val="002060"/>
                </a:solidFill>
              </a:rPr>
              <a:t>L’apport des neurosciences dans l’accompagnement des élèves</a:t>
            </a:r>
          </a:p>
          <a:p>
            <a:pPr eaLnBrk="1" hangingPunct="1"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44463" y="115888"/>
            <a:ext cx="885825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8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L’activité des GTL </a:t>
            </a:r>
            <a:r>
              <a:rPr lang="fr-FR" altLang="fr-FR" sz="2800" b="1" dirty="0" smtClean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2017-2018</a:t>
            </a:r>
            <a:endParaRPr lang="fr-FR" altLang="fr-FR" sz="2800" b="1" dirty="0">
              <a:solidFill>
                <a:srgbClr val="1B7E9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 Box 163"/>
          <p:cNvSpPr txBox="1">
            <a:spLocks noChangeArrowheads="1"/>
          </p:cNvSpPr>
          <p:nvPr/>
        </p:nvSpPr>
        <p:spPr bwMode="auto">
          <a:xfrm>
            <a:off x="1477963" y="6381750"/>
            <a:ext cx="2374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i="1" dirty="0"/>
              <a:t>* Anciennement SUD Deux-Sèvres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641700"/>
              </p:ext>
            </p:extLst>
          </p:nvPr>
        </p:nvGraphicFramePr>
        <p:xfrm>
          <a:off x="467546" y="836708"/>
          <a:ext cx="7992885" cy="5545038"/>
        </p:xfrm>
        <a:graphic>
          <a:graphicData uri="http://schemas.openxmlformats.org/drawingml/2006/table">
            <a:tbl>
              <a:tblPr/>
              <a:tblGrid>
                <a:gridCol w="553896">
                  <a:extLst>
                    <a:ext uri="{9D8B030D-6E8A-4147-A177-3AD203B41FA5}">
                      <a16:colId xmlns:a16="http://schemas.microsoft.com/office/drawing/2014/main" val="3031671327"/>
                    </a:ext>
                  </a:extLst>
                </a:gridCol>
                <a:gridCol w="2537851">
                  <a:extLst>
                    <a:ext uri="{9D8B030D-6E8A-4147-A177-3AD203B41FA5}">
                      <a16:colId xmlns:a16="http://schemas.microsoft.com/office/drawing/2014/main" val="1350121299"/>
                    </a:ext>
                  </a:extLst>
                </a:gridCol>
                <a:gridCol w="755312">
                  <a:extLst>
                    <a:ext uri="{9D8B030D-6E8A-4147-A177-3AD203B41FA5}">
                      <a16:colId xmlns:a16="http://schemas.microsoft.com/office/drawing/2014/main" val="511888706"/>
                    </a:ext>
                  </a:extLst>
                </a:gridCol>
                <a:gridCol w="755312">
                  <a:extLst>
                    <a:ext uri="{9D8B030D-6E8A-4147-A177-3AD203B41FA5}">
                      <a16:colId xmlns:a16="http://schemas.microsoft.com/office/drawing/2014/main" val="661604772"/>
                    </a:ext>
                  </a:extLst>
                </a:gridCol>
                <a:gridCol w="755312">
                  <a:extLst>
                    <a:ext uri="{9D8B030D-6E8A-4147-A177-3AD203B41FA5}">
                      <a16:colId xmlns:a16="http://schemas.microsoft.com/office/drawing/2014/main" val="1306003765"/>
                    </a:ext>
                  </a:extLst>
                </a:gridCol>
                <a:gridCol w="755312">
                  <a:extLst>
                    <a:ext uri="{9D8B030D-6E8A-4147-A177-3AD203B41FA5}">
                      <a16:colId xmlns:a16="http://schemas.microsoft.com/office/drawing/2014/main" val="1383969581"/>
                    </a:ext>
                  </a:extLst>
                </a:gridCol>
                <a:gridCol w="1879890">
                  <a:extLst>
                    <a:ext uri="{9D8B030D-6E8A-4147-A177-3AD203B41FA5}">
                      <a16:colId xmlns:a16="http://schemas.microsoft.com/office/drawing/2014/main" val="325926585"/>
                    </a:ext>
                  </a:extLst>
                </a:gridCol>
              </a:tblGrid>
              <a:tr h="3617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Comic Sans MS" panose="030F0702030302020204" pitchFamily="66" charset="0"/>
                        </a:rPr>
                        <a:t>Dept.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Comic Sans MS" panose="030F0702030302020204" pitchFamily="66" charset="0"/>
                        </a:rPr>
                        <a:t>Réseau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Comic Sans MS" panose="030F0702030302020204" pitchFamily="66" charset="0"/>
                        </a:rPr>
                        <a:t>Nb. et catégorie établissements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Comic Sans MS" panose="030F0702030302020204" pitchFamily="66" charset="0"/>
                        </a:rPr>
                        <a:t>Nb. de réunion GTL en 2017-2018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572275"/>
                  </a:ext>
                </a:extLst>
              </a:tr>
              <a:tr h="2914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Comic Sans MS" panose="030F0702030302020204" pitchFamily="66" charset="0"/>
                        </a:rPr>
                        <a:t>Lycée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Comic Sans MS" panose="030F0702030302020204" pitchFamily="66" charset="0"/>
                        </a:rPr>
                        <a:t>Collège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Comic Sans MS" panose="030F0702030302020204" pitchFamily="66" charset="0"/>
                        </a:rPr>
                        <a:t>Autres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330467"/>
                  </a:ext>
                </a:extLst>
              </a:tr>
              <a:tr h="26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Grand Angoulême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125441"/>
                  </a:ext>
                </a:extLst>
              </a:tr>
              <a:tr h="26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Charente-Limousine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071904"/>
                  </a:ext>
                </a:extLst>
              </a:tr>
              <a:tr h="26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SUD et OUEST charente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77282"/>
                  </a:ext>
                </a:extLst>
              </a:tr>
              <a:tr h="2713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NORD Charente - SUDVienne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382871"/>
                  </a:ext>
                </a:extLst>
              </a:tr>
              <a:tr h="26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La Rochelle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470870"/>
                  </a:ext>
                </a:extLst>
              </a:tr>
              <a:tr h="26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Rochefort et ses environs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655361"/>
                  </a:ext>
                </a:extLst>
              </a:tr>
              <a:tr h="26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CENTRE Charente-Maritime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516838"/>
                  </a:ext>
                </a:extLst>
              </a:tr>
              <a:tr h="26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EST Charente-Maritime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89671"/>
                  </a:ext>
                </a:extLst>
              </a:tr>
              <a:tr h="4098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Pays Royannais Marennes Oléron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258858"/>
                  </a:ext>
                </a:extLst>
              </a:tr>
              <a:tr h="2713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SUD Charente-Maritime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163796"/>
                  </a:ext>
                </a:extLst>
              </a:tr>
              <a:tr h="26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CENTRE Deux-Sevres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570269"/>
                  </a:ext>
                </a:extLst>
              </a:tr>
              <a:tr h="26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NORD Deux-Sèvres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824427"/>
                  </a:ext>
                </a:extLst>
              </a:tr>
              <a:tr h="26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SUD/EST Deux-Sèvres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780044"/>
                  </a:ext>
                </a:extLst>
              </a:tr>
              <a:tr h="2713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SUD/OUEST Deux-Sèvres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530055"/>
                  </a:ext>
                </a:extLst>
              </a:tr>
              <a:tr h="26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Chauvigny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727806"/>
                  </a:ext>
                </a:extLst>
              </a:tr>
              <a:tr h="26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Vienne NORD-OUEST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296031"/>
                  </a:ext>
                </a:extLst>
              </a:tr>
              <a:tr h="26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SUD - OUEST Vienne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751964"/>
                  </a:ext>
                </a:extLst>
              </a:tr>
              <a:tr h="2713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Poitiers NORD-EST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9339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44463" y="115888"/>
            <a:ext cx="885825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800" b="1" dirty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L’activité des GTL </a:t>
            </a:r>
            <a:r>
              <a:rPr lang="fr-FR" altLang="fr-FR" sz="2800" b="1" dirty="0" smtClean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2017-2018</a:t>
            </a:r>
            <a:endParaRPr lang="fr-FR" altLang="fr-FR" sz="2800" b="1" dirty="0">
              <a:solidFill>
                <a:srgbClr val="1B7E9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960891"/>
              </p:ext>
            </p:extLst>
          </p:nvPr>
        </p:nvGraphicFramePr>
        <p:xfrm>
          <a:off x="207877" y="980728"/>
          <a:ext cx="8943975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67544" y="594928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2016-2017 : </a:t>
            </a:r>
          </a:p>
          <a:p>
            <a:endParaRPr lang="fr-FR" sz="1400" dirty="0" smtClean="0"/>
          </a:p>
          <a:p>
            <a:r>
              <a:rPr lang="fr-FR" sz="1400" dirty="0" smtClean="0"/>
              <a:t>2017-2018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1583668" y="5958508"/>
            <a:ext cx="720080" cy="21141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571919" y="6367949"/>
            <a:ext cx="720080" cy="2114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1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44463" y="115888"/>
            <a:ext cx="885825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altLang="fr-FR" sz="2800" b="1" dirty="0" smtClean="0">
                <a:solidFill>
                  <a:srgbClr val="1B7E90"/>
                </a:solidFill>
                <a:latin typeface="Arial" panose="020B0604020202020204" pitchFamily="34" charset="0"/>
                <a:cs typeface="+mn-cs"/>
              </a:rPr>
              <a:t>Les animateurs GTL 2018-2019</a:t>
            </a:r>
            <a:endParaRPr lang="fr-FR" altLang="fr-FR" sz="2800" b="1" dirty="0">
              <a:solidFill>
                <a:srgbClr val="1B7E9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517657"/>
              </p:ext>
            </p:extLst>
          </p:nvPr>
        </p:nvGraphicFramePr>
        <p:xfrm>
          <a:off x="144465" y="639774"/>
          <a:ext cx="8858246" cy="6029586"/>
        </p:xfrm>
        <a:graphic>
          <a:graphicData uri="http://schemas.openxmlformats.org/drawingml/2006/table">
            <a:tbl>
              <a:tblPr/>
              <a:tblGrid>
                <a:gridCol w="648018">
                  <a:extLst>
                    <a:ext uri="{9D8B030D-6E8A-4147-A177-3AD203B41FA5}">
                      <a16:colId xmlns:a16="http://schemas.microsoft.com/office/drawing/2014/main" val="3261660671"/>
                    </a:ext>
                  </a:extLst>
                </a:gridCol>
                <a:gridCol w="1200917">
                  <a:extLst>
                    <a:ext uri="{9D8B030D-6E8A-4147-A177-3AD203B41FA5}">
                      <a16:colId xmlns:a16="http://schemas.microsoft.com/office/drawing/2014/main" val="2257593235"/>
                    </a:ext>
                  </a:extLst>
                </a:gridCol>
                <a:gridCol w="648018">
                  <a:extLst>
                    <a:ext uri="{9D8B030D-6E8A-4147-A177-3AD203B41FA5}">
                      <a16:colId xmlns:a16="http://schemas.microsoft.com/office/drawing/2014/main" val="1882120886"/>
                    </a:ext>
                  </a:extLst>
                </a:gridCol>
                <a:gridCol w="1141465">
                  <a:extLst>
                    <a:ext uri="{9D8B030D-6E8A-4147-A177-3AD203B41FA5}">
                      <a16:colId xmlns:a16="http://schemas.microsoft.com/office/drawing/2014/main" val="2166601911"/>
                    </a:ext>
                  </a:extLst>
                </a:gridCol>
                <a:gridCol w="1141465">
                  <a:extLst>
                    <a:ext uri="{9D8B030D-6E8A-4147-A177-3AD203B41FA5}">
                      <a16:colId xmlns:a16="http://schemas.microsoft.com/office/drawing/2014/main" val="901617873"/>
                    </a:ext>
                  </a:extLst>
                </a:gridCol>
                <a:gridCol w="903661">
                  <a:extLst>
                    <a:ext uri="{9D8B030D-6E8A-4147-A177-3AD203B41FA5}">
                      <a16:colId xmlns:a16="http://schemas.microsoft.com/office/drawing/2014/main" val="2536857584"/>
                    </a:ext>
                  </a:extLst>
                </a:gridCol>
                <a:gridCol w="749088">
                  <a:extLst>
                    <a:ext uri="{9D8B030D-6E8A-4147-A177-3AD203B41FA5}">
                      <a16:colId xmlns:a16="http://schemas.microsoft.com/office/drawing/2014/main" val="221013961"/>
                    </a:ext>
                  </a:extLst>
                </a:gridCol>
                <a:gridCol w="1212807">
                  <a:extLst>
                    <a:ext uri="{9D8B030D-6E8A-4147-A177-3AD203B41FA5}">
                      <a16:colId xmlns:a16="http://schemas.microsoft.com/office/drawing/2014/main" val="1042598821"/>
                    </a:ext>
                  </a:extLst>
                </a:gridCol>
                <a:gridCol w="1212807">
                  <a:extLst>
                    <a:ext uri="{9D8B030D-6E8A-4147-A177-3AD203B41FA5}">
                      <a16:colId xmlns:a16="http://schemas.microsoft.com/office/drawing/2014/main" val="1817926829"/>
                    </a:ext>
                  </a:extLst>
                </a:gridCol>
              </a:tblGrid>
              <a:tr h="2482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Comic Sans MS" panose="030F0702030302020204" pitchFamily="66" charset="0"/>
                        </a:rPr>
                        <a:t>Dept.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Comic Sans MS" panose="030F0702030302020204" pitchFamily="66" charset="0"/>
                        </a:rPr>
                        <a:t>Secteur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Comic Sans MS" panose="030F0702030302020204" pitchFamily="66" charset="0"/>
                        </a:rPr>
                        <a:t>Nom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Comic Sans MS" panose="030F0702030302020204" pitchFamily="66" charset="0"/>
                        </a:rPr>
                        <a:t>Prénom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Comic Sans MS" panose="030F0702030302020204" pitchFamily="66" charset="0"/>
                        </a:rPr>
                        <a:t>Etablissement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Comic Sans MS" panose="030F0702030302020204" pitchFamily="66" charset="0"/>
                        </a:rPr>
                        <a:t>Ville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Comic Sans MS" panose="030F0702030302020204" pitchFamily="66" charset="0"/>
                        </a:rPr>
                        <a:t>Tél. établissement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Comic Sans MS" panose="030F0702030302020204" pitchFamily="66" charset="0"/>
                        </a:rPr>
                        <a:t>Tél. portable 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effectLst/>
                          <a:latin typeface="Comic Sans MS" panose="030F0702030302020204" pitchFamily="66" charset="0"/>
                        </a:rPr>
                        <a:t>@ mail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733833"/>
                  </a:ext>
                </a:extLst>
              </a:tr>
              <a:tr h="1363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effectLst/>
                          <a:latin typeface="Comic Sans MS" panose="030F0702030302020204" pitchFamily="66" charset="0"/>
                        </a:rPr>
                        <a:t>Bassin d'Angoulême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JAVELAS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Julie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Marguerite de Valois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Angoulême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 05 45 97 45 17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06 33 97 53 00 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julie.javelas@ac-poitiers.fr</a:t>
                      </a:r>
                      <a:endParaRPr lang="fr-FR" sz="4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29503"/>
                  </a:ext>
                </a:extLst>
              </a:tr>
              <a:tr h="1363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effectLst/>
                          <a:latin typeface="Comic Sans MS" panose="030F0702030302020204" pitchFamily="66" charset="0"/>
                        </a:rPr>
                        <a:t>PANTERIS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Marie-Hélène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effectLst/>
                          <a:latin typeface="Comic Sans MS" panose="030F0702030302020204" pitchFamily="66" charset="0"/>
                        </a:rPr>
                        <a:t>Clg Anatole France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Angoulême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05 45 95 15 01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06 47 74 96 15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helene.panteris@ac-poitiers.fr</a:t>
                      </a:r>
                      <a:endParaRPr lang="fr-FR" sz="4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276406"/>
                  </a:ext>
                </a:extLst>
              </a:tr>
              <a:tr h="1363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Charente-Limousine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SIMONET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Gaëlle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effectLst/>
                          <a:latin typeface="Comic Sans MS" panose="030F0702030302020204" pitchFamily="66" charset="0"/>
                        </a:rPr>
                        <a:t>Clg Jean Rostand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effectLst/>
                          <a:latin typeface="Comic Sans MS" panose="030F0702030302020204" pitchFamily="66" charset="0"/>
                        </a:rPr>
                        <a:t>La Rochefoucauld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 05 45 63 07 42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06 89 05 79 08 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gaelle.Simonet@ac-poitiers.fr</a:t>
                      </a:r>
                      <a:endParaRPr lang="fr-FR" sz="4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964689"/>
                  </a:ext>
                </a:extLst>
              </a:tr>
              <a:tr h="1363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GOUJON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Géraldine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Lycée Emile Roux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effectLst/>
                          <a:latin typeface="Comic Sans MS" panose="030F0702030302020204" pitchFamily="66" charset="0"/>
                        </a:rPr>
                        <a:t>Confolens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effectLst/>
                          <a:latin typeface="Comic Sans MS" panose="030F0702030302020204" pitchFamily="66" charset="0"/>
                        </a:rPr>
                        <a:t>05 45 84 12 33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06 37 05 40 00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geraldine.laforge@ac-poitiers.fr</a:t>
                      </a:r>
                      <a:endParaRPr lang="fr-FR" sz="4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505000"/>
                  </a:ext>
                </a:extLst>
              </a:tr>
              <a:tr h="1416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effectLst/>
                          <a:latin typeface="Comic Sans MS" panose="030F0702030302020204" pitchFamily="66" charset="0"/>
                        </a:rPr>
                        <a:t>Sud et Ouest </a:t>
                      </a:r>
                      <a:r>
                        <a:rPr lang="fr-FR" sz="500" b="0" i="0" u="none" strike="noStrike" dirty="0" err="1">
                          <a:effectLst/>
                          <a:latin typeface="Comic Sans MS" panose="030F0702030302020204" pitchFamily="66" charset="0"/>
                        </a:rPr>
                        <a:t>charente</a:t>
                      </a:r>
                      <a:endParaRPr lang="fr-FR" sz="500" b="0" i="0" u="none" strike="noStrike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SEMNONT 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Marie-Laure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LGT Jean Monnet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effectLst/>
                          <a:latin typeface="Comic Sans MS" panose="030F0702030302020204" pitchFamily="66" charset="0"/>
                        </a:rPr>
                        <a:t>Cognac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effectLst/>
                          <a:latin typeface="Comic Sans MS" panose="030F0702030302020204" pitchFamily="66" charset="0"/>
                        </a:rPr>
                        <a:t>05 45 36 83 10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effectLst/>
                          <a:latin typeface="Comic Sans MS" panose="030F0702030302020204" pitchFamily="66" charset="0"/>
                        </a:rPr>
                        <a:t>06 61 25 07 68 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marie-Laure.Semnont@ac-poitiers.fr</a:t>
                      </a:r>
                      <a:endParaRPr lang="fr-FR" sz="4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527283"/>
                  </a:ext>
                </a:extLst>
              </a:tr>
              <a:tr h="1363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SCHOCK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Tiphaine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Henri Martin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Villebois Lavalette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05 45 64 90 57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effectLst/>
                          <a:latin typeface="Comic Sans MS" panose="030F0702030302020204" pitchFamily="66" charset="0"/>
                        </a:rPr>
                        <a:t>06 76 09 66 86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tiphaine.schock@ac-poitiers.fr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377741"/>
                  </a:ext>
                </a:extLst>
              </a:tr>
              <a:tr h="1730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Nord Charente Sud Vienne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SUAUDEAU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Symphorienne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LGT André Theuriet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CIVRAY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05 49 87 00 09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06 79 55 86 14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symphorienne.suaudeau@ac-poitiers.fr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783085"/>
                  </a:ext>
                </a:extLst>
              </a:tr>
              <a:tr h="1363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BLANDIN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Johann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Albert Micheneau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Villefagnan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 05 45 31 61 67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 06 87 97 12 54 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johann.Blandin@ac-poitiers.fr</a:t>
                      </a:r>
                      <a:endParaRPr lang="fr-FR" sz="4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249454"/>
                  </a:ext>
                </a:extLst>
              </a:tr>
              <a:tr h="1363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La Rochelle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LEGRAND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Nathalie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Lycée Jean Dautet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La Rochelle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 05 46 28 05 70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05 46 31 02 79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nathalie.Legrand1@ac-poitiers.fr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731967"/>
                  </a:ext>
                </a:extLst>
              </a:tr>
              <a:tr h="1363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JACOULET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Clotilde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Lycée Jean Dautet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La Rochelle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 05 46 28 05 70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09 81 31 42 10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3"/>
                        </a:rPr>
                        <a:t>clotilde.Jacoulet@ac-poitiers.fr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432802"/>
                  </a:ext>
                </a:extLst>
              </a:tr>
              <a:tr h="1363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Rochefort et ses environs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BOINEAU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Lydie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Joliot Curie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Tonnay Charente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05 46 88 72 07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/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4"/>
                        </a:rPr>
                        <a:t>lydie.boineau@ac-poitiers.fr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914688"/>
                  </a:ext>
                </a:extLst>
              </a:tr>
              <a:tr h="1363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BRISOU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Christelle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Hélène de Fonsèque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Surgères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05 46 07 00 67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/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5"/>
                        </a:rPr>
                        <a:t>christelle.brisou@ac-poitiers.fr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094079"/>
                  </a:ext>
                </a:extLst>
              </a:tr>
              <a:tr h="2077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Centre Charente Maritime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PEROY-MACQUY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Marie-Laure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Edgar Quinet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Saintes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05 46 74 28 30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06 63 39 50 74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6"/>
                        </a:rPr>
                        <a:t>marie-laure.peroy@ac-poitiers.fr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952142"/>
                  </a:ext>
                </a:extLst>
              </a:tr>
              <a:tr h="2077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Est Charente-Maritime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LAHACHE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Regine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 SEP LPO Louis Audouin Dubreuil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St Jean D'Angely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05 46 33 38 00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06 62 82 96 94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7"/>
                        </a:rPr>
                        <a:t>regine.Lahache@ac-poitiers.fr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257064"/>
                  </a:ext>
                </a:extLst>
              </a:tr>
              <a:tr h="2077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ROCHARD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Delphine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Raymond Bouyer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St Hilaire de Villefranche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 05 46 95 30 47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06 72 70 35 04 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8"/>
                        </a:rPr>
                        <a:t>delphine.Rochard@ac-poitiers.fr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110529"/>
                  </a:ext>
                </a:extLst>
              </a:tr>
              <a:tr h="1416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Pays Royannais Marennes Oléron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ROY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Helene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 Clg Fernand garandeau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La Tremblade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05 46 36 73 03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06 63 94 24 72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9"/>
                        </a:rPr>
                        <a:t>helene.roy@ac-poitiers.fr 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738074"/>
                  </a:ext>
                </a:extLst>
              </a:tr>
              <a:tr h="1468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SALVY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Isabelle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Henri Dunant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Royan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05 46 05 14 15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0"/>
                        </a:rPr>
                        <a:t>isabelle.salvy@ac-poitiers.fr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151860"/>
                  </a:ext>
                </a:extLst>
              </a:tr>
              <a:tr h="1363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Sud Charente-Maritime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BÉGUÉ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Sylvie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Léopold Dussaigne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Jonzac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05 46 48 08 20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06 89 64 47 73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1"/>
                        </a:rPr>
                        <a:t>sylvie.begue@ac-poitiers.fr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335210"/>
                  </a:ext>
                </a:extLst>
              </a:tr>
              <a:tr h="2077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DERNET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Lisa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Chastang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St Genis de Saintonge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05 46 49 83 36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06 85 48 74 12 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2"/>
                        </a:rPr>
                        <a:t>lisa.Dernet@ac-poitiers.fr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215924"/>
                  </a:ext>
                </a:extLst>
              </a:tr>
              <a:tr h="1363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Centre-Deux-Sèvres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LELOUP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Caroline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Louis Merle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Secondigny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05 49 63 74 68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06 03 09 07 33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3"/>
                        </a:rPr>
                        <a:t>caroline.leloup@ac-poitiers.fr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971628"/>
                  </a:ext>
                </a:extLst>
              </a:tr>
              <a:tr h="2727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BLAIS-GATTEPAILLE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Anne Gaelle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Lycée Jean Macé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Niort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 05 49 77 19 50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06 88 73 87 20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4"/>
                        </a:rPr>
                        <a:t>anne-Gaell.Blais@ac-poitiers.fr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569511"/>
                  </a:ext>
                </a:extLst>
              </a:tr>
              <a:tr h="1730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Réseau NORD Deux-Sèvres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LAJAUNIAS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Marie-Helene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Jules Supervielle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Bressuire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05 49 81 36 00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06 73 58 97 99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5"/>
                        </a:rPr>
                        <a:t>marie-Helene.Boucher@ac-poitiers.fr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622708"/>
                  </a:ext>
                </a:extLst>
              </a:tr>
              <a:tr h="1363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GOYEAU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Catherine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Blaise Pascal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Argentonnay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 05 49 65 70 54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/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6"/>
                        </a:rPr>
                        <a:t>catherine.goyeau@ac-poitiers.fr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52858"/>
                  </a:ext>
                </a:extLst>
              </a:tr>
              <a:tr h="1363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Réseau SUD/EST Deux-Sèvres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DUHURT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Anne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François Albert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Celles sur Belle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 05 49 79 80 51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05 49 29 52 18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7"/>
                        </a:rPr>
                        <a:t>anne.duhurt@ac-poitiers.fr</a:t>
                      </a:r>
                      <a:endParaRPr lang="fr-FR" sz="4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438559"/>
                  </a:ext>
                </a:extLst>
              </a:tr>
              <a:tr h="1363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MAURIN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Christine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Lycée Desfontaines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Melle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 05 49 27 00 88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05 49 06 97 57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8"/>
                        </a:rPr>
                        <a:t>christine.maurin@ac-poitiers.fr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244260"/>
                  </a:ext>
                </a:extLst>
              </a:tr>
              <a:tr h="1363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Réseau SUD/OUEST Deux-Sèvres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LE GAT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Gael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R Caillé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Mauzé sur le Mignon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 05 49 26 30 09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06 88 41 57 63 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9"/>
                        </a:rPr>
                        <a:t>gael.Le-Gat@ac-poitiers.fr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986626"/>
                  </a:ext>
                </a:extLst>
              </a:tr>
              <a:tr h="2077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TANTY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Emily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Albert Camus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Frontenay Rohan Rohan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 05 49 04 50 80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06 89 86 21 37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30"/>
                        </a:rPr>
                        <a:t>emily.Gatius@ac-poitiers.fr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26907"/>
                  </a:ext>
                </a:extLst>
              </a:tr>
              <a:tr h="1363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Chauvigny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DUPONT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Alice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Louise Michel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Lussac les Chateaux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05 49 48 42 10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06 07 10 64 68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31"/>
                        </a:rPr>
                        <a:t>alice.dupont@ac-poitiers.fr</a:t>
                      </a:r>
                      <a:endParaRPr lang="fr-FR" sz="4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468761"/>
                  </a:ext>
                </a:extLst>
              </a:tr>
              <a:tr h="2077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HATTERMANN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Claire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R Cassin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Isle Jourdain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05 49 48 71 83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06 50 20 95 81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32"/>
                        </a:rPr>
                        <a:t>claire.hattermann@ac-poitiers.fr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15548"/>
                  </a:ext>
                </a:extLst>
              </a:tr>
              <a:tr h="1416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Réseau Vienne Nord-Ouest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BLIN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Hélène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J Rostand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Neuville de Poitou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05 49 51 83 54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06 12 70 03 34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33"/>
                        </a:rPr>
                        <a:t>helene.blin@ac-poitiers.fr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166301"/>
                  </a:ext>
                </a:extLst>
              </a:tr>
              <a:tr h="1363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DELGADO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Marie Noelle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A.Raimbaud 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Latillé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05 49 51 88 34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06 18 37 62 18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34"/>
                        </a:rPr>
                        <a:t>marie-noelle.delgado@ac-poitiers.fr</a:t>
                      </a:r>
                      <a:endParaRPr lang="fr-FR" sz="4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131771"/>
                  </a:ext>
                </a:extLst>
              </a:tr>
              <a:tr h="1363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LOUICHE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Gaël 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Rabelais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Poitiers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05 49 58 28 16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06 89 61 82 36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35"/>
                        </a:rPr>
                        <a:t>gael.louiche@ac-poitiers.fr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75093"/>
                  </a:ext>
                </a:extLst>
              </a:tr>
              <a:tr h="1363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Réseau Sud / Ouest Vienne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AFFALOU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Gerald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Henri IV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Poitiers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05 49 01 83 34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06 14 16 56 87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36"/>
                        </a:rPr>
                        <a:t>gerald.Affalou@ac-poitiers.fr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190901"/>
                  </a:ext>
                </a:extLst>
              </a:tr>
              <a:tr h="1363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SPECQ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Louise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A Brouillet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Couhé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05 49 59 21 57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06 70 61 42 37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37"/>
                        </a:rPr>
                        <a:t>louise.specq@ac-poitiers.fr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3199"/>
                  </a:ext>
                </a:extLst>
              </a:tr>
              <a:tr h="2077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Réseau Poitiers Nord/Est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BARBOTIN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Stéphanie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Maurice Bédel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St Gervais les 3 Clochers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05 49 86 00 52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06 26 83 31 65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38"/>
                        </a:rPr>
                        <a:t>stephanie.barbotin@ac-poitiers.fr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57904"/>
                  </a:ext>
                </a:extLst>
              </a:tr>
              <a:tr h="1363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BERGERON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Chantal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Lycée Berthelot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Châtellerault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05 49 21 77 33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05 49 23 27 20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39"/>
                        </a:rPr>
                        <a:t>chantal.bergeron@ac-poitiers.fr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157494"/>
                  </a:ext>
                </a:extLst>
              </a:tr>
              <a:tr h="1363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KREBS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Marie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Clg J Macé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Châtellerault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05 49 21 12 48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Comic Sans MS" panose="030F0702030302020204" pitchFamily="66" charset="0"/>
                        </a:rPr>
                        <a:t>06 87 49 94 27</a:t>
                      </a: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40"/>
                        </a:rPr>
                        <a:t>marie.krebs@ac-poitiers.fr</a:t>
                      </a:r>
                      <a:endParaRPr lang="fr-FR" sz="4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7" marR="3947" marT="3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11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4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1570</Words>
  <Application>Microsoft Office PowerPoint</Application>
  <PresentationFormat>Affichage à l'écran (4:3)</PresentationFormat>
  <Paragraphs>595</Paragraphs>
  <Slides>12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SimSun</vt:lpstr>
      <vt:lpstr>Arial</vt:lpstr>
      <vt:lpstr>Calibri</vt:lpstr>
      <vt:lpstr>Cambria</vt:lpstr>
      <vt:lpstr>Comic Sans MS</vt:lpstr>
      <vt:lpstr>Times New Roman</vt:lpstr>
      <vt:lpstr>Wingdings</vt:lpstr>
      <vt:lpstr>Modèle par défaut</vt:lpstr>
      <vt:lpstr>Adobe 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Poitiers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Rectorat</dc:creator>
  <cp:lastModifiedBy>jmichelin</cp:lastModifiedBy>
  <cp:revision>55</cp:revision>
  <dcterms:created xsi:type="dcterms:W3CDTF">2012-03-13T08:49:23Z</dcterms:created>
  <dcterms:modified xsi:type="dcterms:W3CDTF">2018-10-15T17:19:23Z</dcterms:modified>
</cp:coreProperties>
</file>