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384894" y="6245225"/>
            <a:ext cx="301907" cy="288822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xfrm>
            <a:off x="1143000" y="1699022"/>
            <a:ext cx="6858000" cy="1790702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60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558778"/>
            <a:ext cx="6858000" cy="124182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500"/>
              </a:spcBef>
              <a:defRPr sz="2400">
                <a:latin typeface="+mn-lt"/>
                <a:ea typeface="+mn-ea"/>
                <a:cs typeface="+mn-cs"/>
                <a:sym typeface="Arial"/>
              </a:defRPr>
            </a:lvl1pPr>
            <a:lvl2pPr marL="0" indent="0" algn="ctr">
              <a:lnSpc>
                <a:spcPct val="100000"/>
              </a:lnSpc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Arial"/>
              </a:defRPr>
            </a:lvl2pPr>
            <a:lvl3pPr marL="0" indent="0" algn="ctr">
              <a:lnSpc>
                <a:spcPct val="100000"/>
              </a:lnSpc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Arial"/>
              </a:defRPr>
            </a:lvl3pPr>
            <a:lvl4pPr marL="0" indent="0" algn="ctr">
              <a:lnSpc>
                <a:spcPct val="100000"/>
              </a:lnSpc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Arial"/>
              </a:defRPr>
            </a:lvl4pPr>
            <a:lvl5pPr marL="0" indent="0" algn="ctr">
              <a:lnSpc>
                <a:spcPct val="100000"/>
              </a:lnSpc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07754" y="5541167"/>
            <a:ext cx="279047" cy="265963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28650" y="1131092"/>
            <a:ext cx="7886700" cy="994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28650" y="2226467"/>
            <a:ext cx="7886700" cy="3263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pic>
        <p:nvPicPr>
          <p:cNvPr id="4" name="Image 6" descr="Imag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18835" y="996553"/>
            <a:ext cx="1325166" cy="44851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 7" descr="Image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3327" y="921442"/>
            <a:ext cx="706737" cy="70673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274230" y="5638245"/>
            <a:ext cx="241121" cy="246379"/>
          </a:xfrm>
          <a:prstGeom prst="rect">
            <a:avLst/>
          </a:prstGeom>
          <a:ln w="12700">
            <a:miter lim="400000"/>
          </a:ln>
        </p:spPr>
        <p:txBody>
          <a:bodyPr wrap="none" lIns="34289" tIns="34289" rIns="34289" bIns="3428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5AA1D8"/>
          </a:solidFill>
          <a:uFillTx/>
          <a:latin typeface="Archive"/>
          <a:ea typeface="Archive"/>
          <a:cs typeface="Archive"/>
          <a:sym typeface="Archive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5AA1D8"/>
          </a:solidFill>
          <a:uFillTx/>
          <a:latin typeface="Archive"/>
          <a:ea typeface="Archive"/>
          <a:cs typeface="Archive"/>
          <a:sym typeface="Archive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5AA1D8"/>
          </a:solidFill>
          <a:uFillTx/>
          <a:latin typeface="Archive"/>
          <a:ea typeface="Archive"/>
          <a:cs typeface="Archive"/>
          <a:sym typeface="Archive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5AA1D8"/>
          </a:solidFill>
          <a:uFillTx/>
          <a:latin typeface="Archive"/>
          <a:ea typeface="Archive"/>
          <a:cs typeface="Archive"/>
          <a:sym typeface="Archive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5AA1D8"/>
          </a:solidFill>
          <a:uFillTx/>
          <a:latin typeface="Archive"/>
          <a:ea typeface="Archive"/>
          <a:cs typeface="Archive"/>
          <a:sym typeface="Archive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5AA1D8"/>
          </a:solidFill>
          <a:uFillTx/>
          <a:latin typeface="Archive"/>
          <a:ea typeface="Archive"/>
          <a:cs typeface="Archive"/>
          <a:sym typeface="Archive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5AA1D8"/>
          </a:solidFill>
          <a:uFillTx/>
          <a:latin typeface="Archive"/>
          <a:ea typeface="Archive"/>
          <a:cs typeface="Archive"/>
          <a:sym typeface="Archive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5AA1D8"/>
          </a:solidFill>
          <a:uFillTx/>
          <a:latin typeface="Archive"/>
          <a:ea typeface="Archive"/>
          <a:cs typeface="Archive"/>
          <a:sym typeface="Archive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5AA1D8"/>
          </a:solidFill>
          <a:uFillTx/>
          <a:latin typeface="Archive"/>
          <a:ea typeface="Archive"/>
          <a:cs typeface="Archive"/>
          <a:sym typeface="Archive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1pPr>
      <a:lvl2pPr marL="628650" marR="0" indent="-1714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2pPr>
      <a:lvl3pPr marL="1120138" marR="0" indent="-2057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3pPr>
      <a:lvl4pPr marL="1600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4pPr>
      <a:lvl5pPr marL="20574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5pPr>
      <a:lvl6pPr marL="0" marR="0" indent="2286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6pPr>
      <a:lvl7pPr marL="0" marR="0" indent="2743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7pPr>
      <a:lvl8pPr marL="0" marR="0" indent="3200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8pPr>
      <a:lvl9pPr marL="0" marR="0" indent="3657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lemi@ac-poitiers.f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2.ac-poitiers.fr/clemi/spip.php?article457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://ww2.ac-poitiers.fr/clemi/spip.php?article499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clemi.fr/fr/ressources/exposition-histoires-de-fausses-nouvelles.html" TargetMode="External"/><Relationship Id="rId3" Type="http://schemas.openxmlformats.org/officeDocument/2006/relationships/hyperlink" Target="https://www.clemi.fr/fr/ressources/nos-ressources-videos/ateliers-declic-critique.html" TargetMode="External"/><Relationship Id="rId7" Type="http://schemas.openxmlformats.org/officeDocument/2006/relationships/hyperlink" Target="https://www.clemi.fr/fileadmin/user_upload/Brochures/EMI2019/BrochureEMI2019.pdf" TargetMode="External"/><Relationship Id="rId12" Type="http://schemas.openxmlformats.org/officeDocument/2006/relationships/image" Target="../media/image9.t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lemi.fr/fr/ressources/nos-ressources-pedagogiques.html" TargetMode="External"/><Relationship Id="rId11" Type="http://schemas.openxmlformats.org/officeDocument/2006/relationships/hyperlink" Target="https://www.clemi.fr/fileadmin/yag/dossier_enseignants_crise-migratoire-presse-medias_mars-2019.pdf" TargetMode="External"/><Relationship Id="rId5" Type="http://schemas.openxmlformats.org/officeDocument/2006/relationships/hyperlink" Target="https://www.clemi.fr/fr/ressources/nos-ressources-videos/les-cles-des-medias.html" TargetMode="External"/><Relationship Id="rId10" Type="http://schemas.openxmlformats.org/officeDocument/2006/relationships/image" Target="../media/image8.tif"/><Relationship Id="rId4" Type="http://schemas.openxmlformats.org/officeDocument/2006/relationships/hyperlink" Target="https://www.clemi.fr/fr/ressources/nos-ressources-videos/trois-regards-pour-voir.html" TargetMode="External"/><Relationship Id="rId9" Type="http://schemas.openxmlformats.org/officeDocument/2006/relationships/hyperlink" Target="https://www.clemi.fr/fileadmin/user_upload/espace_familles/Guide_famille_tout_ecran_v2.pdf" TargetMode="External"/><Relationship Id="rId14" Type="http://schemas.openxmlformats.org/officeDocument/2006/relationships/image" Target="../media/image10.t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"/><Relationship Id="rId13" Type="http://schemas.openxmlformats.org/officeDocument/2006/relationships/image" Target="../media/image15.tif"/><Relationship Id="rId3" Type="http://schemas.openxmlformats.org/officeDocument/2006/relationships/hyperlink" Target="http://ww2.ac-poitiers.fr/clemi/spip.php?article466" TargetMode="External"/><Relationship Id="rId7" Type="http://schemas.openxmlformats.org/officeDocument/2006/relationships/hyperlink" Target="https://www.clemi.fr/fr/evenements/concours/arte-reportage/plus-dinfos-sur-le-concours-2020.html" TargetMode="External"/><Relationship Id="rId12" Type="http://schemas.openxmlformats.org/officeDocument/2006/relationships/hyperlink" Target="http://ww2.ac-poitiers.fr/clemi/spip.php?article46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tif"/><Relationship Id="rId11" Type="http://schemas.openxmlformats.org/officeDocument/2006/relationships/hyperlink" Target="http://ww2.ac-poitiers.fr/clemi/spip.php?article406" TargetMode="External"/><Relationship Id="rId5" Type="http://schemas.openxmlformats.org/officeDocument/2006/relationships/hyperlink" Target="http://ww2.ac-poitiers.fr/clemi/spip.php?article440" TargetMode="External"/><Relationship Id="rId10" Type="http://schemas.openxmlformats.org/officeDocument/2006/relationships/image" Target="../media/image14.tif"/><Relationship Id="rId4" Type="http://schemas.openxmlformats.org/officeDocument/2006/relationships/image" Target="../media/image11.tif"/><Relationship Id="rId9" Type="http://schemas.openxmlformats.org/officeDocument/2006/relationships/hyperlink" Target="http://ww2.ac-poitiers.fr/clemi/spip.php?article456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"/><Relationship Id="rId3" Type="http://schemas.openxmlformats.org/officeDocument/2006/relationships/hyperlink" Target="http://ww2.ac-poitiers.fr/clemi/spip.php?article424" TargetMode="External"/><Relationship Id="rId7" Type="http://schemas.openxmlformats.org/officeDocument/2006/relationships/hyperlink" Target="http://ww2.ac-poitiers.fr/clemi/spip.php?article49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hyperlink" Target="http://ww2.ac-poitiers.fr/clemi/spip.php?article501" TargetMode="External"/><Relationship Id="rId10" Type="http://schemas.openxmlformats.org/officeDocument/2006/relationships/image" Target="../media/image19.tif"/><Relationship Id="rId4" Type="http://schemas.openxmlformats.org/officeDocument/2006/relationships/image" Target="../media/image16.tif"/><Relationship Id="rId9" Type="http://schemas.openxmlformats.org/officeDocument/2006/relationships/hyperlink" Target="http://ww2.ac-poitiers.fr/clemi/spip.php?article482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obspresselyceennedotorg.files.wordpress.com/2016/10/memo_image-annexe-2014.pdf" TargetMode="External"/><Relationship Id="rId3" Type="http://schemas.openxmlformats.org/officeDocument/2006/relationships/hyperlink" Target="https://obspresselyceennedotorg.files.wordpress.com/2016/09/brochure-circulaire-2002.pdf" TargetMode="External"/><Relationship Id="rId7" Type="http://schemas.openxmlformats.org/officeDocument/2006/relationships/hyperlink" Target="https://obspresselyceennedotorg.files.wordpress.com/2016/10/memo_financement-2014.pd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bspresselyceennedotorg.files.wordpress.com/2016/10/memo_profs-et-journaux-2014.pdf" TargetMode="External"/><Relationship Id="rId5" Type="http://schemas.openxmlformats.org/officeDocument/2006/relationships/hyperlink" Target="https://obspresselyceennedotorg.files.wordpress.com/2016/10/memo_proselytisme-droit-opinion-2014.pdf" TargetMode="External"/><Relationship Id="rId10" Type="http://schemas.openxmlformats.org/officeDocument/2006/relationships/image" Target="../media/image20.tif"/><Relationship Id="rId4" Type="http://schemas.openxmlformats.org/officeDocument/2006/relationships/hyperlink" Target="https://obspresselyceennedotorg.files.wordpress.com/2016/09/brochure-chefs-etablissement.pdf" TargetMode="External"/><Relationship Id="rId9" Type="http://schemas.openxmlformats.org/officeDocument/2006/relationships/hyperlink" Target="https://www.clemi.fr/fileadmin/user_upload/Guide_Lyceen_1_02_17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EzBugcwCoA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hyperlink" Target="https://www.clemi.fr/fr/ressources/nos-ressources-videos/ateliers-declic-critique.html" TargetMode="External"/><Relationship Id="rId4" Type="http://schemas.openxmlformats.org/officeDocument/2006/relationships/image" Target="../media/image21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2.ac-poitiers.fr/clemi/spip.php?article35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2.ac-poitiers.fr/clemi/" TargetMode="External"/><Relationship Id="rId5" Type="http://schemas.openxmlformats.org/officeDocument/2006/relationships/hyperlink" Target="https://twitter.com/ClemiPoitiers" TargetMode="Externa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8483778" y="6245225"/>
            <a:ext cx="203023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t"/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41" name="Le CLEMI, partenaire des actions en EMI"/>
          <p:cNvSpPr txBox="1"/>
          <p:nvPr/>
        </p:nvSpPr>
        <p:spPr>
          <a:xfrm>
            <a:off x="3059111" y="2409645"/>
            <a:ext cx="5589589" cy="1017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3200">
                <a:solidFill>
                  <a:srgbClr val="0067B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Le CLEMI, partenaire des actions en EMI</a:t>
            </a:r>
          </a:p>
        </p:txBody>
      </p:sp>
      <p:sp>
        <p:nvSpPr>
          <p:cNvPr id="42" name="Formations, usages des réseaux sociaux, médias scolaires, concours"/>
          <p:cNvSpPr txBox="1"/>
          <p:nvPr/>
        </p:nvSpPr>
        <p:spPr>
          <a:xfrm>
            <a:off x="3130549" y="3657599"/>
            <a:ext cx="6024565" cy="893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spcBef>
                <a:spcPts val="600"/>
              </a:spcBef>
              <a:defRPr sz="2500">
                <a:latin typeface="+mn-lt"/>
                <a:ea typeface="+mn-ea"/>
                <a:cs typeface="+mn-cs"/>
                <a:sym typeface="Arial"/>
              </a:defRPr>
            </a:pPr>
            <a:r>
              <a:t>Formations, ressources, concours,</a:t>
            </a:r>
          </a:p>
          <a:p>
            <a:pPr marL="342900" indent="-342900">
              <a:spcBef>
                <a:spcPts val="600"/>
              </a:spcBef>
              <a:defRPr sz="2500">
                <a:latin typeface="+mn-lt"/>
                <a:ea typeface="+mn-ea"/>
                <a:cs typeface="+mn-cs"/>
                <a:sym typeface="Arial"/>
              </a:defRPr>
            </a:pPr>
            <a:r>
              <a:t>médias scolaires</a:t>
            </a:r>
          </a:p>
        </p:txBody>
      </p:sp>
      <p:sp>
        <p:nvSpPr>
          <p:cNvPr id="43" name="Véronique Chaine…"/>
          <p:cNvSpPr txBox="1"/>
          <p:nvPr/>
        </p:nvSpPr>
        <p:spPr>
          <a:xfrm>
            <a:off x="3348037" y="5013325"/>
            <a:ext cx="5589589" cy="834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spcBef>
                <a:spcPts val="400"/>
              </a:spcBef>
              <a:defRPr sz="1500">
                <a:latin typeface="+mn-lt"/>
                <a:ea typeface="+mn-ea"/>
                <a:cs typeface="+mn-cs"/>
                <a:sym typeface="Arial"/>
              </a:defRPr>
            </a:pPr>
            <a:r>
              <a:t>Véronique Chaine</a:t>
            </a:r>
          </a:p>
          <a:p>
            <a:pPr marL="342900" indent="-342900">
              <a:spcBef>
                <a:spcPts val="400"/>
              </a:spcBef>
              <a:defRPr sz="1500">
                <a:latin typeface="+mn-lt"/>
                <a:ea typeface="+mn-ea"/>
                <a:cs typeface="+mn-cs"/>
                <a:sym typeface="Arial"/>
              </a:defRPr>
            </a:pPr>
            <a:r>
              <a:t>Coordinatrice académique du CLEMI</a:t>
            </a:r>
          </a:p>
          <a:p>
            <a:pPr marL="342900" indent="-342900">
              <a:spcBef>
                <a:spcPts val="400"/>
              </a:spcBef>
              <a:defRPr sz="1500">
                <a:latin typeface="+mn-lt"/>
                <a:ea typeface="+mn-ea"/>
                <a:cs typeface="+mn-cs"/>
                <a:sym typeface="Arial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clemi@ac-poitiers.fr</a:t>
            </a:r>
          </a:p>
        </p:txBody>
      </p:sp>
      <p:pic>
        <p:nvPicPr>
          <p:cNvPr id="44" name="logo_clemi.png" descr="logo_clemi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80727" y="580385"/>
            <a:ext cx="1885085" cy="1017946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GTA…"/>
          <p:cNvSpPr txBox="1"/>
          <p:nvPr/>
        </p:nvSpPr>
        <p:spPr>
          <a:xfrm>
            <a:off x="271638" y="1605281"/>
            <a:ext cx="2074028" cy="650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GTA</a:t>
            </a:r>
          </a:p>
          <a:p>
            <a:r>
              <a:t>27 septembre 2019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8483778" y="6245225"/>
            <a:ext cx="203023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t"/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48" name="Formations"/>
          <p:cNvSpPr txBox="1"/>
          <p:nvPr/>
        </p:nvSpPr>
        <p:spPr>
          <a:xfrm>
            <a:off x="827086" y="558322"/>
            <a:ext cx="7881940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5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Formations</a:t>
            </a:r>
          </a:p>
        </p:txBody>
      </p:sp>
      <p:sp>
        <p:nvSpPr>
          <p:cNvPr id="49" name="Des formations en EMI…"/>
          <p:cNvSpPr txBox="1"/>
          <p:nvPr/>
        </p:nvSpPr>
        <p:spPr>
          <a:xfrm>
            <a:off x="818311" y="1304911"/>
            <a:ext cx="7704140" cy="4937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77800" indent="-177800" defTabSz="457200">
              <a:spcBef>
                <a:spcPts val="400"/>
              </a:spcBef>
              <a:buClr>
                <a:srgbClr val="0067B2"/>
              </a:buClr>
              <a:buSzPct val="100000"/>
              <a:buChar char="▪"/>
              <a:defRPr b="1">
                <a:solidFill>
                  <a:srgbClr val="0067B2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Des formations en EMI</a:t>
            </a:r>
          </a:p>
          <a:p>
            <a:pPr defTabSz="457200">
              <a:spcBef>
                <a:spcPts val="400"/>
              </a:spcBef>
              <a:defRPr sz="1200" b="1">
                <a:solidFill>
                  <a:srgbClr val="0067B2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marL="627062" lvl="1" indent="-169862" defTabSz="457200">
              <a:buClr>
                <a:srgbClr val="0067B2"/>
              </a:buClr>
              <a:buSzPct val="125000"/>
              <a:buChar char="•"/>
              <a:defRPr sz="1300" b="1">
                <a:latin typeface="+mn-lt"/>
                <a:ea typeface="+mn-ea"/>
                <a:cs typeface="+mn-cs"/>
                <a:sym typeface="Arial"/>
              </a:defRPr>
            </a:pPr>
            <a:r>
              <a:t>5 formations en offre au PAF (pour tous les personnels)</a:t>
            </a:r>
          </a:p>
          <a:p>
            <a:pPr marL="627062" lvl="2" defTabSz="457200">
              <a:buClr>
                <a:srgbClr val="0067B2"/>
              </a:buClr>
              <a:buSzPct val="100000"/>
              <a:buFont typeface="Arial"/>
              <a:buChar char="−"/>
              <a:defRPr sz="1300">
                <a:latin typeface="+mn-lt"/>
                <a:ea typeface="+mn-ea"/>
                <a:cs typeface="+mn-cs"/>
                <a:sym typeface="Arial"/>
              </a:defRPr>
            </a:pPr>
            <a:r>
              <a:t> MISE EN PLACE D’UNE WEB RADIO </a:t>
            </a:r>
          </a:p>
          <a:p>
            <a:pPr marL="627062" lvl="2" defTabSz="457200">
              <a:buClr>
                <a:srgbClr val="0067B2"/>
              </a:buClr>
              <a:buSzPct val="100000"/>
              <a:buFont typeface="Arial"/>
              <a:buChar char="−"/>
              <a:defRPr sz="1300">
                <a:latin typeface="+mn-lt"/>
                <a:ea typeface="+mn-ea"/>
                <a:cs typeface="+mn-cs"/>
                <a:sym typeface="Arial"/>
              </a:defRPr>
            </a:pPr>
            <a:r>
              <a:t> DÉSINFORMATION ET CONTROVERSES CONSTRUIRE L’ESPRIT CRITIQUE</a:t>
            </a:r>
          </a:p>
          <a:p>
            <a:pPr marL="627062" lvl="2" defTabSz="457200">
              <a:buClr>
                <a:srgbClr val="0067B2"/>
              </a:buClr>
              <a:buSzPct val="100000"/>
              <a:buFont typeface="Arial"/>
              <a:buChar char="−"/>
              <a:defRPr sz="1300">
                <a:latin typeface="+mn-lt"/>
                <a:ea typeface="+mn-ea"/>
                <a:cs typeface="+mn-cs"/>
                <a:sym typeface="Arial"/>
              </a:defRPr>
            </a:pPr>
            <a:r>
              <a:t> PRÉPARER LA SEMAINE DE LA PRESSE</a:t>
            </a:r>
          </a:p>
          <a:p>
            <a:pPr marL="627062" lvl="2" defTabSz="457200">
              <a:buClr>
                <a:srgbClr val="0067B2"/>
              </a:buClr>
              <a:buSzPct val="100000"/>
              <a:buFont typeface="Arial"/>
              <a:buChar char="−"/>
              <a:defRPr sz="1300">
                <a:latin typeface="+mn-lt"/>
                <a:ea typeface="+mn-ea"/>
                <a:cs typeface="+mn-cs"/>
                <a:sym typeface="Arial"/>
              </a:defRPr>
            </a:pPr>
            <a:r>
              <a:t> MISE EN PLACE D’UNE WEB TV</a:t>
            </a:r>
          </a:p>
          <a:p>
            <a:pPr marL="627062" lvl="2" defTabSz="457200">
              <a:buClr>
                <a:srgbClr val="0067B2"/>
              </a:buClr>
              <a:buSzPct val="100000"/>
              <a:buFont typeface="Arial"/>
              <a:buChar char="−"/>
              <a:defRPr sz="1300">
                <a:latin typeface="+mn-lt"/>
                <a:ea typeface="+mn-ea"/>
                <a:cs typeface="+mn-cs"/>
                <a:sym typeface="Arial"/>
              </a:defRPr>
            </a:pPr>
            <a:r>
              <a:t> LIRE ET ANALYSER DES IMAGES D’INFORMATION A L’ÈRE DU NUMÉRIQUE</a:t>
            </a:r>
          </a:p>
          <a:p>
            <a:pPr lvl="1" indent="228600" defTabSz="457200">
              <a:defRPr sz="1300"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Article sur le site du CLEMI académique</a:t>
            </a:r>
          </a:p>
          <a:p>
            <a:pPr defTabSz="457200">
              <a:defRPr sz="1300">
                <a:latin typeface="+mn-lt"/>
                <a:ea typeface="+mn-ea"/>
                <a:cs typeface="+mn-cs"/>
                <a:sym typeface="Arial"/>
              </a:defRPr>
            </a:pPr>
            <a:endParaRPr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3"/>
            </a:endParaRPr>
          </a:p>
          <a:p>
            <a:pPr defTabSz="457200">
              <a:defRPr sz="1300">
                <a:latin typeface="+mn-lt"/>
                <a:ea typeface="+mn-ea"/>
                <a:cs typeface="+mn-cs"/>
                <a:sym typeface="Arial"/>
              </a:defRPr>
            </a:pPr>
            <a:endParaRPr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3"/>
            </a:endParaRPr>
          </a:p>
          <a:p>
            <a:pPr marL="177800" indent="-177800" defTabSz="457200">
              <a:spcBef>
                <a:spcPts val="400"/>
              </a:spcBef>
              <a:buClr>
                <a:srgbClr val="0067B2"/>
              </a:buClr>
              <a:buSzPct val="100000"/>
              <a:buChar char="▪"/>
              <a:defRPr b="1">
                <a:solidFill>
                  <a:srgbClr val="0067B2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Des formations pour accompagner les médias scolaires</a:t>
            </a:r>
          </a:p>
          <a:p>
            <a:pPr defTabSz="457200">
              <a:spcBef>
                <a:spcPts val="400"/>
              </a:spcBef>
              <a:defRPr sz="1200" b="1">
                <a:solidFill>
                  <a:srgbClr val="0067B2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marL="627062" lvl="1" indent="-169862" defTabSz="457200">
              <a:buClr>
                <a:srgbClr val="0067B2"/>
              </a:buClr>
              <a:buSzPct val="125000"/>
              <a:buChar char="•"/>
              <a:defRPr sz="1300" b="1">
                <a:latin typeface="+mn-lt"/>
                <a:ea typeface="+mn-ea"/>
                <a:cs typeface="+mn-cs"/>
                <a:sym typeface="Arial"/>
              </a:defRPr>
            </a:pPr>
            <a:r>
              <a:t>IM’MEDIAS à Angoulême le 9 octobre</a:t>
            </a:r>
          </a:p>
          <a:p>
            <a:pPr lvl="2" indent="627062" defTabSz="457200">
              <a:defRPr sz="1300">
                <a:latin typeface="+mn-lt"/>
                <a:ea typeface="+mn-ea"/>
                <a:cs typeface="+mn-cs"/>
                <a:sym typeface="Arial"/>
              </a:defRPr>
            </a:pPr>
            <a:r>
              <a:t>Une journée de formation pour les jeunes et les accompagnateurs </a:t>
            </a:r>
          </a:p>
          <a:p>
            <a:pPr marL="627062" lvl="2" defTabSz="457200">
              <a:buClr>
                <a:srgbClr val="0067B2"/>
              </a:buClr>
              <a:buSzPct val="100000"/>
              <a:buFont typeface="Arial"/>
              <a:buChar char="−"/>
              <a:defRPr sz="1300">
                <a:latin typeface="+mn-lt"/>
                <a:ea typeface="+mn-ea"/>
                <a:cs typeface="+mn-cs"/>
                <a:sym typeface="Arial"/>
              </a:defRPr>
            </a:pPr>
            <a:r>
              <a:t> Ateliers et débats</a:t>
            </a:r>
          </a:p>
          <a:p>
            <a:pPr marL="627062" lvl="2" defTabSz="457200">
              <a:buClr>
                <a:srgbClr val="0067B2"/>
              </a:buClr>
              <a:buSzPct val="100000"/>
              <a:buFont typeface="Arial"/>
              <a:buChar char="−"/>
              <a:defRPr sz="1300">
                <a:latin typeface="+mn-lt"/>
                <a:ea typeface="+mn-ea"/>
                <a:cs typeface="+mn-cs"/>
                <a:sym typeface="Arial"/>
              </a:defRPr>
            </a:pPr>
            <a:r>
              <a:t> Frais de transport pris en charge à hauteur de 200 €</a:t>
            </a:r>
          </a:p>
          <a:p>
            <a:pPr marL="627062" lvl="2" defTabSz="457200">
              <a:buClr>
                <a:srgbClr val="0067B2"/>
              </a:buClr>
              <a:buSzPct val="100000"/>
              <a:buFont typeface="Arial"/>
              <a:buChar char="−"/>
              <a:defRPr sz="1300">
                <a:latin typeface="+mn-lt"/>
                <a:ea typeface="+mn-ea"/>
                <a:cs typeface="+mn-cs"/>
                <a:sym typeface="Arial"/>
              </a:defRPr>
            </a:pPr>
            <a:r>
              <a:t> 10 personnes par établissement maximum</a:t>
            </a:r>
          </a:p>
          <a:p>
            <a:pPr defTabSz="457200">
              <a:defRPr sz="13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marL="627062" lvl="1" indent="-169862" defTabSz="457200">
              <a:buClr>
                <a:srgbClr val="0067B2"/>
              </a:buClr>
              <a:buSzPct val="125000"/>
              <a:buChar char="•"/>
              <a:defRPr sz="1300" b="1">
                <a:latin typeface="+mn-lt"/>
                <a:ea typeface="+mn-ea"/>
                <a:cs typeface="+mn-cs"/>
                <a:sym typeface="Arial"/>
              </a:defRPr>
            </a:pPr>
            <a:r>
              <a:t>Une formation pour les jeunes reporters UNSS du 86</a:t>
            </a:r>
          </a:p>
          <a:p>
            <a:pPr lvl="2" indent="627062" defTabSz="457200">
              <a:defRPr sz="1300">
                <a:latin typeface="+mn-lt"/>
                <a:ea typeface="+mn-ea"/>
                <a:cs typeface="+mn-cs"/>
                <a:sym typeface="Arial"/>
              </a:defRPr>
            </a:pPr>
            <a:r>
              <a:t>2 journées de formation prévues + 1 reportage sur un événement en direct</a:t>
            </a:r>
          </a:p>
          <a:p>
            <a:pPr lvl="2" indent="627062" defTabSz="457200">
              <a:defRPr sz="1300">
                <a:latin typeface="+mn-lt"/>
                <a:ea typeface="+mn-ea"/>
                <a:cs typeface="+mn-cs"/>
                <a:sym typeface="Arial"/>
              </a:defRPr>
            </a:pPr>
            <a:r>
              <a:t>Pour tous les élèves volontaires inscrits à l’AS</a:t>
            </a:r>
          </a:p>
          <a:p>
            <a:pPr defTabSz="457200">
              <a:defRPr sz="13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50" name="Capture d’écran 2019-09-04 à 12.05.15.png" descr="Capture d’écran 2019-09-04 à 12.05.15.png">
            <a:hlinkClick r:id="rId4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31406" y="3942484"/>
            <a:ext cx="1656856" cy="1140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8483778" y="6245225"/>
            <a:ext cx="203023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t"/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53" name="Ressources"/>
          <p:cNvSpPr txBox="1"/>
          <p:nvPr/>
        </p:nvSpPr>
        <p:spPr>
          <a:xfrm>
            <a:off x="827086" y="558322"/>
            <a:ext cx="7881940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5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Ressources</a:t>
            </a:r>
          </a:p>
        </p:txBody>
      </p:sp>
      <p:sp>
        <p:nvSpPr>
          <p:cNvPr id="54" name="Des publications…"/>
          <p:cNvSpPr txBox="1"/>
          <p:nvPr/>
        </p:nvSpPr>
        <p:spPr>
          <a:xfrm>
            <a:off x="832951" y="1252257"/>
            <a:ext cx="7704141" cy="4607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77800" indent="-177800" defTabSz="457200">
              <a:spcBef>
                <a:spcPts val="400"/>
              </a:spcBef>
              <a:buClr>
                <a:srgbClr val="0067B2"/>
              </a:buClr>
              <a:buSzPct val="100000"/>
              <a:buChar char="▪"/>
              <a:defRPr b="1">
                <a:solidFill>
                  <a:srgbClr val="0067B2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Des publications</a:t>
            </a:r>
          </a:p>
          <a:p>
            <a:pPr defTabSz="457200">
              <a:spcBef>
                <a:spcPts val="400"/>
              </a:spcBef>
              <a:defRPr sz="1200" b="1">
                <a:solidFill>
                  <a:srgbClr val="0067B2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marL="627062" lvl="1" indent="-169862" defTabSz="457200">
              <a:buClr>
                <a:srgbClr val="0067B2"/>
              </a:buClr>
              <a:buSzPct val="125000"/>
              <a:buChar char="•"/>
              <a:defRPr sz="1400" b="1">
                <a:latin typeface="+mn-lt"/>
                <a:ea typeface="+mn-ea"/>
                <a:cs typeface="+mn-cs"/>
                <a:sym typeface="Arial"/>
              </a:defRPr>
            </a:pPr>
            <a:r>
              <a:t>Éducation aux médias et à l’information</a:t>
            </a:r>
          </a:p>
          <a:p>
            <a:pPr marL="627062" lvl="1" indent="-169862" defTabSz="457200">
              <a:buClr>
                <a:srgbClr val="0067B2"/>
              </a:buClr>
              <a:buSzPct val="125000"/>
              <a:buChar char="•"/>
              <a:defRPr sz="1400" b="1">
                <a:latin typeface="+mn-lt"/>
                <a:ea typeface="+mn-ea"/>
                <a:cs typeface="+mn-cs"/>
                <a:sym typeface="Arial"/>
              </a:defRPr>
            </a:pPr>
            <a:r>
              <a:t>La famille tout écran</a:t>
            </a:r>
          </a:p>
          <a:p>
            <a:pPr marL="627062" lvl="1" indent="-169862" defTabSz="457200">
              <a:buClr>
                <a:srgbClr val="0067B2"/>
              </a:buClr>
              <a:buSzPct val="125000"/>
              <a:buChar char="•"/>
              <a:defRPr sz="1400" b="1">
                <a:latin typeface="+mn-lt"/>
                <a:ea typeface="+mn-ea"/>
                <a:cs typeface="+mn-cs"/>
                <a:sym typeface="Arial"/>
              </a:defRPr>
            </a:pPr>
            <a:r>
              <a:t>La crise migratoire dans la presse et les médias</a:t>
            </a:r>
          </a:p>
          <a:p>
            <a:pPr marL="627062" lvl="1" indent="-169862" defTabSz="457200">
              <a:buClr>
                <a:srgbClr val="0067B2"/>
              </a:buClr>
              <a:buSzPct val="125000"/>
              <a:buChar char="•"/>
              <a:defRPr sz="1400" b="1">
                <a:latin typeface="+mn-lt"/>
                <a:ea typeface="+mn-ea"/>
                <a:cs typeface="+mn-cs"/>
                <a:sym typeface="Arial"/>
              </a:defRPr>
            </a:pPr>
            <a:r>
              <a:t>Histoires de fausses nouvelles</a:t>
            </a:r>
          </a:p>
          <a:p>
            <a:pPr defTabSz="457200">
              <a:defRPr sz="1300" b="1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 sz="1300" b="1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 sz="13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marL="177800" indent="-177800" defTabSz="457200">
              <a:spcBef>
                <a:spcPts val="400"/>
              </a:spcBef>
              <a:buClr>
                <a:srgbClr val="0067B2"/>
              </a:buClr>
              <a:buSzPct val="100000"/>
              <a:buChar char="▪"/>
              <a:defRPr b="1">
                <a:solidFill>
                  <a:srgbClr val="0067B2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Des ressources en ligne</a:t>
            </a:r>
          </a:p>
          <a:p>
            <a:pPr defTabSz="457200">
              <a:spcBef>
                <a:spcPts val="400"/>
              </a:spcBef>
              <a:defRPr sz="1200" b="1">
                <a:solidFill>
                  <a:srgbClr val="0067B2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marL="627062" lvl="1" indent="-169862" defTabSz="457200">
              <a:buClr>
                <a:srgbClr val="0067B2"/>
              </a:buClr>
              <a:buSzPct val="125000"/>
              <a:buChar char="•"/>
              <a:defRPr sz="1300" b="1">
                <a:latin typeface="+mn-lt"/>
                <a:ea typeface="+mn-ea"/>
                <a:cs typeface="+mn-cs"/>
                <a:sym typeface="Arial"/>
              </a:defRPr>
            </a:pPr>
            <a:r>
              <a:t>Des vidéos</a:t>
            </a:r>
          </a:p>
          <a:p>
            <a:pPr lvl="2" indent="627062" defTabSz="457200">
              <a:defRPr sz="1300">
                <a:latin typeface="+mn-lt"/>
                <a:ea typeface="+mn-ea"/>
                <a:cs typeface="+mn-cs"/>
                <a:sym typeface="Arial"/>
              </a:defRPr>
            </a:pPr>
            <a:r>
              <a:t>Vidéos libres d’utilisation avec un accompagnement pédagogique</a:t>
            </a:r>
          </a:p>
          <a:p>
            <a:pPr marL="627062" lvl="2" defTabSz="457200">
              <a:buClr>
                <a:srgbClr val="0067B2"/>
              </a:buClr>
              <a:buSzPct val="100000"/>
              <a:buFont typeface="Arial"/>
              <a:buChar char="−"/>
              <a:defRPr sz="1300"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Ateliers déclic’critique</a:t>
            </a:r>
          </a:p>
          <a:p>
            <a:pPr marL="627062" lvl="2" defTabSz="457200">
              <a:buClr>
                <a:srgbClr val="0067B2"/>
              </a:buClr>
              <a:buSzPct val="100000"/>
              <a:buFont typeface="Arial"/>
              <a:buChar char="−"/>
              <a:defRPr sz="1300"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Trois regards pour voir</a:t>
            </a:r>
          </a:p>
          <a:p>
            <a:pPr marL="627062" lvl="2" defTabSz="457200">
              <a:buClr>
                <a:srgbClr val="0067B2"/>
              </a:buClr>
              <a:buSzPct val="100000"/>
              <a:buFont typeface="Arial"/>
              <a:buChar char="−"/>
              <a:defRPr sz="1300"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Les clés des médias</a:t>
            </a:r>
          </a:p>
          <a:p>
            <a:pPr defTabSz="457200">
              <a:defRPr sz="1300">
                <a:latin typeface="+mn-lt"/>
                <a:ea typeface="+mn-ea"/>
                <a:cs typeface="+mn-cs"/>
                <a:sym typeface="Arial"/>
              </a:defRPr>
            </a:pPr>
            <a:endParaRPr u="sng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5"/>
            </a:endParaRPr>
          </a:p>
          <a:p>
            <a:pPr marL="627062" lvl="1" indent="-169862" defTabSz="457200">
              <a:buClr>
                <a:srgbClr val="0067B2"/>
              </a:buClr>
              <a:buSzPct val="125000"/>
              <a:buChar char="•"/>
              <a:defRPr sz="1300" b="1">
                <a:latin typeface="+mn-lt"/>
                <a:ea typeface="+mn-ea"/>
                <a:cs typeface="+mn-cs"/>
                <a:sym typeface="Arial"/>
              </a:defRPr>
            </a:pPr>
            <a:r>
              <a:t>Des ressources pédagogiques</a:t>
            </a:r>
          </a:p>
          <a:p>
            <a:pPr lvl="2" indent="627062" defTabSz="457200">
              <a:defRPr sz="1300"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/>
              </a:rPr>
              <a:t>140 documents</a:t>
            </a:r>
            <a:r>
              <a:rPr u="none">
                <a:solidFill>
                  <a:srgbClr val="000000"/>
                </a:solidFill>
                <a:uFillTx/>
              </a:rPr>
              <a:t> classés par niveau scolaire, typologie et thème </a:t>
            </a:r>
          </a:p>
          <a:p>
            <a:pPr lvl="2" indent="627062" defTabSz="457200">
              <a:defRPr sz="1300">
                <a:latin typeface="+mn-lt"/>
                <a:ea typeface="+mn-ea"/>
                <a:cs typeface="+mn-cs"/>
                <a:sym typeface="Arial"/>
              </a:defRPr>
            </a:pPr>
            <a:endParaRPr u="none">
              <a:solidFill>
                <a:srgbClr val="000000"/>
              </a:solidFill>
              <a:uFillTx/>
            </a:endParaRPr>
          </a:p>
          <a:p>
            <a:pPr defTabSz="457200">
              <a:defRPr sz="1300">
                <a:latin typeface="+mn-lt"/>
                <a:ea typeface="+mn-ea"/>
                <a:cs typeface="+mn-cs"/>
                <a:sym typeface="Arial"/>
              </a:defRPr>
            </a:pPr>
            <a:endParaRPr u="none">
              <a:solidFill>
                <a:srgbClr val="000000"/>
              </a:solidFill>
              <a:uFillTx/>
            </a:endParaRPr>
          </a:p>
        </p:txBody>
      </p:sp>
      <p:pic>
        <p:nvPicPr>
          <p:cNvPr id="55" name="Capture d’écran 2019-07-03 à 23.02.07.png" descr="Capture d’écran 2019-07-03 à 23.02.07.png">
            <a:hlinkClick r:id="rId7"/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17343" y="522100"/>
            <a:ext cx="1052383" cy="1462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age" descr="Image">
            <a:hlinkClick r:id="rId9"/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663615" y="547745"/>
            <a:ext cx="1001013" cy="1411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age" descr="Image">
            <a:hlinkClick r:id="rId11"/>
          </p:cNvPr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693373" y="2170275"/>
            <a:ext cx="1001013" cy="1503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age" descr="Image">
            <a:hlinkClick r:id="rId13"/>
          </p:cNvPr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6410461" y="2079658"/>
            <a:ext cx="1066147" cy="15039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8483778" y="6245225"/>
            <a:ext cx="203023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t"/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61" name="Concours"/>
          <p:cNvSpPr txBox="1"/>
          <p:nvPr/>
        </p:nvSpPr>
        <p:spPr>
          <a:xfrm>
            <a:off x="827086" y="558322"/>
            <a:ext cx="7881940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5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Concours</a:t>
            </a:r>
          </a:p>
        </p:txBody>
      </p:sp>
      <p:pic>
        <p:nvPicPr>
          <p:cNvPr id="62" name="Image" descr="Image">
            <a:hlinkClick r:id="rId3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6955" y="1371260"/>
            <a:ext cx="1911258" cy="1366504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Inscriptions entre le 20 novembre 2019…"/>
          <p:cNvSpPr txBox="1"/>
          <p:nvPr/>
        </p:nvSpPr>
        <p:spPr>
          <a:xfrm>
            <a:off x="1043704" y="2788571"/>
            <a:ext cx="3009784" cy="442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228600" indent="-228600" defTabSz="457200">
              <a:buSzPct val="100000"/>
              <a:buChar char="‣"/>
              <a:defRPr sz="1200">
                <a:latin typeface="+mn-lt"/>
                <a:ea typeface="+mn-ea"/>
                <a:cs typeface="+mn-cs"/>
                <a:sym typeface="Arial"/>
              </a:defRPr>
            </a:pPr>
            <a:r>
              <a:t>Inscriptions entre le 20 novembre 2019</a:t>
            </a:r>
          </a:p>
          <a:p>
            <a:pPr defTabSz="457200">
              <a:defRPr sz="1200">
                <a:latin typeface="+mn-lt"/>
                <a:ea typeface="+mn-ea"/>
                <a:cs typeface="+mn-cs"/>
                <a:sym typeface="Arial"/>
              </a:defRPr>
            </a:pPr>
            <a:r>
              <a:t>Et le 10 avril 2020</a:t>
            </a:r>
          </a:p>
        </p:txBody>
      </p:sp>
      <p:pic>
        <p:nvPicPr>
          <p:cNvPr id="64" name="Image" descr="Image">
            <a:hlinkClick r:id="rId5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8793" y="3414726"/>
            <a:ext cx="1767583" cy="183589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age" descr="Image">
            <a:hlinkClick r:id="rId7"/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480419" y="1203920"/>
            <a:ext cx="1426883" cy="2026587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Inscriptions jusqu’au 18 octobre 2019"/>
          <p:cNvSpPr txBox="1"/>
          <p:nvPr/>
        </p:nvSpPr>
        <p:spPr>
          <a:xfrm>
            <a:off x="5953314" y="2716685"/>
            <a:ext cx="2857460" cy="264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marL="228600" indent="-228600" defTabSz="457200">
              <a:buSzPct val="100000"/>
              <a:buChar char="‣"/>
              <a:defRPr sz="1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Inscriptions jusqu’au 18 octobre 2019</a:t>
            </a:r>
          </a:p>
        </p:txBody>
      </p:sp>
      <p:sp>
        <p:nvSpPr>
          <p:cNvPr id="67" name="THÈME 2020 lié à l’EDD :…"/>
          <p:cNvSpPr txBox="1"/>
          <p:nvPr/>
        </p:nvSpPr>
        <p:spPr>
          <a:xfrm>
            <a:off x="5948510" y="1564291"/>
            <a:ext cx="2870587" cy="1158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1200" b="1"/>
            </a:pPr>
            <a:r>
              <a:t>THÈME 2020 lié à l’EDD :</a:t>
            </a:r>
          </a:p>
          <a:p>
            <a:pPr defTabSz="457200">
              <a:defRPr sz="1200"/>
            </a:pPr>
            <a:r>
              <a:t> </a:t>
            </a:r>
          </a:p>
          <a:p>
            <a:pPr defTabSz="457200">
              <a:defRPr sz="1200"/>
            </a:pPr>
            <a:r>
              <a:t>"MISSION GOMBESSA V"</a:t>
            </a:r>
          </a:p>
          <a:p>
            <a:pPr defTabSz="457200">
              <a:defRPr sz="1200"/>
            </a:pPr>
            <a:r>
              <a:t>Une plongée expérimentale pour explorer les grands fonds de la Méditerranée</a:t>
            </a:r>
          </a:p>
        </p:txBody>
      </p:sp>
      <p:pic>
        <p:nvPicPr>
          <p:cNvPr id="68" name="Image" descr="Image">
            <a:hlinkClick r:id="rId9"/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702487" y="3322676"/>
            <a:ext cx="1357146" cy="1927541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Concours académique « Faites la une ! » SPME 2020"/>
          <p:cNvSpPr txBox="1"/>
          <p:nvPr/>
        </p:nvSpPr>
        <p:spPr>
          <a:xfrm>
            <a:off x="1059038" y="5605780"/>
            <a:ext cx="587026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1"/>
              </a:rPr>
              <a:t>Concours académique « Faites la une ! »</a:t>
            </a:r>
            <a:r>
              <a:t> SPME 2020</a:t>
            </a:r>
          </a:p>
        </p:txBody>
      </p:sp>
      <p:pic>
        <p:nvPicPr>
          <p:cNvPr id="70" name="Image" descr="Image">
            <a:hlinkClick r:id="rId12"/>
          </p:cNvPr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335135" y="3276153"/>
            <a:ext cx="1662018" cy="1453080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Jeunes Reporters pour l'Environnement 2020"/>
          <p:cNvSpPr txBox="1"/>
          <p:nvPr/>
        </p:nvSpPr>
        <p:spPr>
          <a:xfrm>
            <a:off x="5895745" y="4724054"/>
            <a:ext cx="2870587" cy="525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15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Jeunes Reporters pour l'Environnement 2020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8483778" y="6245225"/>
            <a:ext cx="203023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t"/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74" name="Concours"/>
          <p:cNvSpPr txBox="1"/>
          <p:nvPr/>
        </p:nvSpPr>
        <p:spPr>
          <a:xfrm>
            <a:off x="827086" y="558322"/>
            <a:ext cx="7881940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5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Autres actions</a:t>
            </a:r>
          </a:p>
        </p:txBody>
      </p:sp>
      <p:sp>
        <p:nvSpPr>
          <p:cNvPr id="75" name="Inscriptions entre le 20 novembre 2019…"/>
          <p:cNvSpPr txBox="1"/>
          <p:nvPr/>
        </p:nvSpPr>
        <p:spPr>
          <a:xfrm>
            <a:off x="904004" y="3525472"/>
            <a:ext cx="2382548" cy="442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marL="228600" indent="-228600" defTabSz="457200">
              <a:buSzPct val="100000"/>
              <a:buChar char="‣"/>
              <a:defRPr sz="1200">
                <a:latin typeface="+mn-lt"/>
                <a:ea typeface="+mn-ea"/>
                <a:cs typeface="+mn-cs"/>
                <a:sym typeface="Arial"/>
              </a:defRPr>
            </a:lvl1pPr>
            <a:lvl2pPr indent="228600" defTabSz="457200">
              <a:defRPr sz="1200" b="1">
                <a:latin typeface="+mn-lt"/>
                <a:ea typeface="+mn-ea"/>
                <a:cs typeface="+mn-cs"/>
                <a:sym typeface="Arial"/>
              </a:defRPr>
            </a:lvl2pPr>
          </a:lstStyle>
          <a:p>
            <a:r>
              <a:t>Date limite de pré inscription :</a:t>
            </a:r>
          </a:p>
          <a:p>
            <a:pPr lvl="1"/>
            <a:r>
              <a:t>4 octobre 2019</a:t>
            </a:r>
          </a:p>
        </p:txBody>
      </p:sp>
      <p:pic>
        <p:nvPicPr>
          <p:cNvPr id="76" name="Image" descr="Image">
            <a:hlinkClick r:id="rId3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9000" y="1497141"/>
            <a:ext cx="1927540" cy="1927541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THÈME 2020 lié à l’EDD :…"/>
          <p:cNvSpPr txBox="1"/>
          <p:nvPr/>
        </p:nvSpPr>
        <p:spPr>
          <a:xfrm>
            <a:off x="2828984" y="1698999"/>
            <a:ext cx="1927541" cy="1132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1500" b="1"/>
            </a:pPr>
            <a:r>
              <a:t>Opération « Renvoyé spécial »</a:t>
            </a:r>
          </a:p>
          <a:p>
            <a:pPr defTabSz="457200">
              <a:defRPr sz="1500"/>
            </a:pPr>
            <a:r>
              <a:t> </a:t>
            </a:r>
          </a:p>
          <a:p>
            <a:pPr defTabSz="457200">
              <a:defRPr sz="1200"/>
            </a:pPr>
            <a:r>
              <a:t>Rencontre avec un.e journaliste exilé.e</a:t>
            </a:r>
          </a:p>
        </p:txBody>
      </p:sp>
      <p:sp>
        <p:nvSpPr>
          <p:cNvPr id="78" name="Inscriptions entre le 20 novembre 2019…"/>
          <p:cNvSpPr txBox="1"/>
          <p:nvPr/>
        </p:nvSpPr>
        <p:spPr>
          <a:xfrm>
            <a:off x="4802904" y="3525472"/>
            <a:ext cx="2382548" cy="442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marL="228600" indent="-228600" defTabSz="457200">
              <a:buSzPct val="100000"/>
              <a:buChar char="‣"/>
              <a:defRPr sz="1200">
                <a:latin typeface="+mn-lt"/>
                <a:ea typeface="+mn-ea"/>
                <a:cs typeface="+mn-cs"/>
                <a:sym typeface="Arial"/>
              </a:defRPr>
            </a:lvl1pPr>
            <a:lvl2pPr indent="228600" defTabSz="457200">
              <a:defRPr sz="1200" b="1">
                <a:latin typeface="+mn-lt"/>
                <a:ea typeface="+mn-ea"/>
                <a:cs typeface="+mn-cs"/>
                <a:sym typeface="Arial"/>
              </a:defRPr>
            </a:lvl2pPr>
          </a:lstStyle>
          <a:p>
            <a:r>
              <a:t>Date limite de pré inscription :</a:t>
            </a:r>
          </a:p>
          <a:p>
            <a:pPr lvl="1"/>
            <a:r>
              <a:t>15 octobre 2019</a:t>
            </a:r>
          </a:p>
        </p:txBody>
      </p:sp>
      <p:sp>
        <p:nvSpPr>
          <p:cNvPr id="79" name="THÈME 2020 lié à l’EDD :…"/>
          <p:cNvSpPr txBox="1"/>
          <p:nvPr/>
        </p:nvSpPr>
        <p:spPr>
          <a:xfrm>
            <a:off x="6956484" y="1584699"/>
            <a:ext cx="2040253" cy="161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1500" b="1"/>
            </a:pPr>
            <a:r>
              <a:t>Tribunes de la presse</a:t>
            </a:r>
          </a:p>
          <a:p>
            <a:pPr defTabSz="457200">
              <a:defRPr sz="1500"/>
            </a:pPr>
            <a:r>
              <a:t> </a:t>
            </a:r>
          </a:p>
          <a:p>
            <a:pPr defTabSz="457200">
              <a:defRPr sz="1200"/>
            </a:pPr>
            <a:r>
              <a:t>Conférence avec deux journalistes du magazine Phosphore le 5 novembre à Poitiers</a:t>
            </a:r>
          </a:p>
          <a:p>
            <a:pPr defTabSz="457200">
              <a:defRPr sz="1200"/>
            </a:pPr>
            <a:endParaRPr/>
          </a:p>
          <a:p>
            <a:pPr defTabSz="457200">
              <a:defRPr sz="1200"/>
            </a:pPr>
            <a:r>
              <a:t>Concours photo Instagram</a:t>
            </a:r>
          </a:p>
        </p:txBody>
      </p:sp>
      <p:pic>
        <p:nvPicPr>
          <p:cNvPr id="80" name="Capture d’écran 2019-09-26 à 20.19.14.png" descr="Capture d’écran 2019-09-26 à 20.19.14.png">
            <a:hlinkClick r:id="rId5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808252" y="436659"/>
            <a:ext cx="2096505" cy="3043141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Image" descr="Image">
            <a:hlinkClick r:id="rId7"/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28819" y="4208015"/>
            <a:ext cx="2247901" cy="165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Image" descr="Image">
            <a:hlinkClick r:id="rId9"/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749800" y="4163565"/>
            <a:ext cx="1905000" cy="1739901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THÈME 2020 lié à l’EDD :…"/>
          <p:cNvSpPr txBox="1"/>
          <p:nvPr/>
        </p:nvSpPr>
        <p:spPr>
          <a:xfrm>
            <a:off x="6715184" y="4174996"/>
            <a:ext cx="2040253" cy="1310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1500" b="1"/>
            </a:pPr>
            <a:r>
              <a:t>Résidences de journaliste</a:t>
            </a:r>
          </a:p>
          <a:p>
            <a:pPr defTabSz="457200">
              <a:defRPr sz="1500"/>
            </a:pPr>
            <a:r>
              <a:t> </a:t>
            </a:r>
          </a:p>
          <a:p>
            <a:pPr defTabSz="457200">
              <a:defRPr sz="1200"/>
            </a:pPr>
            <a:r>
              <a:t>Appel à projet lancé par la DAAC en partenariat avec la DRAC et le CLEMI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8483778" y="6245225"/>
            <a:ext cx="203023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t"/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86" name="Accompagner les médias scolaires"/>
          <p:cNvSpPr txBox="1"/>
          <p:nvPr/>
        </p:nvSpPr>
        <p:spPr>
          <a:xfrm>
            <a:off x="827086" y="558322"/>
            <a:ext cx="7881940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5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Accompagner les médias scolaires</a:t>
            </a:r>
          </a:p>
        </p:txBody>
      </p:sp>
      <p:sp>
        <p:nvSpPr>
          <p:cNvPr id="87" name="Des ressources en ligne…"/>
          <p:cNvSpPr txBox="1"/>
          <p:nvPr/>
        </p:nvSpPr>
        <p:spPr>
          <a:xfrm>
            <a:off x="832951" y="1454092"/>
            <a:ext cx="7704141" cy="4581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77800" indent="-177800" defTabSz="457200">
              <a:spcBef>
                <a:spcPts val="400"/>
              </a:spcBef>
              <a:buClr>
                <a:srgbClr val="0067B2"/>
              </a:buClr>
              <a:buSzPct val="100000"/>
              <a:buChar char="▪"/>
              <a:defRPr b="1">
                <a:solidFill>
                  <a:srgbClr val="0067B2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Des ressources en ligne</a:t>
            </a:r>
          </a:p>
          <a:p>
            <a:pPr defTabSz="457200">
              <a:spcBef>
                <a:spcPts val="400"/>
              </a:spcBef>
              <a:defRPr b="1">
                <a:solidFill>
                  <a:srgbClr val="0067B2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marL="627062" lvl="1" indent="-169862" defTabSz="457200">
              <a:buClr>
                <a:srgbClr val="0067B2"/>
              </a:buClr>
              <a:buSzPct val="125000"/>
              <a:buChar char="•"/>
              <a:defRPr sz="1300" b="1">
                <a:latin typeface="+mn-lt"/>
                <a:ea typeface="+mn-ea"/>
                <a:cs typeface="+mn-cs"/>
                <a:sym typeface="Arial"/>
              </a:defRPr>
            </a:pPr>
            <a:r>
              <a:t>Créez votre média lycéen ! </a:t>
            </a:r>
          </a:p>
          <a:p>
            <a:pPr lvl="2" indent="457200" defTabSz="457200">
              <a:defRPr sz="13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marL="627062" lvl="1" indent="-169862" defTabSz="457200">
              <a:buClr>
                <a:srgbClr val="0067B2"/>
              </a:buClr>
              <a:buSzPct val="125000"/>
              <a:buChar char="•"/>
              <a:defRPr sz="1300" b="1">
                <a:latin typeface="+mn-lt"/>
                <a:ea typeface="+mn-ea"/>
                <a:cs typeface="+mn-cs"/>
                <a:sym typeface="Arial"/>
              </a:defRPr>
            </a:pPr>
            <a:r>
              <a:t>Des documents de l’observatoire des pratiques de la presse lycéenne sur les questions de droits, liberté et responsabilité :</a:t>
            </a:r>
          </a:p>
          <a:p>
            <a:pPr defTabSz="457200">
              <a:defRPr sz="1300" b="1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marL="804862" lvl="1" indent="-169862" defTabSz="457200">
              <a:buClr>
                <a:srgbClr val="0067B2"/>
              </a:buClr>
              <a:buSzPct val="125000"/>
              <a:buChar char="-"/>
              <a:defRPr sz="1300"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Les droits et la déontologie des journaux lycéens - brochure à destination des élèves</a:t>
            </a:r>
          </a:p>
          <a:p>
            <a:pPr marL="804862" lvl="1" indent="-169862" defTabSz="457200">
              <a:buClr>
                <a:srgbClr val="0067B2"/>
              </a:buClr>
              <a:buSzPct val="125000"/>
              <a:buChar char="-"/>
              <a:defRPr sz="1300"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Le journal lycéen – brochure à destination des chefs d’établissement</a:t>
            </a:r>
          </a:p>
          <a:p>
            <a:pPr marL="804862" lvl="1" indent="-169862" defTabSz="457200">
              <a:buClr>
                <a:srgbClr val="0067B2"/>
              </a:buClr>
              <a:buSzPct val="125000"/>
              <a:buChar char="-"/>
              <a:defRPr sz="1300"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Prosélytisme et droit d’opinion des lycéens, où sont les limites ?</a:t>
            </a:r>
          </a:p>
          <a:p>
            <a:pPr marL="804862" lvl="1" indent="-169862" defTabSz="457200">
              <a:buClr>
                <a:srgbClr val="0067B2"/>
              </a:buClr>
              <a:buSzPct val="125000"/>
              <a:buChar char="-"/>
              <a:defRPr sz="1300"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/>
              </a:rPr>
              <a:t>Peut-on parler de ses profs dans un journal lycéen ?</a:t>
            </a:r>
          </a:p>
          <a:p>
            <a:pPr marL="804862" lvl="1" indent="-169862" defTabSz="457200">
              <a:buClr>
                <a:srgbClr val="0067B2"/>
              </a:buClr>
              <a:buSzPct val="125000"/>
              <a:buChar char="-"/>
              <a:defRPr sz="1300"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/>
              </a:rPr>
              <a:t>Le financement des journaux lycéens : vente, subvention, publicité</a:t>
            </a:r>
          </a:p>
          <a:p>
            <a:pPr marL="804862" lvl="1" indent="-169862" defTabSz="457200">
              <a:buClr>
                <a:srgbClr val="0067B2"/>
              </a:buClr>
              <a:buSzPct val="125000"/>
              <a:buChar char="-"/>
              <a:defRPr sz="1300"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8"/>
              </a:rPr>
              <a:t>L’image dans les journaux lycéens : fonctions, réglementation, utilisation</a:t>
            </a:r>
          </a:p>
          <a:p>
            <a:pPr defTabSz="457200">
              <a:defRPr sz="1300"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8"/>
            </a:endParaRPr>
          </a:p>
          <a:p>
            <a:pPr marL="177800" indent="-177800" defTabSz="457200">
              <a:spcBef>
                <a:spcPts val="400"/>
              </a:spcBef>
              <a:buClr>
                <a:srgbClr val="0067B2"/>
              </a:buClr>
              <a:buSzPct val="100000"/>
              <a:buChar char="▪"/>
              <a:defRPr b="1">
                <a:solidFill>
                  <a:srgbClr val="0067B2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Carte académique des médias scolaires</a:t>
            </a:r>
            <a:endParaRPr sz="1200">
              <a:latin typeface="Times"/>
              <a:ea typeface="Times"/>
              <a:cs typeface="Times"/>
              <a:sym typeface="Times"/>
            </a:endParaRPr>
          </a:p>
          <a:p>
            <a:pPr defTabSz="457200">
              <a:lnSpc>
                <a:spcPts val="3100"/>
              </a:lnSpc>
              <a:spcBef>
                <a:spcPts val="1200"/>
              </a:spcBef>
              <a:defRPr sz="1300">
                <a:latin typeface="Times"/>
                <a:ea typeface="Times"/>
                <a:cs typeface="Times"/>
                <a:sym typeface="Times"/>
              </a:defRPr>
            </a:pPr>
            <a:endParaRPr sz="1200">
              <a:latin typeface="Times"/>
              <a:ea typeface="Times"/>
              <a:cs typeface="Times"/>
              <a:sym typeface="Times"/>
            </a:endParaRPr>
          </a:p>
          <a:p>
            <a:pPr defTabSz="457200">
              <a:defRPr sz="1300" b="1">
                <a:latin typeface="+mn-lt"/>
                <a:ea typeface="+mn-ea"/>
                <a:cs typeface="+mn-cs"/>
                <a:sym typeface="Arial"/>
              </a:defRPr>
            </a:pPr>
            <a:endParaRPr sz="1200">
              <a:latin typeface="Times"/>
              <a:ea typeface="Times"/>
              <a:cs typeface="Times"/>
              <a:sym typeface="Times"/>
            </a:endParaRPr>
          </a:p>
          <a:p>
            <a:pPr lvl="2" indent="627062" defTabSz="457200">
              <a:defRPr sz="1300">
                <a:latin typeface="+mn-lt"/>
                <a:ea typeface="+mn-ea"/>
                <a:cs typeface="+mn-cs"/>
                <a:sym typeface="Arial"/>
              </a:defRPr>
            </a:pPr>
            <a:endParaRPr sz="1200">
              <a:latin typeface="Times"/>
              <a:ea typeface="Times"/>
              <a:cs typeface="Times"/>
              <a:sym typeface="Times"/>
            </a:endParaRPr>
          </a:p>
          <a:p>
            <a:pPr defTabSz="457200">
              <a:defRPr sz="1300">
                <a:latin typeface="+mn-lt"/>
                <a:ea typeface="+mn-ea"/>
                <a:cs typeface="+mn-cs"/>
                <a:sym typeface="Arial"/>
              </a:defRPr>
            </a:pP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88" name="Image" descr="Image">
            <a:hlinkClick r:id="rId9"/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364510" y="524945"/>
            <a:ext cx="1272979" cy="1789550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Création d’un formulaire à envoyer à tous les établissements…"/>
          <p:cNvSpPr txBox="1"/>
          <p:nvPr/>
        </p:nvSpPr>
        <p:spPr>
          <a:xfrm>
            <a:off x="855838" y="4869181"/>
            <a:ext cx="4237989" cy="980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200"/>
            </a:pPr>
            <a:r>
              <a:t>Création d’un formulaire à envoyer à tous les établissements</a:t>
            </a:r>
          </a:p>
          <a:p>
            <a:pPr>
              <a:defRPr sz="1200"/>
            </a:pPr>
            <a:r>
              <a:t>Mise en réseau</a:t>
            </a:r>
          </a:p>
          <a:p>
            <a:pPr>
              <a:defRPr sz="1200"/>
            </a:pPr>
            <a:r>
              <a:t>Diffusion de l’information</a:t>
            </a:r>
          </a:p>
          <a:p>
            <a:pPr>
              <a:defRPr sz="1200"/>
            </a:pPr>
            <a:endParaRPr/>
          </a:p>
          <a:p>
            <a:pPr>
              <a:defRPr sz="1200"/>
            </a:pPr>
            <a:r>
              <a:t>Question à aborder en GTL ?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8483778" y="6245225"/>
            <a:ext cx="203023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t"/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92" name="Accompagner les médias scolaires"/>
          <p:cNvSpPr txBox="1"/>
          <p:nvPr/>
        </p:nvSpPr>
        <p:spPr>
          <a:xfrm>
            <a:off x="827086" y="558322"/>
            <a:ext cx="7881940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5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Les GTL, espaces de formation</a:t>
            </a:r>
          </a:p>
        </p:txBody>
      </p:sp>
      <p:sp>
        <p:nvSpPr>
          <p:cNvPr id="93" name="Des ressources en ligne…"/>
          <p:cNvSpPr txBox="1"/>
          <p:nvPr/>
        </p:nvSpPr>
        <p:spPr>
          <a:xfrm>
            <a:off x="832951" y="1454092"/>
            <a:ext cx="7704141" cy="3972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77800" indent="-177800" defTabSz="457200">
              <a:spcBef>
                <a:spcPts val="400"/>
              </a:spcBef>
              <a:buClr>
                <a:srgbClr val="0067B2"/>
              </a:buClr>
              <a:buSzPct val="100000"/>
              <a:buChar char="▪"/>
              <a:defRPr b="1">
                <a:solidFill>
                  <a:srgbClr val="0067B2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Une formation pour la mise en place d’un média scolaire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>
                <a:latin typeface="Roboto"/>
                <a:ea typeface="Roboto"/>
                <a:cs typeface="Roboto"/>
                <a:sym typeface="Roboto"/>
              </a:defRPr>
            </a:pPr>
            <a:r>
              <a:t>FIL demandée par un GTL sur une journée avec participation d’un binôme par établissement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>
                <a:latin typeface="Roboto"/>
                <a:ea typeface="Roboto"/>
                <a:cs typeface="Roboto"/>
                <a:sym typeface="Roboto"/>
              </a:defRPr>
            </a:pPr>
            <a:endParaRPr/>
          </a:p>
          <a:p>
            <a:pPr marL="177800" indent="-177800" defTabSz="457200">
              <a:spcBef>
                <a:spcPts val="400"/>
              </a:spcBef>
              <a:buClr>
                <a:srgbClr val="0067B2"/>
              </a:buClr>
              <a:buSzPct val="100000"/>
              <a:buChar char="▪"/>
              <a:defRPr b="1">
                <a:solidFill>
                  <a:srgbClr val="0067B2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Modules du CLEMI à expérimenter en GTL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>
                <a:latin typeface="Roboto"/>
                <a:ea typeface="Roboto"/>
                <a:cs typeface="Roboto"/>
                <a:sym typeface="Roboto"/>
              </a:defRPr>
            </a:pPr>
            <a:endParaRPr/>
          </a:p>
          <a:p>
            <a:pPr>
              <a:lnSpc>
                <a:spcPct val="90000"/>
              </a:lnSpc>
              <a:spcBef>
                <a:spcPts val="1000"/>
              </a:spcBef>
              <a:defRPr>
                <a:latin typeface="Roboto"/>
                <a:ea typeface="Roboto"/>
                <a:cs typeface="Roboto"/>
                <a:sym typeface="Roboto"/>
              </a:defRPr>
            </a:pPr>
            <a:endParaRPr/>
          </a:p>
          <a:p>
            <a:pPr defTabSz="457200">
              <a:spcBef>
                <a:spcPts val="400"/>
              </a:spcBef>
              <a:defRPr b="1">
                <a:solidFill>
                  <a:srgbClr val="0067B2"/>
                </a:solidFill>
                <a:latin typeface="+mn-lt"/>
                <a:ea typeface="+mn-ea"/>
                <a:cs typeface="+mn-cs"/>
                <a:sym typeface="Arial"/>
              </a:defRPr>
            </a:pPr>
            <a:endParaRPr sz="1200">
              <a:latin typeface="Times"/>
              <a:ea typeface="Times"/>
              <a:cs typeface="Times"/>
              <a:sym typeface="Times"/>
            </a:endParaRPr>
          </a:p>
          <a:p>
            <a:pPr defTabSz="457200">
              <a:lnSpc>
                <a:spcPts val="3100"/>
              </a:lnSpc>
              <a:spcBef>
                <a:spcPts val="1200"/>
              </a:spcBef>
              <a:defRPr sz="1300">
                <a:latin typeface="Times"/>
                <a:ea typeface="Times"/>
                <a:cs typeface="Times"/>
                <a:sym typeface="Times"/>
              </a:defRPr>
            </a:pPr>
            <a:endParaRPr sz="1200">
              <a:latin typeface="Times"/>
              <a:ea typeface="Times"/>
              <a:cs typeface="Times"/>
              <a:sym typeface="Times"/>
            </a:endParaRPr>
          </a:p>
          <a:p>
            <a:pPr defTabSz="457200">
              <a:defRPr sz="1300" b="1">
                <a:latin typeface="+mn-lt"/>
                <a:ea typeface="+mn-ea"/>
                <a:cs typeface="+mn-cs"/>
                <a:sym typeface="Arial"/>
              </a:defRPr>
            </a:pPr>
            <a:endParaRPr sz="1200">
              <a:latin typeface="Times"/>
              <a:ea typeface="Times"/>
              <a:cs typeface="Times"/>
              <a:sym typeface="Times"/>
            </a:endParaRPr>
          </a:p>
          <a:p>
            <a:pPr lvl="2" indent="627062" defTabSz="457200">
              <a:defRPr sz="1300">
                <a:latin typeface="+mn-lt"/>
                <a:ea typeface="+mn-ea"/>
                <a:cs typeface="+mn-cs"/>
                <a:sym typeface="Arial"/>
              </a:defRPr>
            </a:pPr>
            <a:endParaRPr sz="1200">
              <a:latin typeface="Times"/>
              <a:ea typeface="Times"/>
              <a:cs typeface="Times"/>
              <a:sym typeface="Times"/>
            </a:endParaRPr>
          </a:p>
          <a:p>
            <a:pPr defTabSz="457200">
              <a:defRPr sz="1300">
                <a:latin typeface="+mn-lt"/>
                <a:ea typeface="+mn-ea"/>
                <a:cs typeface="+mn-cs"/>
                <a:sym typeface="Arial"/>
              </a:defRPr>
            </a:pP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94" name="Image" descr="Image">
            <a:hlinkClick r:id="rId3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4071" y="3356391"/>
            <a:ext cx="2727890" cy="1796416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Capture d’écran 2019-09-26 à 22.53.42.png" descr="Capture d’écran 2019-09-26 à 22.53.42.png">
            <a:hlinkClick r:id="rId5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152900" y="3466853"/>
            <a:ext cx="4237422" cy="15754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Des ressources en ligne…"/>
          <p:cNvSpPr txBox="1"/>
          <p:nvPr/>
        </p:nvSpPr>
        <p:spPr>
          <a:xfrm>
            <a:off x="5299123" y="1388986"/>
            <a:ext cx="3002809" cy="5701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77800" indent="-177800" defTabSz="457200">
              <a:spcBef>
                <a:spcPts val="400"/>
              </a:spcBef>
              <a:buClr>
                <a:srgbClr val="0067B2"/>
              </a:buClr>
              <a:buSzPct val="100000"/>
              <a:buChar char="▪"/>
              <a:defRPr b="1">
                <a:solidFill>
                  <a:srgbClr val="0067B2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Un fil Twitter</a:t>
            </a:r>
          </a:p>
          <a:p>
            <a:pPr defTabSz="457200">
              <a:spcBef>
                <a:spcPts val="400"/>
              </a:spcBef>
              <a:defRPr b="1">
                <a:solidFill>
                  <a:srgbClr val="0067B2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spcBef>
                <a:spcPts val="400"/>
              </a:spcBef>
              <a:defRPr b="1">
                <a:solidFill>
                  <a:srgbClr val="0067B2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spcBef>
                <a:spcPts val="400"/>
              </a:spcBef>
              <a:defRPr b="1">
                <a:solidFill>
                  <a:srgbClr val="0067B2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spcBef>
                <a:spcPts val="400"/>
              </a:spcBef>
              <a:defRPr b="1">
                <a:solidFill>
                  <a:srgbClr val="0067B2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spcBef>
                <a:spcPts val="400"/>
              </a:spcBef>
              <a:defRPr b="1">
                <a:solidFill>
                  <a:srgbClr val="0067B2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spcBef>
                <a:spcPts val="400"/>
              </a:spcBef>
              <a:defRPr b="1">
                <a:solidFill>
                  <a:srgbClr val="0067B2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spcBef>
                <a:spcPts val="400"/>
              </a:spcBef>
              <a:defRPr b="1">
                <a:solidFill>
                  <a:srgbClr val="0067B2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marL="177800" indent="-177800" defTabSz="457200">
              <a:spcBef>
                <a:spcPts val="400"/>
              </a:spcBef>
              <a:buClr>
                <a:srgbClr val="0067B2"/>
              </a:buClr>
              <a:buSzPct val="100000"/>
              <a:buChar char="▪"/>
              <a:defRPr b="1">
                <a:solidFill>
                  <a:srgbClr val="0067B2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Un réseau de formateurs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1200">
                <a:latin typeface="Roboto"/>
                <a:ea typeface="Roboto"/>
                <a:cs typeface="Roboto"/>
                <a:sym typeface="Roboto"/>
              </a:defRPr>
            </a:pPr>
            <a:r>
              <a:t>Des interlocuteurs de terrain pour vous accompagner dans vos projets EMI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1200">
                <a:latin typeface="Roboto"/>
                <a:ea typeface="Roboto"/>
                <a:cs typeface="Roboto"/>
                <a:sym typeface="Roboto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Lien vers la liste</a:t>
            </a:r>
            <a:r>
              <a:t> (mise à jour en octobre 2019)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>
                <a:latin typeface="Roboto"/>
                <a:ea typeface="Roboto"/>
                <a:cs typeface="Roboto"/>
                <a:sym typeface="Roboto"/>
              </a:defRPr>
            </a:pPr>
            <a:endParaRPr/>
          </a:p>
          <a:p>
            <a:pPr defTabSz="457200">
              <a:spcBef>
                <a:spcPts val="400"/>
              </a:spcBef>
              <a:defRPr b="1">
                <a:solidFill>
                  <a:srgbClr val="0067B2"/>
                </a:solidFill>
                <a:latin typeface="+mn-lt"/>
                <a:ea typeface="+mn-ea"/>
                <a:cs typeface="+mn-cs"/>
                <a:sym typeface="Arial"/>
              </a:defRPr>
            </a:pPr>
            <a:endParaRPr sz="1200">
              <a:latin typeface="Times"/>
              <a:ea typeface="Times"/>
              <a:cs typeface="Times"/>
              <a:sym typeface="Times"/>
            </a:endParaRPr>
          </a:p>
          <a:p>
            <a:pPr defTabSz="457200">
              <a:lnSpc>
                <a:spcPts val="3100"/>
              </a:lnSpc>
              <a:spcBef>
                <a:spcPts val="1200"/>
              </a:spcBef>
              <a:defRPr sz="1300">
                <a:latin typeface="Times"/>
                <a:ea typeface="Times"/>
                <a:cs typeface="Times"/>
                <a:sym typeface="Times"/>
              </a:defRPr>
            </a:pPr>
            <a:endParaRPr sz="1200">
              <a:latin typeface="Times"/>
              <a:ea typeface="Times"/>
              <a:cs typeface="Times"/>
              <a:sym typeface="Times"/>
            </a:endParaRPr>
          </a:p>
          <a:p>
            <a:pPr defTabSz="457200">
              <a:defRPr sz="1300" b="1">
                <a:latin typeface="+mn-lt"/>
                <a:ea typeface="+mn-ea"/>
                <a:cs typeface="+mn-cs"/>
                <a:sym typeface="Arial"/>
              </a:defRPr>
            </a:pPr>
            <a:endParaRPr sz="1200">
              <a:latin typeface="Times"/>
              <a:ea typeface="Times"/>
              <a:cs typeface="Times"/>
              <a:sym typeface="Times"/>
            </a:endParaRPr>
          </a:p>
          <a:p>
            <a:pPr lvl="2" indent="627062" defTabSz="457200">
              <a:defRPr sz="1300">
                <a:latin typeface="+mn-lt"/>
                <a:ea typeface="+mn-ea"/>
                <a:cs typeface="+mn-cs"/>
                <a:sym typeface="Arial"/>
              </a:defRPr>
            </a:pPr>
            <a:endParaRPr sz="1200">
              <a:latin typeface="Times"/>
              <a:ea typeface="Times"/>
              <a:cs typeface="Times"/>
              <a:sym typeface="Times"/>
            </a:endParaRPr>
          </a:p>
          <a:p>
            <a:pPr defTabSz="457200">
              <a:defRPr sz="1300">
                <a:latin typeface="+mn-lt"/>
                <a:ea typeface="+mn-ea"/>
                <a:cs typeface="+mn-cs"/>
                <a:sym typeface="Arial"/>
              </a:defRPr>
            </a:pP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8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8483778" y="6245225"/>
            <a:ext cx="203023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t"/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99" name="Accompagner les médias scolaires"/>
          <p:cNvSpPr txBox="1"/>
          <p:nvPr/>
        </p:nvSpPr>
        <p:spPr>
          <a:xfrm>
            <a:off x="827086" y="558322"/>
            <a:ext cx="7881940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5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Communication</a:t>
            </a:r>
          </a:p>
        </p:txBody>
      </p:sp>
      <p:sp>
        <p:nvSpPr>
          <p:cNvPr id="100" name="Des ressources en ligne…"/>
          <p:cNvSpPr txBox="1"/>
          <p:nvPr/>
        </p:nvSpPr>
        <p:spPr>
          <a:xfrm>
            <a:off x="832951" y="1454092"/>
            <a:ext cx="3002809" cy="4266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77800" indent="-177800" defTabSz="457200">
              <a:spcBef>
                <a:spcPts val="400"/>
              </a:spcBef>
              <a:buClr>
                <a:srgbClr val="0067B2"/>
              </a:buClr>
              <a:buSzPct val="100000"/>
              <a:buChar char="▪"/>
              <a:defRPr b="1">
                <a:solidFill>
                  <a:srgbClr val="0067B2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Une newsletter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1200">
                <a:latin typeface="Roboto"/>
                <a:ea typeface="Roboto"/>
                <a:cs typeface="Roboto"/>
                <a:sym typeface="Roboto"/>
              </a:defRPr>
            </a:pPr>
            <a:r>
              <a:t>Envoyée par mailing à tous les professeurs documentalistes qui relaient les informations dans leur établissement</a:t>
            </a:r>
            <a:endParaRPr b="1">
              <a:solidFill>
                <a:srgbClr val="0067B2"/>
              </a:solidFill>
              <a:latin typeface="+mn-lt"/>
              <a:ea typeface="+mn-ea"/>
              <a:cs typeface="+mn-cs"/>
              <a:sym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>
                <a:latin typeface="Roboto"/>
                <a:ea typeface="Roboto"/>
                <a:cs typeface="Roboto"/>
                <a:sym typeface="Roboto"/>
              </a:defRPr>
            </a:pPr>
            <a:endParaRPr b="1">
              <a:solidFill>
                <a:srgbClr val="0067B2"/>
              </a:solidFill>
              <a:latin typeface="+mn-lt"/>
              <a:ea typeface="+mn-ea"/>
              <a:cs typeface="+mn-cs"/>
              <a:sym typeface="Arial"/>
            </a:endParaRPr>
          </a:p>
          <a:p>
            <a:pPr marL="177800" indent="-177800" defTabSz="457200">
              <a:spcBef>
                <a:spcPts val="400"/>
              </a:spcBef>
              <a:buClr>
                <a:srgbClr val="0067B2"/>
              </a:buClr>
              <a:buSzPct val="100000"/>
              <a:buChar char="▪"/>
              <a:defRPr b="1">
                <a:solidFill>
                  <a:srgbClr val="0067B2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Un site académique</a:t>
            </a:r>
          </a:p>
          <a:p>
            <a:pPr defTabSz="457200">
              <a:spcBef>
                <a:spcPts val="400"/>
              </a:spcBef>
              <a:defRPr b="1">
                <a:solidFill>
                  <a:srgbClr val="0067B2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lnSpc>
                <a:spcPct val="90000"/>
              </a:lnSpc>
              <a:spcBef>
                <a:spcPts val="1000"/>
              </a:spcBef>
              <a:defRPr>
                <a:latin typeface="Roboto"/>
                <a:ea typeface="Roboto"/>
                <a:cs typeface="Roboto"/>
                <a:sym typeface="Roboto"/>
              </a:defRPr>
            </a:pPr>
            <a:endParaRPr/>
          </a:p>
          <a:p>
            <a:pPr>
              <a:lnSpc>
                <a:spcPct val="90000"/>
              </a:lnSpc>
              <a:spcBef>
                <a:spcPts val="1000"/>
              </a:spcBef>
              <a:defRPr>
                <a:latin typeface="Roboto"/>
                <a:ea typeface="Roboto"/>
                <a:cs typeface="Roboto"/>
                <a:sym typeface="Roboto"/>
              </a:defRPr>
            </a:pPr>
            <a:endParaRPr/>
          </a:p>
          <a:p>
            <a:pPr defTabSz="457200">
              <a:spcBef>
                <a:spcPts val="400"/>
              </a:spcBef>
              <a:defRPr b="1">
                <a:solidFill>
                  <a:srgbClr val="0067B2"/>
                </a:solidFill>
                <a:latin typeface="+mn-lt"/>
                <a:ea typeface="+mn-ea"/>
                <a:cs typeface="+mn-cs"/>
                <a:sym typeface="Arial"/>
              </a:defRPr>
            </a:pPr>
            <a:endParaRPr sz="1200">
              <a:latin typeface="Times"/>
              <a:ea typeface="Times"/>
              <a:cs typeface="Times"/>
              <a:sym typeface="Times"/>
            </a:endParaRPr>
          </a:p>
          <a:p>
            <a:pPr defTabSz="457200">
              <a:lnSpc>
                <a:spcPts val="3100"/>
              </a:lnSpc>
              <a:spcBef>
                <a:spcPts val="1200"/>
              </a:spcBef>
              <a:defRPr sz="1300">
                <a:latin typeface="Times"/>
                <a:ea typeface="Times"/>
                <a:cs typeface="Times"/>
                <a:sym typeface="Times"/>
              </a:defRPr>
            </a:pPr>
            <a:endParaRPr sz="1200">
              <a:latin typeface="Times"/>
              <a:ea typeface="Times"/>
              <a:cs typeface="Times"/>
              <a:sym typeface="Times"/>
            </a:endParaRPr>
          </a:p>
          <a:p>
            <a:pPr defTabSz="457200">
              <a:defRPr sz="1300" b="1">
                <a:latin typeface="+mn-lt"/>
                <a:ea typeface="+mn-ea"/>
                <a:cs typeface="+mn-cs"/>
                <a:sym typeface="Arial"/>
              </a:defRPr>
            </a:pPr>
            <a:endParaRPr sz="1200">
              <a:latin typeface="Times"/>
              <a:ea typeface="Times"/>
              <a:cs typeface="Times"/>
              <a:sym typeface="Times"/>
            </a:endParaRPr>
          </a:p>
          <a:p>
            <a:pPr lvl="2" indent="627062" defTabSz="457200">
              <a:defRPr sz="1300">
                <a:latin typeface="+mn-lt"/>
                <a:ea typeface="+mn-ea"/>
                <a:cs typeface="+mn-cs"/>
                <a:sym typeface="Arial"/>
              </a:defRPr>
            </a:pPr>
            <a:endParaRPr sz="1200">
              <a:latin typeface="Times"/>
              <a:ea typeface="Times"/>
              <a:cs typeface="Times"/>
              <a:sym typeface="Times"/>
            </a:endParaRPr>
          </a:p>
          <a:p>
            <a:pPr defTabSz="457200">
              <a:defRPr sz="1300">
                <a:latin typeface="+mn-lt"/>
                <a:ea typeface="+mn-ea"/>
                <a:cs typeface="+mn-cs"/>
                <a:sym typeface="Arial"/>
              </a:defRPr>
            </a:pP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01" name="Capture d’écran 2019-09-26 à 23.03.13.png" descr="Capture d’écran 2019-09-26 à 23.03.1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43500" y="1794806"/>
            <a:ext cx="3659866" cy="1643653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@ClemiPoitiers"/>
          <p:cNvSpPr txBox="1"/>
          <p:nvPr/>
        </p:nvSpPr>
        <p:spPr>
          <a:xfrm>
            <a:off x="5161138" y="3479582"/>
            <a:ext cx="1156503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@ClemiPoitiers</a:t>
            </a:r>
          </a:p>
        </p:txBody>
      </p:sp>
      <p:pic>
        <p:nvPicPr>
          <p:cNvPr id="103" name="Capture d’écran 2019-09-26 à 23.06.53.png" descr="Capture d’écran 2019-09-26 à 23.06.53.png">
            <a:hlinkClick r:id="rId6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17118" y="3130661"/>
            <a:ext cx="4124255" cy="26543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odèle par défaut">
  <a:themeElements>
    <a:clrScheme name="Modèle par défau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dèle par défau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odèle par défau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dèle par défau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odèle par défau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</Words>
  <Application>Microsoft Office PowerPoint</Application>
  <PresentationFormat>Affichage à l'écran (4:3)</PresentationFormat>
  <Paragraphs>144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Archive</vt:lpstr>
      <vt:lpstr>Arial</vt:lpstr>
      <vt:lpstr>Arial Black</vt:lpstr>
      <vt:lpstr>Calibri</vt:lpstr>
      <vt:lpstr>Helvetica</vt:lpstr>
      <vt:lpstr>Roboto</vt:lpstr>
      <vt:lpstr>Times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jmichelin</dc:creator>
  <cp:lastModifiedBy>jmichelin</cp:lastModifiedBy>
  <cp:revision>1</cp:revision>
  <dcterms:modified xsi:type="dcterms:W3CDTF">2019-09-27T05:08:20Z</dcterms:modified>
</cp:coreProperties>
</file>