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56" r:id="rId2"/>
    <p:sldId id="336" r:id="rId3"/>
    <p:sldId id="383" r:id="rId4"/>
    <p:sldId id="384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408" r:id="rId19"/>
    <p:sldId id="409" r:id="rId20"/>
    <p:sldId id="410" r:id="rId21"/>
    <p:sldId id="411" r:id="rId22"/>
    <p:sldId id="400" r:id="rId23"/>
    <p:sldId id="401" r:id="rId24"/>
    <p:sldId id="402" r:id="rId25"/>
    <p:sldId id="403" r:id="rId26"/>
    <p:sldId id="407" r:id="rId27"/>
    <p:sldId id="352" r:id="rId28"/>
    <p:sldId id="354" r:id="rId29"/>
    <p:sldId id="353" r:id="rId30"/>
    <p:sldId id="349" r:id="rId31"/>
    <p:sldId id="346" r:id="rId32"/>
    <p:sldId id="357" r:id="rId33"/>
    <p:sldId id="412" r:id="rId34"/>
    <p:sldId id="413" r:id="rId35"/>
    <p:sldId id="414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3DF0C4C-BAC2-4118-A9BC-062C217E2206}" type="datetimeFigureOut">
              <a:rPr lang="fr-FR" altLang="fr-FR"/>
              <a:pPr>
                <a:defRPr/>
              </a:pPr>
              <a:t>01/10/2019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85121E4-63D2-4F1A-8112-BEA21A923FE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B28AC46-1E4C-4948-81E2-E69FAE055FAE}" type="slidenum">
              <a:rPr lang="fr-FR" altLang="fr-FR"/>
              <a:pPr>
                <a:spcBef>
                  <a:spcPct val="0"/>
                </a:spcBef>
              </a:pPr>
              <a:t>24</a:t>
            </a:fld>
            <a:endParaRPr lang="fr-FR" altLang="fr-FR"/>
          </a:p>
        </p:txBody>
      </p:sp>
      <p:sp>
        <p:nvSpPr>
          <p:cNvPr id="46081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6400" cy="411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63B3DB9-22D3-4326-9992-C22A0C5D6E1B}" type="slidenum">
              <a:rPr lang="fr-FR" altLang="fr-FR"/>
              <a:pPr>
                <a:spcBef>
                  <a:spcPct val="0"/>
                </a:spcBef>
              </a:pPr>
              <a:t>33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D71EDDA-244D-491E-B99C-0DE777FF9A9E}" type="slidenum">
              <a:rPr lang="fr-FR" altLang="fr-FR"/>
              <a:pPr>
                <a:spcBef>
                  <a:spcPct val="0"/>
                </a:spcBef>
              </a:pPr>
              <a:t>34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46F2B5A-C999-484D-B0FF-DC157626F7E3}" type="slidenum">
              <a:rPr lang="fr-FR" altLang="fr-FR"/>
              <a:pPr>
                <a:spcBef>
                  <a:spcPct val="0"/>
                </a:spcBef>
              </a:pPr>
              <a:t>35</a:t>
            </a:fld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146063-AF10-48EA-A073-F424627075D9}" type="datetimeFigureOut">
              <a:rPr lang="en-US" altLang="fr-FR"/>
              <a:pPr>
                <a:defRPr/>
              </a:pPr>
              <a:t>10/1/2019</a:t>
            </a:fld>
            <a:endParaRPr lang="en-US" alt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F3E488-3314-4866-A8D2-7ECE3741527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7359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82E50-CB38-47CA-966A-8B9D35D8B8FB}" type="datetimeFigureOut">
              <a:rPr lang="en-US" altLang="fr-FR"/>
              <a:pPr>
                <a:defRPr/>
              </a:pPr>
              <a:t>10/1/2019</a:t>
            </a:fld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037C5-F4F8-4840-B264-FB41A2B2481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324802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2A9BE-8F6A-426B-87B1-8B0D7E547C85}" type="datetimeFigureOut">
              <a:rPr lang="en-US" altLang="fr-FR"/>
              <a:pPr>
                <a:defRPr/>
              </a:pPr>
              <a:t>10/1/2019</a:t>
            </a:fld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5CBA5-CD88-4D5C-BB97-3B523B017070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70350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D0A9E-97C6-4E8C-AC26-E0A78C49DB5E}" type="datetimeFigureOut">
              <a:rPr lang="en-US" altLang="fr-FR"/>
              <a:pPr>
                <a:defRPr/>
              </a:pPr>
              <a:t>10/1/2019</a:t>
            </a:fld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9428A-D57F-413D-91C3-3CE25D33D24F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09082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DC0E64-CE86-4743-A306-298A67E2EA5D}" type="datetimeFigureOut">
              <a:rPr lang="en-US" altLang="fr-FR"/>
              <a:pPr>
                <a:defRPr/>
              </a:pPr>
              <a:t>10/1/2019</a:t>
            </a:fld>
            <a:endParaRPr lang="en-US" alt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892AB8-7317-4295-8627-6144CF94F9D9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36836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FA084-3078-4EC4-AA35-61D413A6E33B}" type="datetimeFigureOut">
              <a:rPr lang="en-US" altLang="fr-FR"/>
              <a:pPr>
                <a:defRPr/>
              </a:pPr>
              <a:t>10/1/2019</a:t>
            </a:fld>
            <a:endParaRPr lang="en-US" alt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E5C40-1607-4986-959D-4EED013AEA34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58881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6B6D68-9C82-4508-B00F-377B129574EA}" type="datetimeFigureOut">
              <a:rPr lang="en-US" altLang="fr-FR"/>
              <a:pPr>
                <a:defRPr/>
              </a:pPr>
              <a:t>10/1/2019</a:t>
            </a:fld>
            <a:endParaRPr lang="en-US" altLang="fr-FR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4C3D1E-6790-4930-8C81-3E19B2319C0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55342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65BD2-C5E7-4CF6-B084-873ED3E06CDE}" type="datetimeFigureOut">
              <a:rPr lang="en-US" altLang="fr-FR"/>
              <a:pPr>
                <a:defRPr/>
              </a:pPr>
              <a:t>10/1/2019</a:t>
            </a:fld>
            <a:endParaRPr lang="en-US" alt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90B66-E2F6-4AD7-B49F-158247C5CFE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5350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F002-18F0-4C8C-B424-72CCA87A3D4E}" type="datetimeFigureOut">
              <a:rPr lang="en-US" altLang="fr-FR"/>
              <a:pPr>
                <a:defRPr/>
              </a:pPr>
              <a:t>10/1/2019</a:t>
            </a:fld>
            <a:endParaRPr lang="en-US" alt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6FB74-B03E-4B30-A9C2-59B10AC30564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52511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DA2C89-1463-4717-9C1D-FC8C419459F1}" type="datetimeFigureOut">
              <a:rPr lang="en-US" altLang="fr-FR"/>
              <a:pPr>
                <a:defRPr/>
              </a:pPr>
              <a:t>10/1/2019</a:t>
            </a:fld>
            <a:endParaRPr lang="en-US" altLang="fr-F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748F66-D146-4995-AB30-9FCD4DA0E5D5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71251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7A91B-B3E0-44E2-B4D5-F324F8839A9A}" type="datetimeFigureOut">
              <a:rPr lang="en-US" altLang="fr-FR"/>
              <a:pPr>
                <a:defRPr/>
              </a:pPr>
              <a:t>10/1/2019</a:t>
            </a:fld>
            <a:endParaRPr lang="en-US" alt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CC3F6-B6D8-4F4A-B264-8AB55E27FE8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4451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39999">
              <a:srgbClr val="EDEDED"/>
            </a:gs>
            <a:gs pos="100000">
              <a:srgbClr val="B3B3B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834AF79-03E3-409B-8B63-05266C2DCBD6}" type="datetimeFigureOut">
              <a:rPr lang="en-US" altLang="fr-FR"/>
              <a:pPr>
                <a:defRPr/>
              </a:pPr>
              <a:t>10/1/2019</a:t>
            </a:fld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12F873E-9F8D-4882-B0A7-A97C998BB177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7" r:id="rId1"/>
    <p:sldLayoutId id="2147484540" r:id="rId2"/>
    <p:sldLayoutId id="2147484548" r:id="rId3"/>
    <p:sldLayoutId id="2147484541" r:id="rId4"/>
    <p:sldLayoutId id="2147484549" r:id="rId5"/>
    <p:sldLayoutId id="2147484542" r:id="rId6"/>
    <p:sldLayoutId id="2147484543" r:id="rId7"/>
    <p:sldLayoutId id="2147484550" r:id="rId8"/>
    <p:sldLayoutId id="2147484544" r:id="rId9"/>
    <p:sldLayoutId id="2147484545" r:id="rId10"/>
    <p:sldLayoutId id="21474845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1241425" y="3403600"/>
            <a:ext cx="6699250" cy="6873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fr-FR" altLang="fr-FR" sz="2000" b="1" cap="none" smtClean="0">
                <a:solidFill>
                  <a:srgbClr val="57576E"/>
                </a:solidFill>
                <a:cs typeface="Calibri" panose="020F0502020204030204" pitchFamily="34" charset="0"/>
              </a:rPr>
              <a:t>Apports des sciences de l’apprentissage </a:t>
            </a:r>
            <a:br>
              <a:rPr lang="fr-FR" altLang="fr-FR" sz="2000" b="1" cap="none" smtClean="0">
                <a:solidFill>
                  <a:srgbClr val="57576E"/>
                </a:solidFill>
                <a:cs typeface="Calibri" panose="020F0502020204030204" pitchFamily="34" charset="0"/>
              </a:rPr>
            </a:br>
            <a:r>
              <a:rPr lang="fr-FR" altLang="fr-FR" sz="2000" b="1" cap="none" smtClean="0">
                <a:solidFill>
                  <a:srgbClr val="57576E"/>
                </a:solidFill>
                <a:cs typeface="Calibri" panose="020F0502020204030204" pitchFamily="34" charset="0"/>
              </a:rPr>
              <a:t>pour les professeurs DOcumentalistes</a:t>
            </a:r>
            <a:r>
              <a:rPr lang="fr-FR" altLang="fr-FR" sz="2400" b="1" cap="none" smtClean="0">
                <a:solidFill>
                  <a:srgbClr val="FF0000"/>
                </a:solidFill>
              </a:rPr>
              <a:t/>
            </a:r>
            <a:br>
              <a:rPr lang="fr-FR" altLang="fr-FR" sz="2400" b="1" cap="none" smtClean="0">
                <a:solidFill>
                  <a:srgbClr val="FF0000"/>
                </a:solidFill>
              </a:rPr>
            </a:br>
            <a:endParaRPr lang="fr-FR" altLang="fr-FR" sz="1800" b="1" cap="none" smtClean="0">
              <a:solidFill>
                <a:srgbClr val="FF0000"/>
              </a:solidFill>
            </a:endParaRPr>
          </a:p>
        </p:txBody>
      </p:sp>
      <p:sp>
        <p:nvSpPr>
          <p:cNvPr id="7171" name="Sous-titre 1"/>
          <p:cNvSpPr>
            <a:spLocks noGrp="1"/>
          </p:cNvSpPr>
          <p:nvPr>
            <p:ph type="subTitle" idx="1"/>
          </p:nvPr>
        </p:nvSpPr>
        <p:spPr>
          <a:xfrm>
            <a:off x="1895475" y="4746625"/>
            <a:ext cx="5203825" cy="1196975"/>
          </a:xfrm>
        </p:spPr>
        <p:txBody>
          <a:bodyPr/>
          <a:lstStyle/>
          <a:p>
            <a:pPr eaLnBrk="1" hangingPunct="1"/>
            <a:r>
              <a:rPr lang="fr-FR" altLang="fr-FR" sz="1400" b="1" smtClean="0">
                <a:solidFill>
                  <a:srgbClr val="57576E"/>
                </a:solidFill>
              </a:rPr>
              <a:t>Dominique BELLEC</a:t>
            </a:r>
          </a:p>
          <a:p>
            <a:pPr eaLnBrk="1" hangingPunct="1"/>
            <a:r>
              <a:rPr lang="fr-FR" altLang="fr-FR" sz="1400" smtClean="0">
                <a:solidFill>
                  <a:srgbClr val="57576E"/>
                </a:solidFill>
              </a:rPr>
              <a:t>Docteur en psychologie</a:t>
            </a:r>
          </a:p>
          <a:p>
            <a:pPr eaLnBrk="1" hangingPunct="1"/>
            <a:r>
              <a:rPr lang="fr-FR" altLang="fr-FR" sz="1400" smtClean="0">
                <a:solidFill>
                  <a:srgbClr val="57576E"/>
                </a:solidFill>
              </a:rPr>
              <a:t>Professeur agrégé de Sciences Industrielles pour l’Ingénieur</a:t>
            </a:r>
          </a:p>
          <a:p>
            <a:pPr eaLnBrk="1" hangingPunct="1"/>
            <a:r>
              <a:rPr lang="fr-FR" altLang="fr-FR" sz="1400" smtClean="0">
                <a:solidFill>
                  <a:srgbClr val="57576E"/>
                </a:solidFill>
              </a:rPr>
              <a:t>dominique.bellec@ac-poitiers.fr</a:t>
            </a:r>
          </a:p>
          <a:p>
            <a:pPr eaLnBrk="1" hangingPunct="1"/>
            <a:endParaRPr lang="fr-FR" altLang="fr-FR" sz="1400" smtClean="0">
              <a:solidFill>
                <a:srgbClr val="57576E"/>
              </a:solidFill>
            </a:endParaRPr>
          </a:p>
          <a:p>
            <a:pPr eaLnBrk="1" hangingPunct="1"/>
            <a:endParaRPr lang="fr-FR" altLang="fr-FR" sz="1400" smtClean="0">
              <a:solidFill>
                <a:srgbClr val="57576E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7997" y="2182022"/>
            <a:ext cx="836442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/>
                <a:cs typeface="Comic Sans MS"/>
              </a:rPr>
              <a:t>Mieux connaître le cerveau pour mieux (faire) réussir à l’école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B"/>
              </a:clrFrom>
              <a:clrTo>
                <a:srgbClr val="FEFEFB">
                  <a:alpha val="0"/>
                </a:srgbClr>
              </a:clrTo>
            </a:clrChange>
            <a:alphaModFix amt="96000"/>
          </a:blip>
          <a:stretch>
            <a:fillRect/>
          </a:stretch>
        </p:blipFill>
        <p:spPr>
          <a:xfrm>
            <a:off x="1602844" y="287119"/>
            <a:ext cx="5765800" cy="15875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174" name="ZoneTexte 4"/>
          <p:cNvSpPr txBox="1">
            <a:spLocks noChangeArrowheads="1"/>
          </p:cNvSpPr>
          <p:nvPr/>
        </p:nvSpPr>
        <p:spPr bwMode="auto">
          <a:xfrm>
            <a:off x="8399463" y="12525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oneTexte 3"/>
          <p:cNvSpPr txBox="1">
            <a:spLocks noChangeArrowheads="1"/>
          </p:cNvSpPr>
          <p:nvPr/>
        </p:nvSpPr>
        <p:spPr bwMode="auto">
          <a:xfrm>
            <a:off x="1201738" y="2160588"/>
            <a:ext cx="65801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6600" b="1"/>
              <a:t>P A R F U M E R</a:t>
            </a:r>
          </a:p>
        </p:txBody>
      </p:sp>
      <p:sp>
        <p:nvSpPr>
          <p:cNvPr id="16387" name="ZoneTexte 25"/>
          <p:cNvSpPr txBox="1">
            <a:spLocks noChangeArrowheads="1"/>
          </p:cNvSpPr>
          <p:nvPr/>
        </p:nvSpPr>
        <p:spPr bwMode="auto">
          <a:xfrm>
            <a:off x="7392988" y="-12700"/>
            <a:ext cx="1530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introduction </a:t>
            </a:r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oneTexte 25"/>
          <p:cNvSpPr txBox="1">
            <a:spLocks noChangeArrowheads="1"/>
          </p:cNvSpPr>
          <p:nvPr/>
        </p:nvSpPr>
        <p:spPr bwMode="auto">
          <a:xfrm>
            <a:off x="7392988" y="-12700"/>
            <a:ext cx="1530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introduction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r 19"/>
          <p:cNvGrpSpPr>
            <a:grpSpLocks/>
          </p:cNvGrpSpPr>
          <p:nvPr/>
        </p:nvGrpSpPr>
        <p:grpSpPr bwMode="auto">
          <a:xfrm>
            <a:off x="4324350" y="3941763"/>
            <a:ext cx="2087563" cy="1600200"/>
            <a:chOff x="5972416" y="4034775"/>
            <a:chExt cx="2087851" cy="1600921"/>
          </a:xfrm>
        </p:grpSpPr>
        <p:sp>
          <p:nvSpPr>
            <p:cNvPr id="16" name="Trapèze 15"/>
            <p:cNvSpPr>
              <a:spLocks/>
            </p:cNvSpPr>
            <p:nvPr/>
          </p:nvSpPr>
          <p:spPr bwMode="auto">
            <a:xfrm>
              <a:off x="5972416" y="4034775"/>
              <a:ext cx="2087851" cy="1600921"/>
            </a:xfrm>
            <a:custGeom>
              <a:avLst/>
              <a:gdLst>
                <a:gd name="T0" fmla="*/ 0 w 2087851"/>
                <a:gd name="T1" fmla="*/ 1600921 h 1600921"/>
                <a:gd name="T2" fmla="*/ 400230 w 2087851"/>
                <a:gd name="T3" fmla="*/ 0 h 1600921"/>
                <a:gd name="T4" fmla="*/ 1687621 w 2087851"/>
                <a:gd name="T5" fmla="*/ 0 h 1600921"/>
                <a:gd name="T6" fmla="*/ 2087851 w 2087851"/>
                <a:gd name="T7" fmla="*/ 1600921 h 1600921"/>
                <a:gd name="T8" fmla="*/ 0 w 2087851"/>
                <a:gd name="T9" fmla="*/ 1600921 h 16009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7851" h="1600921">
                  <a:moveTo>
                    <a:pt x="0" y="1600921"/>
                  </a:moveTo>
                  <a:lnTo>
                    <a:pt x="400230" y="0"/>
                  </a:lnTo>
                  <a:lnTo>
                    <a:pt x="1687621" y="0"/>
                  </a:lnTo>
                  <a:lnTo>
                    <a:pt x="2087851" y="1600921"/>
                  </a:lnTo>
                  <a:lnTo>
                    <a:pt x="0" y="1600921"/>
                  </a:lnTo>
                  <a:close/>
                </a:path>
              </a:pathLst>
            </a:custGeom>
            <a:noFill/>
            <a:ln w="9525" cap="flat" cmpd="sng">
              <a:solidFill>
                <a:srgbClr val="3366FF"/>
              </a:solidFill>
              <a:prstDash val="solid"/>
              <a:round/>
              <a:headEnd/>
              <a:tailEnd/>
            </a:ln>
            <a:effectLst>
              <a:outerShdw blurRad="38100" dist="25401" dir="2700000" algn="br" rotWithShape="0">
                <a:srgbClr val="000000">
                  <a:alpha val="5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eaLnBrk="1" hangingPunct="1">
                <a:defRPr/>
              </a:pPr>
              <a:endParaRPr lang="fr-FR"/>
            </a:p>
          </p:txBody>
        </p:sp>
        <p:cxnSp>
          <p:nvCxnSpPr>
            <p:cNvPr id="18" name="Connecteur droit 17"/>
            <p:cNvCxnSpPr/>
            <p:nvPr/>
          </p:nvCxnSpPr>
          <p:spPr>
            <a:xfrm flipH="1">
              <a:off x="6807556" y="4034775"/>
              <a:ext cx="828789" cy="875106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orde 18"/>
            <p:cNvSpPr>
              <a:spLocks/>
            </p:cNvSpPr>
            <p:nvPr/>
          </p:nvSpPr>
          <p:spPr bwMode="auto">
            <a:xfrm>
              <a:off x="7280696" y="4909881"/>
              <a:ext cx="355649" cy="339878"/>
            </a:xfrm>
            <a:custGeom>
              <a:avLst/>
              <a:gdLst>
                <a:gd name="T0" fmla="*/ 300683 w 355649"/>
                <a:gd name="T1" fmla="*/ 292797 h 339878"/>
                <a:gd name="T2" fmla="*/ 91919 w 355649"/>
                <a:gd name="T3" fmla="*/ 318732 h 339878"/>
                <a:gd name="T4" fmla="*/ 6603 w 355649"/>
                <a:gd name="T5" fmla="*/ 124060 h 339878"/>
                <a:gd name="T6" fmla="*/ 177825 w 355649"/>
                <a:gd name="T7" fmla="*/ 0 h 339878"/>
                <a:gd name="T8" fmla="*/ 300683 w 355649"/>
                <a:gd name="T9" fmla="*/ 292797 h 3398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5649" h="339878">
                  <a:moveTo>
                    <a:pt x="300683" y="292797"/>
                  </a:moveTo>
                  <a:cubicBezTo>
                    <a:pt x="244501" y="344107"/>
                    <a:pt x="159961" y="354609"/>
                    <a:pt x="91919" y="318732"/>
                  </a:cubicBezTo>
                  <a:cubicBezTo>
                    <a:pt x="19651" y="280627"/>
                    <a:pt x="-15680" y="200009"/>
                    <a:pt x="6603" y="124060"/>
                  </a:cubicBezTo>
                  <a:cubicBezTo>
                    <a:pt x="28125" y="50703"/>
                    <a:pt x="98104" y="0"/>
                    <a:pt x="177825" y="0"/>
                  </a:cubicBezTo>
                  <a:lnTo>
                    <a:pt x="300683" y="29279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>
              <a:outerShdw blurRad="38100" dist="25401" dir="2700000" algn="br" rotWithShape="0">
                <a:srgbClr val="000000">
                  <a:alpha val="59999"/>
                </a:srgbClr>
              </a:outerShdw>
            </a:effectLst>
          </p:spPr>
          <p:txBody>
            <a:bodyPr anchor="ctr"/>
            <a:lstStyle/>
            <a:p>
              <a:pPr eaLnBrk="1" hangingPunct="1">
                <a:defRPr/>
              </a:pPr>
              <a:endParaRPr lang="fr-FR"/>
            </a:p>
          </p:txBody>
        </p:sp>
      </p:grpSp>
      <p:grpSp>
        <p:nvGrpSpPr>
          <p:cNvPr id="21" name="Grouper 20"/>
          <p:cNvGrpSpPr>
            <a:grpSpLocks/>
          </p:cNvGrpSpPr>
          <p:nvPr/>
        </p:nvGrpSpPr>
        <p:grpSpPr bwMode="auto">
          <a:xfrm rot="4020000">
            <a:off x="7180262" y="3811588"/>
            <a:ext cx="1590675" cy="1574800"/>
            <a:chOff x="1236133" y="1405467"/>
            <a:chExt cx="1591734" cy="1574800"/>
          </a:xfrm>
        </p:grpSpPr>
        <p:sp>
          <p:nvSpPr>
            <p:cNvPr id="22" name="Ellipse 21"/>
            <p:cNvSpPr>
              <a:spLocks noChangeArrowheads="1"/>
            </p:cNvSpPr>
            <p:nvPr/>
          </p:nvSpPr>
          <p:spPr bwMode="auto">
            <a:xfrm>
              <a:off x="1236133" y="1405467"/>
              <a:ext cx="1591734" cy="1574800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>
              <a:outerShdw blurRad="38100" dist="25401" dir="2700000" algn="br" rotWithShape="0">
                <a:srgbClr val="808080">
                  <a:alpha val="5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Triangle rectangle 22"/>
            <p:cNvSpPr>
              <a:spLocks noChangeArrowheads="1"/>
            </p:cNvSpPr>
            <p:nvPr/>
          </p:nvSpPr>
          <p:spPr bwMode="auto">
            <a:xfrm>
              <a:off x="2160522" y="1565890"/>
              <a:ext cx="508338" cy="492125"/>
            </a:xfrm>
            <a:prstGeom prst="rtTriangle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808080">
                  <a:alpha val="59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Ellipse 23"/>
            <p:cNvSpPr>
              <a:spLocks noChangeArrowheads="1"/>
            </p:cNvSpPr>
            <p:nvPr/>
          </p:nvSpPr>
          <p:spPr bwMode="auto">
            <a:xfrm>
              <a:off x="1874627" y="2072435"/>
              <a:ext cx="270055" cy="346075"/>
            </a:xfrm>
            <a:prstGeom prst="ellipse">
              <a:avLst/>
            </a:prstGeom>
            <a:solidFill>
              <a:srgbClr val="D2533C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38100" dist="25401" dir="2700000" algn="br" rotWithShape="0">
                <a:srgbClr val="808080">
                  <a:alpha val="59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6" name="Grouper 25"/>
          <p:cNvGrpSpPr>
            <a:grpSpLocks/>
          </p:cNvGrpSpPr>
          <p:nvPr/>
        </p:nvGrpSpPr>
        <p:grpSpPr bwMode="auto">
          <a:xfrm>
            <a:off x="1371600" y="1404938"/>
            <a:ext cx="1592263" cy="2022475"/>
            <a:chOff x="1371600" y="1405467"/>
            <a:chExt cx="1591734" cy="2022382"/>
          </a:xfrm>
        </p:grpSpPr>
        <p:grpSp>
          <p:nvGrpSpPr>
            <p:cNvPr id="18450" name="Grouper 6"/>
            <p:cNvGrpSpPr>
              <a:grpSpLocks/>
            </p:cNvGrpSpPr>
            <p:nvPr/>
          </p:nvGrpSpPr>
          <p:grpSpPr bwMode="auto">
            <a:xfrm>
              <a:off x="1371600" y="1405467"/>
              <a:ext cx="1591734" cy="1574800"/>
              <a:chOff x="1236133" y="1405467"/>
              <a:chExt cx="1591734" cy="1574800"/>
            </a:xfrm>
          </p:grpSpPr>
          <p:sp>
            <p:nvSpPr>
              <p:cNvPr id="4" name="Ellipse 3"/>
              <p:cNvSpPr>
                <a:spLocks noChangeArrowheads="1"/>
              </p:cNvSpPr>
              <p:nvPr/>
            </p:nvSpPr>
            <p:spPr bwMode="auto">
              <a:xfrm>
                <a:off x="1236133" y="1405467"/>
                <a:ext cx="1591734" cy="1574728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38100" dist="25401" dir="2700000" algn="br" rotWithShape="0">
                  <a:srgbClr val="808080">
                    <a:alpha val="5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fr-FR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" name="Triangle rectangle 4"/>
              <p:cNvSpPr>
                <a:spLocks noChangeArrowheads="1"/>
              </p:cNvSpPr>
              <p:nvPr/>
            </p:nvSpPr>
            <p:spPr bwMode="auto">
              <a:xfrm>
                <a:off x="2167686" y="1565797"/>
                <a:ext cx="507831" cy="492103"/>
              </a:xfrm>
              <a:prstGeom prst="rtTriangle">
                <a:avLst/>
              </a:prstGeom>
              <a:solidFill>
                <a:schemeClr val="tx2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38100" dist="25401" dir="2700000" algn="br" rotWithShape="0">
                  <a:srgbClr val="808080">
                    <a:alpha val="59999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fr-FR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" name="Ellipse 5"/>
              <p:cNvSpPr>
                <a:spLocks noChangeArrowheads="1"/>
              </p:cNvSpPr>
              <p:nvPr/>
            </p:nvSpPr>
            <p:spPr bwMode="auto">
              <a:xfrm>
                <a:off x="1896314" y="2057899"/>
                <a:ext cx="271373" cy="346059"/>
              </a:xfrm>
              <a:prstGeom prst="ellipse">
                <a:avLst/>
              </a:prstGeom>
              <a:solidFill>
                <a:srgbClr val="D2533C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38100" dist="25401" dir="2700000" algn="br" rotWithShape="0">
                  <a:srgbClr val="808080">
                    <a:alpha val="59999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fr-FR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8451" name="ZoneTexte 24"/>
            <p:cNvSpPr txBox="1">
              <a:spLocks noChangeArrowheads="1"/>
            </p:cNvSpPr>
            <p:nvPr/>
          </p:nvSpPr>
          <p:spPr bwMode="auto">
            <a:xfrm>
              <a:off x="1711082" y="3058531"/>
              <a:ext cx="774314" cy="369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/>
                <a:t>TUFA</a:t>
              </a:r>
            </a:p>
          </p:txBody>
        </p:sp>
      </p:grpSp>
      <p:grpSp>
        <p:nvGrpSpPr>
          <p:cNvPr id="30" name="Grouper 29"/>
          <p:cNvGrpSpPr>
            <a:grpSpLocks/>
          </p:cNvGrpSpPr>
          <p:nvPr/>
        </p:nvGrpSpPr>
        <p:grpSpPr bwMode="auto">
          <a:xfrm>
            <a:off x="5376863" y="1397000"/>
            <a:ext cx="1574800" cy="2030413"/>
            <a:chOff x="5376334" y="1397003"/>
            <a:chExt cx="1574800" cy="2030941"/>
          </a:xfrm>
        </p:grpSpPr>
        <p:grpSp>
          <p:nvGrpSpPr>
            <p:cNvPr id="18445" name="Grouper 7"/>
            <p:cNvGrpSpPr>
              <a:grpSpLocks/>
            </p:cNvGrpSpPr>
            <p:nvPr/>
          </p:nvGrpSpPr>
          <p:grpSpPr bwMode="auto">
            <a:xfrm rot="-7920000">
              <a:off x="5367867" y="1405470"/>
              <a:ext cx="1591734" cy="1574800"/>
              <a:chOff x="1236133" y="1405467"/>
              <a:chExt cx="1591734" cy="1574800"/>
            </a:xfrm>
          </p:grpSpPr>
          <p:sp>
            <p:nvSpPr>
              <p:cNvPr id="9" name="Ellipse 8"/>
              <p:cNvSpPr>
                <a:spLocks noChangeArrowheads="1"/>
              </p:cNvSpPr>
              <p:nvPr/>
            </p:nvSpPr>
            <p:spPr bwMode="auto">
              <a:xfrm>
                <a:off x="1236695" y="1405682"/>
                <a:ext cx="1591089" cy="1574800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38100" dist="25401" dir="2700000" algn="br" rotWithShape="0">
                  <a:srgbClr val="808080">
                    <a:alpha val="5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fr-FR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" name="Triangle rectangle 9"/>
              <p:cNvSpPr>
                <a:spLocks noChangeArrowheads="1"/>
              </p:cNvSpPr>
              <p:nvPr/>
            </p:nvSpPr>
            <p:spPr bwMode="auto">
              <a:xfrm>
                <a:off x="2170939" y="1567863"/>
                <a:ext cx="508132" cy="492125"/>
              </a:xfrm>
              <a:prstGeom prst="rtTriangle">
                <a:avLst/>
              </a:prstGeom>
              <a:solidFill>
                <a:schemeClr val="tx2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38100" dist="25401" dir="2700000" algn="br" rotWithShape="0">
                  <a:srgbClr val="808080">
                    <a:alpha val="59999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fr-FR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" name="Ellipse 10"/>
              <p:cNvSpPr>
                <a:spLocks noChangeArrowheads="1"/>
              </p:cNvSpPr>
              <p:nvPr/>
            </p:nvSpPr>
            <p:spPr bwMode="auto">
              <a:xfrm>
                <a:off x="1899265" y="2058159"/>
                <a:ext cx="269945" cy="346075"/>
              </a:xfrm>
              <a:prstGeom prst="ellipse">
                <a:avLst/>
              </a:prstGeom>
              <a:solidFill>
                <a:srgbClr val="D2533C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38100" dist="25401" dir="2700000" algn="br" rotWithShape="0">
                  <a:srgbClr val="808080">
                    <a:alpha val="59999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fr-FR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8446" name="ZoneTexte 26"/>
            <p:cNvSpPr txBox="1">
              <a:spLocks noChangeArrowheads="1"/>
            </p:cNvSpPr>
            <p:nvPr/>
          </p:nvSpPr>
          <p:spPr bwMode="auto">
            <a:xfrm>
              <a:off x="5690103" y="3058531"/>
              <a:ext cx="774571" cy="36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/>
                <a:t>TUFA</a:t>
              </a:r>
            </a:p>
          </p:txBody>
        </p:sp>
      </p:grpSp>
      <p:grpSp>
        <p:nvGrpSpPr>
          <p:cNvPr id="29" name="Grouper 28"/>
          <p:cNvGrpSpPr>
            <a:grpSpLocks/>
          </p:cNvGrpSpPr>
          <p:nvPr/>
        </p:nvGrpSpPr>
        <p:grpSpPr bwMode="auto">
          <a:xfrm>
            <a:off x="1531938" y="3954463"/>
            <a:ext cx="1574800" cy="2051050"/>
            <a:chOff x="1532467" y="3953934"/>
            <a:chExt cx="1574800" cy="2051102"/>
          </a:xfrm>
        </p:grpSpPr>
        <p:grpSp>
          <p:nvGrpSpPr>
            <p:cNvPr id="18440" name="Grouper 11"/>
            <p:cNvGrpSpPr>
              <a:grpSpLocks/>
            </p:cNvGrpSpPr>
            <p:nvPr/>
          </p:nvGrpSpPr>
          <p:grpSpPr bwMode="auto">
            <a:xfrm rot="-4980000">
              <a:off x="1524000" y="3962401"/>
              <a:ext cx="1591734" cy="1574800"/>
              <a:chOff x="1236133" y="1405467"/>
              <a:chExt cx="1591734" cy="1574800"/>
            </a:xfrm>
          </p:grpSpPr>
          <p:sp>
            <p:nvSpPr>
              <p:cNvPr id="13" name="Ellipse 12"/>
              <p:cNvSpPr>
                <a:spLocks noChangeArrowheads="1"/>
              </p:cNvSpPr>
              <p:nvPr/>
            </p:nvSpPr>
            <p:spPr bwMode="auto">
              <a:xfrm>
                <a:off x="1235567" y="1405502"/>
                <a:ext cx="1592302" cy="1574800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38100" dist="25401" dir="2700000" algn="br" rotWithShape="0">
                  <a:srgbClr val="808080">
                    <a:alpha val="5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fr-FR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" name="Triangle rectangle 13"/>
              <p:cNvSpPr>
                <a:spLocks noChangeArrowheads="1"/>
              </p:cNvSpPr>
              <p:nvPr/>
            </p:nvSpPr>
            <p:spPr bwMode="auto">
              <a:xfrm>
                <a:off x="2140135" y="1531079"/>
                <a:ext cx="511188" cy="492125"/>
              </a:xfrm>
              <a:prstGeom prst="rtTriangle">
                <a:avLst/>
              </a:prstGeom>
              <a:solidFill>
                <a:schemeClr val="tx2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38100" dist="25401" dir="2700000" algn="br" rotWithShape="0">
                  <a:srgbClr val="808080">
                    <a:alpha val="59999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fr-FR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" name="Ellipse 14"/>
              <p:cNvSpPr>
                <a:spLocks noChangeArrowheads="1"/>
              </p:cNvSpPr>
              <p:nvPr/>
            </p:nvSpPr>
            <p:spPr bwMode="auto">
              <a:xfrm>
                <a:off x="1869372" y="2024439"/>
                <a:ext cx="276232" cy="346075"/>
              </a:xfrm>
              <a:prstGeom prst="ellipse">
                <a:avLst/>
              </a:prstGeom>
              <a:solidFill>
                <a:srgbClr val="D2533C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38100" dist="25401" dir="2700000" algn="br" rotWithShape="0">
                  <a:srgbClr val="808080">
                    <a:alpha val="59999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fr-FR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8441" name="ZoneTexte 27"/>
            <p:cNvSpPr txBox="1">
              <a:spLocks noChangeArrowheads="1"/>
            </p:cNvSpPr>
            <p:nvPr/>
          </p:nvSpPr>
          <p:spPr bwMode="auto">
            <a:xfrm>
              <a:off x="1897349" y="5635696"/>
              <a:ext cx="774571" cy="369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/>
                <a:t>TUFA</a:t>
              </a:r>
            </a:p>
          </p:txBody>
        </p:sp>
      </p:grpSp>
      <p:sp>
        <p:nvSpPr>
          <p:cNvPr id="18439" name="ZoneTexte 25"/>
          <p:cNvSpPr txBox="1">
            <a:spLocks noChangeArrowheads="1"/>
          </p:cNvSpPr>
          <p:nvPr/>
        </p:nvSpPr>
        <p:spPr bwMode="auto">
          <a:xfrm>
            <a:off x="7392988" y="-12700"/>
            <a:ext cx="1530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introduction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15325" cy="555625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fr-FR" altLang="fr-FR" sz="2000" smtClean="0"/>
              <a:t>Les fondements éthologiques de l’apprentissage  </a:t>
            </a:r>
          </a:p>
        </p:txBody>
      </p:sp>
      <p:sp>
        <p:nvSpPr>
          <p:cNvPr id="19459" name="Espace réservé du contenu 2"/>
          <p:cNvSpPr>
            <a:spLocks noGrp="1"/>
          </p:cNvSpPr>
          <p:nvPr>
            <p:ph idx="1"/>
          </p:nvPr>
        </p:nvSpPr>
        <p:spPr>
          <a:xfrm>
            <a:off x="211138" y="1893888"/>
            <a:ext cx="7916862" cy="604837"/>
          </a:xfrm>
        </p:spPr>
        <p:txBody>
          <a:bodyPr/>
          <a:lstStyle/>
          <a:p>
            <a:pPr eaLnBrk="1" hangingPunct="1"/>
            <a:r>
              <a:rPr lang="fr-FR" altLang="fr-FR" smtClean="0"/>
              <a:t>Adaptation à l’environnement (réduction de l’incertitude)</a:t>
            </a:r>
          </a:p>
          <a:p>
            <a:pPr eaLnBrk="1" hangingPunct="1"/>
            <a:endParaRPr lang="fr-FR" altLang="fr-FR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fr-FR" altLang="fr-FR" smtClean="0"/>
          </a:p>
        </p:txBody>
      </p:sp>
      <p:sp>
        <p:nvSpPr>
          <p:cNvPr id="19460" name="Espace réservé du contenu 2"/>
          <p:cNvSpPr txBox="1">
            <a:spLocks/>
          </p:cNvSpPr>
          <p:nvPr/>
        </p:nvSpPr>
        <p:spPr bwMode="auto">
          <a:xfrm>
            <a:off x="211138" y="4075113"/>
            <a:ext cx="8462962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/>
              <a:t>Connaissances primaires et connaissances secondaires</a:t>
            </a:r>
          </a:p>
          <a:p>
            <a:pPr eaLnBrk="1" hangingPunct="1"/>
            <a:endParaRPr lang="fr-FR" altLang="fr-FR"/>
          </a:p>
        </p:txBody>
      </p:sp>
      <p:sp>
        <p:nvSpPr>
          <p:cNvPr id="19461" name="Espace réservé du contenu 2"/>
          <p:cNvSpPr txBox="1">
            <a:spLocks/>
          </p:cNvSpPr>
          <p:nvPr/>
        </p:nvSpPr>
        <p:spPr bwMode="auto">
          <a:xfrm>
            <a:off x="211138" y="2894013"/>
            <a:ext cx="36830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/>
              <a:t>Le cerveau statisticien </a:t>
            </a:r>
          </a:p>
          <a:p>
            <a:pPr eaLnBrk="1" hangingPunct="1"/>
            <a:endParaRPr lang="fr-FR" altLang="fr-FR"/>
          </a:p>
        </p:txBody>
      </p:sp>
      <p:sp>
        <p:nvSpPr>
          <p:cNvPr id="19462" name="Rectangle 3"/>
          <p:cNvSpPr>
            <a:spLocks noChangeArrowheads="1"/>
          </p:cNvSpPr>
          <p:nvPr/>
        </p:nvSpPr>
        <p:spPr bwMode="auto">
          <a:xfrm>
            <a:off x="3556000" y="2314575"/>
            <a:ext cx="4903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(</a:t>
            </a:r>
            <a:r>
              <a:rPr lang="is-IS" altLang="fr-FR" sz="1800"/>
              <a:t>Immelmann,1982; </a:t>
            </a:r>
            <a:r>
              <a:rPr lang="it-IT" altLang="fr-FR" sz="1800"/>
              <a:t>Stagl,1995; </a:t>
            </a:r>
            <a:r>
              <a:rPr lang="fr-FR" altLang="fr-FR" sz="1800"/>
              <a:t>Geary, 2008)</a:t>
            </a:r>
          </a:p>
        </p:txBody>
      </p:sp>
      <p:sp>
        <p:nvSpPr>
          <p:cNvPr id="19463" name="ZoneTexte 4"/>
          <p:cNvSpPr txBox="1">
            <a:spLocks noChangeArrowheads="1"/>
          </p:cNvSpPr>
          <p:nvPr/>
        </p:nvSpPr>
        <p:spPr bwMode="auto">
          <a:xfrm>
            <a:off x="5138738" y="4495800"/>
            <a:ext cx="2989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/>
              <a:t>(Geary,2008, Sweller 2007)</a:t>
            </a:r>
          </a:p>
        </p:txBody>
      </p:sp>
      <p:sp>
        <p:nvSpPr>
          <p:cNvPr id="19464" name="ZoneTexte 5"/>
          <p:cNvSpPr txBox="1">
            <a:spLocks noChangeArrowheads="1"/>
          </p:cNvSpPr>
          <p:nvPr/>
        </p:nvSpPr>
        <p:spPr bwMode="auto">
          <a:xfrm>
            <a:off x="1638300" y="3313113"/>
            <a:ext cx="191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(Dehaene, 2012)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88913" y="5162550"/>
            <a:ext cx="8974137" cy="11064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eaLnBrk="1" hangingPunct="1">
              <a:buClr>
                <a:schemeClr val="bg1">
                  <a:lumMod val="65000"/>
                </a:schemeClr>
              </a:buClr>
              <a:buFont typeface="Arial"/>
              <a:buChar char="•"/>
              <a:defRPr/>
            </a:pPr>
            <a:r>
              <a:rPr lang="fr-FR" sz="2400" dirty="0">
                <a:latin typeface="Arial" charset="0"/>
                <a:ea typeface="ＭＳ Ｐゴシック" charset="0"/>
                <a:cs typeface="ＭＳ Ｐゴシック" charset="0"/>
              </a:rPr>
              <a:t>Les humains sont naturellement </a:t>
            </a:r>
            <a:r>
              <a:rPr lang="fr-FR" sz="2400" dirty="0" err="1">
                <a:latin typeface="Arial" charset="0"/>
                <a:ea typeface="ＭＳ Ｐゴシック" charset="0"/>
                <a:cs typeface="ＭＳ Ｐゴシック" charset="0"/>
              </a:rPr>
              <a:t>motivés</a:t>
            </a:r>
            <a:r>
              <a:rPr lang="fr-FR" sz="2400" dirty="0">
                <a:latin typeface="Arial" charset="0"/>
                <a:ea typeface="ＭＳ Ｐゴシック" charset="0"/>
                <a:cs typeface="ＭＳ Ｐゴシック" charset="0"/>
              </a:rPr>
              <a:t> pour se lancer</a:t>
            </a:r>
          </a:p>
          <a:p>
            <a:pPr eaLnBrk="1" hangingPunct="1">
              <a:defRPr/>
            </a:pPr>
            <a:r>
              <a:rPr lang="fr-FR" sz="2400" dirty="0">
                <a:latin typeface="Arial" charset="0"/>
                <a:ea typeface="ＭＳ Ｐゴシック" charset="0"/>
                <a:cs typeface="ＭＳ Ｐゴシック" charset="0"/>
              </a:rPr>
              <a:t>    dans des </a:t>
            </a:r>
            <a:r>
              <a:rPr lang="fr-FR" sz="2400" dirty="0" err="1">
                <a:latin typeface="Arial" charset="0"/>
                <a:ea typeface="ＭＳ Ｐゴシック" charset="0"/>
                <a:cs typeface="ＭＳ Ｐゴシック" charset="0"/>
              </a:rPr>
              <a:t>activités</a:t>
            </a:r>
            <a:r>
              <a:rPr lang="fr-FR" sz="2400" dirty="0">
                <a:latin typeface="Arial" charset="0"/>
                <a:ea typeface="ＭＳ Ｐゴシック" charset="0"/>
                <a:cs typeface="ＭＳ Ｐゴシック" charset="0"/>
              </a:rPr>
              <a:t> qui offrent un enjeu ou qui </a:t>
            </a:r>
            <a:r>
              <a:rPr lang="fr-FR" sz="2400" dirty="0" err="1">
                <a:latin typeface="Arial" charset="0"/>
                <a:ea typeface="ＭＳ Ｐゴシック" charset="0"/>
                <a:cs typeface="ＭＳ Ｐゴシック" charset="0"/>
              </a:rPr>
              <a:t>relèvent</a:t>
            </a:r>
            <a:r>
              <a:rPr lang="fr-FR" sz="2400" dirty="0">
                <a:latin typeface="Arial" charset="0"/>
                <a:ea typeface="ＭＳ Ｐゴシック" charset="0"/>
                <a:cs typeface="ＭＳ Ｐゴシック" charset="0"/>
              </a:rPr>
              <a:t> du </a:t>
            </a:r>
            <a:r>
              <a:rPr lang="fr-FR" sz="2400" dirty="0" err="1">
                <a:latin typeface="Arial" charset="0"/>
                <a:ea typeface="ＭＳ Ｐゴシック" charset="0"/>
                <a:cs typeface="ＭＳ Ｐゴシック" charset="0"/>
              </a:rPr>
              <a:t>défi</a:t>
            </a:r>
            <a:r>
              <a:rPr lang="fr-FR" sz="2400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</a:p>
          <a:p>
            <a:pPr eaLnBrk="1" hangingPunct="1">
              <a:defRPr/>
            </a:pPr>
            <a:endParaRPr lang="fr-FR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6" name="Rectangle 9"/>
          <p:cNvSpPr>
            <a:spLocks noChangeArrowheads="1"/>
          </p:cNvSpPr>
          <p:nvPr/>
        </p:nvSpPr>
        <p:spPr bwMode="auto">
          <a:xfrm>
            <a:off x="6292850" y="5965825"/>
            <a:ext cx="278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(Bandura et Locke, 2003)</a:t>
            </a:r>
          </a:p>
        </p:txBody>
      </p:sp>
      <p:sp>
        <p:nvSpPr>
          <p:cNvPr id="19467" name="ZoneTexte 25"/>
          <p:cNvSpPr txBox="1">
            <a:spLocks noChangeArrowheads="1"/>
          </p:cNvSpPr>
          <p:nvPr/>
        </p:nvSpPr>
        <p:spPr bwMode="auto">
          <a:xfrm>
            <a:off x="7392988" y="-12700"/>
            <a:ext cx="1633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Apprendre !?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300" y="398463"/>
            <a:ext cx="612140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fr-FR" altLang="fr-FR" sz="2800" smtClean="0"/>
              <a:t>Un des challenges de l’école !</a:t>
            </a:r>
          </a:p>
        </p:txBody>
      </p:sp>
      <p:sp>
        <p:nvSpPr>
          <p:cNvPr id="20483" name="ZoneTexte 2"/>
          <p:cNvSpPr txBox="1">
            <a:spLocks noChangeArrowheads="1"/>
          </p:cNvSpPr>
          <p:nvPr/>
        </p:nvSpPr>
        <p:spPr bwMode="auto">
          <a:xfrm>
            <a:off x="439738" y="1439863"/>
            <a:ext cx="81788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Faire apprendre des connaissances à des individus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qui n’en n’ont pas besoin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/>
              <a:t>ici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/>
              <a:t>maintenant</a:t>
            </a:r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592138" y="3233738"/>
            <a:ext cx="81788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Alors que pour être apprises, ces connaissances demandent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/>
              <a:t>Beaucoup d’efforts, de travail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/>
              <a:t>Beaucoup de temps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/>
              <a:t>Beaucoup de motivation  </a:t>
            </a:r>
          </a:p>
        </p:txBody>
      </p:sp>
      <p:grpSp>
        <p:nvGrpSpPr>
          <p:cNvPr id="14" name="Grouper 13"/>
          <p:cNvGrpSpPr>
            <a:grpSpLocks/>
          </p:cNvGrpSpPr>
          <p:nvPr/>
        </p:nvGrpSpPr>
        <p:grpSpPr bwMode="auto">
          <a:xfrm>
            <a:off x="414338" y="4030663"/>
            <a:ext cx="8729662" cy="2284412"/>
            <a:chOff x="414866" y="3860799"/>
            <a:chExt cx="8729134" cy="2285777"/>
          </a:xfrm>
        </p:grpSpPr>
        <p:sp>
          <p:nvSpPr>
            <p:cNvPr id="9" name="Virage 8"/>
            <p:cNvSpPr/>
            <p:nvPr/>
          </p:nvSpPr>
          <p:spPr>
            <a:xfrm flipV="1">
              <a:off x="414866" y="3860799"/>
              <a:ext cx="355599" cy="1794934"/>
            </a:xfrm>
            <a:prstGeom prst="ben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490" name="ZoneTexte 12"/>
            <p:cNvSpPr txBox="1">
              <a:spLocks noChangeArrowheads="1"/>
            </p:cNvSpPr>
            <p:nvPr/>
          </p:nvSpPr>
          <p:spPr bwMode="auto">
            <a:xfrm>
              <a:off x="770465" y="5130802"/>
              <a:ext cx="8373535" cy="1015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/>
                <a:t>L’école doit permettre d’atteindre les exigences nécessaires aux apprentissages des élèves par la création, la conception et l’aménagement d’environnements adaptés   </a:t>
              </a:r>
            </a:p>
          </p:txBody>
        </p:sp>
      </p:grpSp>
      <p:sp>
        <p:nvSpPr>
          <p:cNvPr id="20486" name="ZoneTexte 25"/>
          <p:cNvSpPr txBox="1">
            <a:spLocks noChangeArrowheads="1"/>
          </p:cNvSpPr>
          <p:nvPr/>
        </p:nvSpPr>
        <p:spPr bwMode="auto">
          <a:xfrm>
            <a:off x="7392988" y="-12700"/>
            <a:ext cx="1633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Apprendre !?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er 11"/>
          <p:cNvGrpSpPr>
            <a:grpSpLocks/>
          </p:cNvGrpSpPr>
          <p:nvPr/>
        </p:nvGrpSpPr>
        <p:grpSpPr bwMode="auto">
          <a:xfrm>
            <a:off x="3316288" y="1577975"/>
            <a:ext cx="2368550" cy="1065213"/>
            <a:chOff x="2486552" y="2543945"/>
            <a:chExt cx="2367956" cy="1065017"/>
          </a:xfrm>
        </p:grpSpPr>
        <p:sp>
          <p:nvSpPr>
            <p:cNvPr id="21514" name="ZoneTexte 4"/>
            <p:cNvSpPr txBox="1">
              <a:spLocks noChangeArrowheads="1"/>
            </p:cNvSpPr>
            <p:nvPr/>
          </p:nvSpPr>
          <p:spPr bwMode="auto">
            <a:xfrm>
              <a:off x="2486552" y="2543945"/>
              <a:ext cx="21344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b="1"/>
                <a:t>Utilité perçue</a:t>
              </a:r>
            </a:p>
          </p:txBody>
        </p:sp>
        <p:cxnSp>
          <p:nvCxnSpPr>
            <p:cNvPr id="7" name="Connecteur droit 6"/>
            <p:cNvCxnSpPr/>
            <p:nvPr/>
          </p:nvCxnSpPr>
          <p:spPr>
            <a:xfrm>
              <a:off x="2486552" y="3128038"/>
              <a:ext cx="2367956" cy="1904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16" name="ZoneTexte 14"/>
            <p:cNvSpPr txBox="1">
              <a:spLocks noChangeArrowheads="1"/>
            </p:cNvSpPr>
            <p:nvPr/>
          </p:nvSpPr>
          <p:spPr bwMode="auto">
            <a:xfrm>
              <a:off x="2486552" y="3147297"/>
              <a:ext cx="23679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b="1"/>
                <a:t>Temps, efforts</a:t>
              </a:r>
            </a:p>
          </p:txBody>
        </p:sp>
      </p:grpSp>
      <p:sp>
        <p:nvSpPr>
          <p:cNvPr id="21507" name="ZoneTexte 15"/>
          <p:cNvSpPr txBox="1">
            <a:spLocks noChangeArrowheads="1"/>
          </p:cNvSpPr>
          <p:nvPr/>
        </p:nvSpPr>
        <p:spPr bwMode="auto">
          <a:xfrm>
            <a:off x="1030288" y="4032250"/>
            <a:ext cx="7027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Seule solution possible : augmenter l’utilité perçue</a:t>
            </a:r>
          </a:p>
        </p:txBody>
      </p:sp>
      <p:sp>
        <p:nvSpPr>
          <p:cNvPr id="21508" name="ZoneTexte 19"/>
          <p:cNvSpPr txBox="1">
            <a:spLocks noChangeArrowheads="1"/>
          </p:cNvSpPr>
          <p:nvPr/>
        </p:nvSpPr>
        <p:spPr bwMode="auto">
          <a:xfrm>
            <a:off x="563563" y="4679950"/>
            <a:ext cx="8237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(Diminuer le temps et les efforts implique une dégradation des apprentissages) </a:t>
            </a:r>
          </a:p>
        </p:txBody>
      </p:sp>
      <p:grpSp>
        <p:nvGrpSpPr>
          <p:cNvPr id="21509" name="Grouper 24"/>
          <p:cNvGrpSpPr>
            <a:grpSpLocks/>
          </p:cNvGrpSpPr>
          <p:nvPr/>
        </p:nvGrpSpPr>
        <p:grpSpPr bwMode="auto">
          <a:xfrm>
            <a:off x="1093788" y="1449388"/>
            <a:ext cx="7521575" cy="4587875"/>
            <a:chOff x="1093254" y="1858418"/>
            <a:chExt cx="7521936" cy="4587601"/>
          </a:xfrm>
        </p:grpSpPr>
        <p:sp>
          <p:nvSpPr>
            <p:cNvPr id="21" name="Ellipse 20"/>
            <p:cNvSpPr>
              <a:spLocks noChangeArrowheads="1"/>
            </p:cNvSpPr>
            <p:nvPr/>
          </p:nvSpPr>
          <p:spPr bwMode="auto">
            <a:xfrm>
              <a:off x="2655429" y="1858418"/>
              <a:ext cx="3624436" cy="1427077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38100" dist="25401" dir="2700000" algn="br" rotWithShape="0">
                <a:srgbClr val="808080">
                  <a:alpha val="59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Flèche vers le bas 21"/>
            <p:cNvSpPr>
              <a:spLocks noChangeArrowheads="1"/>
            </p:cNvSpPr>
            <p:nvPr/>
          </p:nvSpPr>
          <p:spPr bwMode="auto">
            <a:xfrm>
              <a:off x="4049321" y="3285495"/>
              <a:ext cx="804901" cy="1066736"/>
            </a:xfrm>
            <a:prstGeom prst="downArrow">
              <a:avLst>
                <a:gd name="adj1" fmla="val 50000"/>
                <a:gd name="adj2" fmla="val 49999"/>
              </a:avLst>
            </a:prstGeom>
            <a:solidFill>
              <a:schemeClr val="bg1">
                <a:alpha val="16862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808080">
                  <a:alpha val="59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1513" name="ZoneTexte 22"/>
            <p:cNvSpPr txBox="1">
              <a:spLocks noChangeArrowheads="1"/>
            </p:cNvSpPr>
            <p:nvPr/>
          </p:nvSpPr>
          <p:spPr bwMode="auto">
            <a:xfrm>
              <a:off x="1093254" y="5799688"/>
              <a:ext cx="752193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/>
                <a:t>Métacognition : prise de conscience de l’utilité des apprentissages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/>
                <a:t>Motivation : camarades, enseignants, parents</a:t>
              </a:r>
            </a:p>
          </p:txBody>
        </p:sp>
      </p:grpSp>
      <p:sp>
        <p:nvSpPr>
          <p:cNvPr id="21510" name="ZoneTexte 25"/>
          <p:cNvSpPr txBox="1">
            <a:spLocks noChangeArrowheads="1"/>
          </p:cNvSpPr>
          <p:nvPr/>
        </p:nvSpPr>
        <p:spPr bwMode="auto">
          <a:xfrm>
            <a:off x="7392988" y="-12700"/>
            <a:ext cx="1633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Apprendre !? 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300" y="398463"/>
            <a:ext cx="612140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fr-FR" sz="2800" dirty="0" smtClean="0">
                <a:ea typeface="ＭＳ Ｐゴシック" charset="0"/>
              </a:rPr>
              <a:t>Quelles pistes pour agir ?</a:t>
            </a:r>
            <a:endParaRPr lang="fr-FR" sz="2800" dirty="0">
              <a:ea typeface="ＭＳ Ｐゴシック" charset="0"/>
            </a:endParaRPr>
          </a:p>
        </p:txBody>
      </p:sp>
      <p:sp>
        <p:nvSpPr>
          <p:cNvPr id="22531" name="ZoneTexte 3"/>
          <p:cNvSpPr txBox="1">
            <a:spLocks noChangeArrowheads="1"/>
          </p:cNvSpPr>
          <p:nvPr/>
        </p:nvSpPr>
        <p:spPr bwMode="auto">
          <a:xfrm>
            <a:off x="250825" y="1892300"/>
            <a:ext cx="8531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Faire appel aux connaissances scientifiques en ingénierie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pédagogique pour rationaliser la construction des séquences d’enseignement</a:t>
            </a:r>
          </a:p>
        </p:txBody>
      </p:sp>
      <p:sp>
        <p:nvSpPr>
          <p:cNvPr id="22532" name="ZoneTexte 4"/>
          <p:cNvSpPr txBox="1">
            <a:spLocks noChangeArrowheads="1"/>
          </p:cNvSpPr>
          <p:nvPr/>
        </p:nvSpPr>
        <p:spPr bwMode="auto">
          <a:xfrm>
            <a:off x="301625" y="3263900"/>
            <a:ext cx="836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Travailler en équipes </a:t>
            </a:r>
          </a:p>
        </p:txBody>
      </p:sp>
      <p:sp>
        <p:nvSpPr>
          <p:cNvPr id="22533" name="ZoneTexte 5"/>
          <p:cNvSpPr txBox="1">
            <a:spLocks noChangeArrowheads="1"/>
          </p:cNvSpPr>
          <p:nvPr/>
        </p:nvSpPr>
        <p:spPr bwMode="auto">
          <a:xfrm>
            <a:off x="352425" y="3984625"/>
            <a:ext cx="8367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Adopter une posture bienveillante, exigeante et ne pas  oublier qu’apprendre des connaissances secondaires c’est difficile !</a:t>
            </a:r>
          </a:p>
        </p:txBody>
      </p:sp>
      <p:sp>
        <p:nvSpPr>
          <p:cNvPr id="22534" name="ZoneTexte 25"/>
          <p:cNvSpPr txBox="1">
            <a:spLocks noChangeArrowheads="1"/>
          </p:cNvSpPr>
          <p:nvPr/>
        </p:nvSpPr>
        <p:spPr bwMode="auto">
          <a:xfrm>
            <a:off x="7392988" y="-12700"/>
            <a:ext cx="1633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Apprendre !?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contenu 2"/>
          <p:cNvSpPr txBox="1">
            <a:spLocks/>
          </p:cNvSpPr>
          <p:nvPr/>
        </p:nvSpPr>
        <p:spPr bwMode="auto">
          <a:xfrm>
            <a:off x="681038" y="1377950"/>
            <a:ext cx="578008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/>
              <a:t>Avoir un manque de connaissances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r-FR" altLang="fr-FR"/>
          </a:p>
        </p:txBody>
      </p:sp>
      <p:sp>
        <p:nvSpPr>
          <p:cNvPr id="23555" name="Espace réservé du contenu 2"/>
          <p:cNvSpPr txBox="1">
            <a:spLocks/>
          </p:cNvSpPr>
          <p:nvPr/>
        </p:nvSpPr>
        <p:spPr bwMode="auto">
          <a:xfrm>
            <a:off x="681038" y="1831975"/>
            <a:ext cx="809148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/>
              <a:t>Ne pas pouvoir réutiliser une connaissance déjà acquise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r-FR" altLang="fr-FR"/>
          </a:p>
        </p:txBody>
      </p:sp>
      <p:sp>
        <p:nvSpPr>
          <p:cNvPr id="23556" name="Espace réservé du contenu 2"/>
          <p:cNvSpPr txBox="1">
            <a:spLocks/>
          </p:cNvSpPr>
          <p:nvPr/>
        </p:nvSpPr>
        <p:spPr bwMode="auto">
          <a:xfrm>
            <a:off x="681038" y="2306638"/>
            <a:ext cx="64309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/>
              <a:t>Etre en surcharge mnésique, attentionnelle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r-FR" altLang="fr-FR"/>
          </a:p>
        </p:txBody>
      </p:sp>
      <p:sp>
        <p:nvSpPr>
          <p:cNvPr id="23557" name="ZoneTexte 11"/>
          <p:cNvSpPr txBox="1">
            <a:spLocks noChangeArrowheads="1"/>
          </p:cNvSpPr>
          <p:nvPr/>
        </p:nvSpPr>
        <p:spPr bwMode="auto">
          <a:xfrm>
            <a:off x="7351713" y="704850"/>
            <a:ext cx="1301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Trouble</a:t>
            </a: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7351713" y="685800"/>
            <a:ext cx="8890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7494588" y="685800"/>
            <a:ext cx="746125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60" name="ZoneTexte 17"/>
          <p:cNvSpPr txBox="1">
            <a:spLocks noChangeArrowheads="1"/>
          </p:cNvSpPr>
          <p:nvPr/>
        </p:nvSpPr>
        <p:spPr bwMode="auto">
          <a:xfrm>
            <a:off x="857250" y="4824413"/>
            <a:ext cx="374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Avoir appris à échouer </a:t>
            </a:r>
          </a:p>
        </p:txBody>
      </p:sp>
      <p:sp>
        <p:nvSpPr>
          <p:cNvPr id="23561" name="Espace réservé du contenu 2"/>
          <p:cNvSpPr txBox="1">
            <a:spLocks/>
          </p:cNvSpPr>
          <p:nvPr/>
        </p:nvSpPr>
        <p:spPr bwMode="auto">
          <a:xfrm>
            <a:off x="857250" y="4257675"/>
            <a:ext cx="64309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/>
              <a:t>Ne pas vouloir travailler à l’école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r-FR" altLang="fr-FR"/>
          </a:p>
        </p:txBody>
      </p:sp>
      <p:sp>
        <p:nvSpPr>
          <p:cNvPr id="23562" name="Espace réservé du contenu 2"/>
          <p:cNvSpPr txBox="1">
            <a:spLocks/>
          </p:cNvSpPr>
          <p:nvPr/>
        </p:nvSpPr>
        <p:spPr bwMode="auto">
          <a:xfrm>
            <a:off x="692150" y="2827338"/>
            <a:ext cx="8231188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/>
              <a:t>Ne pas comprendre la consigne (logique, sémantique, pragmatique)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r-FR" altLang="fr-FR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254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3566" name="ZoneTexte 5"/>
          <p:cNvSpPr txBox="1">
            <a:spLocks noChangeArrowheads="1"/>
          </p:cNvSpPr>
          <p:nvPr/>
        </p:nvSpPr>
        <p:spPr bwMode="auto">
          <a:xfrm>
            <a:off x="2316163" y="711200"/>
            <a:ext cx="4329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Qu’est ce qu’un élève en difficulté </a:t>
            </a:r>
            <a:r>
              <a:rPr lang="fr-FR" altLang="fr-FR" sz="180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23567" name="ZoneTexte 25"/>
          <p:cNvSpPr txBox="1">
            <a:spLocks noChangeArrowheads="1"/>
          </p:cNvSpPr>
          <p:nvPr/>
        </p:nvSpPr>
        <p:spPr bwMode="auto">
          <a:xfrm>
            <a:off x="7392988" y="-12700"/>
            <a:ext cx="1633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Apprendre !?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oneTexte 1"/>
          <p:cNvSpPr txBox="1">
            <a:spLocks noChangeArrowheads="1"/>
          </p:cNvSpPr>
          <p:nvPr/>
        </p:nvSpPr>
        <p:spPr bwMode="auto">
          <a:xfrm>
            <a:off x="1771650" y="15875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4579" name="ZoneTexte 6"/>
          <p:cNvSpPr txBox="1">
            <a:spLocks noChangeArrowheads="1"/>
          </p:cNvSpPr>
          <p:nvPr/>
        </p:nvSpPr>
        <p:spPr bwMode="auto">
          <a:xfrm>
            <a:off x="393700" y="750888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…. c’est aussi :</a:t>
            </a:r>
          </a:p>
        </p:txBody>
      </p:sp>
      <p:sp>
        <p:nvSpPr>
          <p:cNvPr id="24580" name="ZoneTexte 3"/>
          <p:cNvSpPr txBox="1">
            <a:spLocks noChangeArrowheads="1"/>
          </p:cNvSpPr>
          <p:nvPr/>
        </p:nvSpPr>
        <p:spPr bwMode="auto">
          <a:xfrm>
            <a:off x="593725" y="1247775"/>
            <a:ext cx="522128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-  désirer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- persévérer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- construire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- interagir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- prendre des risques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- changer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- exercer un drôle de métier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- mobiliser et faire évoluer un rapport au savoir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b="1"/>
          </a:p>
        </p:txBody>
      </p:sp>
      <p:sp>
        <p:nvSpPr>
          <p:cNvPr id="24581" name="ZoneTexte 4"/>
          <p:cNvSpPr txBox="1">
            <a:spLocks noChangeArrowheads="1"/>
          </p:cNvSpPr>
          <p:nvPr/>
        </p:nvSpPr>
        <p:spPr bwMode="auto">
          <a:xfrm>
            <a:off x="5815013" y="5707063"/>
            <a:ext cx="2306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fr-FR" sz="1800"/>
              <a:t>Perrenoud, Ph. (2004).</a:t>
            </a:r>
          </a:p>
        </p:txBody>
      </p:sp>
      <p:pic>
        <p:nvPicPr>
          <p:cNvPr id="24582" name="Imag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885825"/>
            <a:ext cx="5580063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ZoneTexte 20"/>
          <p:cNvSpPr txBox="1">
            <a:spLocks noChangeArrowheads="1"/>
          </p:cNvSpPr>
          <p:nvPr/>
        </p:nvSpPr>
        <p:spPr bwMode="auto">
          <a:xfrm>
            <a:off x="7034213" y="4160838"/>
            <a:ext cx="13763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100"/>
              <a:t>Source : ac-rennes.fr</a:t>
            </a:r>
          </a:p>
        </p:txBody>
      </p:sp>
      <p:sp>
        <p:nvSpPr>
          <p:cNvPr id="24584" name="ZoneTexte 25"/>
          <p:cNvSpPr txBox="1">
            <a:spLocks noChangeArrowheads="1"/>
          </p:cNvSpPr>
          <p:nvPr/>
        </p:nvSpPr>
        <p:spPr bwMode="auto">
          <a:xfrm>
            <a:off x="7392988" y="-12700"/>
            <a:ext cx="1633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Apprendre !?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419100" y="261938"/>
            <a:ext cx="7894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4150" indent="-1841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La complexité de la situation enseignement-apprentissages : émergence d'une science des apprentissages</a:t>
            </a:r>
          </a:p>
        </p:txBody>
      </p:sp>
      <p:sp>
        <p:nvSpPr>
          <p:cNvPr id="25603" name="ZoneTexte 2"/>
          <p:cNvSpPr txBox="1">
            <a:spLocks noChangeArrowheads="1"/>
          </p:cNvSpPr>
          <p:nvPr/>
        </p:nvSpPr>
        <p:spPr bwMode="auto">
          <a:xfrm>
            <a:off x="550863" y="150336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grpSp>
        <p:nvGrpSpPr>
          <p:cNvPr id="25604" name="Grouper 3"/>
          <p:cNvGrpSpPr>
            <a:grpSpLocks/>
          </p:cNvGrpSpPr>
          <p:nvPr/>
        </p:nvGrpSpPr>
        <p:grpSpPr bwMode="auto">
          <a:xfrm>
            <a:off x="174625" y="1833563"/>
            <a:ext cx="8742363" cy="4449762"/>
            <a:chOff x="-252126" y="-1"/>
            <a:chExt cx="5734775" cy="2752661"/>
          </a:xfrm>
        </p:grpSpPr>
        <p:sp>
          <p:nvSpPr>
            <p:cNvPr id="15" name="Text Box 235"/>
            <p:cNvSpPr txBox="1">
              <a:spLocks noChangeArrowheads="1"/>
            </p:cNvSpPr>
            <p:nvPr/>
          </p:nvSpPr>
          <p:spPr bwMode="auto">
            <a:xfrm>
              <a:off x="2127384" y="1119526"/>
              <a:ext cx="1015327" cy="190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0" tIns="0" rIns="0" bIns="0"/>
            <a:lstStyle/>
            <a:p>
              <a:pPr algn="just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kern="50" dirty="0">
                  <a:latin typeface="Times New Roman"/>
                  <a:ea typeface="Arial Unicode MS"/>
                </a:rPr>
                <a:t>Didactique</a:t>
              </a:r>
              <a:endParaRPr lang="fr-FR" b="1" dirty="0">
                <a:latin typeface="Times New Roman"/>
                <a:ea typeface="Times New Roman"/>
              </a:endParaRPr>
            </a:p>
          </p:txBody>
        </p:sp>
        <p:sp>
          <p:nvSpPr>
            <p:cNvPr id="16" name="Oval 234"/>
            <p:cNvSpPr>
              <a:spLocks noChangeArrowheads="1"/>
            </p:cNvSpPr>
            <p:nvPr/>
          </p:nvSpPr>
          <p:spPr bwMode="auto">
            <a:xfrm>
              <a:off x="1468202" y="977130"/>
              <a:ext cx="2115004" cy="567620"/>
            </a:xfrm>
            <a:prstGeom prst="ellipse">
              <a:avLst/>
            </a:prstGeom>
            <a:noFill/>
            <a:ln w="9360" cap="flat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  <a:ext uri="{FAA26D3D-D897-4be2-8F04-BA451C77F1D7}"/>
              <a:ext uri="{C572A759-6A51-4108-AA02-DFA0A04FC94B}"/>
            </a:extLst>
          </p:spPr>
          <p:txBody>
            <a:bodyPr wrap="none" anchor="ctr" upright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  <a:ea typeface="+mn-ea"/>
              </a:endParaRPr>
            </a:p>
          </p:txBody>
        </p:sp>
        <p:sp>
          <p:nvSpPr>
            <p:cNvPr id="25611" name="Text Box 236"/>
            <p:cNvSpPr txBox="1">
              <a:spLocks noChangeArrowheads="1"/>
            </p:cNvSpPr>
            <p:nvPr/>
          </p:nvSpPr>
          <p:spPr bwMode="auto">
            <a:xfrm>
              <a:off x="-252126" y="-1"/>
              <a:ext cx="1468319" cy="843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latin typeface="Times New Roman" panose="02020603050405020304" pitchFamily="18" charset="0"/>
                </a:rPr>
                <a:t>Epistémologie,</a:t>
              </a:r>
              <a:endParaRPr lang="fr-FR" altLang="fr-FR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Histoire des sciences et des techniques </a:t>
              </a:r>
            </a:p>
          </p:txBody>
        </p:sp>
        <p:sp>
          <p:nvSpPr>
            <p:cNvPr id="25612" name="Text Box 237"/>
            <p:cNvSpPr txBox="1">
              <a:spLocks noChangeArrowheads="1"/>
            </p:cNvSpPr>
            <p:nvPr/>
          </p:nvSpPr>
          <p:spPr bwMode="auto">
            <a:xfrm>
              <a:off x="1661895" y="180695"/>
              <a:ext cx="1561000" cy="228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latin typeface="Times New Roman" panose="02020603050405020304" pitchFamily="18" charset="0"/>
                </a:rPr>
                <a:t>Sciences de l'éducation</a:t>
              </a:r>
              <a:endParaRPr lang="fr-FR" altLang="fr-FR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613" name="Text Box 238"/>
            <p:cNvSpPr txBox="1">
              <a:spLocks noChangeArrowheads="1"/>
            </p:cNvSpPr>
            <p:nvPr/>
          </p:nvSpPr>
          <p:spPr bwMode="auto">
            <a:xfrm>
              <a:off x="3583207" y="-1"/>
              <a:ext cx="1870284" cy="1119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latin typeface="Times New Roman" panose="02020603050405020304" pitchFamily="18" charset="0"/>
                </a:rPr>
                <a:t>Disciplines littéraires, scientifiques,</a:t>
              </a:r>
              <a:endParaRPr lang="fr-FR" altLang="fr-FR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technologiques 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et professionnelles</a:t>
              </a:r>
            </a:p>
          </p:txBody>
        </p:sp>
        <p:cxnSp>
          <p:nvCxnSpPr>
            <p:cNvPr id="25614" name="Line 239"/>
            <p:cNvCxnSpPr>
              <a:cxnSpLocks noChangeShapeType="1"/>
            </p:cNvCxnSpPr>
            <p:nvPr/>
          </p:nvCxnSpPr>
          <p:spPr bwMode="auto">
            <a:xfrm>
              <a:off x="973556" y="574493"/>
              <a:ext cx="984086" cy="438973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5" name="Line 240"/>
            <p:cNvCxnSpPr>
              <a:cxnSpLocks noChangeShapeType="1"/>
            </p:cNvCxnSpPr>
            <p:nvPr/>
          </p:nvCxnSpPr>
          <p:spPr bwMode="auto">
            <a:xfrm flipH="1">
              <a:off x="2931315" y="578421"/>
              <a:ext cx="1063229" cy="434062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6" name="Line 241"/>
            <p:cNvCxnSpPr>
              <a:cxnSpLocks noChangeShapeType="1"/>
            </p:cNvCxnSpPr>
            <p:nvPr/>
          </p:nvCxnSpPr>
          <p:spPr bwMode="auto">
            <a:xfrm>
              <a:off x="2497067" y="506732"/>
              <a:ext cx="0" cy="448792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7" name="Line 244"/>
            <p:cNvCxnSpPr>
              <a:cxnSpLocks noChangeShapeType="1"/>
            </p:cNvCxnSpPr>
            <p:nvPr/>
          </p:nvCxnSpPr>
          <p:spPr bwMode="auto">
            <a:xfrm>
              <a:off x="1989924" y="1469133"/>
              <a:ext cx="0" cy="338804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8" name="Line 245"/>
            <p:cNvCxnSpPr>
              <a:cxnSpLocks noChangeShapeType="1"/>
            </p:cNvCxnSpPr>
            <p:nvPr/>
          </p:nvCxnSpPr>
          <p:spPr bwMode="auto">
            <a:xfrm>
              <a:off x="2931315" y="1469133"/>
              <a:ext cx="0" cy="339786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9" name="Line 246"/>
            <p:cNvCxnSpPr>
              <a:cxnSpLocks noChangeShapeType="1"/>
            </p:cNvCxnSpPr>
            <p:nvPr/>
          </p:nvCxnSpPr>
          <p:spPr bwMode="auto">
            <a:xfrm>
              <a:off x="2460620" y="1541804"/>
              <a:ext cx="0" cy="194444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5620" name="Grouper 15"/>
            <p:cNvGrpSpPr>
              <a:grpSpLocks/>
            </p:cNvGrpSpPr>
            <p:nvPr/>
          </p:nvGrpSpPr>
          <p:grpSpPr bwMode="auto">
            <a:xfrm>
              <a:off x="1701172" y="1721195"/>
              <a:ext cx="3596843" cy="669650"/>
              <a:chOff x="7" y="-16165"/>
              <a:chExt cx="3596843" cy="669650"/>
            </a:xfrm>
          </p:grpSpPr>
          <p:cxnSp>
            <p:nvCxnSpPr>
              <p:cNvPr id="25622" name="Line 243"/>
              <p:cNvCxnSpPr>
                <a:cxnSpLocks noChangeShapeType="1"/>
              </p:cNvCxnSpPr>
              <p:nvPr/>
            </p:nvCxnSpPr>
            <p:spPr bwMode="auto">
              <a:xfrm>
                <a:off x="1447794" y="298410"/>
                <a:ext cx="806013" cy="0"/>
              </a:xfrm>
              <a:prstGeom prst="line">
                <a:avLst/>
              </a:prstGeom>
              <a:noFill/>
              <a:ln w="36360">
                <a:solidFill>
                  <a:srgbClr val="80808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5623" name="Grouper 18"/>
              <p:cNvGrpSpPr>
                <a:grpSpLocks/>
              </p:cNvGrpSpPr>
              <p:nvPr/>
            </p:nvGrpSpPr>
            <p:grpSpPr bwMode="auto">
              <a:xfrm>
                <a:off x="7" y="-16165"/>
                <a:ext cx="1468617" cy="583422"/>
                <a:chOff x="7" y="-16165"/>
                <a:chExt cx="1468617" cy="583422"/>
              </a:xfrm>
            </p:grpSpPr>
            <p:sp>
              <p:nvSpPr>
                <p:cNvPr id="31" name="Oval 242"/>
                <p:cNvSpPr>
                  <a:spLocks noChangeArrowheads="1"/>
                </p:cNvSpPr>
                <p:nvPr/>
              </p:nvSpPr>
              <p:spPr bwMode="auto">
                <a:xfrm>
                  <a:off x="302" y="852"/>
                  <a:ext cx="1468319" cy="566637"/>
                </a:xfrm>
                <a:prstGeom prst="ellipse">
                  <a:avLst/>
                </a:prstGeom>
                <a:noFill/>
                <a:ln w="9360" cap="flat">
                  <a:solidFill>
                    <a:srgbClr val="808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 upright="1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>
                    <a:latin typeface="+mn-lt"/>
                    <a:ea typeface="+mn-ea"/>
                  </a:endParaRPr>
                </a:p>
              </p:txBody>
            </p:sp>
            <p:sp>
              <p:nvSpPr>
                <p:cNvPr id="25626" name="Text Box 247"/>
                <p:cNvSpPr txBox="1">
                  <a:spLocks noChangeArrowheads="1"/>
                </p:cNvSpPr>
                <p:nvPr/>
              </p:nvSpPr>
              <p:spPr bwMode="auto">
                <a:xfrm>
                  <a:off x="71115" y="-15843"/>
                  <a:ext cx="1340232" cy="2445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90000"/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lnSpc>
                      <a:spcPct val="15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1800" b="1"/>
                    <a:t>Ingénierie pédagogique</a:t>
                  </a:r>
                  <a:endParaRPr lang="fr-FR" altLang="fr-FR" sz="1800" b="1"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0" name="Text Box 248"/>
              <p:cNvSpPr txBox="1">
                <a:spLocks noChangeArrowheads="1"/>
              </p:cNvSpPr>
              <p:nvPr/>
            </p:nvSpPr>
            <p:spPr bwMode="auto">
              <a:xfrm>
                <a:off x="2209029" y="81379"/>
                <a:ext cx="1388134" cy="5725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lIns="0" tIns="0" rIns="0" bIns="0"/>
              <a:lstStyle/>
              <a:p>
                <a:pPr algn="ctr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b="1" kern="50" dirty="0">
                    <a:latin typeface="Times New Roman"/>
                    <a:ea typeface="Arial Unicode MS"/>
                  </a:rPr>
                  <a:t>Psychologie </a:t>
                </a:r>
                <a:endParaRPr lang="fr-FR" b="1" dirty="0">
                  <a:latin typeface="Times New Roman"/>
                  <a:ea typeface="Times New Roman"/>
                </a:endParaRPr>
              </a:p>
              <a:p>
                <a:pPr algn="ctr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b="1" kern="50" dirty="0">
                    <a:latin typeface="Times New Roman"/>
                    <a:ea typeface="Arial Unicode MS"/>
                  </a:rPr>
                  <a:t>des apprentissages</a:t>
                </a:r>
                <a:endParaRPr lang="fr-FR" b="1" dirty="0"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25621" name="Text Box 249"/>
            <p:cNvSpPr txBox="1">
              <a:spLocks noChangeArrowheads="1"/>
            </p:cNvSpPr>
            <p:nvPr/>
          </p:nvSpPr>
          <p:spPr bwMode="auto">
            <a:xfrm>
              <a:off x="-117" y="2546431"/>
              <a:ext cx="5482766" cy="206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>
                <a:lnSpc>
                  <a:spcPct val="15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>
                  <a:latin typeface="Times New Roman" panose="02020603050405020304" pitchFamily="18" charset="0"/>
                </a:rPr>
                <a:t>L'ingénierie pédagogique à l'intersection de plusieurs disciplines (d’après Musial, Pradère  et Tricot, 2012)</a:t>
              </a:r>
              <a:endParaRPr lang="fr-FR" altLang="fr-FR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605" name="Grouper 6"/>
          <p:cNvGrpSpPr>
            <a:grpSpLocks/>
          </p:cNvGrpSpPr>
          <p:nvPr/>
        </p:nvGrpSpPr>
        <p:grpSpPr bwMode="auto">
          <a:xfrm>
            <a:off x="141288" y="4641850"/>
            <a:ext cx="3267075" cy="646113"/>
            <a:chOff x="141811" y="4642004"/>
            <a:chExt cx="3266825" cy="646331"/>
          </a:xfrm>
        </p:grpSpPr>
        <p:sp>
          <p:nvSpPr>
            <p:cNvPr id="5" name="Flèche vers la gauche 4"/>
            <p:cNvSpPr>
              <a:spLocks noChangeArrowheads="1"/>
            </p:cNvSpPr>
            <p:nvPr/>
          </p:nvSpPr>
          <p:spPr bwMode="auto">
            <a:xfrm>
              <a:off x="2043490" y="4972315"/>
              <a:ext cx="1365146" cy="287435"/>
            </a:xfrm>
            <a:prstGeom prst="leftArrow">
              <a:avLst>
                <a:gd name="adj1" fmla="val 50000"/>
                <a:gd name="adj2" fmla="val 50001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808080">
                  <a:alpha val="59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5608" name="ZoneTexte 5"/>
            <p:cNvSpPr txBox="1">
              <a:spLocks noChangeArrowheads="1"/>
            </p:cNvSpPr>
            <p:nvPr/>
          </p:nvSpPr>
          <p:spPr bwMode="auto">
            <a:xfrm>
              <a:off x="141811" y="4642004"/>
              <a:ext cx="253146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solidFill>
                    <a:srgbClr val="FF0000"/>
                  </a:solidFill>
                </a:rPr>
                <a:t>Production de situations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solidFill>
                    <a:srgbClr val="FF0000"/>
                  </a:solidFill>
                </a:rPr>
                <a:t>d’apprentissage</a:t>
              </a:r>
            </a:p>
          </p:txBody>
        </p:sp>
      </p:grpSp>
      <p:sp>
        <p:nvSpPr>
          <p:cNvPr id="25606" name="ZoneTexte 35"/>
          <p:cNvSpPr txBox="1">
            <a:spLocks noChangeArrowheads="1"/>
          </p:cNvSpPr>
          <p:nvPr/>
        </p:nvSpPr>
        <p:spPr bwMode="auto">
          <a:xfrm>
            <a:off x="292100" y="1038225"/>
            <a:ext cx="528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Il faut produire de situations d’apprentissage ….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itre 1"/>
          <p:cNvSpPr>
            <a:spLocks noGrp="1"/>
          </p:cNvSpPr>
          <p:nvPr>
            <p:ph type="title"/>
          </p:nvPr>
        </p:nvSpPr>
        <p:spPr>
          <a:xfrm>
            <a:off x="1360488" y="141288"/>
            <a:ext cx="7586662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r>
              <a:rPr lang="fr-FR" altLang="fr-FR" sz="2800" b="1" smtClean="0">
                <a:latin typeface="Calibri" panose="020F0502020204030204" pitchFamily="34" charset="0"/>
              </a:rPr>
              <a:t>Quelles sont les compétences  à développer ?  </a:t>
            </a:r>
          </a:p>
        </p:txBody>
      </p:sp>
      <p:sp>
        <p:nvSpPr>
          <p:cNvPr id="8195" name="ZoneTexte 1"/>
          <p:cNvSpPr txBox="1">
            <a:spLocks noChangeArrowheads="1"/>
          </p:cNvSpPr>
          <p:nvPr/>
        </p:nvSpPr>
        <p:spPr bwMode="auto">
          <a:xfrm>
            <a:off x="615950" y="2062163"/>
            <a:ext cx="8521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/>
              <a:t>Connaître les processus d’apprentissage des humains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/>
              <a:t>Connaître les caractéristiques des environnements propices aux apprentissages scolaires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/>
              <a:t>Connaître les niveaux taxonomiques relatifs aux buts visés par les situation d’apprentissage</a:t>
            </a:r>
          </a:p>
        </p:txBody>
      </p:sp>
      <p:sp>
        <p:nvSpPr>
          <p:cNvPr id="8196" name="ZoneTexte 8"/>
          <p:cNvSpPr txBox="1">
            <a:spLocks noChangeArrowheads="1"/>
          </p:cNvSpPr>
          <p:nvPr/>
        </p:nvSpPr>
        <p:spPr bwMode="auto">
          <a:xfrm>
            <a:off x="615950" y="1582738"/>
            <a:ext cx="3660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Compétence en enseignement : </a:t>
            </a:r>
            <a:endParaRPr lang="fr-FR" altLang="fr-FR" sz="1800"/>
          </a:p>
        </p:txBody>
      </p:sp>
      <p:sp>
        <p:nvSpPr>
          <p:cNvPr id="8197" name="ZoneTexte 9"/>
          <p:cNvSpPr txBox="1">
            <a:spLocks noChangeArrowheads="1"/>
          </p:cNvSpPr>
          <p:nvPr/>
        </p:nvSpPr>
        <p:spPr bwMode="auto">
          <a:xfrm>
            <a:off x="615950" y="3221038"/>
            <a:ext cx="6289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Compétences en organisation et en mise à disposition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des ressources documentaires :</a:t>
            </a:r>
            <a:endParaRPr lang="fr-FR" altLang="fr-FR" sz="1800"/>
          </a:p>
        </p:txBody>
      </p:sp>
      <p:sp>
        <p:nvSpPr>
          <p:cNvPr id="8198" name="ZoneTexte 12"/>
          <p:cNvSpPr txBox="1">
            <a:spLocks noChangeArrowheads="1"/>
          </p:cNvSpPr>
          <p:nvPr/>
        </p:nvSpPr>
        <p:spPr bwMode="auto">
          <a:xfrm>
            <a:off x="5819775" y="5903913"/>
            <a:ext cx="241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(Source : DEGESCO)</a:t>
            </a:r>
          </a:p>
        </p:txBody>
      </p:sp>
      <p:sp>
        <p:nvSpPr>
          <p:cNvPr id="8199" name="ZoneTexte 25"/>
          <p:cNvSpPr txBox="1">
            <a:spLocks noChangeArrowheads="1"/>
          </p:cNvSpPr>
          <p:nvPr/>
        </p:nvSpPr>
        <p:spPr bwMode="auto">
          <a:xfrm>
            <a:off x="7392988" y="-12700"/>
            <a:ext cx="1530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introduction </a:t>
            </a:r>
          </a:p>
        </p:txBody>
      </p:sp>
      <p:sp>
        <p:nvSpPr>
          <p:cNvPr id="8200" name="ZoneTexte 1"/>
          <p:cNvSpPr txBox="1">
            <a:spLocks noChangeArrowheads="1"/>
          </p:cNvSpPr>
          <p:nvPr/>
        </p:nvSpPr>
        <p:spPr bwMode="auto">
          <a:xfrm>
            <a:off x="644525" y="4175125"/>
            <a:ext cx="7691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/>
              <a:t>Connaître l’architecture de la mémoire humaine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/>
              <a:t>Connaître les processus de récupération des informations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/>
              <a:t>Connaître les principes du développement de l’autonomie dans une tâche finalisée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292100" y="74613"/>
            <a:ext cx="7894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4150" indent="-1841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La complexité de la situation enseignement-apprentissages : émergence d'une science des apprentissages</a:t>
            </a:r>
          </a:p>
        </p:txBody>
      </p:sp>
      <p:sp>
        <p:nvSpPr>
          <p:cNvPr id="26627" name="ZoneTexte 7"/>
          <p:cNvSpPr txBox="1">
            <a:spLocks noChangeArrowheads="1"/>
          </p:cNvSpPr>
          <p:nvPr/>
        </p:nvSpPr>
        <p:spPr bwMode="auto">
          <a:xfrm>
            <a:off x="0" y="1387475"/>
            <a:ext cx="787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La situation enseignement – apprentissage est complexe car elle est fondée sur </a:t>
            </a:r>
            <a:r>
              <a:rPr lang="fr-FR" altLang="fr-FR" sz="1800" b="1"/>
              <a:t>: </a:t>
            </a:r>
          </a:p>
        </p:txBody>
      </p:sp>
      <p:sp>
        <p:nvSpPr>
          <p:cNvPr id="26628" name="ZoneTexte 10"/>
          <p:cNvSpPr txBox="1">
            <a:spLocks noChangeArrowheads="1"/>
          </p:cNvSpPr>
          <p:nvPr/>
        </p:nvSpPr>
        <p:spPr bwMode="auto">
          <a:xfrm>
            <a:off x="292100" y="1739900"/>
            <a:ext cx="81962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 sz="1800"/>
              <a:t>une approche multidimensionnelle de l’élève :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altLang="fr-FR" sz="1800"/>
              <a:t>Fonctionnement cognitif et métacognitif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altLang="fr-FR" sz="1800"/>
              <a:t>Développement individuel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altLang="fr-FR" sz="1800"/>
              <a:t>Relations interpersonnelles avec les pairs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altLang="fr-FR" sz="1800"/>
              <a:t>Fonctionnement émotionnel</a:t>
            </a:r>
          </a:p>
        </p:txBody>
      </p:sp>
      <p:sp>
        <p:nvSpPr>
          <p:cNvPr id="26629" name="ZoneTexte 32"/>
          <p:cNvSpPr txBox="1">
            <a:spLocks noChangeArrowheads="1"/>
          </p:cNvSpPr>
          <p:nvPr/>
        </p:nvSpPr>
        <p:spPr bwMode="auto">
          <a:xfrm>
            <a:off x="287338" y="3244850"/>
            <a:ext cx="6665912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 sz="1800"/>
              <a:t>une approche systémique de l’environnement d’apprentissage :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altLang="fr-FR" sz="1800"/>
              <a:t>Organisation pédagogique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altLang="fr-FR" sz="1800"/>
              <a:t>Relations interpersonnelles avec la communauté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altLang="fr-FR" sz="1800"/>
              <a:t> éducative 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altLang="fr-FR" sz="1800"/>
              <a:t>Projet d’établissement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altLang="fr-FR" sz="1800"/>
              <a:t>…</a:t>
            </a:r>
          </a:p>
        </p:txBody>
      </p:sp>
      <p:sp>
        <p:nvSpPr>
          <p:cNvPr id="26630" name="ZoneTexte 34"/>
          <p:cNvSpPr txBox="1">
            <a:spLocks noChangeArrowheads="1"/>
          </p:cNvSpPr>
          <p:nvPr/>
        </p:nvSpPr>
        <p:spPr bwMode="auto">
          <a:xfrm>
            <a:off x="444500" y="5154613"/>
            <a:ext cx="287813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 sz="1800"/>
              <a:t>Les attentes des acteurs  :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altLang="fr-FR" sz="1800"/>
              <a:t>Les enseignants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altLang="fr-FR" sz="1800"/>
              <a:t>L’établissement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altLang="fr-FR" sz="1800"/>
              <a:t>Les parents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altLang="fr-FR" sz="1800"/>
              <a:t>La société </a:t>
            </a:r>
          </a:p>
        </p:txBody>
      </p:sp>
      <p:grpSp>
        <p:nvGrpSpPr>
          <p:cNvPr id="6" name="Grouper 5"/>
          <p:cNvGrpSpPr>
            <a:grpSpLocks/>
          </p:cNvGrpSpPr>
          <p:nvPr/>
        </p:nvGrpSpPr>
        <p:grpSpPr bwMode="auto">
          <a:xfrm>
            <a:off x="6484938" y="1739900"/>
            <a:ext cx="2673350" cy="4894263"/>
            <a:chOff x="6909171" y="1788904"/>
            <a:chExt cx="2234830" cy="4894815"/>
          </a:xfrm>
        </p:grpSpPr>
        <p:sp>
          <p:nvSpPr>
            <p:cNvPr id="3" name="ZoneTexte 2"/>
            <p:cNvSpPr txBox="1"/>
            <p:nvPr/>
          </p:nvSpPr>
          <p:spPr>
            <a:xfrm>
              <a:off x="6921703" y="2369234"/>
              <a:ext cx="2222297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fr-FR" dirty="0"/>
                <a:t>Psychologie cognitive</a:t>
              </a: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6921704" y="1788904"/>
              <a:ext cx="2222296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fr-FR" dirty="0"/>
                <a:t>Neurosciences 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6921703" y="2890966"/>
              <a:ext cx="2222297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fr-FR" dirty="0"/>
                <a:t>Psychologie sociale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921703" y="3398632"/>
              <a:ext cx="2222298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fr-FR" altLang="fr-FR" sz="1800" smtClean="0">
                  <a:solidFill>
                    <a:srgbClr val="292934"/>
                  </a:solidFill>
                </a:rPr>
                <a:t>Psychologie différentielle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921704" y="4189950"/>
              <a:ext cx="2222297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fr-FR" altLang="fr-FR" sz="1800" smtClean="0">
                  <a:solidFill>
                    <a:srgbClr val="292934"/>
                  </a:solidFill>
                </a:rPr>
                <a:t>Psychologie du développement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6909171" y="6314387"/>
              <a:ext cx="2222297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fr-FR" dirty="0"/>
                <a:t>Sociologie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921704" y="4994941"/>
              <a:ext cx="2222297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fr-FR" dirty="0"/>
                <a:t>Didactique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6909171" y="5515382"/>
              <a:ext cx="2222297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fr-FR" altLang="fr-FR" sz="1800" smtClean="0">
                  <a:solidFill>
                    <a:srgbClr val="292934"/>
                  </a:solidFill>
                </a:rPr>
                <a:t>Sciences de l’éducation </a:t>
              </a:r>
            </a:p>
          </p:txBody>
        </p:sp>
      </p:grpSp>
      <p:sp>
        <p:nvSpPr>
          <p:cNvPr id="26632" name="ZoneTexte 18"/>
          <p:cNvSpPr txBox="1">
            <a:spLocks noChangeArrowheads="1"/>
          </p:cNvSpPr>
          <p:nvPr/>
        </p:nvSpPr>
        <p:spPr bwMode="auto">
          <a:xfrm>
            <a:off x="0" y="938213"/>
            <a:ext cx="9291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…. Mais il faut penser à leur utilité, leur utilisabilité et à leur acceptabilité* : </a:t>
            </a:r>
          </a:p>
        </p:txBody>
      </p:sp>
      <p:sp>
        <p:nvSpPr>
          <p:cNvPr id="26633" name="ZoneTexte 9"/>
          <p:cNvSpPr txBox="1">
            <a:spLocks noChangeArrowheads="1"/>
          </p:cNvSpPr>
          <p:nvPr/>
        </p:nvSpPr>
        <p:spPr bwMode="auto">
          <a:xfrm>
            <a:off x="1624013" y="6550025"/>
            <a:ext cx="4641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/>
              <a:t>* Dillon et Morris, 1996; Tricot et al., 2003; Bétrancourt,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292100" y="404813"/>
            <a:ext cx="7894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4150" indent="-1841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La complexité de la situation enseignement-apprentissages : émergence d'une science des apprentissages</a:t>
            </a:r>
          </a:p>
        </p:txBody>
      </p:sp>
      <p:sp>
        <p:nvSpPr>
          <p:cNvPr id="27651" name="ZoneTexte 3"/>
          <p:cNvSpPr txBox="1">
            <a:spLocks noChangeArrowheads="1"/>
          </p:cNvSpPr>
          <p:nvPr/>
        </p:nvSpPr>
        <p:spPr bwMode="auto">
          <a:xfrm>
            <a:off x="292100" y="1555750"/>
            <a:ext cx="8104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Emergence d’une science des apprentissages fondée sur une approche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 multidisciplinaire en sciences humaines pour :</a:t>
            </a:r>
          </a:p>
        </p:txBody>
      </p:sp>
      <p:sp>
        <p:nvSpPr>
          <p:cNvPr id="27652" name="ZoneTexte 23"/>
          <p:cNvSpPr txBox="1">
            <a:spLocks noChangeArrowheads="1"/>
          </p:cNvSpPr>
          <p:nvPr/>
        </p:nvSpPr>
        <p:spPr bwMode="auto">
          <a:xfrm>
            <a:off x="111125" y="2482850"/>
            <a:ext cx="8778875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fr-FR" altLang="fr-FR" sz="1800"/>
              <a:t>Permettre d’assurer une </a:t>
            </a:r>
            <a:r>
              <a:rPr lang="fr-FR" altLang="fr-FR" sz="1800" b="1"/>
              <a:t>adéquation</a:t>
            </a:r>
            <a:r>
              <a:rPr lang="fr-FR" altLang="fr-FR" sz="1800"/>
              <a:t> entre les </a:t>
            </a:r>
            <a:r>
              <a:rPr lang="fr-FR" altLang="fr-FR" sz="1800" b="1"/>
              <a:t>caractéristiques des apprenants </a:t>
            </a:r>
            <a:r>
              <a:rPr lang="fr-FR" altLang="fr-FR" sz="1800"/>
              <a:t>et les propriétés de </a:t>
            </a:r>
            <a:r>
              <a:rPr lang="fr-FR" altLang="fr-FR" sz="1800" b="1"/>
              <a:t>l’environnement</a:t>
            </a:r>
            <a:r>
              <a:rPr lang="fr-FR" altLang="fr-FR" sz="1800"/>
              <a:t> dans lequel ils sont placés pour apprendre 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fr-FR" altLang="fr-FR" sz="1800"/>
              <a:t>Développer une attitude </a:t>
            </a:r>
            <a:r>
              <a:rPr lang="fr-FR" altLang="fr-FR" sz="1800" b="1"/>
              <a:t>réflexive </a:t>
            </a:r>
            <a:r>
              <a:rPr lang="fr-FR" altLang="fr-FR" sz="1800"/>
              <a:t>de la part des enseignants face à leurs </a:t>
            </a:r>
            <a:r>
              <a:rPr lang="fr-FR" altLang="fr-FR" sz="1800" b="1"/>
              <a:t>pratiques pédagogiques </a:t>
            </a:r>
            <a:r>
              <a:rPr lang="fr-FR" altLang="fr-FR" sz="1800"/>
              <a:t>;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fr-FR" altLang="fr-FR" sz="1800"/>
              <a:t>Permettre à la communauté éducative de bénéficier de clés d’observation systémique pour rentrer dans une démarche d’amélioration continue (ex: cycle de Deming)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66900" y="1817688"/>
            <a:ext cx="2460625" cy="1222375"/>
          </a:xfrm>
          <a:prstGeom prst="rect">
            <a:avLst/>
          </a:prstGeom>
          <a:solidFill>
            <a:srgbClr val="E7E5BA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00675" y="1817688"/>
            <a:ext cx="2460625" cy="1222375"/>
          </a:xfrm>
          <a:prstGeom prst="rect">
            <a:avLst/>
          </a:prstGeom>
          <a:solidFill>
            <a:srgbClr val="D5D28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Flèche vers la droite 6"/>
          <p:cNvSpPr/>
          <p:nvPr/>
        </p:nvSpPr>
        <p:spPr>
          <a:xfrm>
            <a:off x="4327526" y="1907271"/>
            <a:ext cx="1073150" cy="3492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8679" name="ZoneTexte 2"/>
          <p:cNvSpPr txBox="1">
            <a:spLocks noChangeArrowheads="1"/>
          </p:cNvSpPr>
          <p:nvPr/>
        </p:nvSpPr>
        <p:spPr bwMode="auto">
          <a:xfrm>
            <a:off x="682625" y="3868738"/>
            <a:ext cx="7810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Mémoire de travail : capacité limitée (empan, durée du maintien)</a:t>
            </a:r>
          </a:p>
        </p:txBody>
      </p:sp>
      <p:sp>
        <p:nvSpPr>
          <p:cNvPr id="28680" name="ZoneTexte 7"/>
          <p:cNvSpPr txBox="1">
            <a:spLocks noChangeArrowheads="1"/>
          </p:cNvSpPr>
          <p:nvPr/>
        </p:nvSpPr>
        <p:spPr bwMode="auto">
          <a:xfrm>
            <a:off x="682625" y="4333875"/>
            <a:ext cx="7302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Mémoire à long terme : capacité illimitée, maintien des informations si renforcement de la trace, indices de récupération </a:t>
            </a:r>
          </a:p>
        </p:txBody>
      </p:sp>
      <p:sp>
        <p:nvSpPr>
          <p:cNvPr id="9" name="Flèche vers la droite 8"/>
          <p:cNvSpPr>
            <a:spLocks noChangeArrowheads="1"/>
          </p:cNvSpPr>
          <p:nvPr/>
        </p:nvSpPr>
        <p:spPr bwMode="auto">
          <a:xfrm>
            <a:off x="793750" y="5508625"/>
            <a:ext cx="841375" cy="3492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28682" name="ZoneTexte 9"/>
          <p:cNvSpPr txBox="1">
            <a:spLocks noChangeArrowheads="1"/>
          </p:cNvSpPr>
          <p:nvPr/>
        </p:nvSpPr>
        <p:spPr bwMode="auto">
          <a:xfrm>
            <a:off x="1905000" y="5424488"/>
            <a:ext cx="6588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/>
              <a:t>Association performante si apprentissage </a:t>
            </a:r>
          </a:p>
        </p:txBody>
      </p:sp>
      <p:sp>
        <p:nvSpPr>
          <p:cNvPr id="28683" name="ZoneTexte 10"/>
          <p:cNvSpPr txBox="1">
            <a:spLocks noChangeArrowheads="1"/>
          </p:cNvSpPr>
          <p:nvPr/>
        </p:nvSpPr>
        <p:spPr bwMode="auto">
          <a:xfrm>
            <a:off x="2422525" y="2081213"/>
            <a:ext cx="1127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Mémoire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de travail</a:t>
            </a:r>
          </a:p>
        </p:txBody>
      </p:sp>
      <p:sp>
        <p:nvSpPr>
          <p:cNvPr id="12" name="Flèche vers la droite 11"/>
          <p:cNvSpPr/>
          <p:nvPr/>
        </p:nvSpPr>
        <p:spPr>
          <a:xfrm rot="10800000">
            <a:off x="4311651" y="2452687"/>
            <a:ext cx="1073150" cy="30548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8687" name="ZoneTexte 12"/>
          <p:cNvSpPr txBox="1">
            <a:spLocks noChangeArrowheads="1"/>
          </p:cNvSpPr>
          <p:nvPr/>
        </p:nvSpPr>
        <p:spPr bwMode="auto">
          <a:xfrm>
            <a:off x="5708650" y="2128838"/>
            <a:ext cx="1793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Mémoire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À long terme</a:t>
            </a:r>
          </a:p>
        </p:txBody>
      </p:sp>
      <p:sp>
        <p:nvSpPr>
          <p:cNvPr id="14" name="Flèche vers la droite 13"/>
          <p:cNvSpPr/>
          <p:nvPr/>
        </p:nvSpPr>
        <p:spPr>
          <a:xfrm>
            <a:off x="793750" y="1968841"/>
            <a:ext cx="1073150" cy="2261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5" name="Flèche vers la droite 14"/>
          <p:cNvSpPr/>
          <p:nvPr/>
        </p:nvSpPr>
        <p:spPr>
          <a:xfrm>
            <a:off x="793750" y="2347350"/>
            <a:ext cx="1073150" cy="2261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6" name="Flèche vers la droite 15"/>
          <p:cNvSpPr/>
          <p:nvPr/>
        </p:nvSpPr>
        <p:spPr>
          <a:xfrm>
            <a:off x="793750" y="2758172"/>
            <a:ext cx="1073150" cy="2261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8697" name="Titre 1"/>
          <p:cNvSpPr txBox="1">
            <a:spLocks/>
          </p:cNvSpPr>
          <p:nvPr/>
        </p:nvSpPr>
        <p:spPr bwMode="auto">
          <a:xfrm>
            <a:off x="1866900" y="506413"/>
            <a:ext cx="532606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chemeClr val="tx2"/>
                </a:solidFill>
                <a:cs typeface="Arial" panose="020B0604020202020204" pitchFamily="34" charset="0"/>
              </a:rPr>
              <a:t>Organisation générale du système cognitif humain</a:t>
            </a:r>
          </a:p>
        </p:txBody>
      </p:sp>
      <p:sp>
        <p:nvSpPr>
          <p:cNvPr id="28698" name="ZoneTexte 1"/>
          <p:cNvSpPr txBox="1">
            <a:spLocks noChangeArrowheads="1"/>
          </p:cNvSpPr>
          <p:nvPr/>
        </p:nvSpPr>
        <p:spPr bwMode="auto">
          <a:xfrm>
            <a:off x="5135563" y="3182938"/>
            <a:ext cx="2849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Atkinson et Shiffrin (1968)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8699" name="ZoneTexte 25"/>
          <p:cNvSpPr txBox="1">
            <a:spLocks noChangeArrowheads="1"/>
          </p:cNvSpPr>
          <p:nvPr/>
        </p:nvSpPr>
        <p:spPr bwMode="auto">
          <a:xfrm>
            <a:off x="7392988" y="-12700"/>
            <a:ext cx="1633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Apprendre !?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er 2"/>
          <p:cNvGrpSpPr>
            <a:grpSpLocks/>
          </p:cNvGrpSpPr>
          <p:nvPr/>
        </p:nvGrpSpPr>
        <p:grpSpPr bwMode="auto">
          <a:xfrm>
            <a:off x="379413" y="1349375"/>
            <a:ext cx="2052637" cy="784225"/>
            <a:chOff x="1866900" y="1817688"/>
            <a:chExt cx="2460625" cy="1222375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866900" y="1817688"/>
              <a:ext cx="2460625" cy="1222375"/>
            </a:xfrm>
            <a:prstGeom prst="rect">
              <a:avLst/>
            </a:prstGeom>
            <a:solidFill>
              <a:srgbClr val="E7E5BA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808080">
                  <a:alpha val="59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9704" name="ZoneTexte 10"/>
            <p:cNvSpPr txBox="1">
              <a:spLocks noChangeArrowheads="1"/>
            </p:cNvSpPr>
            <p:nvPr/>
          </p:nvSpPr>
          <p:spPr bwMode="auto">
            <a:xfrm>
              <a:off x="2209312" y="1871100"/>
              <a:ext cx="1698872" cy="647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/>
                <a:t>Mémoire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/>
                <a:t>de travail</a:t>
              </a:r>
            </a:p>
          </p:txBody>
        </p:sp>
      </p:grpSp>
      <p:pic>
        <p:nvPicPr>
          <p:cNvPr id="29699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1571625"/>
            <a:ext cx="5080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itre 1"/>
          <p:cNvSpPr txBox="1">
            <a:spLocks/>
          </p:cNvSpPr>
          <p:nvPr/>
        </p:nvSpPr>
        <p:spPr bwMode="auto">
          <a:xfrm>
            <a:off x="1866900" y="506413"/>
            <a:ext cx="532606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u="sng">
                <a:solidFill>
                  <a:schemeClr val="tx2"/>
                </a:solidFill>
                <a:cs typeface="Arial" panose="020B0604020202020204" pitchFamily="34" charset="0"/>
              </a:rPr>
              <a:t>Organisation générale du système cognitif humain</a:t>
            </a:r>
          </a:p>
        </p:txBody>
      </p:sp>
      <p:sp>
        <p:nvSpPr>
          <p:cNvPr id="29701" name="ZoneTexte 1"/>
          <p:cNvSpPr txBox="1">
            <a:spLocks noChangeArrowheads="1"/>
          </p:cNvSpPr>
          <p:nvPr/>
        </p:nvSpPr>
        <p:spPr bwMode="auto">
          <a:xfrm>
            <a:off x="833438" y="5026025"/>
            <a:ext cx="75501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Performances très limitées en situation de double tâche (Sweller, 1994)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Performances affectées en cas de stress, de fatigue, de peur ….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Evolution au cours du développement  (</a:t>
            </a:r>
            <a:r>
              <a:rPr lang="fi-FI" altLang="fr-FR" sz="1800"/>
              <a:t>Delannoy, 2007)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 </a:t>
            </a:r>
          </a:p>
        </p:txBody>
      </p:sp>
      <p:sp>
        <p:nvSpPr>
          <p:cNvPr id="29702" name="ZoneTexte 25"/>
          <p:cNvSpPr txBox="1">
            <a:spLocks noChangeArrowheads="1"/>
          </p:cNvSpPr>
          <p:nvPr/>
        </p:nvSpPr>
        <p:spPr bwMode="auto">
          <a:xfrm>
            <a:off x="7392988" y="-12700"/>
            <a:ext cx="1633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Apprendre !?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1700"/>
            <a:ext cx="8424863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itre 1"/>
          <p:cNvSpPr txBox="1">
            <a:spLocks/>
          </p:cNvSpPr>
          <p:nvPr/>
        </p:nvSpPr>
        <p:spPr bwMode="auto">
          <a:xfrm>
            <a:off x="1428750" y="339725"/>
            <a:ext cx="642461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u="sng">
                <a:solidFill>
                  <a:schemeClr val="tx2"/>
                </a:solidFill>
                <a:cs typeface="Arial" panose="020B0604020202020204" pitchFamily="34" charset="0"/>
              </a:rPr>
              <a:t>Un exemple de double tâche dans les apprentissages : l’écriture</a:t>
            </a:r>
          </a:p>
        </p:txBody>
      </p:sp>
      <p:sp>
        <p:nvSpPr>
          <p:cNvPr id="30724" name="ZoneTexte 1"/>
          <p:cNvSpPr txBox="1">
            <a:spLocks noChangeArrowheads="1"/>
          </p:cNvSpPr>
          <p:nvPr/>
        </p:nvSpPr>
        <p:spPr bwMode="auto">
          <a:xfrm>
            <a:off x="6143625" y="6369050"/>
            <a:ext cx="2532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(Hayes &amp;Flower, 1980)</a:t>
            </a:r>
          </a:p>
        </p:txBody>
      </p:sp>
      <p:sp>
        <p:nvSpPr>
          <p:cNvPr id="30725" name="ZoneTexte 25"/>
          <p:cNvSpPr txBox="1">
            <a:spLocks noChangeArrowheads="1"/>
          </p:cNvSpPr>
          <p:nvPr/>
        </p:nvSpPr>
        <p:spPr bwMode="auto">
          <a:xfrm>
            <a:off x="7392988" y="-12700"/>
            <a:ext cx="1633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Apprendre !? 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6875" y="1633538"/>
            <a:ext cx="1711325" cy="911225"/>
          </a:xfrm>
          <a:prstGeom prst="rect">
            <a:avLst/>
          </a:prstGeom>
          <a:solidFill>
            <a:srgbClr val="D5D286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2771" name="ZoneTexte 12"/>
          <p:cNvSpPr txBox="1">
            <a:spLocks noChangeArrowheads="1"/>
          </p:cNvSpPr>
          <p:nvPr/>
        </p:nvSpPr>
        <p:spPr bwMode="auto">
          <a:xfrm>
            <a:off x="450850" y="1735138"/>
            <a:ext cx="1555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Mémoire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à long terme</a:t>
            </a:r>
          </a:p>
        </p:txBody>
      </p:sp>
      <p:pic>
        <p:nvPicPr>
          <p:cNvPr id="32772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1633538"/>
            <a:ext cx="5715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ZoneTexte 8"/>
          <p:cNvSpPr txBox="1">
            <a:spLocks noChangeArrowheads="1"/>
          </p:cNvSpPr>
          <p:nvPr/>
        </p:nvSpPr>
        <p:spPr bwMode="auto">
          <a:xfrm>
            <a:off x="1320800" y="5132388"/>
            <a:ext cx="585311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La mémoire sémantique et la mémoire procédurale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(celles qui stockent les connaissances)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 sz="1800"/>
              <a:t>Nécessitent des situations d’apprentissage adaptées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 sz="1800"/>
              <a:t>Sont très sensibles à la profondeur de traitement </a:t>
            </a:r>
          </a:p>
        </p:txBody>
      </p:sp>
      <p:sp>
        <p:nvSpPr>
          <p:cNvPr id="32774" name="ZoneTexte 1"/>
          <p:cNvSpPr txBox="1">
            <a:spLocks noChangeArrowheads="1"/>
          </p:cNvSpPr>
          <p:nvPr/>
        </p:nvSpPr>
        <p:spPr bwMode="auto">
          <a:xfrm>
            <a:off x="6400800" y="4540250"/>
            <a:ext cx="1647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(Squire, 2004)</a:t>
            </a:r>
          </a:p>
        </p:txBody>
      </p:sp>
      <p:sp>
        <p:nvSpPr>
          <p:cNvPr id="32775" name="Titre 1"/>
          <p:cNvSpPr txBox="1">
            <a:spLocks/>
          </p:cNvSpPr>
          <p:nvPr/>
        </p:nvSpPr>
        <p:spPr bwMode="auto">
          <a:xfrm>
            <a:off x="1866900" y="506413"/>
            <a:ext cx="532606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chemeClr val="tx2"/>
                </a:solidFill>
                <a:cs typeface="Arial" panose="020B0604020202020204" pitchFamily="34" charset="0"/>
              </a:rPr>
              <a:t>Organisation générale du système cognitif humain</a:t>
            </a:r>
          </a:p>
        </p:txBody>
      </p:sp>
      <p:sp>
        <p:nvSpPr>
          <p:cNvPr id="32776" name="ZoneTexte 25"/>
          <p:cNvSpPr txBox="1">
            <a:spLocks noChangeArrowheads="1"/>
          </p:cNvSpPr>
          <p:nvPr/>
        </p:nvSpPr>
        <p:spPr bwMode="auto">
          <a:xfrm>
            <a:off x="7392988" y="-12700"/>
            <a:ext cx="1633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Apprendre !?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393700"/>
            <a:ext cx="9144000" cy="762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000" dirty="0" smtClean="0">
                <a:ea typeface="+mj-ea"/>
                <a:cs typeface="+mj-cs"/>
              </a:rPr>
              <a:t>Quels sont les facteurs qui permettent les apprentissages</a:t>
            </a:r>
            <a:br>
              <a:rPr lang="fr-FR" sz="2000" dirty="0" smtClean="0">
                <a:ea typeface="+mj-ea"/>
                <a:cs typeface="+mj-cs"/>
              </a:rPr>
            </a:br>
            <a:r>
              <a:rPr lang="fr-FR" sz="2000" dirty="0" smtClean="0">
                <a:ea typeface="+mj-ea"/>
                <a:cs typeface="+mj-cs"/>
              </a:rPr>
              <a:t> de connaissances secondaires ?</a:t>
            </a:r>
            <a:endParaRPr lang="fr-FR" sz="2000" dirty="0">
              <a:ea typeface="+mj-ea"/>
              <a:cs typeface="+mj-cs"/>
            </a:endParaRPr>
          </a:p>
        </p:txBody>
      </p:sp>
      <p:grpSp>
        <p:nvGrpSpPr>
          <p:cNvPr id="33795" name="Grouper 11"/>
          <p:cNvGrpSpPr>
            <a:grpSpLocks/>
          </p:cNvGrpSpPr>
          <p:nvPr/>
        </p:nvGrpSpPr>
        <p:grpSpPr bwMode="auto">
          <a:xfrm>
            <a:off x="1268413" y="1189038"/>
            <a:ext cx="5254625" cy="3781425"/>
            <a:chOff x="1518222" y="1918134"/>
            <a:chExt cx="5255382" cy="3437520"/>
          </a:xfrm>
        </p:grpSpPr>
        <p:sp>
          <p:nvSpPr>
            <p:cNvPr id="33810" name="ZoneTexte 6"/>
            <p:cNvSpPr txBox="1">
              <a:spLocks noChangeArrowheads="1"/>
            </p:cNvSpPr>
            <p:nvPr/>
          </p:nvSpPr>
          <p:spPr bwMode="auto">
            <a:xfrm>
              <a:off x="2932359" y="4991980"/>
              <a:ext cx="2452512" cy="363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/>
                <a:t>Apprentissages</a:t>
              </a:r>
            </a:p>
          </p:txBody>
        </p:sp>
        <p:sp>
          <p:nvSpPr>
            <p:cNvPr id="33811" name="ZoneTexte 7"/>
            <p:cNvSpPr txBox="1">
              <a:spLocks noChangeArrowheads="1"/>
            </p:cNvSpPr>
            <p:nvPr/>
          </p:nvSpPr>
          <p:spPr bwMode="auto">
            <a:xfrm>
              <a:off x="2031058" y="3463513"/>
              <a:ext cx="4291895" cy="363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/>
                <a:t>Engagement dans la tâche</a:t>
              </a:r>
            </a:p>
          </p:txBody>
        </p:sp>
        <p:sp>
          <p:nvSpPr>
            <p:cNvPr id="33812" name="ZoneTexte 8"/>
            <p:cNvSpPr txBox="1">
              <a:spLocks noChangeArrowheads="1"/>
            </p:cNvSpPr>
            <p:nvPr/>
          </p:nvSpPr>
          <p:spPr bwMode="auto">
            <a:xfrm>
              <a:off x="1518222" y="1918134"/>
              <a:ext cx="5255382" cy="643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/>
                <a:t>Estime de soi – Confiance en soi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/>
                <a:t>Buts d’attribution </a:t>
              </a:r>
            </a:p>
          </p:txBody>
        </p:sp>
        <p:sp>
          <p:nvSpPr>
            <p:cNvPr id="10" name="Flèche vers le bas 9"/>
            <p:cNvSpPr/>
            <p:nvPr/>
          </p:nvSpPr>
          <p:spPr>
            <a:xfrm>
              <a:off x="3905041" y="2658857"/>
              <a:ext cx="481744" cy="70076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/>
            </a:p>
          </p:txBody>
        </p:sp>
        <p:sp>
          <p:nvSpPr>
            <p:cNvPr id="11" name="Flèche vers le bas 10"/>
            <p:cNvSpPr/>
            <p:nvPr/>
          </p:nvSpPr>
          <p:spPr>
            <a:xfrm>
              <a:off x="3905041" y="4174424"/>
              <a:ext cx="481744" cy="70076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/>
            </a:p>
          </p:txBody>
        </p:sp>
      </p:grpSp>
      <p:sp>
        <p:nvSpPr>
          <p:cNvPr id="33796" name="ZoneTexte 12"/>
          <p:cNvSpPr txBox="1">
            <a:spLocks noChangeArrowheads="1"/>
          </p:cNvSpPr>
          <p:nvPr/>
        </p:nvSpPr>
        <p:spPr bwMode="auto">
          <a:xfrm>
            <a:off x="4137025" y="2078038"/>
            <a:ext cx="110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0000"/>
                </a:solidFill>
              </a:rPr>
              <a:t>permet</a:t>
            </a: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1689100" y="5748338"/>
            <a:ext cx="5824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0000"/>
                </a:solidFill>
              </a:rPr>
              <a:t>Dimension cognitive : ergonomie de l’environnement d’apprentissage</a:t>
            </a:r>
          </a:p>
        </p:txBody>
      </p:sp>
      <p:sp>
        <p:nvSpPr>
          <p:cNvPr id="2" name="Demi-tour 1"/>
          <p:cNvSpPr/>
          <p:nvPr/>
        </p:nvSpPr>
        <p:spPr>
          <a:xfrm rot="10800000">
            <a:off x="1166895" y="2176524"/>
            <a:ext cx="5356631" cy="3563684"/>
          </a:xfrm>
          <a:prstGeom prst="uturnArrow">
            <a:avLst>
              <a:gd name="adj1" fmla="val 16205"/>
              <a:gd name="adj2" fmla="val 25000"/>
              <a:gd name="adj3" fmla="val 28769"/>
              <a:gd name="adj4" fmla="val 43750"/>
              <a:gd name="adj5" fmla="val 75000"/>
            </a:avLst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8000"/>
                </a:schemeClr>
              </a:gs>
              <a:gs pos="34000">
                <a:schemeClr val="accent1">
                  <a:shade val="70000"/>
                  <a:satMod val="140000"/>
                  <a:alpha val="800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800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800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solidFill>
                <a:schemeClr val="tx1"/>
              </a:solidFill>
            </a:endParaRP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 rot="16200000" flipH="1">
            <a:off x="-641349" y="3152775"/>
            <a:ext cx="2857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0000"/>
                </a:solidFill>
              </a:rPr>
              <a:t>Dimension conative (d’engagement)</a:t>
            </a:r>
          </a:p>
        </p:txBody>
      </p:sp>
      <p:sp>
        <p:nvSpPr>
          <p:cNvPr id="33802" name="ZoneTexte 16"/>
          <p:cNvSpPr txBox="1">
            <a:spLocks noChangeArrowheads="1"/>
          </p:cNvSpPr>
          <p:nvPr/>
        </p:nvSpPr>
        <p:spPr bwMode="auto">
          <a:xfrm>
            <a:off x="4137025" y="3719513"/>
            <a:ext cx="1863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0000"/>
                </a:solidFill>
              </a:rPr>
              <a:t>conditionnent</a:t>
            </a:r>
          </a:p>
        </p:txBody>
      </p:sp>
      <p:grpSp>
        <p:nvGrpSpPr>
          <p:cNvPr id="3" name="Grouper 2"/>
          <p:cNvGrpSpPr>
            <a:grpSpLocks/>
          </p:cNvGrpSpPr>
          <p:nvPr/>
        </p:nvGrpSpPr>
        <p:grpSpPr bwMode="auto">
          <a:xfrm>
            <a:off x="6137275" y="1155700"/>
            <a:ext cx="2803525" cy="773113"/>
            <a:chOff x="6138054" y="1155700"/>
            <a:chExt cx="2802746" cy="772694"/>
          </a:xfrm>
        </p:grpSpPr>
        <p:sp>
          <p:nvSpPr>
            <p:cNvPr id="33806" name="ZoneTexte 14"/>
            <p:cNvSpPr txBox="1">
              <a:spLocks noChangeArrowheads="1"/>
            </p:cNvSpPr>
            <p:nvPr/>
          </p:nvSpPr>
          <p:spPr bwMode="auto">
            <a:xfrm>
              <a:off x="6338888" y="1155700"/>
              <a:ext cx="26019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>
                  <a:solidFill>
                    <a:srgbClr val="FF0000"/>
                  </a:solidFill>
                </a:rPr>
                <a:t>Dimension affective</a:t>
              </a:r>
            </a:p>
          </p:txBody>
        </p:sp>
        <p:sp>
          <p:nvSpPr>
            <p:cNvPr id="17" name="Flèche vers le bas 16"/>
            <p:cNvSpPr/>
            <p:nvPr/>
          </p:nvSpPr>
          <p:spPr bwMode="auto">
            <a:xfrm rot="5400000" flipH="1">
              <a:off x="6282688" y="1302085"/>
              <a:ext cx="481675" cy="770943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/>
            </a:p>
          </p:txBody>
        </p:sp>
      </p:grpSp>
      <p:sp>
        <p:nvSpPr>
          <p:cNvPr id="33804" name="ZoneTexte 3"/>
          <p:cNvSpPr txBox="1">
            <a:spLocks noChangeArrowheads="1"/>
          </p:cNvSpPr>
          <p:nvPr/>
        </p:nvSpPr>
        <p:spPr bwMode="auto">
          <a:xfrm>
            <a:off x="4789488" y="6403975"/>
            <a:ext cx="4354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(NKambou, Delozanne &amp; Frasson, 2007) </a:t>
            </a:r>
          </a:p>
        </p:txBody>
      </p:sp>
      <p:sp>
        <p:nvSpPr>
          <p:cNvPr id="33805" name="ZoneTexte 25"/>
          <p:cNvSpPr txBox="1">
            <a:spLocks noChangeArrowheads="1"/>
          </p:cNvSpPr>
          <p:nvPr/>
        </p:nvSpPr>
        <p:spPr bwMode="auto">
          <a:xfrm>
            <a:off x="7392988" y="-12700"/>
            <a:ext cx="1633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Apprendre !?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oneTexte 6"/>
          <p:cNvSpPr txBox="1">
            <a:spLocks noChangeArrowheads="1"/>
          </p:cNvSpPr>
          <p:nvPr/>
        </p:nvSpPr>
        <p:spPr bwMode="auto">
          <a:xfrm>
            <a:off x="-101600" y="4670425"/>
            <a:ext cx="3538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Perception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de la contrôlabilité de l’activité</a:t>
            </a:r>
          </a:p>
        </p:txBody>
      </p:sp>
      <p:sp>
        <p:nvSpPr>
          <p:cNvPr id="34819" name="ZoneTexte 7"/>
          <p:cNvSpPr txBox="1">
            <a:spLocks noChangeArrowheads="1"/>
          </p:cNvSpPr>
          <p:nvPr/>
        </p:nvSpPr>
        <p:spPr bwMode="auto">
          <a:xfrm>
            <a:off x="-101600" y="3422650"/>
            <a:ext cx="3498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Perception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de sa compétence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 pour réaliser l’activité</a:t>
            </a:r>
          </a:p>
        </p:txBody>
      </p:sp>
      <p:sp>
        <p:nvSpPr>
          <p:cNvPr id="34820" name="ZoneTexte 8"/>
          <p:cNvSpPr txBox="1">
            <a:spLocks noChangeArrowheads="1"/>
          </p:cNvSpPr>
          <p:nvPr/>
        </p:nvSpPr>
        <p:spPr bwMode="auto">
          <a:xfrm>
            <a:off x="0" y="2509838"/>
            <a:ext cx="3371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Perception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 du but de l’activité</a:t>
            </a:r>
          </a:p>
        </p:txBody>
      </p:sp>
      <p:sp>
        <p:nvSpPr>
          <p:cNvPr id="34821" name="ZoneTexte 11"/>
          <p:cNvSpPr txBox="1">
            <a:spLocks noChangeArrowheads="1"/>
          </p:cNvSpPr>
          <p:nvPr/>
        </p:nvSpPr>
        <p:spPr bwMode="auto">
          <a:xfrm>
            <a:off x="557213" y="1865313"/>
            <a:ext cx="25923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/>
              <a:t>La motivation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2605088" y="5478463"/>
            <a:ext cx="3160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FF6600"/>
                </a:solidFill>
              </a:rPr>
              <a:t>Ce sont des perceptions !</a:t>
            </a:r>
          </a:p>
        </p:txBody>
      </p:sp>
      <p:sp>
        <p:nvSpPr>
          <p:cNvPr id="34823" name="ZoneTexte 6"/>
          <p:cNvSpPr txBox="1">
            <a:spLocks noChangeArrowheads="1"/>
          </p:cNvSpPr>
          <p:nvPr/>
        </p:nvSpPr>
        <p:spPr bwMode="auto">
          <a:xfrm>
            <a:off x="4044950" y="4525963"/>
            <a:ext cx="4495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Perception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de la contrôlabilité de l’</a:t>
            </a:r>
            <a:r>
              <a:rPr lang="fr-FR" altLang="ja-JP" sz="1800"/>
              <a:t>échec</a:t>
            </a:r>
            <a:endParaRPr lang="fr-FR" altLang="fr-FR" sz="1800"/>
          </a:p>
        </p:txBody>
      </p:sp>
      <p:sp>
        <p:nvSpPr>
          <p:cNvPr id="34824" name="ZoneTexte 7"/>
          <p:cNvSpPr txBox="1">
            <a:spLocks noChangeArrowheads="1"/>
          </p:cNvSpPr>
          <p:nvPr/>
        </p:nvSpPr>
        <p:spPr bwMode="auto">
          <a:xfrm>
            <a:off x="4416425" y="3524250"/>
            <a:ext cx="3752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Perception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de la stabilité de l’échec</a:t>
            </a:r>
          </a:p>
        </p:txBody>
      </p:sp>
      <p:sp>
        <p:nvSpPr>
          <p:cNvPr id="34825" name="ZoneTexte 8"/>
          <p:cNvSpPr txBox="1">
            <a:spLocks noChangeArrowheads="1"/>
          </p:cNvSpPr>
          <p:nvPr/>
        </p:nvSpPr>
        <p:spPr bwMode="auto">
          <a:xfrm>
            <a:off x="4606925" y="2509838"/>
            <a:ext cx="3371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Perception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 du lieu de l’</a:t>
            </a:r>
            <a:r>
              <a:rPr lang="fr-FR" altLang="ja-JP" sz="1800"/>
              <a:t>échec</a:t>
            </a:r>
            <a:endParaRPr lang="fr-FR" altLang="fr-FR" sz="1800"/>
          </a:p>
        </p:txBody>
      </p:sp>
      <p:sp>
        <p:nvSpPr>
          <p:cNvPr id="34826" name="ZoneTexte 11"/>
          <p:cNvSpPr txBox="1">
            <a:spLocks noChangeArrowheads="1"/>
          </p:cNvSpPr>
          <p:nvPr/>
        </p:nvSpPr>
        <p:spPr bwMode="auto">
          <a:xfrm>
            <a:off x="4416425" y="1839913"/>
            <a:ext cx="3732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/>
              <a:t>L’espérance de succès</a:t>
            </a:r>
          </a:p>
        </p:txBody>
      </p:sp>
      <p:sp>
        <p:nvSpPr>
          <p:cNvPr id="34827" name="ZoneTexte 12"/>
          <p:cNvSpPr txBox="1">
            <a:spLocks noChangeArrowheads="1"/>
          </p:cNvSpPr>
          <p:nvPr/>
        </p:nvSpPr>
        <p:spPr bwMode="auto">
          <a:xfrm>
            <a:off x="3644900" y="1155700"/>
            <a:ext cx="422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/>
              <a:t>Sur la dimension conative :</a:t>
            </a:r>
          </a:p>
        </p:txBody>
      </p:sp>
      <p:sp>
        <p:nvSpPr>
          <p:cNvPr id="34828" name="ZoneTexte 1"/>
          <p:cNvSpPr txBox="1">
            <a:spLocks noChangeArrowheads="1"/>
          </p:cNvSpPr>
          <p:nvPr/>
        </p:nvSpPr>
        <p:spPr bwMode="auto">
          <a:xfrm>
            <a:off x="6586538" y="6146800"/>
            <a:ext cx="1849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(Huart, T., 2001)</a:t>
            </a:r>
          </a:p>
        </p:txBody>
      </p:sp>
      <p:sp>
        <p:nvSpPr>
          <p:cNvPr id="34829" name="Titre 1"/>
          <p:cNvSpPr txBox="1">
            <a:spLocks/>
          </p:cNvSpPr>
          <p:nvPr/>
        </p:nvSpPr>
        <p:spPr bwMode="auto">
          <a:xfrm>
            <a:off x="0" y="3937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solidFill>
                  <a:schemeClr val="tx2"/>
                </a:solidFill>
              </a:rPr>
              <a:t>Quels sont les facteurs qui favorisent les apprentissages</a:t>
            </a:r>
            <a:br>
              <a:rPr lang="fr-FR" altLang="fr-FR" sz="2000">
                <a:solidFill>
                  <a:schemeClr val="tx2"/>
                </a:solidFill>
              </a:rPr>
            </a:br>
            <a:r>
              <a:rPr lang="fr-FR" altLang="fr-FR" sz="2000">
                <a:solidFill>
                  <a:schemeClr val="tx2"/>
                </a:solidFill>
              </a:rPr>
              <a:t> de connaissances à l’école ?</a:t>
            </a:r>
          </a:p>
        </p:txBody>
      </p:sp>
      <p:sp>
        <p:nvSpPr>
          <p:cNvPr id="34830" name="ZoneTexte 25"/>
          <p:cNvSpPr txBox="1">
            <a:spLocks noChangeArrowheads="1"/>
          </p:cNvSpPr>
          <p:nvPr/>
        </p:nvSpPr>
        <p:spPr bwMode="auto">
          <a:xfrm>
            <a:off x="7392988" y="-12700"/>
            <a:ext cx="1633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Apprendre !?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ChangeArrowheads="1"/>
          </p:cNvSpPr>
          <p:nvPr/>
        </p:nvSpPr>
        <p:spPr bwMode="auto">
          <a:xfrm>
            <a:off x="117475" y="1924050"/>
            <a:ext cx="6464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L’attitude des enseignants</a:t>
            </a:r>
            <a:endParaRPr lang="fr-FR" altLang="fr-FR" sz="1800"/>
          </a:p>
        </p:txBody>
      </p:sp>
      <p:sp>
        <p:nvSpPr>
          <p:cNvPr id="35843" name="ZoneTexte 10"/>
          <p:cNvSpPr txBox="1">
            <a:spLocks noChangeArrowheads="1"/>
          </p:cNvSpPr>
          <p:nvPr/>
        </p:nvSpPr>
        <p:spPr bwMode="auto">
          <a:xfrm>
            <a:off x="765175" y="2243138"/>
            <a:ext cx="81486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altLang="fr-FR" sz="1800"/>
              <a:t>Empathie, sympathie, indulgence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altLang="fr-FR" sz="1800"/>
              <a:t>Communication non-verbale, dynamique, claire, qui favorise la participation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altLang="fr-FR" sz="1800"/>
              <a:t>Qui développe l’intérêt situationnel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altLang="fr-FR" sz="1800"/>
              <a:t>Qui encourage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altLang="fr-FR" sz="1800"/>
              <a:t>Qui est juste 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altLang="fr-FR" sz="1800"/>
              <a:t>Qui est disponible</a:t>
            </a:r>
          </a:p>
        </p:txBody>
      </p:sp>
      <p:sp>
        <p:nvSpPr>
          <p:cNvPr id="35844" name="ZoneTexte 1"/>
          <p:cNvSpPr txBox="1">
            <a:spLocks noChangeArrowheads="1"/>
          </p:cNvSpPr>
          <p:nvPr/>
        </p:nvSpPr>
        <p:spPr bwMode="auto">
          <a:xfrm>
            <a:off x="4918075" y="4116388"/>
            <a:ext cx="332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Amadieu, F. &amp; Tricot, A. (2015)</a:t>
            </a:r>
          </a:p>
        </p:txBody>
      </p:sp>
      <p:sp>
        <p:nvSpPr>
          <p:cNvPr id="35845" name="ZoneTexte 12"/>
          <p:cNvSpPr txBox="1">
            <a:spLocks noChangeArrowheads="1"/>
          </p:cNvSpPr>
          <p:nvPr/>
        </p:nvSpPr>
        <p:spPr bwMode="auto">
          <a:xfrm>
            <a:off x="3405188" y="1171575"/>
            <a:ext cx="5367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/>
              <a:t>Sur la dimension socio-affective :</a:t>
            </a:r>
          </a:p>
        </p:txBody>
      </p:sp>
      <p:sp>
        <p:nvSpPr>
          <p:cNvPr id="35846" name="ZoneTexte 10"/>
          <p:cNvSpPr txBox="1">
            <a:spLocks noChangeArrowheads="1"/>
          </p:cNvSpPr>
          <p:nvPr/>
        </p:nvSpPr>
        <p:spPr bwMode="auto">
          <a:xfrm>
            <a:off x="390525" y="4891088"/>
            <a:ext cx="8828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altLang="fr-FR" sz="1800"/>
              <a:t>Création d’un </a:t>
            </a:r>
            <a:r>
              <a:rPr lang="fr-FR" altLang="fr-FR" sz="1800" b="1"/>
              <a:t>climat</a:t>
            </a:r>
            <a:r>
              <a:rPr lang="fr-FR" altLang="fr-FR" sz="1800"/>
              <a:t> agréable et propice au travail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altLang="fr-FR" sz="1800"/>
              <a:t>Encouragement de la sociabilité, des rencontres, des échanges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altLang="fr-FR" sz="1800"/>
              <a:t>Développement de l’autonomie et de la créativité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altLang="fr-FR" sz="1800"/>
              <a:t>Prise en compte des rythmes d’apprentissage (temps de travail – temps de pause)</a:t>
            </a:r>
          </a:p>
        </p:txBody>
      </p:sp>
      <p:sp>
        <p:nvSpPr>
          <p:cNvPr id="35847" name="ZoneTexte 1"/>
          <p:cNvSpPr txBox="1">
            <a:spLocks noChangeArrowheads="1"/>
          </p:cNvSpPr>
          <p:nvPr/>
        </p:nvSpPr>
        <p:spPr bwMode="auto">
          <a:xfrm>
            <a:off x="4899025" y="6154738"/>
            <a:ext cx="3841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Ficher &amp; Moles (2003)   Kolb (1984)    </a:t>
            </a:r>
          </a:p>
        </p:txBody>
      </p:sp>
      <p:sp>
        <p:nvSpPr>
          <p:cNvPr id="35848" name="Rectangle 7"/>
          <p:cNvSpPr>
            <a:spLocks noChangeArrowheads="1"/>
          </p:cNvSpPr>
          <p:nvPr/>
        </p:nvSpPr>
        <p:spPr bwMode="auto">
          <a:xfrm>
            <a:off x="390525" y="4578350"/>
            <a:ext cx="6464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Le design spatial</a:t>
            </a:r>
            <a:endParaRPr lang="fr-FR" altLang="fr-FR" sz="180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0" y="393700"/>
            <a:ext cx="9144000" cy="762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fr-FR" altLang="fr-FR" sz="2000" smtClean="0"/>
              <a:t>Quels sont les facteurs qui favorisent les apprentissages</a:t>
            </a:r>
            <a:br>
              <a:rPr lang="fr-FR" altLang="fr-FR" sz="2000" smtClean="0"/>
            </a:br>
            <a:r>
              <a:rPr lang="fr-FR" altLang="fr-FR" sz="2000" smtClean="0"/>
              <a:t> de connaissances à l’école ?</a:t>
            </a:r>
          </a:p>
        </p:txBody>
      </p:sp>
      <p:sp>
        <p:nvSpPr>
          <p:cNvPr id="35850" name="ZoneTexte 25"/>
          <p:cNvSpPr txBox="1">
            <a:spLocks noChangeArrowheads="1"/>
          </p:cNvSpPr>
          <p:nvPr/>
        </p:nvSpPr>
        <p:spPr bwMode="auto">
          <a:xfrm>
            <a:off x="7392988" y="-12700"/>
            <a:ext cx="1633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Apprendre !?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u contenu 2"/>
          <p:cNvSpPr>
            <a:spLocks noGrp="1"/>
          </p:cNvSpPr>
          <p:nvPr>
            <p:ph idx="1"/>
          </p:nvPr>
        </p:nvSpPr>
        <p:spPr>
          <a:xfrm>
            <a:off x="490538" y="3897313"/>
            <a:ext cx="2151062" cy="4349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r-FR" altLang="fr-FR" sz="1800" smtClean="0"/>
              <a:t>L’engagement actif </a:t>
            </a:r>
          </a:p>
          <a:p>
            <a:pPr marL="0" indent="0" eaLnBrk="1" hangingPunct="1"/>
            <a:endParaRPr lang="fr-FR" altLang="fr-FR" sz="18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r-FR" altLang="fr-FR" sz="1800" smtClean="0"/>
          </a:p>
        </p:txBody>
      </p:sp>
      <p:sp>
        <p:nvSpPr>
          <p:cNvPr id="36867" name="Espace réservé du contenu 2"/>
          <p:cNvSpPr txBox="1">
            <a:spLocks/>
          </p:cNvSpPr>
          <p:nvPr/>
        </p:nvSpPr>
        <p:spPr bwMode="auto">
          <a:xfrm>
            <a:off x="490538" y="3240088"/>
            <a:ext cx="154146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 sz="1800"/>
              <a:t>L’attention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r-FR" altLang="fr-FR" sz="1800"/>
          </a:p>
        </p:txBody>
      </p:sp>
      <p:sp>
        <p:nvSpPr>
          <p:cNvPr id="36868" name="Espace réservé du contenu 2"/>
          <p:cNvSpPr txBox="1">
            <a:spLocks/>
          </p:cNvSpPr>
          <p:nvPr/>
        </p:nvSpPr>
        <p:spPr bwMode="auto">
          <a:xfrm>
            <a:off x="490538" y="4546600"/>
            <a:ext cx="2608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 sz="1800"/>
              <a:t>Le retour d’information </a:t>
            </a:r>
          </a:p>
          <a:p>
            <a:pPr eaLnBrk="1" hangingPunct="1"/>
            <a:endParaRPr lang="fr-FR" altLang="fr-FR" sz="1800"/>
          </a:p>
          <a:p>
            <a:pPr eaLnBrk="1" hangingPunct="1">
              <a:buFont typeface="Arial" panose="020B0604020202020204" pitchFamily="34" charset="0"/>
              <a:buNone/>
            </a:pPr>
            <a:endParaRPr lang="fr-FR" altLang="fr-FR" sz="1800"/>
          </a:p>
        </p:txBody>
      </p:sp>
      <p:sp>
        <p:nvSpPr>
          <p:cNvPr id="36869" name="Espace réservé du contenu 2"/>
          <p:cNvSpPr txBox="1">
            <a:spLocks/>
          </p:cNvSpPr>
          <p:nvPr/>
        </p:nvSpPr>
        <p:spPr bwMode="auto">
          <a:xfrm>
            <a:off x="490538" y="5219700"/>
            <a:ext cx="190976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 sz="1800"/>
              <a:t>La consolidation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90538" y="5930900"/>
            <a:ext cx="2009775" cy="460375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800" dirty="0" smtClean="0"/>
              <a:t>(Dehaene, 2013)</a:t>
            </a:r>
          </a:p>
          <a:p>
            <a:pPr fontAlgn="auto">
              <a:spcAft>
                <a:spcPts val="0"/>
              </a:spcAft>
              <a:defRPr/>
            </a:pPr>
            <a:endParaRPr lang="fr-FR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</p:txBody>
      </p:sp>
      <p:sp>
        <p:nvSpPr>
          <p:cNvPr id="36871" name="ZoneTexte 12"/>
          <p:cNvSpPr txBox="1">
            <a:spLocks noChangeArrowheads="1"/>
          </p:cNvSpPr>
          <p:nvPr/>
        </p:nvSpPr>
        <p:spPr bwMode="auto">
          <a:xfrm>
            <a:off x="3975100" y="1171575"/>
            <a:ext cx="444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/>
              <a:t>Sur la dimension cognitive :</a:t>
            </a:r>
          </a:p>
        </p:txBody>
      </p:sp>
      <p:sp>
        <p:nvSpPr>
          <p:cNvPr id="36872" name="ZoneTexte 1"/>
          <p:cNvSpPr txBox="1">
            <a:spLocks noChangeArrowheads="1"/>
          </p:cNvSpPr>
          <p:nvPr/>
        </p:nvSpPr>
        <p:spPr bwMode="auto">
          <a:xfrm>
            <a:off x="279400" y="2095500"/>
            <a:ext cx="2933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/>
              <a:t>Les quatre piliers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/>
              <a:t>de l’apprentissage </a:t>
            </a:r>
          </a:p>
        </p:txBody>
      </p:sp>
      <p:sp>
        <p:nvSpPr>
          <p:cNvPr id="36873" name="ZoneTexte 10"/>
          <p:cNvSpPr txBox="1">
            <a:spLocks noChangeArrowheads="1"/>
          </p:cNvSpPr>
          <p:nvPr/>
        </p:nvSpPr>
        <p:spPr bwMode="auto">
          <a:xfrm>
            <a:off x="4787900" y="1985963"/>
            <a:ext cx="3670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/>
              <a:t>La prise en compte des caractéristiques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/>
              <a:t>du système cognitif </a:t>
            </a:r>
          </a:p>
        </p:txBody>
      </p:sp>
      <p:sp>
        <p:nvSpPr>
          <p:cNvPr id="36874" name="Espace réservé du contenu 2"/>
          <p:cNvSpPr txBox="1">
            <a:spLocks/>
          </p:cNvSpPr>
          <p:nvPr/>
        </p:nvSpPr>
        <p:spPr bwMode="auto">
          <a:xfrm>
            <a:off x="4902200" y="4560888"/>
            <a:ext cx="3556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 sz="1800"/>
              <a:t>Profondeur de traitement</a:t>
            </a:r>
          </a:p>
        </p:txBody>
      </p:sp>
      <p:sp>
        <p:nvSpPr>
          <p:cNvPr id="36875" name="Espace réservé du contenu 2"/>
          <p:cNvSpPr txBox="1">
            <a:spLocks/>
          </p:cNvSpPr>
          <p:nvPr/>
        </p:nvSpPr>
        <p:spPr bwMode="auto">
          <a:xfrm>
            <a:off x="4787900" y="3860800"/>
            <a:ext cx="3344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 sz="1800"/>
              <a:t>Théorie de la charge cognitive</a:t>
            </a:r>
          </a:p>
        </p:txBody>
      </p:sp>
      <p:sp>
        <p:nvSpPr>
          <p:cNvPr id="36876" name="Espace réservé du contenu 2"/>
          <p:cNvSpPr txBox="1">
            <a:spLocks/>
          </p:cNvSpPr>
          <p:nvPr/>
        </p:nvSpPr>
        <p:spPr bwMode="auto">
          <a:xfrm>
            <a:off x="4902200" y="5219700"/>
            <a:ext cx="35560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 sz="1800"/>
              <a:t>Fréquence de rappel des informations</a:t>
            </a:r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5299075" y="5888038"/>
            <a:ext cx="2009775" cy="460375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800" dirty="0" smtClean="0"/>
              <a:t>(</a:t>
            </a:r>
            <a:r>
              <a:rPr lang="fr-FR" sz="1800" dirty="0" err="1" smtClean="0"/>
              <a:t>Sweller</a:t>
            </a:r>
            <a:r>
              <a:rPr lang="fr-FR" sz="1800" dirty="0" smtClean="0"/>
              <a:t>, 1996)</a:t>
            </a:r>
          </a:p>
          <a:p>
            <a:pPr fontAlgn="auto">
              <a:spcAft>
                <a:spcPts val="0"/>
              </a:spcAft>
              <a:defRPr/>
            </a:pPr>
            <a:endParaRPr lang="fr-FR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0" y="393700"/>
            <a:ext cx="9144000" cy="762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fr-FR" altLang="fr-FR" sz="2000" smtClean="0"/>
              <a:t>Quels sont les facteurs qui favorisent les apprentissages</a:t>
            </a:r>
            <a:br>
              <a:rPr lang="fr-FR" altLang="fr-FR" sz="2000" smtClean="0"/>
            </a:br>
            <a:r>
              <a:rPr lang="fr-FR" altLang="fr-FR" sz="2000" smtClean="0"/>
              <a:t> de connaissances à l’école ?</a:t>
            </a:r>
          </a:p>
        </p:txBody>
      </p:sp>
      <p:sp>
        <p:nvSpPr>
          <p:cNvPr id="36879" name="ZoneTexte 25"/>
          <p:cNvSpPr txBox="1">
            <a:spLocks noChangeArrowheads="1"/>
          </p:cNvSpPr>
          <p:nvPr/>
        </p:nvSpPr>
        <p:spPr bwMode="auto">
          <a:xfrm>
            <a:off x="7392988" y="-12700"/>
            <a:ext cx="1633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Apprendre !?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2063" y="377825"/>
            <a:ext cx="6611937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altLang="fr-FR" smtClean="0"/>
              <a:t>Positionnement pédagogique</a:t>
            </a:r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412750" y="1508125"/>
            <a:ext cx="8596313" cy="8731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r-FR" altLang="fr-FR" smtClean="0">
                <a:solidFill>
                  <a:srgbClr val="292934"/>
                </a:solidFill>
              </a:rPr>
              <a:t>L’école doit permettre des apprentissages de connaissances durables et transférables 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r-FR" altLang="fr-FR" smtClean="0"/>
              <a:t>					</a:t>
            </a:r>
            <a:endParaRPr lang="fr-FR" altLang="fr-FR" smtClean="0">
              <a:hlinkClick r:id="rId2" action="ppaction://hlinksldjump"/>
            </a:endParaRPr>
          </a:p>
        </p:txBody>
      </p:sp>
      <p:sp>
        <p:nvSpPr>
          <p:cNvPr id="9220" name="Espace réservé du contenu 2"/>
          <p:cNvSpPr txBox="1">
            <a:spLocks/>
          </p:cNvSpPr>
          <p:nvPr/>
        </p:nvSpPr>
        <p:spPr bwMode="auto">
          <a:xfrm>
            <a:off x="412750" y="3895725"/>
            <a:ext cx="8191500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 b="1">
                <a:solidFill>
                  <a:srgbClr val="292934"/>
                </a:solidFill>
              </a:rPr>
              <a:t>L’école</a:t>
            </a:r>
            <a:r>
              <a:rPr lang="fr-FR" altLang="fr-FR">
                <a:solidFill>
                  <a:srgbClr val="292934"/>
                </a:solidFill>
              </a:rPr>
              <a:t> est un </a:t>
            </a:r>
            <a:r>
              <a:rPr lang="fr-FR" altLang="fr-FR" b="1">
                <a:solidFill>
                  <a:srgbClr val="292934"/>
                </a:solidFill>
              </a:rPr>
              <a:t>lieu de vie </a:t>
            </a:r>
            <a:r>
              <a:rPr lang="fr-FR" altLang="fr-FR">
                <a:solidFill>
                  <a:srgbClr val="292934"/>
                </a:solidFill>
              </a:rPr>
              <a:t>qui doit proposer aux élèves des environnements :</a:t>
            </a:r>
          </a:p>
          <a:p>
            <a:pPr eaLnBrk="1" hangingPunct="1">
              <a:buFontTx/>
              <a:buChar char="-"/>
            </a:pPr>
            <a:r>
              <a:rPr lang="fr-FR" altLang="fr-FR">
                <a:solidFill>
                  <a:srgbClr val="292934"/>
                </a:solidFill>
              </a:rPr>
              <a:t> enrichis qui stimulent leur système cognitif</a:t>
            </a:r>
          </a:p>
          <a:p>
            <a:pPr eaLnBrk="1" hangingPunct="1">
              <a:buFontTx/>
              <a:buChar char="-"/>
            </a:pPr>
            <a:r>
              <a:rPr lang="fr-FR" altLang="fr-FR">
                <a:solidFill>
                  <a:srgbClr val="292934"/>
                </a:solidFill>
              </a:rPr>
              <a:t> qui leur permettent de se valoriser, de s’épanouir</a:t>
            </a:r>
          </a:p>
          <a:p>
            <a:pPr eaLnBrk="1" hangingPunct="1">
              <a:buFontTx/>
              <a:buChar char="-"/>
            </a:pPr>
            <a:endParaRPr lang="fr-FR" altLang="fr-FR" sz="1800">
              <a:solidFill>
                <a:srgbClr val="292934"/>
              </a:solidFill>
              <a:hlinkClick r:id="rId2" action="ppaction://hlinksldjump"/>
            </a:endParaRPr>
          </a:p>
        </p:txBody>
      </p:sp>
      <p:sp>
        <p:nvSpPr>
          <p:cNvPr id="9221" name="Espace réservé du contenu 2"/>
          <p:cNvSpPr txBox="1">
            <a:spLocks/>
          </p:cNvSpPr>
          <p:nvPr/>
        </p:nvSpPr>
        <p:spPr bwMode="auto">
          <a:xfrm>
            <a:off x="412750" y="2436813"/>
            <a:ext cx="8416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/>
              <a:t>L’élève est un être humain en développement qui doit être accompagné dans la construction de sa représentation du monde (technologique, social, littéraire, ….)</a:t>
            </a:r>
            <a:endParaRPr lang="fr-FR" altLang="fr-FR" sz="1800">
              <a:hlinkClick r:id="rId2" action="ppaction://hlinksldjump"/>
            </a:endParaRPr>
          </a:p>
        </p:txBody>
      </p:sp>
      <p:sp>
        <p:nvSpPr>
          <p:cNvPr id="9222" name="ZoneTexte 25"/>
          <p:cNvSpPr txBox="1">
            <a:spLocks noChangeArrowheads="1"/>
          </p:cNvSpPr>
          <p:nvPr/>
        </p:nvSpPr>
        <p:spPr bwMode="auto">
          <a:xfrm>
            <a:off x="7392988" y="-12700"/>
            <a:ext cx="1530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introduction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oneTexte 7"/>
          <p:cNvSpPr txBox="1">
            <a:spLocks noChangeArrowheads="1"/>
          </p:cNvSpPr>
          <p:nvPr/>
        </p:nvSpPr>
        <p:spPr bwMode="auto">
          <a:xfrm>
            <a:off x="369888" y="898525"/>
            <a:ext cx="3865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Un modèle de la communication :</a:t>
            </a:r>
          </a:p>
        </p:txBody>
      </p:sp>
      <p:sp>
        <p:nvSpPr>
          <p:cNvPr id="37891" name="ZoneTexte 1"/>
          <p:cNvSpPr txBox="1">
            <a:spLocks noChangeArrowheads="1"/>
          </p:cNvSpPr>
          <p:nvPr/>
        </p:nvSpPr>
        <p:spPr bwMode="auto">
          <a:xfrm>
            <a:off x="1073150" y="1331913"/>
            <a:ext cx="2160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(Modèle technique) </a:t>
            </a:r>
          </a:p>
        </p:txBody>
      </p:sp>
      <p:pic>
        <p:nvPicPr>
          <p:cNvPr id="37892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1701800"/>
            <a:ext cx="7573962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ZoneTexte 5"/>
          <p:cNvSpPr txBox="1">
            <a:spLocks noChangeArrowheads="1"/>
          </p:cNvSpPr>
          <p:nvPr/>
        </p:nvSpPr>
        <p:spPr bwMode="auto">
          <a:xfrm>
            <a:off x="5486400" y="5218113"/>
            <a:ext cx="3003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(Shannon et Weaver, 1949)</a:t>
            </a:r>
          </a:p>
        </p:txBody>
      </p:sp>
      <p:sp>
        <p:nvSpPr>
          <p:cNvPr id="37894" name="ZoneTexte 9"/>
          <p:cNvSpPr txBox="1">
            <a:spLocks noChangeArrowheads="1"/>
          </p:cNvSpPr>
          <p:nvPr/>
        </p:nvSpPr>
        <p:spPr bwMode="auto">
          <a:xfrm>
            <a:off x="5607050" y="0"/>
            <a:ext cx="3536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Enseigner c’est communiquer</a:t>
            </a:r>
          </a:p>
        </p:txBody>
      </p:sp>
      <p:sp>
        <p:nvSpPr>
          <p:cNvPr id="37895" name="Titre 1"/>
          <p:cNvSpPr txBox="1">
            <a:spLocks/>
          </p:cNvSpPr>
          <p:nvPr/>
        </p:nvSpPr>
        <p:spPr bwMode="auto">
          <a:xfrm>
            <a:off x="5721350" y="379413"/>
            <a:ext cx="320198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solidFill>
                  <a:schemeClr val="tx2"/>
                </a:solidFill>
              </a:rPr>
              <a:t>Les modèles concernés</a:t>
            </a:r>
          </a:p>
        </p:txBody>
      </p:sp>
      <p:sp>
        <p:nvSpPr>
          <p:cNvPr id="37896" name="ZoneTexte 7"/>
          <p:cNvSpPr txBox="1">
            <a:spLocks noChangeArrowheads="1"/>
          </p:cNvSpPr>
          <p:nvPr/>
        </p:nvSpPr>
        <p:spPr bwMode="auto">
          <a:xfrm>
            <a:off x="369888" y="5935663"/>
            <a:ext cx="8120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... Limites de ce modè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        ... et autres modèles adaptés aux communications entre humains.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2644775" y="709613"/>
            <a:ext cx="3711575" cy="5556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r-FR" sz="2000" dirty="0" smtClean="0"/>
              <a:t>Les niveaux taxonomiques</a:t>
            </a:r>
            <a:endParaRPr lang="fr-FR" sz="2000" dirty="0"/>
          </a:p>
        </p:txBody>
      </p:sp>
      <p:graphicFrame>
        <p:nvGraphicFramePr>
          <p:cNvPr id="38915" name="Objet 1"/>
          <p:cNvGraphicFramePr>
            <a:graphicFrameLocks noChangeAspect="1"/>
          </p:cNvGraphicFramePr>
          <p:nvPr/>
        </p:nvGraphicFramePr>
        <p:xfrm>
          <a:off x="487363" y="1997075"/>
          <a:ext cx="8026400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Document" r:id="rId3" imgW="5943381" imgH="1015963" progId="Word.Document.12">
                  <p:embed/>
                </p:oleObj>
              </mc:Choice>
              <mc:Fallback>
                <p:oleObj name="Document" r:id="rId3" imgW="5943381" imgH="1015963" progId="Word.Document.12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3" y="1997075"/>
                        <a:ext cx="8026400" cy="193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ZoneTexte 9"/>
          <p:cNvSpPr txBox="1">
            <a:spLocks noChangeArrowheads="1"/>
          </p:cNvSpPr>
          <p:nvPr/>
        </p:nvSpPr>
        <p:spPr bwMode="auto">
          <a:xfrm>
            <a:off x="4500563" y="0"/>
            <a:ext cx="4643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Apprendre...   ... pour devenir autonome</a:t>
            </a:r>
          </a:p>
        </p:txBody>
      </p:sp>
      <p:sp>
        <p:nvSpPr>
          <p:cNvPr id="38917" name="ZoneTexte 1"/>
          <p:cNvSpPr txBox="1">
            <a:spLocks noChangeArrowheads="1"/>
          </p:cNvSpPr>
          <p:nvPr/>
        </p:nvSpPr>
        <p:spPr bwMode="auto">
          <a:xfrm>
            <a:off x="1227138" y="4672013"/>
            <a:ext cx="6546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Ces niveaux taxonomiques visés contraignent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 les caractéristiques des environnements d’apprentissage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4"/>
          <p:cNvSpPr>
            <a:spLocks noGrp="1"/>
          </p:cNvSpPr>
          <p:nvPr>
            <p:ph type="title"/>
          </p:nvPr>
        </p:nvSpPr>
        <p:spPr>
          <a:xfrm>
            <a:off x="2141538" y="427038"/>
            <a:ext cx="4668837" cy="4651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fr-FR" altLang="fr-FR" sz="2000" smtClean="0"/>
              <a:t>L’autonomie dans une tâche finalisée</a:t>
            </a:r>
          </a:p>
        </p:txBody>
      </p:sp>
      <p:grpSp>
        <p:nvGrpSpPr>
          <p:cNvPr id="39939" name="Grouper 16"/>
          <p:cNvGrpSpPr>
            <a:grpSpLocks/>
          </p:cNvGrpSpPr>
          <p:nvPr/>
        </p:nvGrpSpPr>
        <p:grpSpPr bwMode="auto">
          <a:xfrm>
            <a:off x="914400" y="1120775"/>
            <a:ext cx="7229475" cy="4027488"/>
            <a:chOff x="871507" y="1766482"/>
            <a:chExt cx="7229059" cy="4027531"/>
          </a:xfrm>
        </p:grpSpPr>
        <p:sp>
          <p:nvSpPr>
            <p:cNvPr id="39945" name="ZoneTexte 6"/>
            <p:cNvSpPr txBox="1">
              <a:spLocks noChangeArrowheads="1"/>
            </p:cNvSpPr>
            <p:nvPr/>
          </p:nvSpPr>
          <p:spPr bwMode="auto">
            <a:xfrm>
              <a:off x="1112379" y="4963016"/>
              <a:ext cx="477363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/>
                <a:t>Contrôle du bon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/>
                <a:t> déroulement de la tâche</a:t>
              </a:r>
            </a:p>
          </p:txBody>
        </p:sp>
        <p:sp>
          <p:nvSpPr>
            <p:cNvPr id="39946" name="ZoneTexte 7"/>
            <p:cNvSpPr txBox="1">
              <a:spLocks noChangeArrowheads="1"/>
            </p:cNvSpPr>
            <p:nvPr/>
          </p:nvSpPr>
          <p:spPr bwMode="auto">
            <a:xfrm>
              <a:off x="1353251" y="3284227"/>
              <a:ext cx="429189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/>
                <a:t>Définition d’objectifs et de stratégies </a:t>
              </a:r>
            </a:p>
          </p:txBody>
        </p:sp>
        <p:sp>
          <p:nvSpPr>
            <p:cNvPr id="39947" name="ZoneTexte 8"/>
            <p:cNvSpPr txBox="1">
              <a:spLocks noChangeArrowheads="1"/>
            </p:cNvSpPr>
            <p:nvPr/>
          </p:nvSpPr>
          <p:spPr bwMode="auto">
            <a:xfrm>
              <a:off x="871507" y="1766482"/>
              <a:ext cx="52553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/>
                <a:t>Focus de l’activité</a:t>
              </a:r>
            </a:p>
          </p:txBody>
        </p:sp>
        <p:sp>
          <p:nvSpPr>
            <p:cNvPr id="10" name="Flèche vers le bas 9"/>
            <p:cNvSpPr/>
            <p:nvPr/>
          </p:nvSpPr>
          <p:spPr>
            <a:xfrm>
              <a:off x="3258326" y="2463595"/>
              <a:ext cx="481744" cy="70076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1" name="Flèche vers le bas 10"/>
            <p:cNvSpPr/>
            <p:nvPr/>
          </p:nvSpPr>
          <p:spPr>
            <a:xfrm>
              <a:off x="3258326" y="4175696"/>
              <a:ext cx="481744" cy="70076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9954" name="ZoneTexte 11"/>
            <p:cNvSpPr txBox="1">
              <a:spLocks noChangeArrowheads="1"/>
            </p:cNvSpPr>
            <p:nvPr/>
          </p:nvSpPr>
          <p:spPr bwMode="auto">
            <a:xfrm>
              <a:off x="5516670" y="1766482"/>
              <a:ext cx="258389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solidFill>
                    <a:srgbClr val="FF0000"/>
                  </a:solidFill>
                </a:rPr>
                <a:t>Sélection parmi des tâches en instances </a:t>
              </a:r>
            </a:p>
          </p:txBody>
        </p:sp>
        <p:sp>
          <p:nvSpPr>
            <p:cNvPr id="39955" name="ZoneTexte 14"/>
            <p:cNvSpPr txBox="1">
              <a:spLocks noChangeArrowheads="1"/>
            </p:cNvSpPr>
            <p:nvPr/>
          </p:nvSpPr>
          <p:spPr bwMode="auto">
            <a:xfrm>
              <a:off x="5516670" y="5147682"/>
              <a:ext cx="258389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solidFill>
                    <a:srgbClr val="FF0000"/>
                  </a:solidFill>
                </a:rPr>
                <a:t>Prise d’information dans l’environnement</a:t>
              </a:r>
            </a:p>
          </p:txBody>
        </p:sp>
      </p:grp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2863850" y="6037263"/>
            <a:ext cx="604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/>
              <a:t>Enseignement = disparition du guidage</a:t>
            </a:r>
          </a:p>
        </p:txBody>
      </p:sp>
      <p:grpSp>
        <p:nvGrpSpPr>
          <p:cNvPr id="5" name="Grouper 4"/>
          <p:cNvGrpSpPr>
            <a:grpSpLocks/>
          </p:cNvGrpSpPr>
          <p:nvPr/>
        </p:nvGrpSpPr>
        <p:grpSpPr bwMode="auto">
          <a:xfrm>
            <a:off x="506413" y="2767013"/>
            <a:ext cx="2357437" cy="2168525"/>
            <a:chOff x="363538" y="3284538"/>
            <a:chExt cx="2357016" cy="2168525"/>
          </a:xfrm>
        </p:grpSpPr>
        <p:sp>
          <p:nvSpPr>
            <p:cNvPr id="3" name="Flèche courbée vers la droite 2"/>
            <p:cNvSpPr>
              <a:spLocks noChangeArrowheads="1"/>
            </p:cNvSpPr>
            <p:nvPr/>
          </p:nvSpPr>
          <p:spPr bwMode="auto">
            <a:xfrm flipV="1">
              <a:off x="363538" y="3284538"/>
              <a:ext cx="947568" cy="2168525"/>
            </a:xfrm>
            <a:prstGeom prst="curvedRightArrow">
              <a:avLst>
                <a:gd name="adj1" fmla="val 25004"/>
                <a:gd name="adj2" fmla="val 77004"/>
                <a:gd name="adj3" fmla="val 25000"/>
              </a:avLst>
            </a:prstGeom>
            <a:solidFill>
              <a:srgbClr val="FF660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38100" dist="25401" dir="2700000" algn="br" rotWithShape="0">
                <a:srgbClr val="808080">
                  <a:alpha val="59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fr-FR">
                <a:latin typeface="+mn-lt"/>
                <a:ea typeface="+mn-ea"/>
              </a:endParaRPr>
            </a:p>
          </p:txBody>
        </p:sp>
        <p:sp>
          <p:nvSpPr>
            <p:cNvPr id="39944" name="ZoneTexte 1"/>
            <p:cNvSpPr txBox="1">
              <a:spLocks noChangeArrowheads="1"/>
            </p:cNvSpPr>
            <p:nvPr/>
          </p:nvSpPr>
          <p:spPr bwMode="auto">
            <a:xfrm>
              <a:off x="797632" y="4275667"/>
              <a:ext cx="19229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/>
                <a:t>Métacognition</a:t>
              </a:r>
            </a:p>
          </p:txBody>
        </p:sp>
      </p:grpSp>
      <p:sp>
        <p:nvSpPr>
          <p:cNvPr id="39942" name="ZoneTexte 9"/>
          <p:cNvSpPr txBox="1">
            <a:spLocks noChangeArrowheads="1"/>
          </p:cNvSpPr>
          <p:nvPr/>
        </p:nvSpPr>
        <p:spPr bwMode="auto">
          <a:xfrm>
            <a:off x="4500563" y="0"/>
            <a:ext cx="4643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Apprendre...   ... pour devenir autonome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oneTexte 2"/>
          <p:cNvSpPr txBox="1">
            <a:spLocks noChangeArrowheads="1"/>
          </p:cNvSpPr>
          <p:nvPr/>
        </p:nvSpPr>
        <p:spPr bwMode="auto">
          <a:xfrm>
            <a:off x="5980113" y="682625"/>
            <a:ext cx="1927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/>
              <a:t>En conclusion </a:t>
            </a:r>
          </a:p>
        </p:txBody>
      </p:sp>
      <p:sp>
        <p:nvSpPr>
          <p:cNvPr id="40963" name="ZoneTexte 1"/>
          <p:cNvSpPr txBox="1">
            <a:spLocks noChangeArrowheads="1"/>
          </p:cNvSpPr>
          <p:nvPr/>
        </p:nvSpPr>
        <p:spPr bwMode="auto">
          <a:xfrm>
            <a:off x="393700" y="1547813"/>
            <a:ext cx="8372475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Pour créer une alliance éducative de qualité, il est nécessaire :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endParaRPr lang="fr-FR" altLang="fr-FR" sz="1800"/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altLang="fr-FR" sz="1800"/>
              <a:t>De convoquer l’ensemble disciplines des sciences humaines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endParaRPr lang="fr-FR" altLang="fr-FR" sz="1800"/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altLang="fr-FR" sz="1800"/>
              <a:t>De questionner les résultats des travaux de recherche pour les rendre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     opérationnels dans les pratiques de classe et dans la vie des élèves à l’école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2614613" y="4046538"/>
            <a:ext cx="4835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200" b="1"/>
              <a:t>Merci  pour votre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oneTexte 2"/>
          <p:cNvSpPr txBox="1">
            <a:spLocks noChangeArrowheads="1"/>
          </p:cNvSpPr>
          <p:nvPr/>
        </p:nvSpPr>
        <p:spPr bwMode="auto">
          <a:xfrm>
            <a:off x="6596063" y="406400"/>
            <a:ext cx="1882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/>
              <a:t>Bibliographie </a:t>
            </a:r>
          </a:p>
        </p:txBody>
      </p:sp>
      <p:sp>
        <p:nvSpPr>
          <p:cNvPr id="43011" name="ZoneTexte 1"/>
          <p:cNvSpPr txBox="1">
            <a:spLocks noChangeArrowheads="1"/>
          </p:cNvSpPr>
          <p:nvPr/>
        </p:nvSpPr>
        <p:spPr bwMode="auto">
          <a:xfrm>
            <a:off x="223838" y="1135063"/>
            <a:ext cx="8056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Tricot, A. (2003). IHM, cognition et environnements d’apprentissage. In G. Boy (Ed.),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 </a:t>
            </a:r>
            <a:r>
              <a:rPr lang="fr-FR" altLang="fr-FR" sz="1800" i="1"/>
              <a:t>L’</a:t>
            </a:r>
            <a:r>
              <a:rPr lang="fr-FR" altLang="ja-JP" sz="1800" i="1"/>
              <a:t>ingénierie cognitive : IHM et cognition </a:t>
            </a:r>
            <a:r>
              <a:rPr lang="fr-FR" altLang="ja-JP" sz="1800"/>
              <a:t>(pp. 411-447). Paris : Hermès Science. </a:t>
            </a:r>
            <a:endParaRPr lang="fr-FR" altLang="fr-FR" sz="1800"/>
          </a:p>
        </p:txBody>
      </p:sp>
      <p:sp>
        <p:nvSpPr>
          <p:cNvPr id="43012" name="ZoneTexte 3"/>
          <p:cNvSpPr txBox="1">
            <a:spLocks noChangeArrowheads="1"/>
          </p:cNvSpPr>
          <p:nvPr/>
        </p:nvSpPr>
        <p:spPr bwMode="auto">
          <a:xfrm>
            <a:off x="223838" y="1976438"/>
            <a:ext cx="6462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Immelmann, K. (1982). </a:t>
            </a:r>
            <a:r>
              <a:rPr lang="fr-FR" altLang="fr-FR" sz="1800" i="1"/>
              <a:t>Dictionnaire de l’</a:t>
            </a:r>
            <a:r>
              <a:rPr lang="fr-FR" altLang="ja-JP" sz="1800" i="1"/>
              <a:t>éthologie</a:t>
            </a:r>
            <a:r>
              <a:rPr lang="fr-FR" altLang="ja-JP" sz="1800"/>
              <a:t>. Paris : Mardaga.</a:t>
            </a:r>
            <a:endParaRPr lang="fr-FR" altLang="fr-FR" sz="1800"/>
          </a:p>
        </p:txBody>
      </p:sp>
      <p:sp>
        <p:nvSpPr>
          <p:cNvPr id="43013" name="ZoneTexte 4"/>
          <p:cNvSpPr txBox="1">
            <a:spLocks noChangeArrowheads="1"/>
          </p:cNvSpPr>
          <p:nvPr/>
        </p:nvSpPr>
        <p:spPr bwMode="auto">
          <a:xfrm>
            <a:off x="223838" y="2540000"/>
            <a:ext cx="7905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Tenenbaum, J. B., Griffiths, T. L. &amp; Kemp, C. (2006). Theory-based Bayesian models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of inductive learning and reasoning. </a:t>
            </a:r>
            <a:r>
              <a:rPr lang="fr-FR" altLang="fr-FR" sz="1800" i="1"/>
              <a:t>Trends in Cognitive Science</a:t>
            </a:r>
            <a:r>
              <a:rPr lang="fr-FR" altLang="fr-FR" sz="1800"/>
              <a:t>, </a:t>
            </a:r>
            <a:r>
              <a:rPr lang="fr-FR" altLang="fr-FR" sz="1800" i="1"/>
              <a:t>10</a:t>
            </a:r>
            <a:r>
              <a:rPr lang="fr-FR" altLang="fr-FR" sz="1800"/>
              <a:t>, 309-318.</a:t>
            </a:r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223838" y="3494088"/>
            <a:ext cx="8150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Tulving, E. (1983). </a:t>
            </a:r>
            <a:r>
              <a:rPr lang="fr-FR" altLang="fr-FR" sz="1800" i="1"/>
              <a:t>Elements of episodic memory. </a:t>
            </a:r>
            <a:r>
              <a:rPr lang="fr-FR" altLang="fr-FR" sz="1800"/>
              <a:t>(Oxford psychology series N° 2). New York: Oxford University Press.</a:t>
            </a:r>
          </a:p>
        </p:txBody>
      </p:sp>
      <p:sp>
        <p:nvSpPr>
          <p:cNvPr id="43015" name="ZoneTexte 6"/>
          <p:cNvSpPr txBox="1">
            <a:spLocks noChangeArrowheads="1"/>
          </p:cNvSpPr>
          <p:nvPr/>
        </p:nvSpPr>
        <p:spPr bwMode="auto">
          <a:xfrm>
            <a:off x="223838" y="4437063"/>
            <a:ext cx="86264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Sweller, J. (2007). Evolutionary biology and educational psychology.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In J. S. Carlson &amp; J. R. Levin (Eds.), </a:t>
            </a:r>
            <a:r>
              <a:rPr lang="fr-FR" altLang="fr-FR" sz="1800" i="1"/>
              <a:t>Educating the evolved mind: Conceptual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i="1"/>
              <a:t> foundationsfor an evolutionary educational psychology</a:t>
            </a:r>
            <a:r>
              <a:rPr lang="fr-FR" altLang="fr-FR" sz="1800"/>
              <a:t>. (pp. 165-175). Greenwich,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CT: Information Age Publishing.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3016" name="ZoneTexte 7"/>
          <p:cNvSpPr txBox="1">
            <a:spLocks noChangeArrowheads="1"/>
          </p:cNvSpPr>
          <p:nvPr/>
        </p:nvSpPr>
        <p:spPr bwMode="auto">
          <a:xfrm>
            <a:off x="223838" y="5757863"/>
            <a:ext cx="6372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Geary, D. C. (2008). An evolutionarily informed education science.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i="1"/>
              <a:t>Educational Psychologist, 43</a:t>
            </a:r>
            <a:r>
              <a:rPr lang="fr-FR" altLang="fr-FR" sz="1800"/>
              <a:t>, 279-295.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oneTexte 2"/>
          <p:cNvSpPr txBox="1">
            <a:spLocks noChangeArrowheads="1"/>
          </p:cNvSpPr>
          <p:nvPr/>
        </p:nvSpPr>
        <p:spPr bwMode="auto">
          <a:xfrm>
            <a:off x="6596063" y="406400"/>
            <a:ext cx="1882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/>
              <a:t>Bibliographie </a:t>
            </a:r>
          </a:p>
        </p:txBody>
      </p:sp>
      <p:sp>
        <p:nvSpPr>
          <p:cNvPr id="45059" name="ZoneTexte 9"/>
          <p:cNvSpPr txBox="1">
            <a:spLocks noChangeArrowheads="1"/>
          </p:cNvSpPr>
          <p:nvPr/>
        </p:nvSpPr>
        <p:spPr bwMode="auto">
          <a:xfrm>
            <a:off x="433388" y="1265238"/>
            <a:ext cx="7799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fr-FR" sz="1800"/>
              <a:t>Perrenoud, Ph. (2004). Qu’est-ce qu’apprendre ? </a:t>
            </a:r>
            <a:r>
              <a:rPr lang="fr-FR" altLang="fr-FR" sz="1800" i="1"/>
              <a:t>Enfance &amp; Psy</a:t>
            </a:r>
            <a:r>
              <a:rPr lang="fr-FR" altLang="fr-FR" sz="1800"/>
              <a:t>, n° 24, 9-17.</a:t>
            </a:r>
          </a:p>
        </p:txBody>
      </p:sp>
      <p:sp>
        <p:nvSpPr>
          <p:cNvPr id="45060" name="ZoneTexte 10"/>
          <p:cNvSpPr txBox="1">
            <a:spLocks noChangeArrowheads="1"/>
          </p:cNvSpPr>
          <p:nvPr/>
        </p:nvSpPr>
        <p:spPr bwMode="auto">
          <a:xfrm>
            <a:off x="433388" y="1866900"/>
            <a:ext cx="8004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Ginestié, J., &amp; Tricot, A. (2013). Activités d'élèves, activités d'enseignants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 en éducation scientifique et technologique. </a:t>
            </a:r>
            <a:r>
              <a:rPr lang="fr-FR" altLang="fr-FR" sz="1800" i="1"/>
              <a:t>Recherches en Didactique des Sciences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i="1"/>
              <a:t>et des Technologies, 8</a:t>
            </a:r>
            <a:r>
              <a:rPr lang="fr-FR" altLang="fr-FR" sz="1800"/>
              <a:t>, 9-22. </a:t>
            </a:r>
          </a:p>
        </p:txBody>
      </p:sp>
      <p:sp>
        <p:nvSpPr>
          <p:cNvPr id="45061" name="ZoneTexte 11"/>
          <p:cNvSpPr txBox="1">
            <a:spLocks noChangeArrowheads="1"/>
          </p:cNvSpPr>
          <p:nvPr/>
        </p:nvSpPr>
        <p:spPr bwMode="auto">
          <a:xfrm>
            <a:off x="433388" y="2898775"/>
            <a:ext cx="7654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Amadieu, F. &amp; Tricot, A. (2015). Les facteurs psychologiques qui ont un effet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sur la réussite des étudiants, </a:t>
            </a:r>
            <a:r>
              <a:rPr lang="fr-FR" altLang="fr-FR" sz="1800" i="1"/>
              <a:t>Recherche et pratiques pédagogiques en langues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i="1"/>
              <a:t>de spécialité – Cahiers de l’APLIUT, 24</a:t>
            </a:r>
            <a:r>
              <a:rPr lang="fr-FR" altLang="fr-FR" sz="1800"/>
              <a:t> (2).</a:t>
            </a:r>
          </a:p>
        </p:txBody>
      </p:sp>
      <p:sp>
        <p:nvSpPr>
          <p:cNvPr id="45062" name="ZoneTexte 12"/>
          <p:cNvSpPr txBox="1">
            <a:spLocks noChangeArrowheads="1"/>
          </p:cNvSpPr>
          <p:nvPr/>
        </p:nvSpPr>
        <p:spPr bwMode="auto">
          <a:xfrm>
            <a:off x="433388" y="3975100"/>
            <a:ext cx="8328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Musial, M., Pradère, F., &amp; Tricot, A. (2012). L’ingénierie didactique, une démarche pour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 enseigner rationnellement. </a:t>
            </a:r>
            <a:r>
              <a:rPr lang="fr-FR" altLang="fr-FR" sz="1800" i="1"/>
              <a:t>Technologie, 180</a:t>
            </a:r>
            <a:r>
              <a:rPr lang="fr-FR" altLang="fr-FR" sz="1800"/>
              <a:t>, 54-59.</a:t>
            </a:r>
          </a:p>
        </p:txBody>
      </p:sp>
      <p:sp>
        <p:nvSpPr>
          <p:cNvPr id="45063" name="ZoneTexte 13"/>
          <p:cNvSpPr txBox="1">
            <a:spLocks noChangeArrowheads="1"/>
          </p:cNvSpPr>
          <p:nvPr/>
        </p:nvSpPr>
        <p:spPr bwMode="auto">
          <a:xfrm>
            <a:off x="407988" y="4826000"/>
            <a:ext cx="7485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Bellec, D., Tricot, A., &amp; Ayres, P. (2012). A comparison of different levels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of interactions when using the isolated-elements strategy.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 </a:t>
            </a:r>
            <a:r>
              <a:rPr lang="fr-FR" altLang="fr-FR" sz="1800" i="1"/>
              <a:t>EARLI SIG2 meeting</a:t>
            </a:r>
            <a:r>
              <a:rPr lang="fr-FR" altLang="fr-FR" sz="1800"/>
              <a:t>, Grenoble, August 29-31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>
          <a:xfrm>
            <a:off x="1557338" y="239713"/>
            <a:ext cx="7586662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r>
              <a:rPr lang="fr-FR" altLang="fr-FR" sz="2800" b="1" smtClean="0">
                <a:latin typeface="Calibri" panose="020F0502020204030204" pitchFamily="34" charset="0"/>
              </a:rPr>
              <a:t>Ce que les humains sont capables …</a:t>
            </a:r>
            <a:br>
              <a:rPr lang="fr-FR" altLang="fr-FR" sz="2800" b="1" smtClean="0">
                <a:latin typeface="Calibri" panose="020F0502020204030204" pitchFamily="34" charset="0"/>
              </a:rPr>
            </a:br>
            <a:r>
              <a:rPr lang="fr-FR" altLang="fr-FR" sz="2800" b="1" smtClean="0">
                <a:latin typeface="Calibri" panose="020F0502020204030204" pitchFamily="34" charset="0"/>
              </a:rPr>
              <a:t>( …et en particulier tous nos élèves)  </a:t>
            </a:r>
          </a:p>
        </p:txBody>
      </p:sp>
      <p:pic>
        <p:nvPicPr>
          <p:cNvPr id="1024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1300163"/>
            <a:ext cx="7183438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ZoneTexte 25"/>
          <p:cNvSpPr txBox="1">
            <a:spLocks noChangeArrowheads="1"/>
          </p:cNvSpPr>
          <p:nvPr/>
        </p:nvSpPr>
        <p:spPr bwMode="auto">
          <a:xfrm>
            <a:off x="7392988" y="-12700"/>
            <a:ext cx="1530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introduction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oneTexte 3"/>
          <p:cNvSpPr txBox="1">
            <a:spLocks noChangeArrowheads="1"/>
          </p:cNvSpPr>
          <p:nvPr/>
        </p:nvSpPr>
        <p:spPr bwMode="auto">
          <a:xfrm>
            <a:off x="2913063" y="2222500"/>
            <a:ext cx="27765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6600" b="1"/>
              <a:t>Prêt ? </a:t>
            </a:r>
          </a:p>
        </p:txBody>
      </p:sp>
      <p:sp>
        <p:nvSpPr>
          <p:cNvPr id="11267" name="ZoneTexte 25"/>
          <p:cNvSpPr txBox="1">
            <a:spLocks noChangeArrowheads="1"/>
          </p:cNvSpPr>
          <p:nvPr/>
        </p:nvSpPr>
        <p:spPr bwMode="auto">
          <a:xfrm>
            <a:off x="7392988" y="-12700"/>
            <a:ext cx="1530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introduction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oneTexte 3"/>
          <p:cNvSpPr txBox="1">
            <a:spLocks noChangeArrowheads="1"/>
          </p:cNvSpPr>
          <p:nvPr/>
        </p:nvSpPr>
        <p:spPr bwMode="auto">
          <a:xfrm>
            <a:off x="355600" y="2160588"/>
            <a:ext cx="8483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6600" b="1"/>
              <a:t>5  9  2  7  1  4  8  3  6</a:t>
            </a:r>
          </a:p>
        </p:txBody>
      </p:sp>
      <p:sp>
        <p:nvSpPr>
          <p:cNvPr id="12291" name="ZoneTexte 25"/>
          <p:cNvSpPr txBox="1">
            <a:spLocks noChangeArrowheads="1"/>
          </p:cNvSpPr>
          <p:nvPr/>
        </p:nvSpPr>
        <p:spPr bwMode="auto">
          <a:xfrm>
            <a:off x="7392988" y="-12700"/>
            <a:ext cx="1530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introduction </a:t>
            </a:r>
          </a:p>
        </p:txBody>
      </p:sp>
    </p:spTree>
  </p:cSld>
  <p:clrMapOvr>
    <a:masterClrMapping/>
  </p:clrMapOvr>
  <p:transition spd="slow" advClick="0" advTm="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oneTexte 3"/>
          <p:cNvSpPr txBox="1">
            <a:spLocks noChangeArrowheads="1"/>
          </p:cNvSpPr>
          <p:nvPr/>
        </p:nvSpPr>
        <p:spPr bwMode="auto">
          <a:xfrm>
            <a:off x="474663" y="2160588"/>
            <a:ext cx="8397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6600" b="1"/>
              <a:t>1  2  3  4  5  6  7  8  9 </a:t>
            </a:r>
          </a:p>
        </p:txBody>
      </p:sp>
      <p:sp>
        <p:nvSpPr>
          <p:cNvPr id="13315" name="ZoneTexte 25"/>
          <p:cNvSpPr txBox="1">
            <a:spLocks noChangeArrowheads="1"/>
          </p:cNvSpPr>
          <p:nvPr/>
        </p:nvSpPr>
        <p:spPr bwMode="auto">
          <a:xfrm>
            <a:off x="7392988" y="-12700"/>
            <a:ext cx="1530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introduction </a:t>
            </a:r>
          </a:p>
        </p:txBody>
      </p:sp>
    </p:spTree>
  </p:cSld>
  <p:clrMapOvr>
    <a:masterClrMapping/>
  </p:clrMapOvr>
  <p:transition spd="slow" advClick="0" advTm="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oneTexte 3"/>
          <p:cNvSpPr txBox="1">
            <a:spLocks noChangeArrowheads="1"/>
          </p:cNvSpPr>
          <p:nvPr/>
        </p:nvSpPr>
        <p:spPr bwMode="auto">
          <a:xfrm>
            <a:off x="3132138" y="2222500"/>
            <a:ext cx="28289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6600" b="1"/>
              <a:t>Prêt ? </a:t>
            </a:r>
          </a:p>
        </p:txBody>
      </p:sp>
      <p:sp>
        <p:nvSpPr>
          <p:cNvPr id="14339" name="ZoneTexte 25"/>
          <p:cNvSpPr txBox="1">
            <a:spLocks noChangeArrowheads="1"/>
          </p:cNvSpPr>
          <p:nvPr/>
        </p:nvSpPr>
        <p:spPr bwMode="auto">
          <a:xfrm>
            <a:off x="7392988" y="-12700"/>
            <a:ext cx="1530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introduction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oneTexte 3"/>
          <p:cNvSpPr txBox="1">
            <a:spLocks noChangeArrowheads="1"/>
          </p:cNvSpPr>
          <p:nvPr/>
        </p:nvSpPr>
        <p:spPr bwMode="auto">
          <a:xfrm>
            <a:off x="765175" y="2160588"/>
            <a:ext cx="74898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6600" b="1"/>
              <a:t>R F R E U P M A</a:t>
            </a:r>
          </a:p>
        </p:txBody>
      </p:sp>
      <p:sp>
        <p:nvSpPr>
          <p:cNvPr id="15363" name="ZoneTexte 25"/>
          <p:cNvSpPr txBox="1">
            <a:spLocks noChangeArrowheads="1"/>
          </p:cNvSpPr>
          <p:nvPr/>
        </p:nvSpPr>
        <p:spPr bwMode="auto">
          <a:xfrm>
            <a:off x="7392988" y="-12700"/>
            <a:ext cx="1530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introduction </a:t>
            </a:r>
          </a:p>
        </p:txBody>
      </p:sp>
    </p:spTree>
  </p:cSld>
  <p:clrMapOvr>
    <a:masterClrMapping/>
  </p:clrMapOvr>
  <p:transition advClick="0" advTm="2000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32253</TotalTime>
  <Words>1816</Words>
  <Application>Microsoft Office PowerPoint</Application>
  <PresentationFormat>Affichage à l'écran (4:3)</PresentationFormat>
  <Paragraphs>317</Paragraphs>
  <Slides>35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2" baseType="lpstr">
      <vt:lpstr>Arial</vt:lpstr>
      <vt:lpstr>MS PGothic</vt:lpstr>
      <vt:lpstr>Calibri</vt:lpstr>
      <vt:lpstr>Times New Roman</vt:lpstr>
      <vt:lpstr>Arial Unicode MS</vt:lpstr>
      <vt:lpstr>Clarté</vt:lpstr>
      <vt:lpstr>Document Microsoft Word</vt:lpstr>
      <vt:lpstr>Apports des sciences de l’apprentissage  pour les professeurs DOcumentalistes </vt:lpstr>
      <vt:lpstr>Quelles sont les compétences  à développer ?  </vt:lpstr>
      <vt:lpstr>Positionnement pédagogique</vt:lpstr>
      <vt:lpstr>Ce que les humains sont capables … ( …et en particulier tous nos élèves)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fondements éthologiques de l’apprentissage  </vt:lpstr>
      <vt:lpstr>Un des challenges de l’école !</vt:lpstr>
      <vt:lpstr>Présentation PowerPoint</vt:lpstr>
      <vt:lpstr>Quelles pistes pour agir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Quels sont les facteurs qui permettent les apprentissages  de connaissances secondaires ?</vt:lpstr>
      <vt:lpstr>Présentation PowerPoint</vt:lpstr>
      <vt:lpstr>Quels sont les facteurs qui favorisent les apprentissages  de connaissances à l’école ?</vt:lpstr>
      <vt:lpstr>Quels sont les facteurs qui favorisent les apprentissages  de connaissances à l’école ?</vt:lpstr>
      <vt:lpstr>Présentation PowerPoint</vt:lpstr>
      <vt:lpstr>Présentation PowerPoint</vt:lpstr>
      <vt:lpstr>L’autonomie dans une tâche finalisée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 introduction à la conception des environnements d’apprentissage</dc:title>
  <dc:creator>Dominique Bellec</dc:creator>
  <cp:lastModifiedBy>jmichelin</cp:lastModifiedBy>
  <cp:revision>325</cp:revision>
  <dcterms:created xsi:type="dcterms:W3CDTF">2014-09-24T16:20:57Z</dcterms:created>
  <dcterms:modified xsi:type="dcterms:W3CDTF">2019-10-01T05:29:40Z</dcterms:modified>
</cp:coreProperties>
</file>