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4" r:id="rId4"/>
    <p:sldId id="260" r:id="rId5"/>
    <p:sldId id="262" r:id="rId6"/>
    <p:sldId id="265" r:id="rId7"/>
    <p:sldId id="266" r:id="rId8"/>
  </p:sldIdLst>
  <p:sldSz cx="9144000" cy="6858000" type="screen4x3"/>
  <p:notesSz cx="6805613" cy="99393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18E"/>
    <a:srgbClr val="F24E5C"/>
    <a:srgbClr val="F12637"/>
    <a:srgbClr val="E82434"/>
    <a:srgbClr val="FF9900"/>
    <a:srgbClr val="00CC66"/>
    <a:srgbClr val="009900"/>
    <a:srgbClr val="993366"/>
    <a:srgbClr val="008000"/>
    <a:srgbClr val="B41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65" d="100"/>
          <a:sy n="65" d="100"/>
        </p:scale>
        <p:origin x="14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34CEA-B2ED-7348-84C2-80015BED75D2}" type="doc">
      <dgm:prSet loTypeId="urn:microsoft.com/office/officeart/2005/8/layout/matrix1" loCatId="matrix" qsTypeId="urn:microsoft.com/office/officeart/2005/8/quickstyle/3D7" qsCatId="3D" csTypeId="urn:microsoft.com/office/officeart/2005/8/colors/accent2_4" csCatId="accent2" phldr="1"/>
      <dgm:spPr/>
      <dgm:t>
        <a:bodyPr/>
        <a:lstStyle/>
        <a:p>
          <a:endParaRPr lang="fr-FR"/>
        </a:p>
      </dgm:t>
    </dgm:pt>
    <dgm:pt modelId="{125CF4E5-BD6D-4C4D-8AE0-56CE2E06B859}">
      <dgm:prSet phldrT="[Texte]"/>
      <dgm:spPr/>
      <dgm:t>
        <a:bodyPr/>
        <a:lstStyle/>
        <a:p>
          <a:r>
            <a:rPr lang="fr-FR" b="1" dirty="0" smtClean="0"/>
            <a:t>IAN</a:t>
          </a:r>
          <a:endParaRPr lang="fr-FR" b="1" dirty="0"/>
        </a:p>
      </dgm:t>
    </dgm:pt>
    <dgm:pt modelId="{909A3525-B5C2-6D41-8FBC-83FB3E6D2388}" type="parTrans" cxnId="{EC33C6FF-4CF2-1A46-9626-E7E56DFFEF18}">
      <dgm:prSet/>
      <dgm:spPr/>
      <dgm:t>
        <a:bodyPr/>
        <a:lstStyle/>
        <a:p>
          <a:endParaRPr lang="fr-FR"/>
        </a:p>
      </dgm:t>
    </dgm:pt>
    <dgm:pt modelId="{522B4C1A-2FAA-BB4B-B066-546FB9C700A3}" type="sibTrans" cxnId="{EC33C6FF-4CF2-1A46-9626-E7E56DFFEF18}">
      <dgm:prSet/>
      <dgm:spPr/>
      <dgm:t>
        <a:bodyPr/>
        <a:lstStyle/>
        <a:p>
          <a:endParaRPr lang="fr-FR"/>
        </a:p>
      </dgm:t>
    </dgm:pt>
    <dgm:pt modelId="{C54854A6-1FA1-254E-A1C3-8B5F0D0EB777}">
      <dgm:prSet phldrT="[Texte]"/>
      <dgm:spPr>
        <a:solidFill>
          <a:srgbClr val="E82434"/>
        </a:solidFill>
      </dgm:spPr>
      <dgm:t>
        <a:bodyPr/>
        <a:lstStyle/>
        <a:p>
          <a:r>
            <a:rPr lang="fr-FR" dirty="0" smtClean="0"/>
            <a:t>Participer aux réunions académiques et nationales</a:t>
          </a:r>
          <a:endParaRPr lang="fr-FR" dirty="0"/>
        </a:p>
      </dgm:t>
    </dgm:pt>
    <dgm:pt modelId="{8310FAC9-4D0F-684C-B549-042C3E4C500D}" type="parTrans" cxnId="{E57ADB1E-7019-CE4B-B70B-6127DF8EF363}">
      <dgm:prSet/>
      <dgm:spPr/>
      <dgm:t>
        <a:bodyPr/>
        <a:lstStyle/>
        <a:p>
          <a:endParaRPr lang="fr-FR"/>
        </a:p>
      </dgm:t>
    </dgm:pt>
    <dgm:pt modelId="{02BE54A6-BE25-5048-864C-761FB1CAD45F}" type="sibTrans" cxnId="{E57ADB1E-7019-CE4B-B70B-6127DF8EF363}">
      <dgm:prSet/>
      <dgm:spPr/>
      <dgm:t>
        <a:bodyPr/>
        <a:lstStyle/>
        <a:p>
          <a:endParaRPr lang="fr-FR"/>
        </a:p>
      </dgm:t>
    </dgm:pt>
    <dgm:pt modelId="{9515DF5A-FCCA-2E40-B25D-44FB7E758AFC}">
      <dgm:prSet phldrT="[Texte]"/>
      <dgm:spPr>
        <a:solidFill>
          <a:schemeClr val="accent6">
            <a:lumMod val="60000"/>
            <a:lumOff val="40000"/>
          </a:schemeClr>
        </a:solidFill>
      </dgm:spPr>
      <dgm:t>
        <a:bodyPr/>
        <a:lstStyle/>
        <a:p>
          <a:r>
            <a:rPr lang="fr-FR" dirty="0" smtClean="0"/>
            <a:t>Repérer les outils et ressources capables de développer les usages du numérique</a:t>
          </a:r>
          <a:endParaRPr lang="fr-FR" dirty="0"/>
        </a:p>
      </dgm:t>
    </dgm:pt>
    <dgm:pt modelId="{D5A178EE-6CDE-F14E-A997-0F17A45DBE9E}" type="parTrans" cxnId="{AED56C39-733A-254D-A7CD-480C077152D7}">
      <dgm:prSet/>
      <dgm:spPr/>
      <dgm:t>
        <a:bodyPr/>
        <a:lstStyle/>
        <a:p>
          <a:endParaRPr lang="fr-FR"/>
        </a:p>
      </dgm:t>
    </dgm:pt>
    <dgm:pt modelId="{0935AE21-6E2E-EE4F-93C8-652085FDA9BD}" type="sibTrans" cxnId="{AED56C39-733A-254D-A7CD-480C077152D7}">
      <dgm:prSet/>
      <dgm:spPr/>
      <dgm:t>
        <a:bodyPr/>
        <a:lstStyle/>
        <a:p>
          <a:endParaRPr lang="fr-FR"/>
        </a:p>
      </dgm:t>
    </dgm:pt>
    <dgm:pt modelId="{DFE64E1D-4A8C-7A47-A6DD-885E7C0A62CA}">
      <dgm:prSet phldrT="[Texte]"/>
      <dgm:spPr>
        <a:solidFill>
          <a:schemeClr val="accent6">
            <a:lumMod val="40000"/>
            <a:lumOff val="60000"/>
          </a:schemeClr>
        </a:solidFill>
      </dgm:spPr>
      <dgm:t>
        <a:bodyPr/>
        <a:lstStyle/>
        <a:p>
          <a:r>
            <a:rPr lang="fr-FR" dirty="0" smtClean="0"/>
            <a:t>Animer et coordonner les travaux en lien avec les enjeux et possibilités du numérique</a:t>
          </a:r>
          <a:endParaRPr lang="fr-FR" dirty="0"/>
        </a:p>
      </dgm:t>
    </dgm:pt>
    <dgm:pt modelId="{D55E1978-3BCA-1845-A139-86DA5D794F84}" type="parTrans" cxnId="{FB6D3D6F-C117-6344-8146-125351B7D1B7}">
      <dgm:prSet/>
      <dgm:spPr/>
      <dgm:t>
        <a:bodyPr/>
        <a:lstStyle/>
        <a:p>
          <a:endParaRPr lang="fr-FR"/>
        </a:p>
      </dgm:t>
    </dgm:pt>
    <dgm:pt modelId="{CFF13EEF-1481-9447-BFFC-25B4A3CE0D47}" type="sibTrans" cxnId="{FB6D3D6F-C117-6344-8146-125351B7D1B7}">
      <dgm:prSet/>
      <dgm:spPr/>
      <dgm:t>
        <a:bodyPr/>
        <a:lstStyle/>
        <a:p>
          <a:endParaRPr lang="fr-FR"/>
        </a:p>
      </dgm:t>
    </dgm:pt>
    <dgm:pt modelId="{F969F07F-84C8-9548-9C74-8493CD217A16}">
      <dgm:prSet phldrT="[Texte]"/>
      <dgm:spPr>
        <a:solidFill>
          <a:srgbClr val="F24E5C"/>
        </a:solidFill>
      </dgm:spPr>
      <dgm:t>
        <a:bodyPr/>
        <a:lstStyle/>
        <a:p>
          <a:r>
            <a:rPr lang="fr-FR" dirty="0" smtClean="0"/>
            <a:t>Favoriser </a:t>
          </a:r>
          <a:r>
            <a:rPr lang="fr-FR" dirty="0" smtClean="0">
              <a:solidFill>
                <a:schemeClr val="tx1"/>
              </a:solidFill>
            </a:rPr>
            <a:t>la</a:t>
          </a:r>
          <a:r>
            <a:rPr lang="fr-FR" dirty="0" smtClean="0"/>
            <a:t> mutualisation des ressources liées aux compétences numériques</a:t>
          </a:r>
          <a:endParaRPr lang="fr-FR" dirty="0"/>
        </a:p>
      </dgm:t>
    </dgm:pt>
    <dgm:pt modelId="{D7B4DF49-1B5F-7345-94BD-E2818346C9A5}" type="parTrans" cxnId="{2A3453F6-7AAA-E544-A3C5-FC0951448B6D}">
      <dgm:prSet/>
      <dgm:spPr/>
      <dgm:t>
        <a:bodyPr/>
        <a:lstStyle/>
        <a:p>
          <a:endParaRPr lang="fr-FR"/>
        </a:p>
      </dgm:t>
    </dgm:pt>
    <dgm:pt modelId="{AE73D7CE-9F24-3949-9274-4A2F805B498F}" type="sibTrans" cxnId="{2A3453F6-7AAA-E544-A3C5-FC0951448B6D}">
      <dgm:prSet/>
      <dgm:spPr/>
      <dgm:t>
        <a:bodyPr/>
        <a:lstStyle/>
        <a:p>
          <a:endParaRPr lang="fr-FR"/>
        </a:p>
      </dgm:t>
    </dgm:pt>
    <dgm:pt modelId="{37271C7A-352F-2046-9A48-179563F0AFDB}" type="pres">
      <dgm:prSet presAssocID="{3B234CEA-B2ED-7348-84C2-80015BED75D2}" presName="diagram" presStyleCnt="0">
        <dgm:presLayoutVars>
          <dgm:chMax val="1"/>
          <dgm:dir/>
          <dgm:animLvl val="ctr"/>
          <dgm:resizeHandles val="exact"/>
        </dgm:presLayoutVars>
      </dgm:prSet>
      <dgm:spPr/>
      <dgm:t>
        <a:bodyPr/>
        <a:lstStyle/>
        <a:p>
          <a:endParaRPr lang="fr-FR"/>
        </a:p>
      </dgm:t>
    </dgm:pt>
    <dgm:pt modelId="{21CF6944-6CBE-4641-B6F7-FE51C93EACC2}" type="pres">
      <dgm:prSet presAssocID="{3B234CEA-B2ED-7348-84C2-80015BED75D2}" presName="matrix" presStyleCnt="0"/>
      <dgm:spPr/>
    </dgm:pt>
    <dgm:pt modelId="{3768D95E-6A15-C34C-BD22-C3B697F0E7CD}" type="pres">
      <dgm:prSet presAssocID="{3B234CEA-B2ED-7348-84C2-80015BED75D2}" presName="tile1" presStyleLbl="node1" presStyleIdx="0" presStyleCnt="4"/>
      <dgm:spPr/>
      <dgm:t>
        <a:bodyPr/>
        <a:lstStyle/>
        <a:p>
          <a:endParaRPr lang="fr-FR"/>
        </a:p>
      </dgm:t>
    </dgm:pt>
    <dgm:pt modelId="{9265A38F-8D42-0244-86CD-47893171E51A}" type="pres">
      <dgm:prSet presAssocID="{3B234CEA-B2ED-7348-84C2-80015BED75D2}" presName="tile1text" presStyleLbl="node1" presStyleIdx="0" presStyleCnt="4">
        <dgm:presLayoutVars>
          <dgm:chMax val="0"/>
          <dgm:chPref val="0"/>
          <dgm:bulletEnabled val="1"/>
        </dgm:presLayoutVars>
      </dgm:prSet>
      <dgm:spPr/>
      <dgm:t>
        <a:bodyPr/>
        <a:lstStyle/>
        <a:p>
          <a:endParaRPr lang="fr-FR"/>
        </a:p>
      </dgm:t>
    </dgm:pt>
    <dgm:pt modelId="{05F778C6-F198-804A-8603-8754D5B9179F}" type="pres">
      <dgm:prSet presAssocID="{3B234CEA-B2ED-7348-84C2-80015BED75D2}" presName="tile2" presStyleLbl="node1" presStyleIdx="1" presStyleCnt="4"/>
      <dgm:spPr/>
      <dgm:t>
        <a:bodyPr/>
        <a:lstStyle/>
        <a:p>
          <a:endParaRPr lang="fr-FR"/>
        </a:p>
      </dgm:t>
    </dgm:pt>
    <dgm:pt modelId="{A2D21013-8E2E-7548-A2A8-5E0B0EBE41AD}" type="pres">
      <dgm:prSet presAssocID="{3B234CEA-B2ED-7348-84C2-80015BED75D2}" presName="tile2text" presStyleLbl="node1" presStyleIdx="1" presStyleCnt="4">
        <dgm:presLayoutVars>
          <dgm:chMax val="0"/>
          <dgm:chPref val="0"/>
          <dgm:bulletEnabled val="1"/>
        </dgm:presLayoutVars>
      </dgm:prSet>
      <dgm:spPr/>
      <dgm:t>
        <a:bodyPr/>
        <a:lstStyle/>
        <a:p>
          <a:endParaRPr lang="fr-FR"/>
        </a:p>
      </dgm:t>
    </dgm:pt>
    <dgm:pt modelId="{6760B888-5B6E-3744-9E2A-DD5756098FF0}" type="pres">
      <dgm:prSet presAssocID="{3B234CEA-B2ED-7348-84C2-80015BED75D2}" presName="tile3" presStyleLbl="node1" presStyleIdx="2" presStyleCnt="4"/>
      <dgm:spPr/>
      <dgm:t>
        <a:bodyPr/>
        <a:lstStyle/>
        <a:p>
          <a:endParaRPr lang="fr-FR"/>
        </a:p>
      </dgm:t>
    </dgm:pt>
    <dgm:pt modelId="{57650FBF-B533-E146-ACE1-4A14218A3BBA}" type="pres">
      <dgm:prSet presAssocID="{3B234CEA-B2ED-7348-84C2-80015BED75D2}" presName="tile3text" presStyleLbl="node1" presStyleIdx="2" presStyleCnt="4">
        <dgm:presLayoutVars>
          <dgm:chMax val="0"/>
          <dgm:chPref val="0"/>
          <dgm:bulletEnabled val="1"/>
        </dgm:presLayoutVars>
      </dgm:prSet>
      <dgm:spPr/>
      <dgm:t>
        <a:bodyPr/>
        <a:lstStyle/>
        <a:p>
          <a:endParaRPr lang="fr-FR"/>
        </a:p>
      </dgm:t>
    </dgm:pt>
    <dgm:pt modelId="{03EF423B-FCD8-3D45-BE3C-3046B0FC8185}" type="pres">
      <dgm:prSet presAssocID="{3B234CEA-B2ED-7348-84C2-80015BED75D2}" presName="tile4" presStyleLbl="node1" presStyleIdx="3" presStyleCnt="4"/>
      <dgm:spPr/>
      <dgm:t>
        <a:bodyPr/>
        <a:lstStyle/>
        <a:p>
          <a:endParaRPr lang="fr-FR"/>
        </a:p>
      </dgm:t>
    </dgm:pt>
    <dgm:pt modelId="{CC2EE876-F1D0-654D-9D15-AB3F478DF21B}" type="pres">
      <dgm:prSet presAssocID="{3B234CEA-B2ED-7348-84C2-80015BED75D2}" presName="tile4text" presStyleLbl="node1" presStyleIdx="3" presStyleCnt="4">
        <dgm:presLayoutVars>
          <dgm:chMax val="0"/>
          <dgm:chPref val="0"/>
          <dgm:bulletEnabled val="1"/>
        </dgm:presLayoutVars>
      </dgm:prSet>
      <dgm:spPr/>
      <dgm:t>
        <a:bodyPr/>
        <a:lstStyle/>
        <a:p>
          <a:endParaRPr lang="fr-FR"/>
        </a:p>
      </dgm:t>
    </dgm:pt>
    <dgm:pt modelId="{DDE89F82-B984-FB4B-A64E-F951790D3BE1}" type="pres">
      <dgm:prSet presAssocID="{3B234CEA-B2ED-7348-84C2-80015BED75D2}" presName="centerTile" presStyleLbl="fgShp" presStyleIdx="0" presStyleCnt="1">
        <dgm:presLayoutVars>
          <dgm:chMax val="0"/>
          <dgm:chPref val="0"/>
        </dgm:presLayoutVars>
      </dgm:prSet>
      <dgm:spPr/>
      <dgm:t>
        <a:bodyPr/>
        <a:lstStyle/>
        <a:p>
          <a:endParaRPr lang="fr-FR"/>
        </a:p>
      </dgm:t>
    </dgm:pt>
  </dgm:ptLst>
  <dgm:cxnLst>
    <dgm:cxn modelId="{2B6E01AA-A6A2-6340-ADE1-B53DA613D24C}" type="presOf" srcId="{9515DF5A-FCCA-2E40-B25D-44FB7E758AFC}" destId="{A2D21013-8E2E-7548-A2A8-5E0B0EBE41AD}" srcOrd="1" destOrd="0" presId="urn:microsoft.com/office/officeart/2005/8/layout/matrix1"/>
    <dgm:cxn modelId="{FB6D3D6F-C117-6344-8146-125351B7D1B7}" srcId="{125CF4E5-BD6D-4C4D-8AE0-56CE2E06B859}" destId="{DFE64E1D-4A8C-7A47-A6DD-885E7C0A62CA}" srcOrd="2" destOrd="0" parTransId="{D55E1978-3BCA-1845-A139-86DA5D794F84}" sibTransId="{CFF13EEF-1481-9447-BFFC-25B4A3CE0D47}"/>
    <dgm:cxn modelId="{E57ADB1E-7019-CE4B-B70B-6127DF8EF363}" srcId="{125CF4E5-BD6D-4C4D-8AE0-56CE2E06B859}" destId="{C54854A6-1FA1-254E-A1C3-8B5F0D0EB777}" srcOrd="0" destOrd="0" parTransId="{8310FAC9-4D0F-684C-B549-042C3E4C500D}" sibTransId="{02BE54A6-BE25-5048-864C-761FB1CAD45F}"/>
    <dgm:cxn modelId="{A8AAA71C-4EE5-1142-A9EC-3B1547A65D72}" type="presOf" srcId="{DFE64E1D-4A8C-7A47-A6DD-885E7C0A62CA}" destId="{6760B888-5B6E-3744-9E2A-DD5756098FF0}" srcOrd="0" destOrd="0" presId="urn:microsoft.com/office/officeart/2005/8/layout/matrix1"/>
    <dgm:cxn modelId="{EC33C6FF-4CF2-1A46-9626-E7E56DFFEF18}" srcId="{3B234CEA-B2ED-7348-84C2-80015BED75D2}" destId="{125CF4E5-BD6D-4C4D-8AE0-56CE2E06B859}" srcOrd="0" destOrd="0" parTransId="{909A3525-B5C2-6D41-8FBC-83FB3E6D2388}" sibTransId="{522B4C1A-2FAA-BB4B-B066-546FB9C700A3}"/>
    <dgm:cxn modelId="{63A73F3D-9707-B843-8E91-83F74F4C1FDB}" type="presOf" srcId="{C54854A6-1FA1-254E-A1C3-8B5F0D0EB777}" destId="{9265A38F-8D42-0244-86CD-47893171E51A}" srcOrd="1" destOrd="0" presId="urn:microsoft.com/office/officeart/2005/8/layout/matrix1"/>
    <dgm:cxn modelId="{AED56C39-733A-254D-A7CD-480C077152D7}" srcId="{125CF4E5-BD6D-4C4D-8AE0-56CE2E06B859}" destId="{9515DF5A-FCCA-2E40-B25D-44FB7E758AFC}" srcOrd="1" destOrd="0" parTransId="{D5A178EE-6CDE-F14E-A997-0F17A45DBE9E}" sibTransId="{0935AE21-6E2E-EE4F-93C8-652085FDA9BD}"/>
    <dgm:cxn modelId="{2AA706BA-6B8D-6346-A266-0005F96F217E}" type="presOf" srcId="{3B234CEA-B2ED-7348-84C2-80015BED75D2}" destId="{37271C7A-352F-2046-9A48-179563F0AFDB}" srcOrd="0" destOrd="0" presId="urn:microsoft.com/office/officeart/2005/8/layout/matrix1"/>
    <dgm:cxn modelId="{1BEF4C05-DC16-D142-B9BC-229A305F2CB5}" type="presOf" srcId="{9515DF5A-FCCA-2E40-B25D-44FB7E758AFC}" destId="{05F778C6-F198-804A-8603-8754D5B9179F}" srcOrd="0" destOrd="0" presId="urn:microsoft.com/office/officeart/2005/8/layout/matrix1"/>
    <dgm:cxn modelId="{98DF1FA4-9388-2049-850A-4D34236AC4B0}" type="presOf" srcId="{F969F07F-84C8-9548-9C74-8493CD217A16}" destId="{CC2EE876-F1D0-654D-9D15-AB3F478DF21B}" srcOrd="1" destOrd="0" presId="urn:microsoft.com/office/officeart/2005/8/layout/matrix1"/>
    <dgm:cxn modelId="{B19F4C6C-E81C-804F-883A-77D546E19403}" type="presOf" srcId="{125CF4E5-BD6D-4C4D-8AE0-56CE2E06B859}" destId="{DDE89F82-B984-FB4B-A64E-F951790D3BE1}" srcOrd="0" destOrd="0" presId="urn:microsoft.com/office/officeart/2005/8/layout/matrix1"/>
    <dgm:cxn modelId="{2A3453F6-7AAA-E544-A3C5-FC0951448B6D}" srcId="{125CF4E5-BD6D-4C4D-8AE0-56CE2E06B859}" destId="{F969F07F-84C8-9548-9C74-8493CD217A16}" srcOrd="3" destOrd="0" parTransId="{D7B4DF49-1B5F-7345-94BD-E2818346C9A5}" sibTransId="{AE73D7CE-9F24-3949-9274-4A2F805B498F}"/>
    <dgm:cxn modelId="{DED860F0-B523-4D4B-80D5-A79AFA5BD751}" type="presOf" srcId="{F969F07F-84C8-9548-9C74-8493CD217A16}" destId="{03EF423B-FCD8-3D45-BE3C-3046B0FC8185}" srcOrd="0" destOrd="0" presId="urn:microsoft.com/office/officeart/2005/8/layout/matrix1"/>
    <dgm:cxn modelId="{EA1FD138-6077-6F45-B047-0E2BC6ABF182}" type="presOf" srcId="{C54854A6-1FA1-254E-A1C3-8B5F0D0EB777}" destId="{3768D95E-6A15-C34C-BD22-C3B697F0E7CD}" srcOrd="0" destOrd="0" presId="urn:microsoft.com/office/officeart/2005/8/layout/matrix1"/>
    <dgm:cxn modelId="{B830FA66-10BC-CA4C-BC5E-C46A86EC297B}" type="presOf" srcId="{DFE64E1D-4A8C-7A47-A6DD-885E7C0A62CA}" destId="{57650FBF-B533-E146-ACE1-4A14218A3BBA}" srcOrd="1" destOrd="0" presId="urn:microsoft.com/office/officeart/2005/8/layout/matrix1"/>
    <dgm:cxn modelId="{6C280838-AB2F-6546-B429-58C456F574E0}" type="presParOf" srcId="{37271C7A-352F-2046-9A48-179563F0AFDB}" destId="{21CF6944-6CBE-4641-B6F7-FE51C93EACC2}" srcOrd="0" destOrd="0" presId="urn:microsoft.com/office/officeart/2005/8/layout/matrix1"/>
    <dgm:cxn modelId="{700429EA-F938-4A4B-8906-60CBAF96789F}" type="presParOf" srcId="{21CF6944-6CBE-4641-B6F7-FE51C93EACC2}" destId="{3768D95E-6A15-C34C-BD22-C3B697F0E7CD}" srcOrd="0" destOrd="0" presId="urn:microsoft.com/office/officeart/2005/8/layout/matrix1"/>
    <dgm:cxn modelId="{48E91998-61ED-5E4F-AAF5-D595E83EF42A}" type="presParOf" srcId="{21CF6944-6CBE-4641-B6F7-FE51C93EACC2}" destId="{9265A38F-8D42-0244-86CD-47893171E51A}" srcOrd="1" destOrd="0" presId="urn:microsoft.com/office/officeart/2005/8/layout/matrix1"/>
    <dgm:cxn modelId="{A4C15EAF-529D-3C48-BA20-BBD29D752596}" type="presParOf" srcId="{21CF6944-6CBE-4641-B6F7-FE51C93EACC2}" destId="{05F778C6-F198-804A-8603-8754D5B9179F}" srcOrd="2" destOrd="0" presId="urn:microsoft.com/office/officeart/2005/8/layout/matrix1"/>
    <dgm:cxn modelId="{07C67013-189D-4744-8F75-1AD7F6C37E67}" type="presParOf" srcId="{21CF6944-6CBE-4641-B6F7-FE51C93EACC2}" destId="{A2D21013-8E2E-7548-A2A8-5E0B0EBE41AD}" srcOrd="3" destOrd="0" presId="urn:microsoft.com/office/officeart/2005/8/layout/matrix1"/>
    <dgm:cxn modelId="{EF841816-2609-D748-9BCC-0DAD8A005218}" type="presParOf" srcId="{21CF6944-6CBE-4641-B6F7-FE51C93EACC2}" destId="{6760B888-5B6E-3744-9E2A-DD5756098FF0}" srcOrd="4" destOrd="0" presId="urn:microsoft.com/office/officeart/2005/8/layout/matrix1"/>
    <dgm:cxn modelId="{F3585439-AF82-0A4F-A327-CAB625BB4046}" type="presParOf" srcId="{21CF6944-6CBE-4641-B6F7-FE51C93EACC2}" destId="{57650FBF-B533-E146-ACE1-4A14218A3BBA}" srcOrd="5" destOrd="0" presId="urn:microsoft.com/office/officeart/2005/8/layout/matrix1"/>
    <dgm:cxn modelId="{6C595990-5DEB-6242-AB40-08573EBD5DAE}" type="presParOf" srcId="{21CF6944-6CBE-4641-B6F7-FE51C93EACC2}" destId="{03EF423B-FCD8-3D45-BE3C-3046B0FC8185}" srcOrd="6" destOrd="0" presId="urn:microsoft.com/office/officeart/2005/8/layout/matrix1"/>
    <dgm:cxn modelId="{8DBFFE32-22E3-4A4B-A20B-BA6256977ABB}" type="presParOf" srcId="{21CF6944-6CBE-4641-B6F7-FE51C93EACC2}" destId="{CC2EE876-F1D0-654D-9D15-AB3F478DF21B}" srcOrd="7" destOrd="0" presId="urn:microsoft.com/office/officeart/2005/8/layout/matrix1"/>
    <dgm:cxn modelId="{95D4EE2D-A92C-1643-AE51-F0C6AB3FCB88}" type="presParOf" srcId="{37271C7A-352F-2046-9A48-179563F0AFDB}" destId="{DDE89F82-B984-FB4B-A64E-F951790D3BE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8D95E-6A15-C34C-BD22-C3B697F0E7CD}">
      <dsp:nvSpPr>
        <dsp:cNvPr id="0" name=""/>
        <dsp:cNvSpPr/>
      </dsp:nvSpPr>
      <dsp:spPr>
        <a:xfrm rot="16200000">
          <a:off x="925909" y="-925909"/>
          <a:ext cx="2262981" cy="4114800"/>
        </a:xfrm>
        <a:prstGeom prst="round1Rect">
          <a:avLst/>
        </a:prstGeom>
        <a:solidFill>
          <a:srgbClr val="E82434"/>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smtClean="0"/>
            <a:t>Participer aux réunions académiques et nationales</a:t>
          </a:r>
          <a:endParaRPr lang="fr-FR" sz="2500" kern="1200" dirty="0"/>
        </a:p>
      </dsp:txBody>
      <dsp:txXfrm rot="5400000">
        <a:off x="-1" y="1"/>
        <a:ext cx="4114800" cy="1697236"/>
      </dsp:txXfrm>
    </dsp:sp>
    <dsp:sp modelId="{05F778C6-F198-804A-8603-8754D5B9179F}">
      <dsp:nvSpPr>
        <dsp:cNvPr id="0" name=""/>
        <dsp:cNvSpPr/>
      </dsp:nvSpPr>
      <dsp:spPr>
        <a:xfrm>
          <a:off x="4114800" y="0"/>
          <a:ext cx="4114800" cy="2262981"/>
        </a:xfrm>
        <a:prstGeom prst="round1Rect">
          <a:avLst/>
        </a:prstGeom>
        <a:solidFill>
          <a:schemeClr val="accent6">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smtClean="0"/>
            <a:t>Repérer les outils et ressources capables de développer les usages du numérique</a:t>
          </a:r>
          <a:endParaRPr lang="fr-FR" sz="2500" kern="1200" dirty="0"/>
        </a:p>
      </dsp:txBody>
      <dsp:txXfrm>
        <a:off x="4114800" y="0"/>
        <a:ext cx="4114800" cy="1697236"/>
      </dsp:txXfrm>
    </dsp:sp>
    <dsp:sp modelId="{6760B888-5B6E-3744-9E2A-DD5756098FF0}">
      <dsp:nvSpPr>
        <dsp:cNvPr id="0" name=""/>
        <dsp:cNvSpPr/>
      </dsp:nvSpPr>
      <dsp:spPr>
        <a:xfrm rot="10800000">
          <a:off x="0" y="2262981"/>
          <a:ext cx="4114800" cy="2262981"/>
        </a:xfrm>
        <a:prstGeom prst="round1Rect">
          <a:avLst/>
        </a:prstGeom>
        <a:solidFill>
          <a:schemeClr val="accent6">
            <a:lumMod val="40000"/>
            <a:lumOff val="6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smtClean="0"/>
            <a:t>Animer et coordonner les travaux en lien avec les enjeux et possibilités du numérique</a:t>
          </a:r>
          <a:endParaRPr lang="fr-FR" sz="2500" kern="1200" dirty="0"/>
        </a:p>
      </dsp:txBody>
      <dsp:txXfrm rot="10800000">
        <a:off x="0" y="2828726"/>
        <a:ext cx="4114800" cy="1697236"/>
      </dsp:txXfrm>
    </dsp:sp>
    <dsp:sp modelId="{03EF423B-FCD8-3D45-BE3C-3046B0FC8185}">
      <dsp:nvSpPr>
        <dsp:cNvPr id="0" name=""/>
        <dsp:cNvSpPr/>
      </dsp:nvSpPr>
      <dsp:spPr>
        <a:xfrm rot="5400000">
          <a:off x="5040709" y="1337072"/>
          <a:ext cx="2262981" cy="4114800"/>
        </a:xfrm>
        <a:prstGeom prst="round1Rect">
          <a:avLst/>
        </a:prstGeom>
        <a:solidFill>
          <a:srgbClr val="F24E5C"/>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smtClean="0"/>
            <a:t>Favoriser </a:t>
          </a:r>
          <a:r>
            <a:rPr lang="fr-FR" sz="2500" kern="1200" dirty="0" smtClean="0">
              <a:solidFill>
                <a:schemeClr val="tx1"/>
              </a:solidFill>
            </a:rPr>
            <a:t>la</a:t>
          </a:r>
          <a:r>
            <a:rPr lang="fr-FR" sz="2500" kern="1200" dirty="0" smtClean="0"/>
            <a:t> mutualisation des ressources liées aux compétences numériques</a:t>
          </a:r>
          <a:endParaRPr lang="fr-FR" sz="2500" kern="1200" dirty="0"/>
        </a:p>
      </dsp:txBody>
      <dsp:txXfrm rot="-5400000">
        <a:off x="4114799" y="2828726"/>
        <a:ext cx="4114800" cy="1697236"/>
      </dsp:txXfrm>
    </dsp:sp>
    <dsp:sp modelId="{DDE89F82-B984-FB4B-A64E-F951790D3BE1}">
      <dsp:nvSpPr>
        <dsp:cNvPr id="0" name=""/>
        <dsp:cNvSpPr/>
      </dsp:nvSpPr>
      <dsp:spPr>
        <a:xfrm>
          <a:off x="2880359" y="1697236"/>
          <a:ext cx="2468880" cy="1131490"/>
        </a:xfrm>
        <a:prstGeom prst="roundRect">
          <a:avLst/>
        </a:prstGeom>
        <a:solidFill>
          <a:schemeClr val="accent2">
            <a:tint val="55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b="1" kern="1200" dirty="0" smtClean="0"/>
            <a:t>IAN</a:t>
          </a:r>
          <a:endParaRPr lang="fr-FR" sz="2500" b="1" kern="1200" dirty="0"/>
        </a:p>
      </dsp:txBody>
      <dsp:txXfrm>
        <a:off x="2935594" y="1752471"/>
        <a:ext cx="2358410"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cs typeface="+mn-cs"/>
              </a:defRPr>
            </a:lvl1pPr>
          </a:lstStyle>
          <a:p>
            <a:pPr>
              <a:defRPr/>
            </a:pPr>
            <a:endParaRPr lang="fr-FR" altLang="fr-FR" dirty="0"/>
          </a:p>
        </p:txBody>
      </p:sp>
      <p:sp>
        <p:nvSpPr>
          <p:cNvPr id="14339" name="Rectangle 3"/>
          <p:cNvSpPr>
            <a:spLocks noGrp="1" noChangeArrowheads="1"/>
          </p:cNvSpPr>
          <p:nvPr>
            <p:ph type="dt" idx="1"/>
          </p:nvPr>
        </p:nvSpPr>
        <p:spPr bwMode="auto">
          <a:xfrm>
            <a:off x="385445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mn-cs"/>
              </a:defRPr>
            </a:lvl1pPr>
          </a:lstStyle>
          <a:p>
            <a:pPr>
              <a:defRPr/>
            </a:pPr>
            <a:endParaRPr lang="fr-FR" altLang="fr-FR" dirty="0"/>
          </a:p>
        </p:txBody>
      </p:sp>
      <p:sp>
        <p:nvSpPr>
          <p:cNvPr id="1331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1038" y="4721225"/>
            <a:ext cx="5443537" cy="447198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14342" name="Rectangle 6"/>
          <p:cNvSpPr>
            <a:spLocks noGrp="1" noChangeArrowheads="1"/>
          </p:cNvSpPr>
          <p:nvPr>
            <p:ph type="ftr" sz="quarter" idx="4"/>
          </p:nvPr>
        </p:nvSpPr>
        <p:spPr bwMode="auto">
          <a:xfrm>
            <a:off x="0"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cs typeface="+mn-cs"/>
              </a:defRPr>
            </a:lvl1pPr>
          </a:lstStyle>
          <a:p>
            <a:pPr>
              <a:defRPr/>
            </a:pPr>
            <a:endParaRPr lang="fr-FR" altLang="fr-FR" dirty="0"/>
          </a:p>
        </p:txBody>
      </p:sp>
      <p:sp>
        <p:nvSpPr>
          <p:cNvPr id="14343" name="Rectangle 7"/>
          <p:cNvSpPr>
            <a:spLocks noGrp="1" noChangeArrowheads="1"/>
          </p:cNvSpPr>
          <p:nvPr>
            <p:ph type="sldNum" sz="quarter" idx="5"/>
          </p:nvPr>
        </p:nvSpPr>
        <p:spPr bwMode="auto">
          <a:xfrm>
            <a:off x="3854450"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mn-cs"/>
              </a:defRPr>
            </a:lvl1pPr>
          </a:lstStyle>
          <a:p>
            <a:pPr>
              <a:defRPr/>
            </a:pPr>
            <a:fld id="{AAD4DB92-FED8-4EE0-9F7B-08B2F336F610}" type="slidenum">
              <a:rPr lang="fr-FR" altLang="fr-FR"/>
              <a:pPr>
                <a:defRPr/>
              </a:pPr>
              <a:t>‹N°›</a:t>
            </a:fld>
            <a:endParaRPr lang="fr-FR" alt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F30AFD33-2CC4-404A-868C-75E619A3D092}" type="slidenum">
              <a:rPr lang="fr-FR" altLang="fr-FR"/>
              <a:pPr>
                <a:defRPr/>
              </a:pPr>
              <a:t>‹N°›</a:t>
            </a:fld>
            <a:endParaRPr lang="fr-FR" alt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2FF79133-AA51-4F76-9E3E-E091A78D31CD}" type="slidenum">
              <a:rPr lang="fr-FR" altLang="fr-FR"/>
              <a:pPr>
                <a:defRPr/>
              </a:pPr>
              <a:t>‹N°›</a:t>
            </a:fld>
            <a:endParaRPr lang="fr-FR" alt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C98C9D98-05C0-4D7B-AE5A-42A517513D5A}" type="slidenum">
              <a:rPr lang="fr-FR" altLang="fr-FR"/>
              <a:pPr>
                <a:defRPr/>
              </a:pPr>
              <a:t>‹N°›</a:t>
            </a:fld>
            <a:endParaRPr lang="fr-FR" alt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5DABC430-0FA4-48D7-8C1C-A99385C463FC}" type="slidenum">
              <a:rPr lang="fr-FR" altLang="fr-FR"/>
              <a:pPr>
                <a:defRPr/>
              </a:pPr>
              <a:t>‹N°›</a:t>
            </a:fld>
            <a:endParaRPr lang="fr-FR" alt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AD917B8C-5043-4284-8A98-BB3E4D1735A0}" type="slidenum">
              <a:rPr lang="fr-FR" altLang="fr-FR"/>
              <a:pPr>
                <a:defRPr/>
              </a:pPr>
              <a:t>‹N°›</a:t>
            </a:fld>
            <a:endParaRPr lang="fr-FR" alt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64818C3A-9C73-4A24-B043-A7D5FC165485}" type="slidenum">
              <a:rPr lang="fr-FR" altLang="fr-FR"/>
              <a:pPr>
                <a:defRPr/>
              </a:pPr>
              <a:t>‹N°›</a:t>
            </a:fld>
            <a:endParaRPr lang="fr-FR" alt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86984EE7-4144-4CB8-B85F-762B62A62554}" type="slidenum">
              <a:rPr lang="fr-FR" altLang="fr-FR"/>
              <a:pPr>
                <a:defRPr/>
              </a:pPr>
              <a:t>‹N°›</a:t>
            </a:fld>
            <a:endParaRPr lang="fr-FR" alt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564A999A-2EA1-4F20-AF87-66276923A09B}" type="slidenum">
              <a:rPr lang="fr-FR" altLang="fr-FR"/>
              <a:pPr>
                <a:defRPr/>
              </a:pPr>
              <a:t>‹N°›</a:t>
            </a:fld>
            <a:endParaRPr lang="fr-FR" alt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F477D279-2101-4B36-B95C-AE70B918FAC7}" type="slidenum">
              <a:rPr lang="fr-FR" altLang="fr-FR"/>
              <a:pPr>
                <a:defRPr/>
              </a:pPr>
              <a:t>‹N°›</a:t>
            </a:fld>
            <a:endParaRPr lang="fr-FR" alt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F2AE482A-B345-4717-81A0-5BF05DE03197}" type="slidenum">
              <a:rPr lang="fr-FR" altLang="fr-FR"/>
              <a:pPr>
                <a:defRPr/>
              </a:pPr>
              <a:t>‹N°›</a:t>
            </a:fld>
            <a:endParaRPr lang="fr-FR" alt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55CB85AC-260F-46A9-B56D-1D7A2200084C}" type="slidenum">
              <a:rPr lang="fr-FR" altLang="fr-FR"/>
              <a:pPr>
                <a:defRPr/>
              </a:pPr>
              <a:t>‹N°›</a:t>
            </a:fld>
            <a:endParaRPr lang="fr-FR" alt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mn-cs"/>
              </a:defRPr>
            </a:lvl1pPr>
          </a:lstStyle>
          <a:p>
            <a:pPr>
              <a:defRPr/>
            </a:pPr>
            <a:endParaRPr lang="fr-FR" altLang="fr-F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cs typeface="+mn-cs"/>
              </a:defRPr>
            </a:lvl1pPr>
          </a:lstStyle>
          <a:p>
            <a:pPr>
              <a:defRPr/>
            </a:pPr>
            <a:endParaRPr lang="fr-FR" altLang="fr-F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mn-cs"/>
              </a:defRPr>
            </a:lvl1pPr>
          </a:lstStyle>
          <a:p>
            <a:pPr>
              <a:defRPr/>
            </a:pPr>
            <a:fld id="{B66B7BFD-FF8A-49AF-A26C-A46875A72A01}" type="slidenum">
              <a:rPr lang="fr-FR" altLang="fr-FR"/>
              <a:pPr>
                <a:defRPr/>
              </a:pPr>
              <a:t>‹N°›</a:t>
            </a:fld>
            <a:endParaRPr lang="fr-FR" alt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2.ac-poitiers.fr/matice/spip.php?rubrique46"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2.ac-poitiers.fr/doc/spip.php?article74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2.ac-poitiers.fr/doc/spip.php?rubrique228"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2.ac-poitiers.fr/doc/spip.php?article756&amp;apmobile=web"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2.ac-poitiers.fr/doc/spip.php?rubrique229"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eduscol.education.fr/bd/urtic/document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2.ac-poitiers.fr/b2i/spip.php?article164" TargetMode="External"/><Relationship Id="rId7"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duscol.education.fr/cid129745/referentiel-cnil-formation-donnees-personnelles.html" TargetMode="External"/><Relationship Id="rId4" Type="http://schemas.openxmlformats.org/officeDocument/2006/relationships/hyperlink" Target="http://eduscol.education.fr/philosophie/actualites/plateforme-pi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1116013" y="2205039"/>
            <a:ext cx="7200900" cy="2800767"/>
          </a:xfrm>
          <a:prstGeom prst="rect">
            <a:avLst/>
          </a:prstGeom>
          <a:noFill/>
          <a:ln w="9525">
            <a:noFill/>
            <a:miter lim="800000"/>
            <a:headEnd/>
            <a:tailEnd/>
          </a:ln>
        </p:spPr>
        <p:txBody>
          <a:bodyPr wrap="square">
            <a:spAutoFit/>
          </a:bodyPr>
          <a:lstStyle/>
          <a:p>
            <a:pPr algn="ctr">
              <a:spcBef>
                <a:spcPct val="50000"/>
              </a:spcBef>
            </a:pPr>
            <a:r>
              <a:rPr lang="fr-FR" altLang="fr-FR" sz="4400" dirty="0" smtClean="0">
                <a:solidFill>
                  <a:srgbClr val="3366FF"/>
                </a:solidFill>
              </a:rPr>
              <a:t>BILAN IAN</a:t>
            </a:r>
          </a:p>
          <a:p>
            <a:pPr algn="ctr">
              <a:spcBef>
                <a:spcPct val="50000"/>
              </a:spcBef>
            </a:pPr>
            <a:r>
              <a:rPr lang="fr-FR" altLang="fr-FR" sz="4400" dirty="0" smtClean="0">
                <a:solidFill>
                  <a:srgbClr val="3366FF"/>
                </a:solidFill>
              </a:rPr>
              <a:t>Année scolaire 2017-</a:t>
            </a:r>
            <a:r>
              <a:rPr lang="fr-FR" altLang="fr-FR" sz="4400" smtClean="0">
                <a:solidFill>
                  <a:srgbClr val="3366FF"/>
                </a:solidFill>
              </a:rPr>
              <a:t>2018</a:t>
            </a:r>
          </a:p>
          <a:p>
            <a:pPr algn="ctr">
              <a:spcBef>
                <a:spcPct val="50000"/>
              </a:spcBef>
            </a:pPr>
            <a:endParaRPr lang="fr-FR" altLang="fr-FR" sz="4400" dirty="0" smtClean="0">
              <a:solidFill>
                <a:srgbClr val="3366FF"/>
              </a:solidFill>
            </a:endParaRPr>
          </a:p>
        </p:txBody>
      </p:sp>
      <p:sp>
        <p:nvSpPr>
          <p:cNvPr id="14339" name="Text Box 13"/>
          <p:cNvSpPr txBox="1">
            <a:spLocks noChangeArrowheads="1"/>
          </p:cNvSpPr>
          <p:nvPr/>
        </p:nvSpPr>
        <p:spPr bwMode="auto">
          <a:xfrm>
            <a:off x="1258888" y="4437063"/>
            <a:ext cx="6553200" cy="369887"/>
          </a:xfrm>
          <a:prstGeom prst="rect">
            <a:avLst/>
          </a:prstGeom>
          <a:noFill/>
          <a:ln w="9525">
            <a:noFill/>
            <a:miter lim="800000"/>
            <a:headEnd/>
            <a:tailEnd/>
          </a:ln>
        </p:spPr>
        <p:txBody>
          <a:bodyPr>
            <a:spAutoFit/>
          </a:bodyPr>
          <a:lstStyle/>
          <a:p>
            <a:pPr algn="ctr"/>
            <a:r>
              <a:rPr lang="fr-FR" b="1" dirty="0" smtClean="0">
                <a:solidFill>
                  <a:srgbClr val="C00000"/>
                </a:solidFill>
              </a:rPr>
              <a:t> GTA Mardi 16 octobre 2018</a:t>
            </a:r>
            <a:endParaRPr lang="fr-FR" dirty="0">
              <a:solidFill>
                <a:srgbClr val="C00000"/>
              </a:solidFill>
            </a:endParaRPr>
          </a:p>
        </p:txBody>
      </p:sp>
      <p:pic>
        <p:nvPicPr>
          <p:cNvPr id="4" name="Image 3" descr="IAN-documentation-1.png"/>
          <p:cNvPicPr>
            <a:picLocks noChangeAspect="1"/>
          </p:cNvPicPr>
          <p:nvPr/>
        </p:nvPicPr>
        <p:blipFill>
          <a:blip r:embed="rId3"/>
          <a:stretch>
            <a:fillRect/>
          </a:stretch>
        </p:blipFill>
        <p:spPr>
          <a:xfrm>
            <a:off x="2895600" y="304800"/>
            <a:ext cx="5791200" cy="18561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785225" cy="461665"/>
          </a:xfrm>
          <a:prstGeom prst="rect">
            <a:avLst/>
          </a:prstGeom>
          <a:solidFill>
            <a:schemeClr val="accent6">
              <a:lumMod val="20000"/>
              <a:lumOff val="80000"/>
            </a:schemeClr>
          </a:solidFill>
          <a:ln>
            <a:noFill/>
          </a:ln>
          <a:effectLst/>
          <a:extLst/>
        </p:spPr>
        <p:txBody>
          <a:bodyPr>
            <a:spAutoFit/>
          </a:bodyPr>
          <a:lstStyle/>
          <a:p>
            <a:pPr algn="r">
              <a:spcBef>
                <a:spcPct val="50000"/>
              </a:spcBef>
              <a:defRPr/>
            </a:pPr>
            <a:r>
              <a:rPr lang="fr-FR" altLang="fr-FR" sz="2400" b="1" dirty="0" smtClean="0">
                <a:solidFill>
                  <a:srgbClr val="1B7E90"/>
                </a:solidFill>
                <a:latin typeface="Arial" panose="020B0604020202020204" pitchFamily="34" charset="0"/>
                <a:cs typeface="+mn-cs"/>
              </a:rPr>
              <a:t>MISSION de l’interlocuteur académique pour le numérique</a:t>
            </a:r>
            <a:endParaRPr lang="fr-FR" altLang="fr-FR" sz="2000" b="1" dirty="0">
              <a:solidFill>
                <a:srgbClr val="1B7E90"/>
              </a:solidFill>
              <a:latin typeface="Arial" panose="020B0604020202020204" pitchFamily="34" charset="0"/>
              <a:cs typeface="+mn-cs"/>
            </a:endParaRPr>
          </a:p>
        </p:txBody>
      </p:sp>
      <p:graphicFrame>
        <p:nvGraphicFramePr>
          <p:cNvPr id="5" name="Espace réservé du contenu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785225" cy="461665"/>
          </a:xfrm>
          <a:prstGeom prst="rect">
            <a:avLst/>
          </a:prstGeom>
          <a:solidFill>
            <a:schemeClr val="accent6">
              <a:lumMod val="20000"/>
              <a:lumOff val="80000"/>
            </a:schemeClr>
          </a:solidFill>
          <a:ln>
            <a:noFill/>
          </a:ln>
          <a:effectLst/>
          <a:extLst/>
        </p:spPr>
        <p:txBody>
          <a:bodyPr>
            <a:spAutoFit/>
          </a:bodyPr>
          <a:lstStyle/>
          <a:p>
            <a:pPr algn="r">
              <a:spcBef>
                <a:spcPct val="50000"/>
              </a:spcBef>
              <a:defRPr/>
            </a:pPr>
            <a:r>
              <a:rPr lang="fr-FR" altLang="fr-FR" sz="2400" b="1" dirty="0" smtClean="0">
                <a:solidFill>
                  <a:srgbClr val="1B7E90"/>
                </a:solidFill>
                <a:latin typeface="Arial" panose="020B0604020202020204" pitchFamily="34" charset="0"/>
                <a:cs typeface="+mn-cs"/>
              </a:rPr>
              <a:t>MISSION : </a:t>
            </a:r>
            <a:r>
              <a:rPr lang="fr-FR" altLang="fr-FR" sz="2000" b="1" dirty="0" smtClean="0">
                <a:solidFill>
                  <a:srgbClr val="1B7E90"/>
                </a:solidFill>
                <a:latin typeface="Arial" panose="020B0604020202020204" pitchFamily="34" charset="0"/>
                <a:cs typeface="+mn-cs"/>
              </a:rPr>
              <a:t>Participer aux réunions académiques et nationales</a:t>
            </a:r>
            <a:endParaRPr lang="fr-FR" altLang="fr-FR" sz="2000" b="1" dirty="0">
              <a:solidFill>
                <a:srgbClr val="1B7E90"/>
              </a:solidFill>
              <a:latin typeface="Arial" panose="020B0604020202020204" pitchFamily="34" charset="0"/>
              <a:cs typeface="+mn-cs"/>
            </a:endParaRPr>
          </a:p>
        </p:txBody>
      </p:sp>
      <p:sp>
        <p:nvSpPr>
          <p:cNvPr id="17411" name="Espace réservé du contenu 1"/>
          <p:cNvSpPr>
            <a:spLocks noGrp="1"/>
          </p:cNvSpPr>
          <p:nvPr>
            <p:ph idx="1"/>
          </p:nvPr>
        </p:nvSpPr>
        <p:spPr>
          <a:xfrm>
            <a:off x="457200" y="990600"/>
            <a:ext cx="8229600" cy="5135563"/>
          </a:xfrm>
        </p:spPr>
        <p:txBody>
          <a:bodyPr/>
          <a:lstStyle/>
          <a:p>
            <a:pPr eaLnBrk="1" hangingPunct="1"/>
            <a:r>
              <a:rPr lang="fr-FR" sz="2000" dirty="0" smtClean="0"/>
              <a:t>2 réunions académiques par an des IAN toutes disciplines confondues (automne et printemps) organisées par Emmanuel Allard et Stéphane Penaud de la </a:t>
            </a:r>
            <a:r>
              <a:rPr lang="fr-FR" sz="2000" dirty="0" err="1" smtClean="0"/>
              <a:t>DANé</a:t>
            </a:r>
            <a:r>
              <a:rPr lang="fr-FR" sz="2000" dirty="0" smtClean="0"/>
              <a:t>.</a:t>
            </a:r>
          </a:p>
          <a:p>
            <a:pPr eaLnBrk="1" hangingPunct="1">
              <a:buNone/>
            </a:pPr>
            <a:endParaRPr lang="fr-FR" sz="2000" dirty="0" smtClean="0"/>
          </a:p>
          <a:p>
            <a:pPr eaLnBrk="1" hangingPunct="1"/>
            <a:r>
              <a:rPr lang="fr-FR" sz="2000" dirty="0" smtClean="0"/>
              <a:t>Participation à la Journée académique « Rencontre autour du numérique » qui a lieu à Niort chaque année au printemps.</a:t>
            </a:r>
          </a:p>
          <a:p>
            <a:pPr eaLnBrk="1" hangingPunct="1">
              <a:buNone/>
            </a:pPr>
            <a:r>
              <a:rPr lang="fr-FR" sz="2000" dirty="0" smtClean="0">
                <a:hlinkClick r:id="rId3"/>
              </a:rPr>
              <a:t>http://ww2.ac-poitiers.fr/matice/spip.php?rubrique46</a:t>
            </a:r>
            <a:endParaRPr lang="fr-FR" sz="2000" dirty="0" smtClean="0"/>
          </a:p>
          <a:p>
            <a:pPr eaLnBrk="1" hangingPunct="1">
              <a:buNone/>
            </a:pPr>
            <a:endParaRPr lang="fr-FR" sz="2000" dirty="0" smtClean="0"/>
          </a:p>
          <a:p>
            <a:pPr eaLnBrk="1" hangingPunct="1"/>
            <a:r>
              <a:rPr lang="fr-FR" sz="2000" dirty="0" smtClean="0"/>
              <a:t>1 séminaire national par an de 2 jours avec tous les IAN Documentation de chaque académie, organisé par Juliette </a:t>
            </a:r>
            <a:r>
              <a:rPr lang="fr-FR" sz="2000" dirty="0" err="1" smtClean="0"/>
              <a:t>Filliol</a:t>
            </a:r>
            <a:r>
              <a:rPr lang="fr-FR" sz="2000" dirty="0" smtClean="0"/>
              <a:t> et Audrey </a:t>
            </a:r>
            <a:r>
              <a:rPr lang="fr-FR" sz="2000" dirty="0" err="1" smtClean="0"/>
              <a:t>Démonière-Rouvel</a:t>
            </a:r>
            <a:r>
              <a:rPr lang="fr-FR" sz="2000" dirty="0" smtClean="0"/>
              <a:t>, expertes Documentation de la DNE. </a:t>
            </a:r>
          </a:p>
          <a:p>
            <a:pPr eaLnBrk="1" hangingPunct="1">
              <a:buNone/>
            </a:pPr>
            <a:r>
              <a:rPr lang="fr-FR" sz="2000" dirty="0" smtClean="0"/>
              <a:t>	En 2017-2018 : au Havre, en commun avec les IAN </a:t>
            </a:r>
            <a:r>
              <a:rPr lang="fr-FR" sz="2000" dirty="0" err="1" smtClean="0"/>
              <a:t>Histoire-Géographie</a:t>
            </a:r>
            <a:r>
              <a:rPr lang="fr-FR" sz="2000" dirty="0" smtClean="0"/>
              <a:t>.</a:t>
            </a:r>
          </a:p>
          <a:p>
            <a:pPr eaLnBrk="1" hangingPunct="1">
              <a:buNone/>
            </a:pPr>
            <a:r>
              <a:rPr lang="fr-FR" sz="2000" dirty="0" smtClean="0">
                <a:hlinkClick r:id="rId4"/>
              </a:rPr>
              <a:t>http://ww2.ac-poitiers.fr/doc/spip.php?article744</a:t>
            </a:r>
            <a:endParaRPr lang="fr-FR" sz="2000" dirty="0" smtClean="0"/>
          </a:p>
          <a:p>
            <a:pPr eaLnBrk="1" hangingPunct="1">
              <a:buNone/>
            </a:pPr>
            <a:endParaRPr lang="fr-FR" sz="2400" dirty="0" smtClean="0"/>
          </a:p>
          <a:p>
            <a:pPr eaLnBrk="1" hangingPunct="1">
              <a:buNone/>
            </a:pPr>
            <a:endParaRPr lang="fr-FR" sz="2400" dirty="0" smtClean="0"/>
          </a:p>
          <a:p>
            <a:pPr eaLnBrk="1" hangingPunct="1">
              <a:buNone/>
            </a:pPr>
            <a:r>
              <a:rPr lang="fr-FR"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353425" cy="830997"/>
          </a:xfrm>
          <a:prstGeom prst="rect">
            <a:avLst/>
          </a:prstGeom>
          <a:solidFill>
            <a:schemeClr val="accent6">
              <a:lumMod val="20000"/>
              <a:lumOff val="80000"/>
            </a:schemeClr>
          </a:solidFill>
          <a:ln>
            <a:noFill/>
          </a:ln>
          <a:effectLst/>
          <a:extLst/>
        </p:spPr>
        <p:txBody>
          <a:bodyPr>
            <a:spAutoFit/>
          </a:bodyPr>
          <a:lstStyle/>
          <a:p>
            <a:pPr algn="r">
              <a:spcBef>
                <a:spcPct val="50000"/>
              </a:spcBef>
              <a:defRPr/>
            </a:pPr>
            <a:r>
              <a:rPr lang="fr-FR" altLang="fr-FR" sz="2800" b="1" dirty="0" smtClean="0">
                <a:solidFill>
                  <a:srgbClr val="1B7E90"/>
                </a:solidFill>
                <a:latin typeface="Arial" panose="020B0604020202020204" pitchFamily="34" charset="0"/>
                <a:cs typeface="+mn-cs"/>
              </a:rPr>
              <a:t>MISSION : </a:t>
            </a:r>
            <a:r>
              <a:rPr lang="fr-FR" altLang="fr-FR" sz="2000" b="1" dirty="0" smtClean="0">
                <a:solidFill>
                  <a:srgbClr val="1B7E90"/>
                </a:solidFill>
                <a:latin typeface="Arial" panose="020B0604020202020204" pitchFamily="34" charset="0"/>
                <a:cs typeface="+mn-cs"/>
              </a:rPr>
              <a:t>Repérer les outils et ressources capables de développer les usages du numériques</a:t>
            </a:r>
          </a:p>
        </p:txBody>
      </p:sp>
      <p:sp>
        <p:nvSpPr>
          <p:cNvPr id="5" name="Espace réservé du contenu 2"/>
          <p:cNvSpPr>
            <a:spLocks noGrp="1"/>
          </p:cNvSpPr>
          <p:nvPr>
            <p:ph idx="1"/>
          </p:nvPr>
        </p:nvSpPr>
        <p:spPr/>
        <p:txBody>
          <a:bodyPr>
            <a:normAutofit fontScale="85000" lnSpcReduction="20000"/>
          </a:bodyPr>
          <a:lstStyle/>
          <a:p>
            <a:pPr eaLnBrk="1" hangingPunct="1">
              <a:defRPr/>
            </a:pPr>
            <a:r>
              <a:rPr lang="fr-FR" dirty="0" smtClean="0"/>
              <a:t>Veille permanente (</a:t>
            </a:r>
            <a:r>
              <a:rPr lang="fr-FR" dirty="0" err="1" smtClean="0"/>
              <a:t>Eduscol</a:t>
            </a:r>
            <a:r>
              <a:rPr lang="fr-FR" dirty="0" smtClean="0"/>
              <a:t>, </a:t>
            </a:r>
            <a:r>
              <a:rPr lang="fr-FR" dirty="0" err="1" smtClean="0"/>
              <a:t>Twitter</a:t>
            </a:r>
            <a:r>
              <a:rPr lang="fr-FR" dirty="0" smtClean="0"/>
              <a:t>, sites académiques, universités en sciences de l’information, presse française et étrangère, </a:t>
            </a:r>
            <a:r>
              <a:rPr lang="fr-FR" dirty="0" err="1" smtClean="0"/>
              <a:t>etc</a:t>
            </a:r>
            <a:r>
              <a:rPr lang="fr-FR" dirty="0" smtClean="0"/>
              <a:t>…) dont les résultats sont proposés sur le </a:t>
            </a:r>
            <a:r>
              <a:rPr lang="fr-FR" b="1" dirty="0" smtClean="0"/>
              <a:t>site académique </a:t>
            </a:r>
            <a:r>
              <a:rPr lang="fr-FR" dirty="0" smtClean="0"/>
              <a:t>en collaboration avec la webmestre.</a:t>
            </a:r>
          </a:p>
          <a:p>
            <a:pPr eaLnBrk="1" hangingPunct="1">
              <a:buNone/>
              <a:defRPr/>
            </a:pPr>
            <a:endParaRPr lang="fr-FR" dirty="0" smtClean="0"/>
          </a:p>
          <a:p>
            <a:pPr eaLnBrk="1" hangingPunct="1">
              <a:defRPr/>
            </a:pPr>
            <a:r>
              <a:rPr lang="fr-FR" dirty="0" smtClean="0"/>
              <a:t>Communication par le biais de la création et diffusion d’une </a:t>
            </a:r>
            <a:r>
              <a:rPr lang="fr-FR" b="1" dirty="0" smtClean="0"/>
              <a:t>Lettre de la IAN</a:t>
            </a:r>
            <a:r>
              <a:rPr lang="fr-FR" dirty="0" smtClean="0"/>
              <a:t> envoyée à tous les collègues </a:t>
            </a:r>
            <a:r>
              <a:rPr lang="fr-FR" dirty="0" err="1" smtClean="0">
                <a:sym typeface="Wingdings"/>
              </a:rPr>
              <a:t></a:t>
            </a:r>
            <a:r>
              <a:rPr lang="fr-FR" dirty="0" smtClean="0"/>
              <a:t> 4 fois par an.</a:t>
            </a:r>
          </a:p>
          <a:p>
            <a:pPr eaLnBrk="1" hangingPunct="1">
              <a:buNone/>
              <a:defRPr/>
            </a:pPr>
            <a:r>
              <a:rPr lang="fr-FR" dirty="0" smtClean="0">
                <a:hlinkClick r:id="rId3"/>
              </a:rPr>
              <a:t>http://ww2.ac-poitiers.fr/doc/spip.php?rubrique228</a:t>
            </a:r>
            <a:endParaRPr lang="fr-FR" dirty="0" smtClean="0"/>
          </a:p>
          <a:p>
            <a:pPr eaLnBrk="1" hangingPunct="1">
              <a:buNone/>
              <a:defRPr/>
            </a:pPr>
            <a:endParaRPr lang="fr-FR" dirty="0" smtClean="0"/>
          </a:p>
          <a:p>
            <a:pPr eaLnBrk="1" hangingPunct="1">
              <a:buNone/>
              <a:defRPr/>
            </a:pPr>
            <a:r>
              <a:rPr lang="fr-FR" dirty="0" smtClean="0"/>
              <a:t>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353425" cy="830997"/>
          </a:xfrm>
          <a:prstGeom prst="rect">
            <a:avLst/>
          </a:prstGeom>
          <a:solidFill>
            <a:schemeClr val="accent6">
              <a:lumMod val="20000"/>
              <a:lumOff val="80000"/>
            </a:schemeClr>
          </a:solidFill>
          <a:ln>
            <a:noFill/>
          </a:ln>
          <a:effectLst/>
          <a:extLst/>
        </p:spPr>
        <p:txBody>
          <a:bodyPr>
            <a:spAutoFit/>
          </a:bodyPr>
          <a:lstStyle/>
          <a:p>
            <a:pPr algn="r">
              <a:spcBef>
                <a:spcPct val="50000"/>
              </a:spcBef>
              <a:defRPr/>
            </a:pPr>
            <a:r>
              <a:rPr lang="fr-FR" altLang="fr-FR" sz="2800" b="1" dirty="0" smtClean="0">
                <a:solidFill>
                  <a:srgbClr val="1B7E90"/>
                </a:solidFill>
              </a:rPr>
              <a:t>MISSION : </a:t>
            </a:r>
            <a:r>
              <a:rPr lang="fr-FR" altLang="fr-FR" sz="2000" b="1" dirty="0" smtClean="0">
                <a:solidFill>
                  <a:srgbClr val="1B7E90"/>
                </a:solidFill>
              </a:rPr>
              <a:t>Animer et coordonner les travaux en lien avec les enjeux et possibilités du numérique</a:t>
            </a:r>
            <a:endParaRPr lang="fr-FR" altLang="fr-FR" sz="2000" b="1" dirty="0">
              <a:solidFill>
                <a:srgbClr val="1B7E90"/>
              </a:solidFill>
            </a:endParaRPr>
          </a:p>
        </p:txBody>
      </p:sp>
      <p:sp>
        <p:nvSpPr>
          <p:cNvPr id="19459" name="Espace réservé du contenu 3"/>
          <p:cNvSpPr>
            <a:spLocks noGrp="1"/>
          </p:cNvSpPr>
          <p:nvPr>
            <p:ph idx="1"/>
          </p:nvPr>
        </p:nvSpPr>
        <p:spPr>
          <a:xfrm>
            <a:off x="457200" y="1295400"/>
            <a:ext cx="8229600" cy="5181600"/>
          </a:xfrm>
        </p:spPr>
        <p:txBody>
          <a:bodyPr/>
          <a:lstStyle/>
          <a:p>
            <a:pPr eaLnBrk="1" hangingPunct="1"/>
            <a:r>
              <a:rPr lang="fr-FR" sz="2000" dirty="0" smtClean="0"/>
              <a:t>PAF : Proposition d’un stage « Pratiques informationnelles des élèves ».</a:t>
            </a:r>
          </a:p>
          <a:p>
            <a:pPr eaLnBrk="1" hangingPunct="1"/>
            <a:r>
              <a:rPr lang="fr-FR" sz="2000" dirty="0" err="1" smtClean="0"/>
              <a:t>TraAM</a:t>
            </a:r>
            <a:r>
              <a:rPr lang="fr-FR" sz="2000" dirty="0" smtClean="0"/>
              <a:t> : Proposition de travail autour de la thématique suivante :</a:t>
            </a:r>
          </a:p>
          <a:p>
            <a:pPr eaLnBrk="1" hangingPunct="1">
              <a:buNone/>
            </a:pPr>
            <a:r>
              <a:rPr lang="fr-FR" dirty="0" smtClean="0"/>
              <a:t>	</a:t>
            </a:r>
            <a:r>
              <a:rPr lang="fr-FR" sz="2000" dirty="0" smtClean="0">
                <a:hlinkClick r:id="rId3"/>
              </a:rPr>
              <a:t>http://ww2.ac-poitiers.fr/doc/spip.php?article756&amp;apmobile=web</a:t>
            </a:r>
            <a:endParaRPr lang="fr-FR" sz="2000" dirty="0" smtClean="0"/>
          </a:p>
          <a:p>
            <a:pPr>
              <a:buNone/>
            </a:pPr>
            <a:r>
              <a:rPr lang="fr-FR" dirty="0" smtClean="0"/>
              <a:t>	</a:t>
            </a:r>
            <a:r>
              <a:rPr lang="fr-FR" sz="2000" dirty="0" smtClean="0"/>
              <a:t>« Le professeur documentaliste créateur de ressources, de parcours et d’espaces d’apprentissage </a:t>
            </a:r>
            <a:r>
              <a:rPr lang="fr-FR" sz="2000" dirty="0" err="1" smtClean="0"/>
              <a:t>info-documentaires</a:t>
            </a:r>
            <a:r>
              <a:rPr lang="fr-FR" sz="2000" dirty="0" smtClean="0"/>
              <a:t> au sein du </a:t>
            </a:r>
            <a:r>
              <a:rPr lang="fr-FR" sz="2000" b="1" dirty="0" smtClean="0"/>
              <a:t>CDI virtuel</a:t>
            </a:r>
            <a:r>
              <a:rPr lang="fr-FR" sz="2000" dirty="0" smtClean="0"/>
              <a:t> :</a:t>
            </a:r>
          </a:p>
          <a:p>
            <a:pPr lvl="0">
              <a:buNone/>
            </a:pPr>
            <a:r>
              <a:rPr lang="fr-FR" sz="2000" dirty="0" smtClean="0"/>
              <a:t>	Comment optimiser les temps et espaces hors cours pour enrichir les parcours d’apprentissage des compétences info documentaires ? </a:t>
            </a:r>
          </a:p>
          <a:p>
            <a:pPr lvl="0">
              <a:buNone/>
            </a:pPr>
            <a:r>
              <a:rPr lang="fr-FR" sz="2000" dirty="0" smtClean="0"/>
              <a:t>	Comment contribuer au bien-être des élèves en optimisant les temps et les espaces hors cours ? </a:t>
            </a:r>
          </a:p>
          <a:p>
            <a:pPr lvl="0">
              <a:buNone/>
            </a:pPr>
            <a:r>
              <a:rPr lang="fr-FR" sz="2000" dirty="0" smtClean="0"/>
              <a:t>	Comment le CDI virtuel peut-il être un levier pour l’apprentissage de la citoyenneté numérique ? »</a:t>
            </a:r>
            <a:endParaRPr lang="fr-FR" dirty="0" smtClean="0"/>
          </a:p>
          <a:p>
            <a:pPr eaLnBrk="1" hangingPunct="1">
              <a:buNone/>
            </a:pPr>
            <a:endParaRPr lang="fr-FR"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353425" cy="830997"/>
          </a:xfrm>
          <a:prstGeom prst="rect">
            <a:avLst/>
          </a:prstGeom>
          <a:solidFill>
            <a:schemeClr val="accent6">
              <a:lumMod val="20000"/>
              <a:lumOff val="80000"/>
            </a:schemeClr>
          </a:solidFill>
          <a:ln>
            <a:noFill/>
          </a:ln>
          <a:effectLst/>
          <a:extLst/>
        </p:spPr>
        <p:txBody>
          <a:bodyPr>
            <a:spAutoFit/>
          </a:bodyPr>
          <a:lstStyle/>
          <a:p>
            <a:pPr algn="r">
              <a:spcBef>
                <a:spcPct val="50000"/>
              </a:spcBef>
              <a:defRPr/>
            </a:pPr>
            <a:r>
              <a:rPr lang="fr-FR" altLang="fr-FR" sz="2800" b="1" dirty="0" smtClean="0">
                <a:solidFill>
                  <a:srgbClr val="1B7E90"/>
                </a:solidFill>
                <a:latin typeface="Arial" panose="020B0604020202020204" pitchFamily="34" charset="0"/>
                <a:cs typeface="+mn-cs"/>
              </a:rPr>
              <a:t>MISSION : </a:t>
            </a:r>
            <a:r>
              <a:rPr lang="fr-FR" altLang="fr-FR" sz="2000" b="1" dirty="0" smtClean="0">
                <a:solidFill>
                  <a:srgbClr val="1B7E90"/>
                </a:solidFill>
                <a:latin typeface="Arial" panose="020B0604020202020204" pitchFamily="34" charset="0"/>
                <a:cs typeface="+mn-cs"/>
              </a:rPr>
              <a:t>Favoriser la mutualisation des ressources liées aux compétences du numérique</a:t>
            </a:r>
          </a:p>
        </p:txBody>
      </p:sp>
      <p:sp>
        <p:nvSpPr>
          <p:cNvPr id="5" name="Espace réservé du contenu 2"/>
          <p:cNvSpPr>
            <a:spLocks noGrp="1"/>
          </p:cNvSpPr>
          <p:nvPr>
            <p:ph idx="1"/>
          </p:nvPr>
        </p:nvSpPr>
        <p:spPr/>
        <p:txBody>
          <a:bodyPr>
            <a:normAutofit fontScale="77500" lnSpcReduction="20000"/>
          </a:bodyPr>
          <a:lstStyle/>
          <a:p>
            <a:pPr eaLnBrk="1" hangingPunct="1">
              <a:defRPr/>
            </a:pPr>
            <a:r>
              <a:rPr lang="fr-FR" dirty="0" smtClean="0"/>
              <a:t>Diffusion de la lettre </a:t>
            </a:r>
            <a:r>
              <a:rPr lang="fr-FR" dirty="0" err="1" smtClean="0"/>
              <a:t>EducNum</a:t>
            </a:r>
            <a:r>
              <a:rPr lang="fr-FR" dirty="0" smtClean="0"/>
              <a:t> réalisée par les expertes IAN Documentation (participation de chaque académie qui met en valeur un article, une expérience de son site)</a:t>
            </a:r>
          </a:p>
          <a:p>
            <a:pPr eaLnBrk="1" hangingPunct="1">
              <a:buNone/>
              <a:defRPr/>
            </a:pPr>
            <a:r>
              <a:rPr lang="fr-FR" dirty="0" smtClean="0">
                <a:hlinkClick r:id="rId3"/>
              </a:rPr>
              <a:t>http://ww2.ac-poitiers.fr/doc/spip.php?rubrique229</a:t>
            </a:r>
            <a:endParaRPr lang="fr-FR" dirty="0" smtClean="0"/>
          </a:p>
          <a:p>
            <a:pPr eaLnBrk="1" hangingPunct="1">
              <a:buNone/>
              <a:defRPr/>
            </a:pPr>
            <a:endParaRPr lang="fr-FR" dirty="0" smtClean="0"/>
          </a:p>
          <a:p>
            <a:pPr eaLnBrk="1" hangingPunct="1">
              <a:defRPr/>
            </a:pPr>
            <a:r>
              <a:rPr lang="fr-FR" dirty="0" smtClean="0"/>
              <a:t>Diffusion des  </a:t>
            </a:r>
            <a:r>
              <a:rPr lang="fr-FR" dirty="0" err="1" smtClean="0"/>
              <a:t>compte-rendus</a:t>
            </a:r>
            <a:r>
              <a:rPr lang="fr-FR" dirty="0" smtClean="0"/>
              <a:t> des séquences pédagogiques du site académique sur </a:t>
            </a:r>
            <a:r>
              <a:rPr lang="fr-FR" dirty="0" err="1" smtClean="0"/>
              <a:t>Edubases</a:t>
            </a:r>
            <a:r>
              <a:rPr lang="fr-FR" dirty="0" smtClean="0"/>
              <a:t>, classés par mots-clés.</a:t>
            </a:r>
          </a:p>
          <a:p>
            <a:pPr eaLnBrk="1" hangingPunct="1">
              <a:buNone/>
              <a:defRPr/>
            </a:pPr>
            <a:r>
              <a:rPr lang="fr-FR" dirty="0" smtClean="0">
                <a:hlinkClick r:id="rId4"/>
              </a:rPr>
              <a:t>http://eduscol.education.fr/bd/urtic/documentation/</a:t>
            </a:r>
            <a:endParaRPr lang="fr-FR" dirty="0" smtClean="0"/>
          </a:p>
          <a:p>
            <a:pPr eaLnBrk="1" hangingPunct="1">
              <a:buNone/>
              <a:defRPr/>
            </a:pPr>
            <a:endParaRPr lang="fr-FR" dirty="0" smtClean="0"/>
          </a:p>
          <a:p>
            <a:pPr eaLnBrk="1" hangingPunct="1">
              <a:buNone/>
              <a:defRPr/>
            </a:pPr>
            <a:r>
              <a:rPr lang="fr-FR" dirty="0" smtClean="0"/>
              <a:t>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353425" cy="523220"/>
          </a:xfrm>
          <a:prstGeom prst="rect">
            <a:avLst/>
          </a:prstGeom>
          <a:solidFill>
            <a:schemeClr val="accent6">
              <a:lumMod val="20000"/>
              <a:lumOff val="80000"/>
            </a:schemeClr>
          </a:solidFill>
          <a:ln>
            <a:noFill/>
          </a:ln>
          <a:effectLst/>
          <a:extLst/>
        </p:spPr>
        <p:txBody>
          <a:bodyPr>
            <a:spAutoFit/>
          </a:bodyPr>
          <a:lstStyle/>
          <a:p>
            <a:pPr algn="r">
              <a:spcBef>
                <a:spcPct val="50000"/>
              </a:spcBef>
              <a:defRPr/>
            </a:pPr>
            <a:r>
              <a:rPr lang="fr-FR" altLang="fr-FR" sz="2800" b="1" dirty="0" smtClean="0">
                <a:solidFill>
                  <a:srgbClr val="1B7E90"/>
                </a:solidFill>
                <a:latin typeface="Arial" panose="020B0604020202020204" pitchFamily="34" charset="0"/>
                <a:cs typeface="+mn-cs"/>
              </a:rPr>
              <a:t>Nouveautés</a:t>
            </a:r>
            <a:endParaRPr lang="fr-FR" altLang="fr-FR" sz="2000" b="1" dirty="0" smtClean="0">
              <a:solidFill>
                <a:srgbClr val="1B7E90"/>
              </a:solidFill>
              <a:latin typeface="Arial" panose="020B0604020202020204" pitchFamily="34" charset="0"/>
              <a:cs typeface="+mn-cs"/>
            </a:endParaRPr>
          </a:p>
        </p:txBody>
      </p:sp>
      <p:sp>
        <p:nvSpPr>
          <p:cNvPr id="5" name="Espace réservé du contenu 2"/>
          <p:cNvSpPr>
            <a:spLocks noGrp="1"/>
          </p:cNvSpPr>
          <p:nvPr>
            <p:ph idx="1"/>
          </p:nvPr>
        </p:nvSpPr>
        <p:spPr>
          <a:xfrm>
            <a:off x="457200" y="990600"/>
            <a:ext cx="8229600" cy="5638800"/>
          </a:xfrm>
        </p:spPr>
        <p:txBody>
          <a:bodyPr>
            <a:normAutofit fontScale="47500" lnSpcReduction="20000"/>
          </a:bodyPr>
          <a:lstStyle/>
          <a:p>
            <a:r>
              <a:rPr lang="fr-FR" dirty="0" smtClean="0"/>
              <a:t>PIX </a:t>
            </a:r>
            <a:r>
              <a:rPr lang="fr-FR" dirty="0" err="1" smtClean="0">
                <a:sym typeface="Wingdings"/>
              </a:rPr>
              <a:t></a:t>
            </a:r>
            <a:r>
              <a:rPr lang="fr-FR" dirty="0" smtClean="0"/>
              <a:t> Plateforme publique gratuite, accessible sur inscription, qui permet à chacun d'évaluer ses connaissances et ses compétences numériques selon 8 niveaux et dans 5 grands domaines : informations et données, communication et collaboration, création de contenu, protection et sécurité, environnement numérique. </a:t>
            </a:r>
          </a:p>
          <a:p>
            <a:pPr>
              <a:buNone/>
            </a:pPr>
            <a:r>
              <a:rPr lang="fr-FR" dirty="0" smtClean="0"/>
              <a:t>	Les tests permettent aussi à chacun de mesurer ses savoir-faire numériques et sa capacité à identifier les enjeux du numérique.</a:t>
            </a:r>
          </a:p>
          <a:p>
            <a:pPr>
              <a:buNone/>
            </a:pPr>
            <a:r>
              <a:rPr lang="fr-FR" dirty="0" smtClean="0"/>
              <a:t>	Le service se présente sous la forme d’une plateforme en ligne d’évaluation et de certification des compétences numériques.</a:t>
            </a:r>
          </a:p>
          <a:p>
            <a:pPr>
              <a:buNone/>
            </a:pPr>
            <a:r>
              <a:rPr lang="fr-FR" dirty="0" smtClean="0"/>
              <a:t>	Le but de PIX est de susciter l’envie de se former tout au long de la vie en proposant des méthodes d’évaluation innovantes, exigeantes et bienveillantes ainsi que des recommandations de formations ciblées.</a:t>
            </a:r>
          </a:p>
          <a:p>
            <a:endParaRPr lang="fr-FR" dirty="0" smtClean="0"/>
          </a:p>
          <a:p>
            <a:pPr>
              <a:buNone/>
            </a:pPr>
            <a:r>
              <a:rPr lang="fr-FR" u="sng" dirty="0" smtClean="0">
                <a:hlinkClick r:id="rId3"/>
              </a:rPr>
              <a:t>http://ww2.ac-poitiers.fr/b2i/spip.php?article164</a:t>
            </a:r>
            <a:r>
              <a:rPr lang="fr-FR" dirty="0" smtClean="0"/>
              <a:t> </a:t>
            </a:r>
          </a:p>
          <a:p>
            <a:pPr>
              <a:buNone/>
            </a:pPr>
            <a:r>
              <a:rPr lang="fr-FR" u="sng" dirty="0" smtClean="0">
                <a:hlinkClick r:id="rId4"/>
              </a:rPr>
              <a:t>http://eduscol.education.fr/philosophie/actualites/plateforme-pix</a:t>
            </a:r>
            <a:endParaRPr lang="fr-FR" dirty="0" smtClean="0"/>
          </a:p>
          <a:p>
            <a:pPr>
              <a:buNone/>
            </a:pPr>
            <a:r>
              <a:rPr lang="fr-FR" dirty="0" smtClean="0"/>
              <a:t> </a:t>
            </a:r>
          </a:p>
          <a:p>
            <a:pPr eaLnBrk="1" hangingPunct="1">
              <a:defRPr/>
            </a:pPr>
            <a:r>
              <a:rPr lang="fr-FR" dirty="0" smtClean="0"/>
              <a:t>Mise en place du RGPD</a:t>
            </a:r>
          </a:p>
          <a:p>
            <a:pPr eaLnBrk="1" hangingPunct="1">
              <a:buNone/>
              <a:defRPr/>
            </a:pPr>
            <a:endParaRPr lang="fr-FR" dirty="0" smtClean="0"/>
          </a:p>
          <a:p>
            <a:pPr eaLnBrk="1" hangingPunct="1">
              <a:buNone/>
              <a:defRPr/>
            </a:pPr>
            <a:r>
              <a:rPr lang="fr-FR" dirty="0" smtClean="0"/>
              <a:t>  </a:t>
            </a:r>
          </a:p>
          <a:p>
            <a:pPr eaLnBrk="1" hangingPunct="1">
              <a:buNone/>
              <a:defRPr/>
            </a:pPr>
            <a:r>
              <a:rPr lang="fr-FR" dirty="0" smtClean="0">
                <a:hlinkClick r:id="rId5"/>
              </a:rPr>
              <a:t>http://eduscol.education.fr/cid129745/referentiel-cnil-formation-donnees-personnelles.html</a:t>
            </a:r>
            <a:endParaRPr lang="fr-FR" dirty="0" smtClean="0"/>
          </a:p>
          <a:p>
            <a:pPr eaLnBrk="1" hangingPunct="1">
              <a:buNone/>
              <a:defRPr/>
            </a:pPr>
            <a:endParaRPr lang="fr-FR" dirty="0" smtClean="0"/>
          </a:p>
          <a:p>
            <a:pPr eaLnBrk="1" hangingPunct="1">
              <a:buNone/>
              <a:defRPr/>
            </a:pPr>
            <a:endParaRPr lang="fr-FR" dirty="0" smtClean="0"/>
          </a:p>
          <a:p>
            <a:pPr eaLnBrk="1" hangingPunct="1">
              <a:defRPr/>
            </a:pPr>
            <a:r>
              <a:rPr lang="fr-FR" dirty="0" smtClean="0"/>
              <a:t>Un petit + : Organisation d’une journée sur les humanités numériques à </a:t>
            </a:r>
            <a:r>
              <a:rPr lang="fr-FR" dirty="0" err="1" smtClean="0"/>
              <a:t>Canopé</a:t>
            </a:r>
            <a:r>
              <a:rPr lang="fr-FR" dirty="0" smtClean="0"/>
              <a:t> Charente en mai 2018 </a:t>
            </a:r>
            <a:r>
              <a:rPr lang="fr-FR" dirty="0" err="1" smtClean="0">
                <a:sym typeface="Wingdings"/>
              </a:rPr>
              <a:t></a:t>
            </a:r>
            <a:r>
              <a:rPr lang="fr-FR" dirty="0" smtClean="0">
                <a:sym typeface="Wingdings"/>
              </a:rPr>
              <a:t> Salon </a:t>
            </a:r>
            <a:r>
              <a:rPr lang="fr-FR" dirty="0" err="1" smtClean="0">
                <a:sym typeface="Wingdings"/>
              </a:rPr>
              <a:t>Eduspot</a:t>
            </a:r>
            <a:r>
              <a:rPr lang="fr-FR" dirty="0" smtClean="0">
                <a:sym typeface="Wingdings"/>
              </a:rPr>
              <a:t> 2017.</a:t>
            </a:r>
            <a:endParaRPr lang="fr-FR" dirty="0" smtClean="0"/>
          </a:p>
          <a:p>
            <a:pPr eaLnBrk="1" hangingPunct="1">
              <a:buNone/>
              <a:defRPr/>
            </a:pPr>
            <a:r>
              <a:rPr lang="fr-FR" dirty="0" smtClean="0"/>
              <a:t>	</a:t>
            </a:r>
            <a:endParaRPr lang="fr-FR" dirty="0"/>
          </a:p>
        </p:txBody>
      </p:sp>
      <p:pic>
        <p:nvPicPr>
          <p:cNvPr id="4" name="Image 3" descr="pix.jpg"/>
          <p:cNvPicPr>
            <a:picLocks noChangeAspect="1"/>
          </p:cNvPicPr>
          <p:nvPr/>
        </p:nvPicPr>
        <p:blipFill>
          <a:blip r:embed="rId6"/>
          <a:stretch>
            <a:fillRect/>
          </a:stretch>
        </p:blipFill>
        <p:spPr>
          <a:xfrm>
            <a:off x="0" y="1524000"/>
            <a:ext cx="762000" cy="762000"/>
          </a:xfrm>
          <a:prstGeom prst="rect">
            <a:avLst/>
          </a:prstGeom>
        </p:spPr>
      </p:pic>
      <p:pic>
        <p:nvPicPr>
          <p:cNvPr id="6" name="Image 5" descr="rgpd.jpg"/>
          <p:cNvPicPr>
            <a:picLocks noChangeAspect="1"/>
          </p:cNvPicPr>
          <p:nvPr/>
        </p:nvPicPr>
        <p:blipFill>
          <a:blip r:embed="rId7"/>
          <a:stretch>
            <a:fillRect/>
          </a:stretch>
        </p:blipFill>
        <p:spPr>
          <a:xfrm>
            <a:off x="3200400" y="4114800"/>
            <a:ext cx="990600" cy="65998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310</Words>
  <Application>Microsoft Office PowerPoint</Application>
  <PresentationFormat>Affichage à l'écran (4:3)</PresentationFormat>
  <Paragraphs>61</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Rectorat</dc:creator>
  <cp:lastModifiedBy>jmichelin</cp:lastModifiedBy>
  <cp:revision>65</cp:revision>
  <dcterms:created xsi:type="dcterms:W3CDTF">2018-10-10T17:44:33Z</dcterms:created>
  <dcterms:modified xsi:type="dcterms:W3CDTF">2018-10-15T17:17:27Z</dcterms:modified>
</cp:coreProperties>
</file>