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980AC-4DF5-4906-9847-48F0321B8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903319-0FE0-4DB6-B5BF-5E2C25E5D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B923B2-D334-46B2-8B6A-2EC1008EB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5DE679-4227-4640-9500-DA0A4303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944F8-9249-4AAB-98CE-E6B42DA5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2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5F783-E7C0-446B-A7E9-1BDD412D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6E7851-4D5F-4B78-B835-B40AC3010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6FFCA7-5BC2-449D-9B33-009D6C97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5AD2B5-AF8F-4E0D-B804-6555F40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EA722B-0B72-4E35-B763-B4DEAF53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05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D9EAB3-9C88-4E51-B588-24407D97A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61B0BF-2BE7-4E52-AC65-75DAC0AED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1B9F4-A355-49FA-9B6D-DCA89268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0250A4-A1F2-4989-8E6A-3D9D813C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DB9383-7009-4261-8957-3E6488B7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48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24CEC-9270-404A-8A08-F30905D8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56FE8-C338-4130-A144-786E7E8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75AA4-6ADD-423E-ACAB-432A9D66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1D43C1-B63A-40B8-9DF9-F50A8D3C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1AEAE5-F676-4E61-9616-92A13E85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5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779A23-1467-4984-A5CA-2B8865A2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6E6E49-EFF0-492B-91B6-E31C774C4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A5F2E4-8D91-4861-9B6C-3EF8DEDA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439E05-67F3-4A9B-88A6-C9C5766B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9CB2B-BEB8-4826-BEB2-FE5C7829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51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F041D-CD87-49FB-A0B9-B97E6C55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29CF5E-2ADA-4D2E-A092-8C80E469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8D5FAC-4372-453D-9680-6EC57B5C8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346C33-44F0-4212-84F7-0C90F562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37F88B-9A40-4EEB-B4B5-69DDE0D6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A34ED0-618D-471E-8168-0BF822A5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E7575-E399-4F29-B835-19FDCA8A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FD6A68-77A5-4284-84F7-86CCC3FD6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846251-8F31-4CC7-A59A-FB72C16F6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3A8962-224F-4213-B920-F34C3AFA2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C3165E-7CBC-40DA-8C21-CF743A26F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A56DC1-3685-4737-A88B-76A0F64B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701963-A057-488F-860C-5D7E7CE6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E52EF3-3B25-404A-A554-E0BD7A20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14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A1B6D-0296-4FFC-B65D-B9DD60FA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718AE1-0AC0-41CD-AC93-7536B7C1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F04999-02F4-4A57-A292-0D381311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36E0C3-A7FF-49C5-BBAB-286C1334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95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C9F9D4E-C771-4CD5-8C91-DBB7EC39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AD80DE-4D93-4522-BC0B-6FACF7D5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225757-7EB9-4566-929D-819F9A04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25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92805-3659-473C-A8B9-FAAF8017F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75F239-8BD9-4123-B98D-C6911715E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1360A0-C6FE-413A-9405-20B200D8F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BCE76B-2D6D-4929-A550-F78D23027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4DE499-A078-43E6-B267-6C4C6FE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F49421-319C-4320-9459-9AC7B651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1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A0BD7-BB40-4C17-A032-2632CFD8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7452C4-1E4E-4B38-81EB-8D8530F86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36075C-1A43-4C1D-BF26-0A5DE92DB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10E9F0-C6BF-440F-A9AC-C9AF6C39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480589-4660-4075-A6C4-8F364ABA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4AF8CC-E83F-4911-8089-4AD4F4EA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E117F1-EE98-4990-91B9-9C45051C0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05977A-ABC5-4FC9-B281-C672771E4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53DAE7-060C-4FFC-B5CE-8C4562874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5050-3BD4-4DF0-99B1-40DCEA8FDEFA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E2ADA-1211-459D-8243-299917CA5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47C953-114C-49F2-A0F5-AC413C633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15A3-2870-4C62-B1DC-F6EEE52C7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02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C2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EDB790-0BF7-4B6C-9A07-92011BD3B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25" y="1630256"/>
            <a:ext cx="3922192" cy="3723323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Bodoni MT Condensed" panose="02070606080606020203" pitchFamily="18" charset="0"/>
              </a:rPr>
              <a:t>The Baguette : </a:t>
            </a:r>
            <a:br>
              <a:rPr lang="en-US" sz="4400" kern="1200" dirty="0">
                <a:solidFill>
                  <a:srgbClr val="FFFFFF"/>
                </a:solidFill>
                <a:latin typeface="Bodoni MT Condensed" panose="02070606080606020203" pitchFamily="18" charset="0"/>
              </a:rPr>
            </a:br>
            <a:r>
              <a:rPr lang="en-US" sz="4400" kern="1200" dirty="0">
                <a:solidFill>
                  <a:srgbClr val="FFFFFF"/>
                </a:solidFill>
                <a:latin typeface="Bodoni MT Condensed" panose="02070606080606020203" pitchFamily="18" charset="0"/>
              </a:rPr>
              <a:t>The famous « French Stick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D2A8E04-4196-49FA-A118-969DC6F29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16" y="1760707"/>
            <a:ext cx="6385937" cy="319296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994A101-80C6-43C1-B271-0BE20137C031}"/>
              </a:ext>
            </a:extLst>
          </p:cNvPr>
          <p:cNvSpPr/>
          <p:nvPr/>
        </p:nvSpPr>
        <p:spPr>
          <a:xfrm>
            <a:off x="9144000" y="4110361"/>
            <a:ext cx="2476870" cy="1074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1135DD-ABAD-4B2A-8D55-2C063803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Bodoni MT Condensed" panose="02070606080606020203" pitchFamily="18" charset="0"/>
              </a:rPr>
              <a:t>The French Baguette </a:t>
            </a:r>
            <a:r>
              <a:rPr lang="fr-FR" sz="3600" b="1" dirty="0" err="1">
                <a:latin typeface="Bodoni MT Condensed" panose="02070606080606020203" pitchFamily="18" charset="0"/>
              </a:rPr>
              <a:t>History</a:t>
            </a:r>
            <a:r>
              <a:rPr lang="fr-FR" sz="3600" b="1" dirty="0">
                <a:latin typeface="Bodoni MT Condensed" panose="02070606080606020203" pitchFamily="18" charset="0"/>
              </a:rPr>
              <a:t> : </a:t>
            </a:r>
            <a:br>
              <a:rPr lang="fr-FR" sz="3600" b="1" dirty="0">
                <a:latin typeface="Bodoni MT Condensed" panose="02070606080606020203" pitchFamily="18" charset="0"/>
              </a:rPr>
            </a:br>
            <a:r>
              <a:rPr lang="fr-FR" sz="3600" b="1" dirty="0" err="1">
                <a:latin typeface="Bodoni MT Condensed" panose="02070606080606020203" pitchFamily="18" charset="0"/>
              </a:rPr>
              <a:t>Myth</a:t>
            </a:r>
            <a:r>
              <a:rPr lang="fr-FR" sz="3600" b="1" dirty="0">
                <a:latin typeface="Bodoni MT Condensed" panose="02070606080606020203" pitchFamily="18" charset="0"/>
              </a:rPr>
              <a:t> or </a:t>
            </a:r>
            <a:r>
              <a:rPr lang="fr-FR" sz="3600" b="1" dirty="0" err="1">
                <a:latin typeface="Bodoni MT Condensed" panose="02070606080606020203" pitchFamily="18" charset="0"/>
              </a:rPr>
              <a:t>true</a:t>
            </a:r>
            <a:r>
              <a:rPr lang="fr-FR" sz="3600" b="1" dirty="0">
                <a:latin typeface="Bodoni MT Condensed" panose="02070606080606020203" pitchFamily="18" charset="0"/>
              </a:rPr>
              <a:t> story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9A40EF-90BD-4984-B059-7F4EB524A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84" y="2017183"/>
            <a:ext cx="5092194" cy="4351338"/>
          </a:xfrm>
        </p:spPr>
        <p:txBody>
          <a:bodyPr>
            <a:normAutofit/>
          </a:bodyPr>
          <a:lstStyle/>
          <a:p>
            <a:r>
              <a:rPr lang="fr-FR" sz="2200" dirty="0"/>
              <a:t>The </a:t>
            </a:r>
            <a:r>
              <a:rPr lang="fr-FR" sz="2200" dirty="0" err="1"/>
              <a:t>idea</a:t>
            </a:r>
            <a:r>
              <a:rPr lang="fr-FR" sz="2200" dirty="0"/>
              <a:t> of long </a:t>
            </a:r>
            <a:r>
              <a:rPr lang="fr-FR" sz="2200" dirty="0" err="1"/>
              <a:t>bread</a:t>
            </a:r>
            <a:r>
              <a:rPr lang="fr-FR" sz="2200" dirty="0"/>
              <a:t> </a:t>
            </a:r>
            <a:r>
              <a:rPr lang="fr-FR" sz="2200" dirty="0" err="1"/>
              <a:t>imported</a:t>
            </a:r>
            <a:r>
              <a:rPr lang="fr-FR" sz="2200" dirty="0"/>
              <a:t> </a:t>
            </a:r>
            <a:r>
              <a:rPr lang="fr-FR" sz="2200" dirty="0" err="1"/>
              <a:t>from</a:t>
            </a:r>
            <a:r>
              <a:rPr lang="fr-FR" sz="2200" dirty="0"/>
              <a:t> </a:t>
            </a:r>
            <a:r>
              <a:rPr lang="fr-FR" sz="2200" b="1" dirty="0">
                <a:solidFill>
                  <a:schemeClr val="accent4"/>
                </a:solidFill>
              </a:rPr>
              <a:t>Vienna</a:t>
            </a:r>
            <a:r>
              <a:rPr lang="fr-FR" sz="2200" b="1" dirty="0"/>
              <a:t> </a:t>
            </a:r>
            <a:r>
              <a:rPr lang="fr-FR" sz="2200" dirty="0"/>
              <a:t>in the 19th century</a:t>
            </a:r>
          </a:p>
          <a:p>
            <a:endParaRPr lang="fr-FR" sz="2200" dirty="0"/>
          </a:p>
          <a:p>
            <a:r>
              <a:rPr lang="fr-FR" sz="2200" dirty="0"/>
              <a:t>The baguette </a:t>
            </a:r>
            <a:r>
              <a:rPr lang="fr-FR" sz="2200" dirty="0" err="1"/>
              <a:t>is</a:t>
            </a:r>
            <a:r>
              <a:rPr lang="fr-FR" sz="2200" dirty="0"/>
              <a:t> « a </a:t>
            </a:r>
            <a:r>
              <a:rPr lang="fr-FR" sz="2200" dirty="0" err="1"/>
              <a:t>product</a:t>
            </a:r>
            <a:r>
              <a:rPr lang="fr-FR" sz="2200" dirty="0"/>
              <a:t> » of the </a:t>
            </a:r>
            <a:r>
              <a:rPr lang="fr-FR" sz="2200" b="1" dirty="0">
                <a:solidFill>
                  <a:schemeClr val="accent4"/>
                </a:solidFill>
              </a:rPr>
              <a:t>French </a:t>
            </a:r>
            <a:r>
              <a:rPr lang="fr-FR" sz="2200" b="1" dirty="0" err="1">
                <a:solidFill>
                  <a:schemeClr val="accent4"/>
                </a:solidFill>
              </a:rPr>
              <a:t>Revolution</a:t>
            </a:r>
            <a:r>
              <a:rPr lang="fr-FR" sz="2200" b="1" dirty="0">
                <a:solidFill>
                  <a:schemeClr val="accent4"/>
                </a:solidFill>
              </a:rPr>
              <a:t> </a:t>
            </a:r>
            <a:r>
              <a:rPr lang="fr-FR" sz="2200" dirty="0"/>
              <a:t>: Le pain Egalité </a:t>
            </a:r>
          </a:p>
          <a:p>
            <a:endParaRPr lang="fr-FR" sz="2200" dirty="0"/>
          </a:p>
          <a:p>
            <a:r>
              <a:rPr lang="fr-FR" sz="2200" dirty="0" err="1"/>
              <a:t>Its</a:t>
            </a:r>
            <a:r>
              <a:rPr lang="fr-FR" sz="2200" dirty="0"/>
              <a:t> </a:t>
            </a:r>
            <a:r>
              <a:rPr lang="fr-FR" sz="2200" dirty="0" err="1"/>
              <a:t>elongated</a:t>
            </a:r>
            <a:r>
              <a:rPr lang="fr-FR" sz="2200" dirty="0"/>
              <a:t> </a:t>
            </a:r>
            <a:r>
              <a:rPr lang="fr-FR" sz="2200" dirty="0" err="1"/>
              <a:t>shape</a:t>
            </a:r>
            <a:r>
              <a:rPr lang="fr-FR" sz="2200" dirty="0"/>
              <a:t> </a:t>
            </a:r>
            <a:r>
              <a:rPr lang="fr-FR" sz="2200" dirty="0" err="1"/>
              <a:t>would</a:t>
            </a:r>
            <a:r>
              <a:rPr lang="fr-FR" sz="2200" dirty="0"/>
              <a:t> </a:t>
            </a:r>
            <a:r>
              <a:rPr lang="fr-FR" sz="2200" dirty="0" err="1"/>
              <a:t>be</a:t>
            </a:r>
            <a:r>
              <a:rPr lang="fr-FR" sz="2200" dirty="0"/>
              <a:t> </a:t>
            </a:r>
            <a:r>
              <a:rPr lang="fr-FR" sz="2200" dirty="0" err="1"/>
              <a:t>chosen</a:t>
            </a:r>
            <a:r>
              <a:rPr lang="fr-FR" sz="2200" dirty="0"/>
              <a:t> by </a:t>
            </a:r>
            <a:r>
              <a:rPr lang="fr-FR" sz="2200" b="1" dirty="0" err="1">
                <a:solidFill>
                  <a:schemeClr val="accent4"/>
                </a:solidFill>
              </a:rPr>
              <a:t>Napoleon</a:t>
            </a:r>
            <a:r>
              <a:rPr lang="fr-FR" sz="2200" b="1" dirty="0"/>
              <a:t> </a:t>
            </a:r>
            <a:r>
              <a:rPr lang="fr-FR" sz="2200" dirty="0"/>
              <a:t>for </a:t>
            </a:r>
            <a:r>
              <a:rPr lang="fr-FR" sz="2200" dirty="0" err="1"/>
              <a:t>its</a:t>
            </a:r>
            <a:r>
              <a:rPr lang="fr-FR" sz="2200" dirty="0"/>
              <a:t> </a:t>
            </a:r>
            <a:r>
              <a:rPr lang="fr-FR" sz="2200" dirty="0" err="1"/>
              <a:t>soldiers</a:t>
            </a:r>
            <a:endParaRPr lang="fr-FR" sz="2200" dirty="0"/>
          </a:p>
          <a:p>
            <a:endParaRPr lang="fr-FR" sz="2200" dirty="0"/>
          </a:p>
          <a:p>
            <a:r>
              <a:rPr lang="fr-FR" sz="2200" dirty="0"/>
              <a:t>The world « Baguette » </a:t>
            </a:r>
            <a:r>
              <a:rPr lang="fr-FR" sz="2200" dirty="0" err="1"/>
              <a:t>appears</a:t>
            </a:r>
            <a:r>
              <a:rPr lang="fr-FR" sz="2200" dirty="0"/>
              <a:t> </a:t>
            </a:r>
            <a:r>
              <a:rPr lang="fr-FR" sz="2200" b="1" dirty="0">
                <a:solidFill>
                  <a:schemeClr val="accent4"/>
                </a:solidFill>
              </a:rPr>
              <a:t>in </a:t>
            </a:r>
            <a:r>
              <a:rPr lang="fr-FR" sz="2200" b="1" dirty="0" err="1">
                <a:solidFill>
                  <a:schemeClr val="accent4"/>
                </a:solidFill>
              </a:rPr>
              <a:t>october</a:t>
            </a:r>
            <a:r>
              <a:rPr lang="fr-FR" sz="2200" b="1" dirty="0">
                <a:solidFill>
                  <a:schemeClr val="accent4"/>
                </a:solidFill>
              </a:rPr>
              <a:t> 1920</a:t>
            </a:r>
          </a:p>
          <a:p>
            <a:endParaRPr lang="fr-FR" sz="2200" b="1" dirty="0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3FF921B-FA49-4D8A-AEC5-3D604B28CB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0" b="6835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AE32C5E-0E71-44A0-943B-84BD205DA7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" r="-2" b="12033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1036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BA5EF7-B91C-4095-B47F-A0AE614A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fr-FR" b="1" dirty="0">
                <a:latin typeface="Bodoni MT Condensed" panose="02070606080606020203" pitchFamily="18" charset="0"/>
              </a:rPr>
              <a:t>How do </a:t>
            </a:r>
            <a:r>
              <a:rPr lang="fr-FR" b="1" dirty="0" err="1">
                <a:latin typeface="Bodoni MT Condensed" panose="02070606080606020203" pitchFamily="18" charset="0"/>
              </a:rPr>
              <a:t>we</a:t>
            </a:r>
            <a:r>
              <a:rPr lang="fr-FR" b="1" dirty="0">
                <a:latin typeface="Bodoni MT Condensed" panose="02070606080606020203" pitchFamily="18" charset="0"/>
              </a:rPr>
              <a:t> </a:t>
            </a:r>
            <a:r>
              <a:rPr lang="fr-FR" b="1" dirty="0" err="1">
                <a:latin typeface="Bodoni MT Condensed" panose="02070606080606020203" pitchFamily="18" charset="0"/>
              </a:rPr>
              <a:t>make</a:t>
            </a:r>
            <a:r>
              <a:rPr lang="fr-FR" b="1" dirty="0">
                <a:latin typeface="Bodoni MT Condensed" panose="02070606080606020203" pitchFamily="18" charset="0"/>
              </a:rPr>
              <a:t> the </a:t>
            </a:r>
            <a:r>
              <a:rPr lang="fr-FR" b="1" dirty="0" err="1">
                <a:latin typeface="Bodoni MT Condensed" panose="02070606080606020203" pitchFamily="18" charset="0"/>
              </a:rPr>
              <a:t>famous</a:t>
            </a:r>
            <a:r>
              <a:rPr lang="fr-FR" b="1" dirty="0">
                <a:latin typeface="Bodoni MT Condensed" panose="02070606080606020203" pitchFamily="18" charset="0"/>
              </a:rPr>
              <a:t> baguette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DC3231-7618-49A9-9154-994778DE6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en-US" sz="2600" b="0" i="0" dirty="0">
                <a:effectLst/>
              </a:rPr>
              <a:t>Wheat flour, water, yeast, and common salt</a:t>
            </a:r>
          </a:p>
          <a:p>
            <a:endParaRPr lang="en-US" sz="2600" dirty="0"/>
          </a:p>
          <a:p>
            <a:r>
              <a:rPr lang="en-US" sz="2600" dirty="0"/>
              <a:t>Typically</a:t>
            </a:r>
            <a:r>
              <a:rPr lang="en-US" sz="2600" b="0" i="0" dirty="0">
                <a:effectLst/>
              </a:rPr>
              <a:t> weighs around 250 g and </a:t>
            </a:r>
            <a:r>
              <a:rPr lang="en-US" sz="2600" b="0" i="0" dirty="0">
                <a:effectLst/>
                <a:cs typeface="Arial" panose="020B0604020202020204" pitchFamily="34" charset="0"/>
              </a:rPr>
              <a:t>55 and 65 cm long</a:t>
            </a:r>
          </a:p>
          <a:p>
            <a:endParaRPr lang="en-US" sz="2600" dirty="0"/>
          </a:p>
          <a:p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 </a:t>
            </a:r>
            <a:r>
              <a:rPr lang="fr-FR" sz="26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Décret Pain (1993), the French </a:t>
            </a:r>
            <a:r>
              <a:rPr lang="fr-FR" sz="2600" b="1" dirty="0" err="1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Bread</a:t>
            </a:r>
            <a:r>
              <a:rPr lang="fr-FR" sz="26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Law </a:t>
            </a:r>
            <a:r>
              <a:rPr lang="fr-FR" sz="2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protects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traditional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baguette </a:t>
            </a:r>
            <a:r>
              <a:rPr lang="fr-FR" sz="2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industrial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6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breads</a:t>
            </a:r>
            <a:r>
              <a:rPr lang="fr-FR" sz="2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endParaRPr lang="fr-FR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6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fr-FR" sz="2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D96F5DD-31DF-4E1C-BD85-0787C25EF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0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417A492-E273-4810-A250-58F8331AAF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3" r="-1" b="-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012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537B27-FA8D-4F4C-87B6-1661B250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fr-FR" sz="5400" b="1" dirty="0">
                <a:latin typeface="Bodoni MT Condensed" panose="02070606080606020203" pitchFamily="18" charset="0"/>
              </a:rPr>
              <a:t>The baguette : </a:t>
            </a:r>
            <a:r>
              <a:rPr lang="fr-FR" sz="5400" b="1" dirty="0" err="1">
                <a:latin typeface="Bodoni MT Condensed" panose="02070606080606020203" pitchFamily="18" charset="0"/>
              </a:rPr>
              <a:t>Nowadays</a:t>
            </a:r>
            <a:r>
              <a:rPr lang="fr-FR" sz="5400" b="1" dirty="0">
                <a:latin typeface="Bodoni MT Condensed" panose="02070606080606020203" pitchFamily="18" charset="0"/>
              </a:rPr>
              <a:t> : </a:t>
            </a:r>
            <a:r>
              <a:rPr lang="fr-FR" sz="5400" b="1" dirty="0" err="1">
                <a:latin typeface="Bodoni MT Condensed" panose="02070606080606020203" pitchFamily="18" charset="0"/>
              </a:rPr>
              <a:t>some</a:t>
            </a:r>
            <a:r>
              <a:rPr lang="fr-FR" sz="5400" b="1" dirty="0">
                <a:latin typeface="Bodoni MT Condensed" panose="02070606080606020203" pitchFamily="18" charset="0"/>
              </a:rPr>
              <a:t> data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E0A2B-8901-445D-A762-442C17F46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92500" lnSpcReduction="20000"/>
          </a:bodyPr>
          <a:lstStyle/>
          <a:p>
            <a:r>
              <a:rPr lang="fr-FR" sz="2400" dirty="0" err="1"/>
              <a:t>Every</a:t>
            </a:r>
            <a:r>
              <a:rPr lang="fr-FR" sz="2400" dirty="0"/>
              <a:t> second :  320 baguettes </a:t>
            </a:r>
            <a:r>
              <a:rPr lang="fr-FR" sz="2400" dirty="0" err="1"/>
              <a:t>sold</a:t>
            </a:r>
            <a:r>
              <a:rPr lang="fr-FR" sz="2400" dirty="0"/>
              <a:t> in the world; 10 billions per </a:t>
            </a:r>
            <a:r>
              <a:rPr lang="fr-FR" sz="2400" dirty="0" err="1"/>
              <a:t>year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32,000 </a:t>
            </a:r>
            <a:r>
              <a:rPr lang="fr-FR" sz="2400" dirty="0" err="1"/>
              <a:t>bakeries</a:t>
            </a:r>
            <a:r>
              <a:rPr lang="fr-FR" sz="2400" dirty="0"/>
              <a:t> in France</a:t>
            </a:r>
            <a:br>
              <a:rPr lang="fr-FR" sz="2400" dirty="0"/>
            </a:br>
            <a:endParaRPr lang="fr-FR" sz="2400" dirty="0"/>
          </a:p>
          <a:p>
            <a:r>
              <a:rPr lang="fr-FR" sz="2400" dirty="0">
                <a:ea typeface="Calibri" panose="020F0502020204030204" pitchFamily="34" charset="0"/>
              </a:rPr>
              <a:t>2018 : </a:t>
            </a:r>
            <a:r>
              <a:rPr lang="en-US" sz="2400" i="0" dirty="0">
                <a:effectLst/>
              </a:rPr>
              <a:t>France has chosen the baguette as its candidate</a:t>
            </a:r>
          </a:p>
          <a:p>
            <a:pPr marL="0" indent="0">
              <a:buNone/>
            </a:pPr>
            <a:r>
              <a:rPr lang="en-US" sz="2400" i="0" dirty="0">
                <a:effectLst/>
              </a:rPr>
              <a:t> for </a:t>
            </a:r>
            <a:r>
              <a:rPr lang="en-US" sz="2400" b="1" i="0" dirty="0">
                <a:solidFill>
                  <a:schemeClr val="accent4"/>
                </a:solidFill>
                <a:effectLst/>
              </a:rPr>
              <a:t>UNESCO intangible cultural heritage status</a:t>
            </a:r>
            <a:endParaRPr lang="fr-FR" sz="2400" b="1" dirty="0">
              <a:solidFill>
                <a:schemeClr val="accent4"/>
              </a:solidFill>
            </a:endParaRPr>
          </a:p>
          <a:p>
            <a:endParaRPr lang="fr-FR" sz="2400" dirty="0"/>
          </a:p>
          <a:p>
            <a:r>
              <a:rPr lang="fr-FR" sz="2400" dirty="0"/>
              <a:t>95% of french people </a:t>
            </a:r>
            <a:r>
              <a:rPr lang="fr-FR" sz="2400" dirty="0" err="1"/>
              <a:t>eat</a:t>
            </a:r>
            <a:r>
              <a:rPr lang="fr-FR" sz="2400" dirty="0"/>
              <a:t> </a:t>
            </a:r>
            <a:r>
              <a:rPr lang="fr-FR" sz="2400" dirty="0" err="1"/>
              <a:t>bread</a:t>
            </a:r>
            <a:r>
              <a:rPr lang="fr-FR" sz="2400" dirty="0"/>
              <a:t> for lunch or diner</a:t>
            </a:r>
            <a:br>
              <a:rPr lang="fr-FR" sz="2400" dirty="0"/>
            </a:br>
            <a:endParaRPr lang="fr-FR" sz="2400" dirty="0"/>
          </a:p>
          <a:p>
            <a:r>
              <a:rPr lang="fr-FR" sz="2400" dirty="0"/>
              <a:t>The </a:t>
            </a:r>
            <a:r>
              <a:rPr lang="fr-FR" sz="2400" dirty="0" err="1"/>
              <a:t>price</a:t>
            </a:r>
            <a:r>
              <a:rPr lang="fr-FR" sz="2400" dirty="0"/>
              <a:t> </a:t>
            </a:r>
            <a:r>
              <a:rPr lang="fr-FR" sz="2400" dirty="0" err="1"/>
              <a:t>increased</a:t>
            </a:r>
            <a:r>
              <a:rPr lang="fr-FR" sz="2400" dirty="0"/>
              <a:t> more the 24% </a:t>
            </a:r>
            <a:r>
              <a:rPr lang="fr-FR" sz="2400" dirty="0" err="1"/>
              <a:t>during</a:t>
            </a:r>
            <a:r>
              <a:rPr lang="fr-FR" sz="2400" dirty="0"/>
              <a:t> the </a:t>
            </a:r>
            <a:r>
              <a:rPr lang="fr-FR" sz="2400" dirty="0" err="1"/>
              <a:t>ten</a:t>
            </a:r>
            <a:r>
              <a:rPr lang="fr-FR" sz="2400" dirty="0"/>
              <a:t> last </a:t>
            </a:r>
            <a:r>
              <a:rPr lang="fr-FR" sz="2400" dirty="0" err="1"/>
              <a:t>years</a:t>
            </a:r>
            <a:endParaRPr lang="fr-FR" sz="2400" dirty="0"/>
          </a:p>
          <a:p>
            <a:endParaRPr lang="fr-FR" sz="2400" dirty="0"/>
          </a:p>
          <a:p>
            <a:endParaRPr lang="fr-FR" sz="20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9509AFA-0A75-4DD8-99F5-61EF2445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0" r="-2" b="1371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4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5">
            <a:extLst>
              <a:ext uri="{FF2B5EF4-FFF2-40B4-BE49-F238E27FC236}">
                <a16:creationId xmlns:a16="http://schemas.microsoft.com/office/drawing/2014/main" id="{E817EB35-4D5C-493B-8459-98C99FD16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1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640269" flipV="1">
            <a:off x="5586861" y="-553943"/>
            <a:ext cx="3944178" cy="3944178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598B0F-FB4F-467E-8177-848F024B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19" y="381321"/>
            <a:ext cx="4795164" cy="1325563"/>
          </a:xfrm>
        </p:spPr>
        <p:txBody>
          <a:bodyPr>
            <a:normAutofit/>
          </a:bodyPr>
          <a:lstStyle/>
          <a:p>
            <a:r>
              <a:rPr lang="fr-FR" b="1" dirty="0">
                <a:latin typeface="Bodoni MT Condensed" panose="02070606080606020203" pitchFamily="18" charset="0"/>
              </a:rPr>
              <a:t>One of the </a:t>
            </a:r>
            <a:r>
              <a:rPr lang="fr-FR" b="1" dirty="0" err="1">
                <a:latin typeface="Bodoni MT Condensed" panose="02070606080606020203" pitchFamily="18" charset="0"/>
              </a:rPr>
              <a:t>most</a:t>
            </a:r>
            <a:r>
              <a:rPr lang="fr-FR" b="1" dirty="0">
                <a:latin typeface="Bodoni MT Condensed" panose="02070606080606020203" pitchFamily="18" charset="0"/>
              </a:rPr>
              <a:t> </a:t>
            </a:r>
            <a:r>
              <a:rPr lang="fr-FR" b="1" dirty="0" err="1">
                <a:latin typeface="Bodoni MT Condensed" panose="02070606080606020203" pitchFamily="18" charset="0"/>
              </a:rPr>
              <a:t>Iconic</a:t>
            </a:r>
            <a:r>
              <a:rPr lang="fr-FR" b="1" dirty="0">
                <a:latin typeface="Bodoni MT Condensed" panose="02070606080606020203" pitchFamily="18" charset="0"/>
              </a:rPr>
              <a:t> Food in Paris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EE0F4D-9C1F-4744-B3AC-B9B59F2EA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95165" cy="4351338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sz="2400" dirty="0"/>
              <a:t>The of </a:t>
            </a:r>
            <a:r>
              <a:rPr lang="fr-FR" sz="2400" b="1" dirty="0" err="1">
                <a:solidFill>
                  <a:schemeClr val="accent4"/>
                </a:solidFill>
              </a:rPr>
              <a:t>unofficial</a:t>
            </a:r>
            <a:r>
              <a:rPr lang="fr-FR" sz="2400" b="1" dirty="0">
                <a:solidFill>
                  <a:schemeClr val="accent4"/>
                </a:solidFill>
              </a:rPr>
              <a:t> </a:t>
            </a:r>
            <a:r>
              <a:rPr lang="fr-FR" sz="2400" b="1" dirty="0" err="1">
                <a:solidFill>
                  <a:schemeClr val="accent4"/>
                </a:solidFill>
              </a:rPr>
              <a:t>symbol</a:t>
            </a:r>
            <a:r>
              <a:rPr lang="fr-FR" sz="2400" dirty="0">
                <a:solidFill>
                  <a:schemeClr val="accent4"/>
                </a:solidFill>
              </a:rPr>
              <a:t> </a:t>
            </a:r>
            <a:r>
              <a:rPr lang="fr-FR" sz="2400" dirty="0"/>
              <a:t>of Paris and </a:t>
            </a:r>
            <a:r>
              <a:rPr lang="fr-FR" sz="2400" dirty="0" err="1"/>
              <a:t>moreover</a:t>
            </a:r>
            <a:r>
              <a:rPr lang="fr-FR" sz="2400" dirty="0"/>
              <a:t> of France</a:t>
            </a:r>
          </a:p>
          <a:p>
            <a:r>
              <a:rPr lang="fr-FR" sz="2400" dirty="0"/>
              <a:t>Baguette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included</a:t>
            </a:r>
            <a:r>
              <a:rPr lang="fr-FR" sz="2400" dirty="0"/>
              <a:t> in the </a:t>
            </a:r>
            <a:r>
              <a:rPr lang="fr-FR" sz="2400" dirty="0" err="1"/>
              <a:t>famous</a:t>
            </a:r>
            <a:r>
              <a:rPr lang="fr-FR" sz="2400" dirty="0"/>
              <a:t> « French Breakfast ». It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to </a:t>
            </a:r>
            <a:r>
              <a:rPr lang="fr-FR" sz="2400" dirty="0" err="1"/>
              <a:t>prepare</a:t>
            </a:r>
            <a:r>
              <a:rPr lang="fr-FR" sz="2400" dirty="0"/>
              <a:t> the </a:t>
            </a:r>
            <a:r>
              <a:rPr lang="fr-FR" sz="2400" dirty="0" err="1"/>
              <a:t>famous</a:t>
            </a:r>
            <a:r>
              <a:rPr lang="fr-FR" sz="2400" dirty="0"/>
              <a:t> French sandwich</a:t>
            </a:r>
          </a:p>
          <a:p>
            <a:r>
              <a:rPr lang="fr-FR" sz="2400" dirty="0"/>
              <a:t>One of the </a:t>
            </a:r>
            <a:r>
              <a:rPr lang="fr-FR" sz="2400" dirty="0" err="1"/>
              <a:t>most</a:t>
            </a:r>
            <a:r>
              <a:rPr lang="fr-FR" sz="2400" dirty="0"/>
              <a:t> </a:t>
            </a:r>
            <a:r>
              <a:rPr lang="fr-FR" sz="2400" dirty="0" err="1"/>
              <a:t>famous</a:t>
            </a:r>
            <a:r>
              <a:rPr lang="fr-FR" sz="2400" dirty="0"/>
              <a:t> </a:t>
            </a:r>
            <a:r>
              <a:rPr lang="fr-FR" sz="2400" dirty="0" err="1"/>
              <a:t>product</a:t>
            </a:r>
            <a:r>
              <a:rPr lang="fr-FR" sz="2400" dirty="0"/>
              <a:t> of the </a:t>
            </a:r>
            <a:r>
              <a:rPr lang="fr-FR" sz="2400" b="1" dirty="0">
                <a:solidFill>
                  <a:schemeClr val="accent4"/>
                </a:solidFill>
              </a:rPr>
              <a:t>French </a:t>
            </a:r>
            <a:r>
              <a:rPr lang="fr-FR" sz="2400" b="1" dirty="0" err="1">
                <a:solidFill>
                  <a:schemeClr val="accent4"/>
                </a:solidFill>
              </a:rPr>
              <a:t>gastronomy</a:t>
            </a:r>
            <a:r>
              <a:rPr lang="fr-FR" sz="2400" dirty="0"/>
              <a:t> as </a:t>
            </a:r>
            <a:r>
              <a:rPr lang="fr-FR" sz="2400" dirty="0" err="1"/>
              <a:t>cheese</a:t>
            </a:r>
            <a:r>
              <a:rPr lang="fr-FR" sz="2400" dirty="0"/>
              <a:t> and </a:t>
            </a:r>
            <a:r>
              <a:rPr lang="fr-FR" sz="2400" dirty="0" err="1"/>
              <a:t>wine</a:t>
            </a:r>
            <a:endParaRPr lang="fr-FR" sz="2400" dirty="0"/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marL="2743200" lvl="6" indent="0">
              <a:buNone/>
            </a:pP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ED3CBE0-B8D0-42E7-99B4-D4E114B810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0" r="8510"/>
          <a:stretch/>
        </p:blipFill>
        <p:spPr>
          <a:xfrm>
            <a:off x="6045200" y="10"/>
            <a:ext cx="3343282" cy="2905636"/>
          </a:xfrm>
          <a:custGeom>
            <a:avLst/>
            <a:gdLst/>
            <a:ahLst/>
            <a:cxnLst/>
            <a:rect l="l" t="t" r="r" b="b"/>
            <a:pathLst>
              <a:path w="3343282" h="2905646">
                <a:moveTo>
                  <a:pt x="546801" y="0"/>
                </a:moveTo>
                <a:lnTo>
                  <a:pt x="2796481" y="0"/>
                </a:lnTo>
                <a:lnTo>
                  <a:pt x="2853670" y="51976"/>
                </a:lnTo>
                <a:cubicBezTo>
                  <a:pt x="3156177" y="354484"/>
                  <a:pt x="3343282" y="772394"/>
                  <a:pt x="3343282" y="1234005"/>
                </a:cubicBezTo>
                <a:cubicBezTo>
                  <a:pt x="3343282" y="2157227"/>
                  <a:pt x="2594863" y="2905646"/>
                  <a:pt x="1671641" y="2905646"/>
                </a:cubicBezTo>
                <a:cubicBezTo>
                  <a:pt x="748420" y="2905646"/>
                  <a:pt x="0" y="2157227"/>
                  <a:pt x="0" y="1234005"/>
                </a:cubicBezTo>
                <a:cubicBezTo>
                  <a:pt x="0" y="772394"/>
                  <a:pt x="187105" y="354484"/>
                  <a:pt x="489613" y="51976"/>
                </a:cubicBezTo>
                <a:close/>
              </a:path>
            </a:pathLst>
          </a:cu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3CBC74D-9FB7-4FBD-AF24-2AD87EDAF0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8" r="2" b="19922"/>
          <a:stretch/>
        </p:blipFill>
        <p:spPr>
          <a:xfrm>
            <a:off x="6688776" y="4124519"/>
            <a:ext cx="2975169" cy="2733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D493717-071D-4135-A29E-D246BC3DBA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" r="-3" b="-3"/>
          <a:stretch/>
        </p:blipFill>
        <p:spPr>
          <a:xfrm>
            <a:off x="9523005" y="10"/>
            <a:ext cx="2668994" cy="38647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D7CFD48-EFD1-4F45-AF6E-F2A73B7AC1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9" r="6264" b="3"/>
          <a:stretch/>
        </p:blipFill>
        <p:spPr>
          <a:xfrm>
            <a:off x="10404210" y="4001294"/>
            <a:ext cx="1787791" cy="2856706"/>
          </a:xfrm>
          <a:custGeom>
            <a:avLst/>
            <a:gdLst/>
            <a:ahLst/>
            <a:cxnLst/>
            <a:rect l="l" t="t" r="r" b="b"/>
            <a:pathLst>
              <a:path w="1787791" h="2856706">
                <a:moveTo>
                  <a:pt x="1531941" y="0"/>
                </a:moveTo>
                <a:cubicBezTo>
                  <a:pt x="1584820" y="0"/>
                  <a:pt x="1637074" y="2679"/>
                  <a:pt x="1688573" y="7909"/>
                </a:cubicBezTo>
                <a:lnTo>
                  <a:pt x="1787791" y="23052"/>
                </a:lnTo>
                <a:lnTo>
                  <a:pt x="1787791" y="2856706"/>
                </a:lnTo>
                <a:lnTo>
                  <a:pt x="765053" y="2856706"/>
                </a:lnTo>
                <a:lnTo>
                  <a:pt x="675418" y="2802252"/>
                </a:lnTo>
                <a:cubicBezTo>
                  <a:pt x="267919" y="2526951"/>
                  <a:pt x="0" y="2060735"/>
                  <a:pt x="0" y="1531942"/>
                </a:cubicBezTo>
                <a:cubicBezTo>
                  <a:pt x="0" y="685873"/>
                  <a:pt x="685873" y="0"/>
                  <a:pt x="153194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53054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232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Bodoni MT Condensed</vt:lpstr>
      <vt:lpstr>Calibri</vt:lpstr>
      <vt:lpstr>Calibri Light</vt:lpstr>
      <vt:lpstr>Thème Office</vt:lpstr>
      <vt:lpstr>The Baguette :  The famous « French Stick »</vt:lpstr>
      <vt:lpstr>The French Baguette History :  Myth or true story</vt:lpstr>
      <vt:lpstr>How do we make the famous baguette ?</vt:lpstr>
      <vt:lpstr>The baguette : Nowadays : some data</vt:lpstr>
      <vt:lpstr>One of the most Iconic Food in Paris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Baguette :  The famous « French Stick »</dc:title>
  <dc:creator>Distillerie Tourny</dc:creator>
  <cp:lastModifiedBy>Victor Adol</cp:lastModifiedBy>
  <cp:revision>4</cp:revision>
  <dcterms:created xsi:type="dcterms:W3CDTF">2021-11-17T15:59:35Z</dcterms:created>
  <dcterms:modified xsi:type="dcterms:W3CDTF">2021-11-17T20:30:31Z</dcterms:modified>
</cp:coreProperties>
</file>