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8FF15-80C4-CA40-9C4E-006BD66B9DBD}" type="doc">
      <dgm:prSet loTypeId="urn:microsoft.com/office/officeart/2005/8/layout/process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B633EE8-75E5-364B-8315-88178608B7E4}">
      <dgm:prSet phldrT="[Text]"/>
      <dgm:spPr/>
      <dgm:t>
        <a:bodyPr/>
        <a:lstStyle/>
        <a:p>
          <a:r>
            <a:rPr lang="en-US" dirty="0" smtClean="0"/>
            <a:t>High quality raw materials (cocoa beans, dried fruits, other fruits, spices, packaging necessities)</a:t>
          </a:r>
          <a:endParaRPr lang="en-US" dirty="0"/>
        </a:p>
      </dgm:t>
    </dgm:pt>
    <dgm:pt modelId="{C0D1288D-342C-684E-97A9-B33BB4B94EDC}" type="parTrans" cxnId="{D1AE6E86-D174-8D4D-B705-A01C1873C455}">
      <dgm:prSet/>
      <dgm:spPr/>
      <dgm:t>
        <a:bodyPr/>
        <a:lstStyle/>
        <a:p>
          <a:endParaRPr lang="en-US"/>
        </a:p>
      </dgm:t>
    </dgm:pt>
    <dgm:pt modelId="{D8A22E12-A22A-A44E-8D56-362C727194B3}" type="sibTrans" cxnId="{D1AE6E86-D174-8D4D-B705-A01C1873C455}">
      <dgm:prSet/>
      <dgm:spPr/>
      <dgm:t>
        <a:bodyPr/>
        <a:lstStyle/>
        <a:p>
          <a:endParaRPr lang="en-US"/>
        </a:p>
      </dgm:t>
    </dgm:pt>
    <dgm:pt modelId="{404B2297-8228-2343-99F4-84272EB3AEEC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dirty="0" err="1" smtClean="0"/>
            <a:t>Lindt</a:t>
          </a:r>
          <a:r>
            <a:rPr lang="en-US" dirty="0" smtClean="0"/>
            <a:t> &amp; </a:t>
          </a:r>
          <a:r>
            <a:rPr lang="en-US" dirty="0" err="1" smtClean="0"/>
            <a:t>Sprüngli</a:t>
          </a:r>
          <a:r>
            <a:rPr lang="en-US" dirty="0" smtClean="0"/>
            <a:t> Farming </a:t>
          </a:r>
          <a:r>
            <a:rPr lang="en-US" dirty="0" err="1" smtClean="0"/>
            <a:t>Programm</a:t>
          </a:r>
          <a:endParaRPr lang="en-US" dirty="0"/>
        </a:p>
      </dgm:t>
    </dgm:pt>
    <dgm:pt modelId="{EFAFC093-DF13-6C4B-9177-45AA8626097F}" type="parTrans" cxnId="{C0DB1311-0796-D348-8AFC-3AC85AB74DAA}">
      <dgm:prSet/>
      <dgm:spPr/>
      <dgm:t>
        <a:bodyPr/>
        <a:lstStyle/>
        <a:p>
          <a:endParaRPr lang="en-US"/>
        </a:p>
      </dgm:t>
    </dgm:pt>
    <dgm:pt modelId="{7405F6C0-DBC8-BD40-B66B-619F74FE0AA4}" type="sibTrans" cxnId="{C0DB1311-0796-D348-8AFC-3AC85AB74DAA}">
      <dgm:prSet/>
      <dgm:spPr/>
      <dgm:t>
        <a:bodyPr/>
        <a:lstStyle/>
        <a:p>
          <a:endParaRPr lang="en-US"/>
        </a:p>
      </dgm:t>
    </dgm:pt>
    <dgm:pt modelId="{69611F94-ACAA-FD44-88B6-9B585CF55C48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dirty="0" err="1" smtClean="0"/>
            <a:t>Lindt</a:t>
          </a:r>
          <a:r>
            <a:rPr lang="en-US" dirty="0" smtClean="0"/>
            <a:t> &amp; </a:t>
          </a:r>
          <a:r>
            <a:rPr lang="en-US" dirty="0" err="1" smtClean="0"/>
            <a:t>Sprüngli</a:t>
          </a:r>
          <a:r>
            <a:rPr lang="en-US" dirty="0" smtClean="0"/>
            <a:t> Supplier Code of Conduct</a:t>
          </a:r>
          <a:endParaRPr lang="en-US" dirty="0"/>
        </a:p>
      </dgm:t>
    </dgm:pt>
    <dgm:pt modelId="{32846118-77F5-8A4F-8341-62EF0DCB017A}" type="parTrans" cxnId="{DFD57854-0270-CB44-9B55-115ED5D7B801}">
      <dgm:prSet/>
      <dgm:spPr/>
      <dgm:t>
        <a:bodyPr/>
        <a:lstStyle/>
        <a:p>
          <a:endParaRPr lang="en-US"/>
        </a:p>
      </dgm:t>
    </dgm:pt>
    <dgm:pt modelId="{5F96AC5C-1243-BD4D-A22D-FFBED4D15C98}" type="sibTrans" cxnId="{DFD57854-0270-CB44-9B55-115ED5D7B801}">
      <dgm:prSet/>
      <dgm:spPr/>
      <dgm:t>
        <a:bodyPr/>
        <a:lstStyle/>
        <a:p>
          <a:endParaRPr lang="en-US"/>
        </a:p>
      </dgm:t>
    </dgm:pt>
    <dgm:pt modelId="{660A1F14-48D7-F942-86D2-4E557FAA7CC7}" type="pres">
      <dgm:prSet presAssocID="{5498FF15-80C4-CA40-9C4E-006BD66B9D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016726-ADED-3742-83CD-F7BCEC878DCA}" type="pres">
      <dgm:prSet presAssocID="{1B633EE8-75E5-364B-8315-88178608B7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1B459-9220-9148-AA0D-32778ED6C967}" type="pres">
      <dgm:prSet presAssocID="{D8A22E12-A22A-A44E-8D56-362C727194B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0B4583F-F2C4-E64F-A062-876C70B37B3E}" type="pres">
      <dgm:prSet presAssocID="{D8A22E12-A22A-A44E-8D56-362C727194B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0E76607-945C-B44F-A1B4-1893F0CA0906}" type="pres">
      <dgm:prSet presAssocID="{404B2297-8228-2343-99F4-84272EB3AE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B4057-0F06-AC43-8A4C-8414A254877A}" type="pres">
      <dgm:prSet presAssocID="{7405F6C0-DBC8-BD40-B66B-619F74FE0AA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368EB3D-094C-7142-8144-F45945385760}" type="pres">
      <dgm:prSet presAssocID="{7405F6C0-DBC8-BD40-B66B-619F74FE0AA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3EEC635-CB69-E74F-813B-5E8991B88ACF}" type="pres">
      <dgm:prSet presAssocID="{69611F94-ACAA-FD44-88B6-9B585CF55C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53C103-532B-D94B-964C-B260A766B612}" type="presOf" srcId="{D8A22E12-A22A-A44E-8D56-362C727194B3}" destId="{B0B4583F-F2C4-E64F-A062-876C70B37B3E}" srcOrd="1" destOrd="0" presId="urn:microsoft.com/office/officeart/2005/8/layout/process1"/>
    <dgm:cxn modelId="{C0DB1311-0796-D348-8AFC-3AC85AB74DAA}" srcId="{5498FF15-80C4-CA40-9C4E-006BD66B9DBD}" destId="{404B2297-8228-2343-99F4-84272EB3AEEC}" srcOrd="1" destOrd="0" parTransId="{EFAFC093-DF13-6C4B-9177-45AA8626097F}" sibTransId="{7405F6C0-DBC8-BD40-B66B-619F74FE0AA4}"/>
    <dgm:cxn modelId="{0872AD06-AB5A-384F-9473-3ED21399AB30}" type="presOf" srcId="{5498FF15-80C4-CA40-9C4E-006BD66B9DBD}" destId="{660A1F14-48D7-F942-86D2-4E557FAA7CC7}" srcOrd="0" destOrd="0" presId="urn:microsoft.com/office/officeart/2005/8/layout/process1"/>
    <dgm:cxn modelId="{F0B0BA06-C3A3-424F-825B-94FC5146D1AF}" type="presOf" srcId="{7405F6C0-DBC8-BD40-B66B-619F74FE0AA4}" destId="{280B4057-0F06-AC43-8A4C-8414A254877A}" srcOrd="0" destOrd="0" presId="urn:microsoft.com/office/officeart/2005/8/layout/process1"/>
    <dgm:cxn modelId="{D1AE6E86-D174-8D4D-B705-A01C1873C455}" srcId="{5498FF15-80C4-CA40-9C4E-006BD66B9DBD}" destId="{1B633EE8-75E5-364B-8315-88178608B7E4}" srcOrd="0" destOrd="0" parTransId="{C0D1288D-342C-684E-97A9-B33BB4B94EDC}" sibTransId="{D8A22E12-A22A-A44E-8D56-362C727194B3}"/>
    <dgm:cxn modelId="{C8EF8DD0-7D90-C04D-BECA-8164E8850891}" type="presOf" srcId="{69611F94-ACAA-FD44-88B6-9B585CF55C48}" destId="{33EEC635-CB69-E74F-813B-5E8991B88ACF}" srcOrd="0" destOrd="0" presId="urn:microsoft.com/office/officeart/2005/8/layout/process1"/>
    <dgm:cxn modelId="{543CD592-357F-A34A-AD3A-3955C59E8EA9}" type="presOf" srcId="{404B2297-8228-2343-99F4-84272EB3AEEC}" destId="{C0E76607-945C-B44F-A1B4-1893F0CA0906}" srcOrd="0" destOrd="0" presId="urn:microsoft.com/office/officeart/2005/8/layout/process1"/>
    <dgm:cxn modelId="{F27D045A-EF9D-D649-B016-F3E05202C33F}" type="presOf" srcId="{1B633EE8-75E5-364B-8315-88178608B7E4}" destId="{86016726-ADED-3742-83CD-F7BCEC878DCA}" srcOrd="0" destOrd="0" presId="urn:microsoft.com/office/officeart/2005/8/layout/process1"/>
    <dgm:cxn modelId="{25F9FFDB-839B-774C-86F6-EC965FDD388C}" type="presOf" srcId="{D8A22E12-A22A-A44E-8D56-362C727194B3}" destId="{E981B459-9220-9148-AA0D-32778ED6C967}" srcOrd="0" destOrd="0" presId="urn:microsoft.com/office/officeart/2005/8/layout/process1"/>
    <dgm:cxn modelId="{DFD57854-0270-CB44-9B55-115ED5D7B801}" srcId="{5498FF15-80C4-CA40-9C4E-006BD66B9DBD}" destId="{69611F94-ACAA-FD44-88B6-9B585CF55C48}" srcOrd="2" destOrd="0" parTransId="{32846118-77F5-8A4F-8341-62EF0DCB017A}" sibTransId="{5F96AC5C-1243-BD4D-A22D-FFBED4D15C98}"/>
    <dgm:cxn modelId="{0603DBFF-DA12-8B47-BCB7-F387EF0F5E5E}" type="presOf" srcId="{7405F6C0-DBC8-BD40-B66B-619F74FE0AA4}" destId="{6368EB3D-094C-7142-8144-F45945385760}" srcOrd="1" destOrd="0" presId="urn:microsoft.com/office/officeart/2005/8/layout/process1"/>
    <dgm:cxn modelId="{66799B14-9057-F446-B660-EB2E717B7B78}" type="presParOf" srcId="{660A1F14-48D7-F942-86D2-4E557FAA7CC7}" destId="{86016726-ADED-3742-83CD-F7BCEC878DCA}" srcOrd="0" destOrd="0" presId="urn:microsoft.com/office/officeart/2005/8/layout/process1"/>
    <dgm:cxn modelId="{45B5DADB-427B-E94D-B701-565F29A30FE4}" type="presParOf" srcId="{660A1F14-48D7-F942-86D2-4E557FAA7CC7}" destId="{E981B459-9220-9148-AA0D-32778ED6C967}" srcOrd="1" destOrd="0" presId="urn:microsoft.com/office/officeart/2005/8/layout/process1"/>
    <dgm:cxn modelId="{26DBA7F3-B3B7-BA40-9241-1E6264D46972}" type="presParOf" srcId="{E981B459-9220-9148-AA0D-32778ED6C967}" destId="{B0B4583F-F2C4-E64F-A062-876C70B37B3E}" srcOrd="0" destOrd="0" presId="urn:microsoft.com/office/officeart/2005/8/layout/process1"/>
    <dgm:cxn modelId="{5AC797BE-912A-624E-852C-6B4F1FA2130A}" type="presParOf" srcId="{660A1F14-48D7-F942-86D2-4E557FAA7CC7}" destId="{C0E76607-945C-B44F-A1B4-1893F0CA0906}" srcOrd="2" destOrd="0" presId="urn:microsoft.com/office/officeart/2005/8/layout/process1"/>
    <dgm:cxn modelId="{42EAD658-06B1-B14D-982F-CE7D43E5887D}" type="presParOf" srcId="{660A1F14-48D7-F942-86D2-4E557FAA7CC7}" destId="{280B4057-0F06-AC43-8A4C-8414A254877A}" srcOrd="3" destOrd="0" presId="urn:microsoft.com/office/officeart/2005/8/layout/process1"/>
    <dgm:cxn modelId="{7B8D50D6-0554-E04A-A1F3-6B6FBF960A82}" type="presParOf" srcId="{280B4057-0F06-AC43-8A4C-8414A254877A}" destId="{6368EB3D-094C-7142-8144-F45945385760}" srcOrd="0" destOrd="0" presId="urn:microsoft.com/office/officeart/2005/8/layout/process1"/>
    <dgm:cxn modelId="{522C630E-947E-4F47-9F41-CEC143A58265}" type="presParOf" srcId="{660A1F14-48D7-F942-86D2-4E557FAA7CC7}" destId="{33EEC635-CB69-E74F-813B-5E8991B88AC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16726-ADED-3742-83CD-F7BCEC878DCA}">
      <dsp:nvSpPr>
        <dsp:cNvPr id="0" name=""/>
        <dsp:cNvSpPr/>
      </dsp:nvSpPr>
      <dsp:spPr>
        <a:xfrm>
          <a:off x="5357" y="921035"/>
          <a:ext cx="1601390" cy="22219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High quality raw materials (cocoa beans, dried fruits, other fruits, spices, packaging necessities)</a:t>
          </a:r>
          <a:endParaRPr lang="en-US" sz="1800" kern="1200" dirty="0"/>
        </a:p>
      </dsp:txBody>
      <dsp:txXfrm>
        <a:off x="52260" y="967938"/>
        <a:ext cx="1507584" cy="2128123"/>
      </dsp:txXfrm>
    </dsp:sp>
    <dsp:sp modelId="{E981B459-9220-9148-AA0D-32778ED6C967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66887" y="1912856"/>
        <a:ext cx="237646" cy="238286"/>
      </dsp:txXfrm>
    </dsp:sp>
    <dsp:sp modelId="{C0E76607-945C-B44F-A1B4-1893F0CA0906}">
      <dsp:nvSpPr>
        <dsp:cNvPr id="0" name=""/>
        <dsp:cNvSpPr/>
      </dsp:nvSpPr>
      <dsp:spPr>
        <a:xfrm>
          <a:off x="2247304" y="921035"/>
          <a:ext cx="1601390" cy="22219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-2628640"/>
                <a:satOff val="21807"/>
                <a:lumOff val="11470"/>
                <a:alphaOff val="0"/>
                <a:shade val="70000"/>
                <a:satMod val="120000"/>
              </a:schemeClr>
              <a:schemeClr val="accent4">
                <a:hueOff val="-2628640"/>
                <a:satOff val="21807"/>
                <a:lumOff val="1147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</a:t>
          </a:r>
          <a:r>
            <a:rPr lang="en-US" sz="1800" kern="1200" dirty="0" err="1" smtClean="0"/>
            <a:t>Lindt</a:t>
          </a:r>
          <a:r>
            <a:rPr lang="en-US" sz="1800" kern="1200" dirty="0" smtClean="0"/>
            <a:t> &amp; </a:t>
          </a:r>
          <a:r>
            <a:rPr lang="en-US" sz="1800" kern="1200" dirty="0" err="1" smtClean="0"/>
            <a:t>Sprüngli</a:t>
          </a:r>
          <a:r>
            <a:rPr lang="en-US" sz="1800" kern="1200" dirty="0" smtClean="0"/>
            <a:t> Farming </a:t>
          </a:r>
          <a:r>
            <a:rPr lang="en-US" sz="1800" kern="1200" dirty="0" err="1" smtClean="0"/>
            <a:t>Programm</a:t>
          </a:r>
          <a:endParaRPr lang="en-US" sz="1800" kern="1200" dirty="0"/>
        </a:p>
      </dsp:txBody>
      <dsp:txXfrm>
        <a:off x="2294207" y="967938"/>
        <a:ext cx="1507584" cy="2128123"/>
      </dsp:txXfrm>
    </dsp:sp>
    <dsp:sp modelId="{280B4057-0F06-AC43-8A4C-8414A254877A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-5257279"/>
                <a:satOff val="43614"/>
                <a:lumOff val="22941"/>
                <a:alphaOff val="0"/>
                <a:shade val="70000"/>
                <a:satMod val="120000"/>
              </a:schemeClr>
              <a:schemeClr val="accent4">
                <a:hueOff val="-5257279"/>
                <a:satOff val="43614"/>
                <a:lumOff val="22941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08834" y="1912856"/>
        <a:ext cx="237646" cy="238286"/>
      </dsp:txXfrm>
    </dsp:sp>
    <dsp:sp modelId="{33EEC635-CB69-E74F-813B-5E8991B88ACF}">
      <dsp:nvSpPr>
        <dsp:cNvPr id="0" name=""/>
        <dsp:cNvSpPr/>
      </dsp:nvSpPr>
      <dsp:spPr>
        <a:xfrm>
          <a:off x="4489251" y="921035"/>
          <a:ext cx="1601390" cy="22219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-5257279"/>
                <a:satOff val="43614"/>
                <a:lumOff val="22941"/>
                <a:alphaOff val="0"/>
                <a:shade val="70000"/>
                <a:satMod val="120000"/>
              </a:schemeClr>
              <a:schemeClr val="accent4">
                <a:hueOff val="-5257279"/>
                <a:satOff val="43614"/>
                <a:lumOff val="22941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</a:t>
          </a:r>
          <a:r>
            <a:rPr lang="en-US" sz="1800" kern="1200" dirty="0" err="1" smtClean="0"/>
            <a:t>Lindt</a:t>
          </a:r>
          <a:r>
            <a:rPr lang="en-US" sz="1800" kern="1200" dirty="0" smtClean="0"/>
            <a:t> &amp; </a:t>
          </a:r>
          <a:r>
            <a:rPr lang="en-US" sz="1800" kern="1200" dirty="0" err="1" smtClean="0"/>
            <a:t>Sprüngli</a:t>
          </a:r>
          <a:r>
            <a:rPr lang="en-US" sz="1800" kern="1200" dirty="0" smtClean="0"/>
            <a:t> Supplier Code of Conduct</a:t>
          </a:r>
          <a:endParaRPr lang="en-US" sz="1800" kern="1200" dirty="0"/>
        </a:p>
      </dsp:txBody>
      <dsp:txXfrm>
        <a:off x="4536154" y="967938"/>
        <a:ext cx="1507584" cy="2128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18/11/21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0CD-8258-9344-A0AE-437323187FAE}" type="datetimeFigureOut">
              <a:rPr lang="en-US" smtClean="0"/>
              <a:t>18/11/21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DAC7-9A31-C04F-ABBB-192E72641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0CD-8258-9344-A0AE-437323187FAE}" type="datetimeFigureOut">
              <a:rPr lang="en-US" smtClean="0"/>
              <a:t>18/11/21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DAC7-9A31-C04F-ABBB-192E72641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0CD-8258-9344-A0AE-437323187FAE}" type="datetimeFigureOut">
              <a:rPr lang="en-US" smtClean="0"/>
              <a:t>18/11/21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DAC7-9A31-C04F-ABBB-192E72641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0CD-8258-9344-A0AE-437323187FAE}" type="datetimeFigureOut">
              <a:rPr lang="en-US" smtClean="0"/>
              <a:t>18/11/21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DAC7-9A31-C04F-ABBB-192E72641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0CD-8258-9344-A0AE-437323187FAE}" type="datetimeFigureOut">
              <a:rPr lang="en-US" smtClean="0"/>
              <a:t>18/11/21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DAC7-9A31-C04F-ABBB-192E72641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D920CD-8258-9344-A0AE-437323187FAE}" type="datetimeFigureOut">
              <a:rPr lang="en-US" smtClean="0"/>
              <a:t>18/11/21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0CD-8258-9344-A0AE-437323187FAE}" type="datetimeFigureOut">
              <a:rPr lang="en-US" smtClean="0"/>
              <a:t>18/11/21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DAC7-9A31-C04F-ABBB-192E72641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0CD-8258-9344-A0AE-437323187FAE}" type="datetimeFigureOut">
              <a:rPr lang="en-US" smtClean="0"/>
              <a:t>18/11/21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DAC7-9A31-C04F-ABBB-192E726414F0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0CD-8258-9344-A0AE-437323187FAE}" type="datetimeFigureOut">
              <a:rPr lang="en-US" smtClean="0"/>
              <a:t>18/11/21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DAC7-9A31-C04F-ABBB-192E72641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0CD-8258-9344-A0AE-437323187FAE}" type="datetimeFigureOut">
              <a:rPr lang="en-US" smtClean="0"/>
              <a:t>18/11/21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DAC7-9A31-C04F-ABBB-192E72641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0CD-8258-9344-A0AE-437323187FAE}" type="datetimeFigureOut">
              <a:rPr lang="en-US" smtClean="0"/>
              <a:t>18/11/21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59B0DAC7-9A31-C04F-ABBB-192E72641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ED920CD-8258-9344-A0AE-437323187FAE}" type="datetimeFigureOut">
              <a:rPr lang="en-US" smtClean="0"/>
              <a:t>18/11/21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59B0DAC7-9A31-C04F-ABBB-192E726414F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microsoft.com/office/2007/relationships/hdphoto" Target="../media/hdphoto4.wdp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7.png"/><Relationship Id="rId8" Type="http://schemas.microsoft.com/office/2007/relationships/hdphoto" Target="../media/hdphoto2.wdp"/><Relationship Id="rId9" Type="http://schemas.openxmlformats.org/officeDocument/2006/relationships/image" Target="../media/image18.png"/><Relationship Id="rId10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6092" y="3693645"/>
            <a:ext cx="5446713" cy="1470025"/>
          </a:xfrm>
        </p:spPr>
        <p:txBody>
          <a:bodyPr/>
          <a:lstStyle/>
          <a:p>
            <a:r>
              <a:rPr lang="en-US" dirty="0" smtClean="0"/>
              <a:t>Made in France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Lindt</a:t>
            </a:r>
            <a:r>
              <a:rPr lang="en-US" dirty="0" smtClean="0"/>
              <a:t> &amp; </a:t>
            </a:r>
            <a:r>
              <a:rPr lang="en-US" dirty="0" err="1" smtClean="0"/>
              <a:t>Sprüngli</a:t>
            </a:r>
            <a:r>
              <a:rPr lang="en-US" dirty="0" smtClean="0"/>
              <a:t> chocolate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997" y="1369545"/>
            <a:ext cx="34925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53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market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 descr="Screenshot 2021-11-18 at 15.04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7091"/>
            <a:ext cx="9144000" cy="3420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454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11-18 at 15.0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367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98939" y="5243352"/>
            <a:ext cx="416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Brand sales: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Global brands owned by </a:t>
            </a:r>
            <a:r>
              <a:rPr lang="en-US" dirty="0" err="1" smtClean="0"/>
              <a:t>Lindt</a:t>
            </a:r>
            <a:r>
              <a:rPr lang="en-US" dirty="0" smtClean="0"/>
              <a:t>: 76%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Regional brands (Ghirardelli, etc.): 22%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Local brands (</a:t>
            </a:r>
            <a:r>
              <a:rPr lang="en-US" dirty="0" err="1" smtClean="0"/>
              <a:t>Caffarel</a:t>
            </a:r>
            <a:r>
              <a:rPr lang="en-US" dirty="0" smtClean="0"/>
              <a:t>, etc.): 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0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“Made in France” label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09243" y="1652200"/>
            <a:ext cx="46838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The product must have been put together in France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production process must deliver on a certain standard of quality, and respect human rights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All of the codes related to the consummation and release of the product that are applicable in the country in which the product will go on sale must be respected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963" y="1652200"/>
            <a:ext cx="4468452" cy="44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eadquarters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33" y="2551154"/>
            <a:ext cx="5197588" cy="3219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2406" y="2147202"/>
            <a:ext cx="403952" cy="403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6358" y="2206883"/>
            <a:ext cx="318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Kilchberg</a:t>
            </a:r>
            <a:r>
              <a:rPr lang="en-US" dirty="0" smtClean="0"/>
              <a:t>, Zürich (Switzerland)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Other important production sites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47" y="1702732"/>
            <a:ext cx="3807329" cy="2284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115456" y="1374364"/>
            <a:ext cx="200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Aachen (Germany)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827" y="3012115"/>
            <a:ext cx="3855885" cy="2572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969295" y="2191549"/>
            <a:ext cx="301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Oloron</a:t>
            </a:r>
            <a:r>
              <a:rPr lang="en-US" dirty="0" smtClean="0"/>
              <a:t>-Sainte-Marie (</a:t>
            </a:r>
            <a:r>
              <a:rPr lang="en-US" dirty="0"/>
              <a:t>F</a:t>
            </a:r>
            <a:r>
              <a:rPr lang="en-US" dirty="0" smtClean="0"/>
              <a:t>rance)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78" y="4265738"/>
            <a:ext cx="2282932" cy="2282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55237" y="6179338"/>
            <a:ext cx="438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Stratham, New-Hampshire (United-States)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08653" y="1702732"/>
            <a:ext cx="127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factories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273738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61" y="3738646"/>
            <a:ext cx="1722354" cy="1722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044" y="4141532"/>
            <a:ext cx="1492902" cy="1164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090" y="4387658"/>
            <a:ext cx="1724682" cy="91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0790" y="4141532"/>
            <a:ext cx="1078420" cy="108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centers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73723" y="1624892"/>
            <a:ext cx="505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410 chocolate cafés and shops all over the world the world</a:t>
            </a:r>
            <a:endParaRPr lang="en-US" dirty="0"/>
          </a:p>
        </p:txBody>
      </p:sp>
      <p:pic>
        <p:nvPicPr>
          <p:cNvPr id="7" name="Picture 6" descr="new y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" y="1772640"/>
            <a:ext cx="3536749" cy="2273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lond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27" y="3464765"/>
            <a:ext cx="2565022" cy="160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pari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16" y="4566816"/>
            <a:ext cx="3140742" cy="2019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59453" y="438215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3027" y="5448167"/>
            <a:ext cx="93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London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08749" y="4197484"/>
            <a:ext cx="65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firm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91" y="1661524"/>
            <a:ext cx="2767843" cy="3815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957" y="1704203"/>
            <a:ext cx="2829742" cy="3772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47495" y="5979320"/>
            <a:ext cx="16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Rodolphe</a:t>
            </a:r>
            <a:r>
              <a:rPr lang="en-US" dirty="0" smtClean="0"/>
              <a:t> </a:t>
            </a:r>
            <a:r>
              <a:rPr lang="en-US" dirty="0" err="1" smtClean="0"/>
              <a:t>Lindt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62448" y="5979320"/>
            <a:ext cx="1588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Sprüngli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methods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1609"/>
            <a:ext cx="9144000" cy="5143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4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effect</a:t>
            </a:r>
            <a:endParaRPr lang="en-US" dirty="0"/>
          </a:p>
        </p:txBody>
      </p:sp>
      <p:pic>
        <p:nvPicPr>
          <p:cNvPr id="3" name="Picture 2" descr="lindt-farmer-training-gha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6" y="1646454"/>
            <a:ext cx="8089468" cy="5047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8486" y="1267616"/>
            <a:ext cx="30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Lindt</a:t>
            </a:r>
            <a:r>
              <a:rPr lang="en-US" dirty="0" smtClean="0"/>
              <a:t> farmer training in Ghana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2618</TotalTime>
  <Words>213</Words>
  <Application>Microsoft Macintosh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Infusion</vt:lpstr>
      <vt:lpstr>Made in France</vt:lpstr>
      <vt:lpstr>The “Made in France” label</vt:lpstr>
      <vt:lpstr>Headquarters</vt:lpstr>
      <vt:lpstr>Other important production sites</vt:lpstr>
      <vt:lpstr>Supply chain</vt:lpstr>
      <vt:lpstr>Retail centers</vt:lpstr>
      <vt:lpstr>History of the firm</vt:lpstr>
      <vt:lpstr>Production methods</vt:lpstr>
      <vt:lpstr>Territorial effect</vt:lpstr>
      <vt:lpstr>Consumer market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 in France</dc:title>
  <dc:creator>Mr. Mark Shepherd</dc:creator>
  <cp:lastModifiedBy>Mr. Mark Shepherd</cp:lastModifiedBy>
  <cp:revision>38</cp:revision>
  <dcterms:created xsi:type="dcterms:W3CDTF">2021-11-14T11:33:55Z</dcterms:created>
  <dcterms:modified xsi:type="dcterms:W3CDTF">2021-11-18T17:54:08Z</dcterms:modified>
</cp:coreProperties>
</file>