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9C5C8-F786-4E4B-BE74-479268EA45EF}" v="717" dt="2021-11-28T18:34:22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908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20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89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81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11/28/2021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71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53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485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13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69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81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66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 4" descr="Une image contenant alimentation, fromage&#10;&#10;Description générée automatiquement">
            <a:extLst>
              <a:ext uri="{FF2B5EF4-FFF2-40B4-BE49-F238E27FC236}">
                <a16:creationId xmlns:a16="http://schemas.microsoft.com/office/drawing/2014/main" id="{FA8591ED-D0D3-4593-BDC7-627825D50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" r="-1" b="-1"/>
          <a:stretch/>
        </p:blipFill>
        <p:spPr>
          <a:xfrm>
            <a:off x="5721743" y="2776613"/>
            <a:ext cx="7564761" cy="42588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/>
            <a:r>
              <a:rPr lang="de-DE" sz="480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The </a:t>
            </a:r>
            <a:br>
              <a:rPr lang="de-DE" sz="480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</a:br>
            <a:r>
              <a:rPr lang="de-DE" sz="480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Camembert</a:t>
            </a:r>
            <a:endParaRPr lang="de-DE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/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Of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Normandy</a:t>
            </a:r>
            <a:endParaRPr lang="de-DE" sz="20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357B2C6-9928-40E1-B9FF-3ECF31D11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3A31341-2394-42A2-9851-FD91086D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584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5DAFF15-09E3-425C-9BF0-14CF18E02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ED93AAC-6E3F-4BC8-A315-45F6F5D02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D0456D8-C76D-4886-A52C-55C1147C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DF98296-ED44-4D38-9E49-5470B308A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A6D624-166D-49A3-9587-878C022E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3" y="2509504"/>
            <a:ext cx="5389822" cy="1318687"/>
          </a:xfrm>
        </p:spPr>
        <p:txBody>
          <a:bodyPr anchor="b">
            <a:normAutofit fontScale="90000"/>
          </a:bodyPr>
          <a:lstStyle/>
          <a:p>
            <a:r>
              <a:rPr lang="fr-FR" dirty="0">
                <a:ea typeface="Meiryo"/>
              </a:rPr>
              <a:t>One of the best french </a:t>
            </a:r>
            <a:r>
              <a:rPr lang="fr-FR" dirty="0" err="1">
                <a:ea typeface="Meiryo"/>
              </a:rPr>
              <a:t>cheese</a:t>
            </a:r>
            <a:endParaRPr lang="fr-FR" dirty="0" err="1"/>
          </a:p>
        </p:txBody>
      </p:sp>
      <p:pic>
        <p:nvPicPr>
          <p:cNvPr id="4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034CEED9-6BBE-4615-8B76-5C34CE5B5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6" r="5" b="28594"/>
          <a:stretch/>
        </p:blipFill>
        <p:spPr>
          <a:xfrm>
            <a:off x="4120523" y="-5656"/>
            <a:ext cx="3519432" cy="2284460"/>
          </a:xfrm>
          <a:custGeom>
            <a:avLst/>
            <a:gdLst/>
            <a:ahLst/>
            <a:cxnLst/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</p:spPr>
      </p:pic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C827E1B5-B5EA-41E3-89B8-492D3D21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8" y="3927944"/>
            <a:ext cx="6809438" cy="2518698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dirty="0">
                <a:ea typeface="Meiryo"/>
              </a:rPr>
              <a:t>Made from raw cow's milk</a:t>
            </a:r>
          </a:p>
          <a:p>
            <a:r>
              <a:rPr lang="en-US" dirty="0">
                <a:ea typeface="Meiryo"/>
              </a:rPr>
              <a:t>AOC in 1983</a:t>
            </a:r>
          </a:p>
          <a:p>
            <a:r>
              <a:rPr lang="en-US" dirty="0">
                <a:ea typeface="Meiryo"/>
              </a:rPr>
              <a:t>PDO in June 1996</a:t>
            </a:r>
          </a:p>
          <a:p>
            <a:r>
              <a:rPr lang="en-US" dirty="0">
                <a:ea typeface="Meiryo"/>
              </a:rPr>
              <a:t>Others names: </a:t>
            </a:r>
            <a:r>
              <a:rPr lang="en-US" dirty="0" err="1">
                <a:ea typeface="Meiryo"/>
              </a:rPr>
              <a:t>claquos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calendros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camembos</a:t>
            </a:r>
            <a:r>
              <a:rPr lang="en-US" dirty="0">
                <a:ea typeface="Meiryo"/>
              </a:rPr>
              <a:t>, </a:t>
            </a:r>
            <a:r>
              <a:rPr lang="en-US" dirty="0" err="1">
                <a:ea typeface="Meiryo"/>
              </a:rPr>
              <a:t>compté</a:t>
            </a:r>
            <a:r>
              <a:rPr lang="en-US">
                <a:ea typeface="Meiryo"/>
              </a:rPr>
              <a:t> coulant</a:t>
            </a:r>
            <a:endParaRPr lang="en-US" dirty="0">
              <a:ea typeface="Meiryo"/>
            </a:endParaRPr>
          </a:p>
        </p:txBody>
      </p:sp>
      <p:pic>
        <p:nvPicPr>
          <p:cNvPr id="5" name="Image 5" descr="Une image contenant herbe, vache, extérieur, champ&#10;&#10;Description générée automatiquement">
            <a:extLst>
              <a:ext uri="{FF2B5EF4-FFF2-40B4-BE49-F238E27FC236}">
                <a16:creationId xmlns:a16="http://schemas.microsoft.com/office/drawing/2014/main" id="{D417A17A-60B7-4C6D-98AC-FFA379432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04" r="16319"/>
          <a:stretch/>
        </p:blipFill>
        <p:spPr>
          <a:xfrm>
            <a:off x="7260960" y="2256519"/>
            <a:ext cx="4930889" cy="4601483"/>
          </a:xfrm>
          <a:custGeom>
            <a:avLst/>
            <a:gdLst/>
            <a:ahLst/>
            <a:cxnLst/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8491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4A44E7-D584-4084-AB91-6D0E39A1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435904"/>
          </a:xfrm>
        </p:spPr>
        <p:txBody>
          <a:bodyPr anchor="b">
            <a:normAutofit/>
          </a:bodyPr>
          <a:lstStyle/>
          <a:p>
            <a:r>
              <a:rPr lang="fr-FR" dirty="0" err="1">
                <a:ea typeface="Meiryo"/>
              </a:rPr>
              <a:t>Thanks</a:t>
            </a:r>
            <a:r>
              <a:rPr lang="fr-FR" dirty="0">
                <a:ea typeface="Meiryo"/>
              </a:rPr>
              <a:t> Marie Harel</a:t>
            </a:r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8B722C-F2F9-48D5-986C-09A12914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" y="2496720"/>
            <a:ext cx="6966557" cy="4208641"/>
          </a:xfrm>
        </p:spPr>
        <p:txBody>
          <a:bodyPr anchor="t">
            <a:normAutofit/>
          </a:bodyPr>
          <a:lstStyle/>
          <a:p>
            <a:r>
              <a:rPr lang="en-US" dirty="0" err="1">
                <a:ea typeface="Meiryo"/>
              </a:rPr>
              <a:t>Developped</a:t>
            </a:r>
            <a:r>
              <a:rPr lang="en-US" dirty="0">
                <a:ea typeface="Meiryo"/>
              </a:rPr>
              <a:t> in 1791 on her farm in </a:t>
            </a:r>
            <a:r>
              <a:rPr lang="en-US" dirty="0" err="1">
                <a:ea typeface="Meiryo"/>
              </a:rPr>
              <a:t>Beaumoncel</a:t>
            </a:r>
            <a:r>
              <a:rPr lang="en-US" dirty="0">
                <a:ea typeface="Meiryo"/>
              </a:rPr>
              <a:t>.</a:t>
            </a:r>
          </a:p>
          <a:p>
            <a:r>
              <a:rPr lang="en-US" dirty="0">
                <a:ea typeface="Meiryo"/>
              </a:rPr>
              <a:t>How to travel easy ? Wooden box ! --&gt;</a:t>
            </a:r>
          </a:p>
          <a:p>
            <a:r>
              <a:rPr lang="en-US" dirty="0">
                <a:ea typeface="Meiryo"/>
              </a:rPr>
              <a:t>Idea by Charles Jean </a:t>
            </a:r>
            <a:r>
              <a:rPr lang="en-US" dirty="0" err="1">
                <a:ea typeface="Meiryo"/>
              </a:rPr>
              <a:t>Bonvoust</a:t>
            </a:r>
            <a:endParaRPr lang="en-US" dirty="0">
              <a:ea typeface="Meiryo"/>
            </a:endParaRPr>
          </a:p>
          <a:p>
            <a:r>
              <a:rPr lang="en-US" dirty="0">
                <a:ea typeface="Meiryo"/>
              </a:rPr>
              <a:t>Thanks to the arrival of railway in Normandy, the camembert can be spread widely</a:t>
            </a:r>
          </a:p>
          <a:p>
            <a:r>
              <a:rPr lang="en-US" dirty="0">
                <a:ea typeface="Meiryo"/>
              </a:rPr>
              <a:t>"Camembert" has been qualified as a generic term</a:t>
            </a:r>
            <a:endParaRPr lang="en-US" dirty="0"/>
          </a:p>
          <a:p>
            <a:r>
              <a:rPr lang="en-US" dirty="0">
                <a:ea typeface="Meiryo"/>
              </a:rPr>
              <a:t>In 1983 the camembert of Normandy obtained an AOC 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A8B1352-0077-4F01-8332-22B9E6919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7044892" y="440336"/>
            <a:ext cx="4827205" cy="468822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4052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 4" descr="Une image contenant table, fromage, alimentation, en bois&#10;&#10;Description générée automatiquement">
            <a:extLst>
              <a:ext uri="{FF2B5EF4-FFF2-40B4-BE49-F238E27FC236}">
                <a16:creationId xmlns:a16="http://schemas.microsoft.com/office/drawing/2014/main" id="{DFE90786-B7E2-40AD-AE7A-1621326DA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7" r="1" b="5774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73DFDE-7413-4BCD-BF16-A8079D22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32" y="893763"/>
            <a:ext cx="7340048" cy="1651054"/>
          </a:xfrm>
        </p:spPr>
        <p:txBody>
          <a:bodyPr anchor="b">
            <a:normAutofit/>
          </a:bodyPr>
          <a:lstStyle/>
          <a:p>
            <a:pPr algn="ctr"/>
            <a:r>
              <a:rPr lang="fr-FR" dirty="0">
                <a:ea typeface="Meiryo"/>
              </a:rPr>
              <a:t>How </a:t>
            </a:r>
            <a:r>
              <a:rPr lang="fr-FR" dirty="0" err="1">
                <a:ea typeface="Meiryo"/>
              </a:rPr>
              <a:t>is</a:t>
            </a:r>
            <a:r>
              <a:rPr lang="fr-FR" dirty="0">
                <a:ea typeface="Meiryo"/>
              </a:rPr>
              <a:t> </a:t>
            </a:r>
            <a:r>
              <a:rPr lang="fr-FR" dirty="0" err="1">
                <a:ea typeface="Meiryo"/>
              </a:rPr>
              <a:t>it</a:t>
            </a:r>
            <a:r>
              <a:rPr lang="fr-FR" dirty="0">
                <a:ea typeface="Meiryo"/>
              </a:rPr>
              <a:t> 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C6B4D4-E8E0-4D38-B0EC-BB1E623A1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32" y="2775004"/>
            <a:ext cx="7340048" cy="3189233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dirty="0">
                <a:ea typeface="Meiryo"/>
              </a:rPr>
              <a:t>Weight: 250g</a:t>
            </a:r>
          </a:p>
          <a:p>
            <a:r>
              <a:rPr lang="en-US" dirty="0">
                <a:ea typeface="Meiryo"/>
              </a:rPr>
              <a:t>Cylindrical shape, diameter: 10.5 from 11cm</a:t>
            </a:r>
          </a:p>
          <a:p>
            <a:r>
              <a:rPr lang="en-US" dirty="0">
                <a:ea typeface="Meiryo"/>
              </a:rPr>
              <a:t>Crust white and flowery </a:t>
            </a:r>
          </a:p>
          <a:p>
            <a:r>
              <a:rPr lang="en-US" dirty="0">
                <a:ea typeface="Meiryo"/>
              </a:rPr>
              <a:t>Can reveal spots of red or orange</a:t>
            </a:r>
          </a:p>
          <a:p>
            <a:r>
              <a:rPr lang="en-US" dirty="0">
                <a:ea typeface="Meiryo"/>
              </a:rPr>
              <a:t>Paste: both smooth and supple </a:t>
            </a:r>
          </a:p>
          <a:p>
            <a:r>
              <a:rPr lang="en-US" dirty="0">
                <a:ea typeface="Meiryo"/>
              </a:rPr>
              <a:t>Typical slightly salty </a:t>
            </a:r>
            <a:r>
              <a:rPr lang="en-US" dirty="0" err="1">
                <a:ea typeface="Meiryo"/>
              </a:rPr>
              <a:t>flavour</a:t>
            </a:r>
          </a:p>
        </p:txBody>
      </p:sp>
    </p:spTree>
    <p:extLst>
      <p:ext uri="{BB962C8B-B14F-4D97-AF65-F5344CB8AC3E}">
        <p14:creationId xmlns:p14="http://schemas.microsoft.com/office/powerpoint/2010/main" val="679226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 4" descr="Une image contenant tasse, table, intérieur, lait&#10;&#10;Description générée automatiquement">
            <a:extLst>
              <a:ext uri="{FF2B5EF4-FFF2-40B4-BE49-F238E27FC236}">
                <a16:creationId xmlns:a16="http://schemas.microsoft.com/office/drawing/2014/main" id="{0732EA3B-AB3A-4A8F-A66F-CB6092E62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1" r="-2" b="27578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AD63E0-7349-4015-B514-34F6B363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1317" y="214878"/>
            <a:ext cx="6349730" cy="6354783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dirty="0">
                <a:ea typeface="Meiryo"/>
              </a:rPr>
              <a:t>Requires 2.2 liters of raw cow's milk</a:t>
            </a:r>
          </a:p>
          <a:p>
            <a:r>
              <a:rPr lang="en-US" dirty="0">
                <a:ea typeface="Meiryo"/>
              </a:rPr>
              <a:t>Involves </a:t>
            </a:r>
            <a:r>
              <a:rPr lang="en-US" dirty="0" err="1">
                <a:ea typeface="Meiryo"/>
              </a:rPr>
              <a:t>severals</a:t>
            </a:r>
            <a:r>
              <a:rPr lang="en-US" dirty="0">
                <a:ea typeface="Meiryo"/>
              </a:rPr>
              <a:t> important steps:</a:t>
            </a:r>
          </a:p>
          <a:p>
            <a:endParaRPr lang="en-US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sz="2000" b="1" dirty="0">
                <a:ea typeface="Meiryo"/>
              </a:rPr>
              <a:t>Heating, trapping and maturing of milk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sz="2000" b="1" dirty="0">
                <a:ea typeface="Meiryo"/>
              </a:rPr>
              <a:t>Curd molding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sz="2000" b="1" dirty="0" err="1">
                <a:ea typeface="Meiryo"/>
              </a:rPr>
              <a:t>Demouling</a:t>
            </a:r>
            <a:endParaRPr lang="en-US" sz="2000" b="1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sz="2000" b="1" dirty="0">
                <a:ea typeface="Meiryo"/>
              </a:rPr>
              <a:t>Salting, canning and refining</a:t>
            </a:r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64124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5BAAC06A-057D-436C-AF19-9C07EEFB0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16"/>
          <a:stretch/>
        </p:blipFill>
        <p:spPr>
          <a:xfrm>
            <a:off x="146136" y="240092"/>
            <a:ext cx="12192000" cy="68579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551094-A156-40D5-9739-C861C6F6234A}"/>
              </a:ext>
            </a:extLst>
          </p:cNvPr>
          <p:cNvSpPr txBox="1"/>
          <p:nvPr/>
        </p:nvSpPr>
        <p:spPr>
          <a:xfrm>
            <a:off x="8810122" y="79197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 err="1"/>
              <a:t>Statistics</a:t>
            </a:r>
            <a:endParaRPr lang="fr-FR" dirty="0" err="1">
              <a:ea typeface="Meiryo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297E11-1D88-4A21-9A74-999F712B2357}"/>
              </a:ext>
            </a:extLst>
          </p:cNvPr>
          <p:cNvSpPr txBox="1"/>
          <p:nvPr/>
        </p:nvSpPr>
        <p:spPr>
          <a:xfrm>
            <a:off x="733686" y="134954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ea typeface="Meiryo"/>
              </a:rPr>
              <a:t>Society </a:t>
            </a:r>
            <a:r>
              <a:rPr lang="fr-FR" dirty="0" err="1">
                <a:ea typeface="Meiryo"/>
              </a:rPr>
              <a:t>games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11066618-2445-4052-BE89-CE88B9F9D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9" y="2072171"/>
            <a:ext cx="2273474" cy="118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589818D3-56E3-406A-99A1-CA39508D8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655" y="650312"/>
            <a:ext cx="1865376" cy="139903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7C5D405-B775-4ADA-B6E1-6C32843DF2FC}"/>
              </a:ext>
            </a:extLst>
          </p:cNvPr>
          <p:cNvSpPr txBox="1"/>
          <p:nvPr/>
        </p:nvSpPr>
        <p:spPr>
          <a:xfrm>
            <a:off x="9397093" y="5010150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 err="1"/>
              <a:t>Famous</a:t>
            </a:r>
            <a:r>
              <a:rPr lang="fr-FR" dirty="0"/>
              <a:t> brands:</a:t>
            </a:r>
            <a:endParaRPr lang="fr-FR" dirty="0">
              <a:ea typeface="Meiryo"/>
            </a:endParaRPr>
          </a:p>
          <a:p>
            <a:endParaRPr lang="fr-FR" dirty="0">
              <a:ea typeface="Meiryo"/>
            </a:endParaRPr>
          </a:p>
          <a:p>
            <a:r>
              <a:rPr lang="fr-FR" b="1" dirty="0">
                <a:ea typeface="Meiryo"/>
              </a:rPr>
              <a:t>Président</a:t>
            </a:r>
          </a:p>
          <a:p>
            <a:r>
              <a:rPr lang="fr-FR" b="1" dirty="0">
                <a:ea typeface="Meiryo"/>
              </a:rPr>
              <a:t>Pâturages</a:t>
            </a:r>
          </a:p>
          <a:p>
            <a:r>
              <a:rPr lang="fr-FR" b="1" dirty="0">
                <a:ea typeface="Meiryo"/>
              </a:rPr>
              <a:t>Cœur de lion</a:t>
            </a:r>
          </a:p>
          <a:p>
            <a:endParaRPr lang="fr-FR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137929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table, fromage, alimentation, en bois&#10;&#10;Description générée automatiquement">
            <a:extLst>
              <a:ext uri="{FF2B5EF4-FFF2-40B4-BE49-F238E27FC236}">
                <a16:creationId xmlns:a16="http://schemas.microsoft.com/office/drawing/2014/main" id="{C975BAD7-C80E-4A6B-941A-E18B3CE18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73" b="965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3EC0ED83-BE8E-4179-8395-6B4B699E6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399" y="4451075"/>
            <a:ext cx="5603449" cy="2406925"/>
          </a:xfrm>
          <a:custGeom>
            <a:avLst/>
            <a:gdLst>
              <a:gd name="connsiteX0" fmla="*/ 2651867 w 5603449"/>
              <a:gd name="connsiteY0" fmla="*/ 42 h 2406925"/>
              <a:gd name="connsiteX1" fmla="*/ 4346005 w 5603449"/>
              <a:gd name="connsiteY1" fmla="*/ 626282 h 2406925"/>
              <a:gd name="connsiteX2" fmla="*/ 4713169 w 5603449"/>
              <a:gd name="connsiteY2" fmla="*/ 865826 h 2406925"/>
              <a:gd name="connsiteX3" fmla="*/ 5539664 w 5603449"/>
              <a:gd name="connsiteY3" fmla="*/ 1594994 h 2406925"/>
              <a:gd name="connsiteX4" fmla="*/ 5603449 w 5603449"/>
              <a:gd name="connsiteY4" fmla="*/ 1728783 h 2406925"/>
              <a:gd name="connsiteX5" fmla="*/ 5603449 w 5603449"/>
              <a:gd name="connsiteY5" fmla="*/ 2406925 h 2406925"/>
              <a:gd name="connsiteX6" fmla="*/ 0 w 5603449"/>
              <a:gd name="connsiteY6" fmla="*/ 2406925 h 2406925"/>
              <a:gd name="connsiteX7" fmla="*/ 79882 w 5603449"/>
              <a:gd name="connsiteY7" fmla="*/ 2248428 h 2406925"/>
              <a:gd name="connsiteX8" fmla="*/ 249326 w 5603449"/>
              <a:gd name="connsiteY8" fmla="*/ 1932853 h 2406925"/>
              <a:gd name="connsiteX9" fmla="*/ 379920 w 5603449"/>
              <a:gd name="connsiteY9" fmla="*/ 1690788 h 2406925"/>
              <a:gd name="connsiteX10" fmla="*/ 1665077 w 5603449"/>
              <a:gd name="connsiteY10" fmla="*/ 209863 h 2406925"/>
              <a:gd name="connsiteX11" fmla="*/ 2651867 w 5603449"/>
              <a:gd name="connsiteY11" fmla="*/ 42 h 240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3449" h="2406925">
                <a:moveTo>
                  <a:pt x="2651867" y="42"/>
                </a:moveTo>
                <a:cubicBezTo>
                  <a:pt x="3192816" y="3372"/>
                  <a:pt x="3735103" y="208628"/>
                  <a:pt x="4346005" y="626282"/>
                </a:cubicBezTo>
                <a:cubicBezTo>
                  <a:pt x="4473926" y="713755"/>
                  <a:pt x="4595564" y="791097"/>
                  <a:pt x="4713169" y="865826"/>
                </a:cubicBezTo>
                <a:cubicBezTo>
                  <a:pt x="5139734" y="1136988"/>
                  <a:pt x="5377925" y="1298128"/>
                  <a:pt x="5539664" y="1594994"/>
                </a:cubicBezTo>
                <a:lnTo>
                  <a:pt x="5603449" y="1728783"/>
                </a:lnTo>
                <a:lnTo>
                  <a:pt x="5603449" y="2406925"/>
                </a:lnTo>
                <a:lnTo>
                  <a:pt x="0" y="2406925"/>
                </a:lnTo>
                <a:lnTo>
                  <a:pt x="79882" y="2248428"/>
                </a:lnTo>
                <a:cubicBezTo>
                  <a:pt x="134445" y="2144710"/>
                  <a:pt x="191483" y="2039521"/>
                  <a:pt x="249326" y="1932853"/>
                </a:cubicBezTo>
                <a:cubicBezTo>
                  <a:pt x="292040" y="1854194"/>
                  <a:pt x="336117" y="1772817"/>
                  <a:pt x="379920" y="1690788"/>
                </a:cubicBezTo>
                <a:cubicBezTo>
                  <a:pt x="772047" y="956620"/>
                  <a:pt x="1073295" y="456850"/>
                  <a:pt x="1665077" y="209863"/>
                </a:cubicBezTo>
                <a:cubicBezTo>
                  <a:pt x="2003211" y="68739"/>
                  <a:pt x="2327299" y="-1956"/>
                  <a:pt x="2651867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E10699CF-EF22-4E7A-BAB8-CA52991C9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299" y="4258854"/>
            <a:ext cx="5775701" cy="2599146"/>
          </a:xfrm>
          <a:custGeom>
            <a:avLst/>
            <a:gdLst>
              <a:gd name="connsiteX0" fmla="*/ 2849789 w 5775701"/>
              <a:gd name="connsiteY0" fmla="*/ 37 h 2599146"/>
              <a:gd name="connsiteX1" fmla="*/ 4660004 w 5775701"/>
              <a:gd name="connsiteY1" fmla="*/ 667544 h 2599146"/>
              <a:gd name="connsiteX2" fmla="*/ 5052262 w 5775701"/>
              <a:gd name="connsiteY2" fmla="*/ 923043 h 2599146"/>
              <a:gd name="connsiteX3" fmla="*/ 5764303 w 5775701"/>
              <a:gd name="connsiteY3" fmla="*/ 1458777 h 2599146"/>
              <a:gd name="connsiteX4" fmla="*/ 5775700 w 5775701"/>
              <a:gd name="connsiteY4" fmla="*/ 1473047 h 2599146"/>
              <a:gd name="connsiteX5" fmla="*/ 5775701 w 5775701"/>
              <a:gd name="connsiteY5" fmla="*/ 2599146 h 2599146"/>
              <a:gd name="connsiteX6" fmla="*/ 0 w 5775701"/>
              <a:gd name="connsiteY6" fmla="*/ 2599146 h 2599146"/>
              <a:gd name="connsiteX7" fmla="*/ 99637 w 5775701"/>
              <a:gd name="connsiteY7" fmla="*/ 2401841 h 2599146"/>
              <a:gd name="connsiteX8" fmla="*/ 280920 w 5775701"/>
              <a:gd name="connsiteY8" fmla="*/ 2064848 h 2599146"/>
              <a:gd name="connsiteX9" fmla="*/ 420638 w 5775701"/>
              <a:gd name="connsiteY9" fmla="*/ 1806355 h 2599146"/>
              <a:gd name="connsiteX10" fmla="*/ 1795039 w 5775701"/>
              <a:gd name="connsiteY10" fmla="*/ 224629 h 2599146"/>
              <a:gd name="connsiteX11" fmla="*/ 2849789 w 5775701"/>
              <a:gd name="connsiteY11" fmla="*/ 37 h 259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5701" h="2599146">
                <a:moveTo>
                  <a:pt x="2849789" y="37"/>
                </a:moveTo>
                <a:cubicBezTo>
                  <a:pt x="3427921" y="3265"/>
                  <a:pt x="4007362" y="222053"/>
                  <a:pt x="4660004" y="667544"/>
                </a:cubicBezTo>
                <a:cubicBezTo>
                  <a:pt x="4796665" y="760846"/>
                  <a:pt x="4926617" y="843339"/>
                  <a:pt x="5052262" y="923043"/>
                </a:cubicBezTo>
                <a:cubicBezTo>
                  <a:pt x="5377778" y="1129628"/>
                  <a:pt x="5600612" y="1276344"/>
                  <a:pt x="5764303" y="1458777"/>
                </a:cubicBezTo>
                <a:lnTo>
                  <a:pt x="5775700" y="1473047"/>
                </a:lnTo>
                <a:lnTo>
                  <a:pt x="5775701" y="2599146"/>
                </a:lnTo>
                <a:lnTo>
                  <a:pt x="0" y="2599146"/>
                </a:lnTo>
                <a:lnTo>
                  <a:pt x="99637" y="2401841"/>
                </a:lnTo>
                <a:cubicBezTo>
                  <a:pt x="158014" y="2291085"/>
                  <a:pt x="219036" y="2178756"/>
                  <a:pt x="280920" y="2064848"/>
                </a:cubicBezTo>
                <a:cubicBezTo>
                  <a:pt x="326618" y="1980851"/>
                  <a:pt x="373774" y="1893951"/>
                  <a:pt x="420638" y="1806355"/>
                </a:cubicBezTo>
                <a:cubicBezTo>
                  <a:pt x="840166" y="1022363"/>
                  <a:pt x="1162427" y="488656"/>
                  <a:pt x="1795039" y="224629"/>
                </a:cubicBezTo>
                <a:cubicBezTo>
                  <a:pt x="2156504" y="73767"/>
                  <a:pt x="2502911" y="-1899"/>
                  <a:pt x="2849789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556E2316-1D18-4FA2-BDE9-F6E178BF2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312" y="4560077"/>
            <a:ext cx="5410537" cy="2297923"/>
          </a:xfrm>
          <a:custGeom>
            <a:avLst/>
            <a:gdLst>
              <a:gd name="connsiteX0" fmla="*/ 2495125 w 5410537"/>
              <a:gd name="connsiteY0" fmla="*/ 207 h 2297923"/>
              <a:gd name="connsiteX1" fmla="*/ 4086507 w 5410537"/>
              <a:gd name="connsiteY1" fmla="*/ 607462 h 2297923"/>
              <a:gd name="connsiteX2" fmla="*/ 4431780 w 5410537"/>
              <a:gd name="connsiteY2" fmla="*/ 837612 h 2297923"/>
              <a:gd name="connsiteX3" fmla="*/ 5271130 w 5410537"/>
              <a:gd name="connsiteY3" fmla="*/ 1665805 h 2297923"/>
              <a:gd name="connsiteX4" fmla="*/ 5369192 w 5410537"/>
              <a:gd name="connsiteY4" fmla="*/ 1947596 h 2297923"/>
              <a:gd name="connsiteX5" fmla="*/ 5410537 w 5410537"/>
              <a:gd name="connsiteY5" fmla="*/ 2133764 h 2297923"/>
              <a:gd name="connsiteX6" fmla="*/ 5410537 w 5410537"/>
              <a:gd name="connsiteY6" fmla="*/ 2297923 h 2297923"/>
              <a:gd name="connsiteX7" fmla="*/ 0 w 5410537"/>
              <a:gd name="connsiteY7" fmla="*/ 2297923 h 2297923"/>
              <a:gd name="connsiteX8" fmla="*/ 90869 w 5410537"/>
              <a:gd name="connsiteY8" fmla="*/ 2114793 h 2297923"/>
              <a:gd name="connsiteX9" fmla="*/ 248649 w 5410537"/>
              <a:gd name="connsiteY9" fmla="*/ 1816544 h 2297923"/>
              <a:gd name="connsiteX10" fmla="*/ 370257 w 5410537"/>
              <a:gd name="connsiteY10" fmla="*/ 1587775 h 2297923"/>
              <a:gd name="connsiteX11" fmla="*/ 1570295 w 5410537"/>
              <a:gd name="connsiteY11" fmla="*/ 191878 h 2297923"/>
              <a:gd name="connsiteX12" fmla="*/ 2495125 w 5410537"/>
              <a:gd name="connsiteY12" fmla="*/ 207 h 229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0537" h="2297923">
                <a:moveTo>
                  <a:pt x="2495125" y="207"/>
                </a:moveTo>
                <a:cubicBezTo>
                  <a:pt x="3002542" y="7471"/>
                  <a:pt x="3511955" y="206405"/>
                  <a:pt x="4086507" y="607462"/>
                </a:cubicBezTo>
                <a:cubicBezTo>
                  <a:pt x="4206817" y="691458"/>
                  <a:pt x="4321194" y="765791"/>
                  <a:pt x="4431780" y="837612"/>
                </a:cubicBezTo>
                <a:cubicBezTo>
                  <a:pt x="4890189" y="1135457"/>
                  <a:pt x="5117289" y="1295036"/>
                  <a:pt x="5271130" y="1665805"/>
                </a:cubicBezTo>
                <a:cubicBezTo>
                  <a:pt x="5309319" y="1757843"/>
                  <a:pt x="5342014" y="1851832"/>
                  <a:pt x="5369192" y="1947596"/>
                </a:cubicBezTo>
                <a:lnTo>
                  <a:pt x="5410537" y="2133764"/>
                </a:lnTo>
                <a:lnTo>
                  <a:pt x="5410537" y="2297923"/>
                </a:lnTo>
                <a:lnTo>
                  <a:pt x="0" y="2297923"/>
                </a:lnTo>
                <a:lnTo>
                  <a:pt x="90869" y="2114793"/>
                </a:lnTo>
                <a:cubicBezTo>
                  <a:pt x="141668" y="2016761"/>
                  <a:pt x="194783" y="1917352"/>
                  <a:pt x="248649" y="1816544"/>
                </a:cubicBezTo>
                <a:cubicBezTo>
                  <a:pt x="288425" y="1742209"/>
                  <a:pt x="329470" y="1665303"/>
                  <a:pt x="370257" y="1587775"/>
                </a:cubicBezTo>
                <a:cubicBezTo>
                  <a:pt x="735379" y="893902"/>
                  <a:pt x="1016114" y="421821"/>
                  <a:pt x="1570295" y="191878"/>
                </a:cubicBezTo>
                <a:cubicBezTo>
                  <a:pt x="1886945" y="60492"/>
                  <a:pt x="2190676" y="-4151"/>
                  <a:pt x="2495125" y="20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EF6561-2A3A-41A8-8F5C-02ECB84F2056}"/>
              </a:ext>
            </a:extLst>
          </p:cNvPr>
          <p:cNvSpPr txBox="1"/>
          <p:nvPr/>
        </p:nvSpPr>
        <p:spPr>
          <a:xfrm>
            <a:off x="7935686" y="5562600"/>
            <a:ext cx="30806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 dirty="0"/>
              <a:t>To </a:t>
            </a:r>
            <a:r>
              <a:rPr lang="fr-FR" sz="3600" b="1" err="1"/>
              <a:t>conclude</a:t>
            </a:r>
            <a:endParaRPr lang="fr-FR" sz="3600" err="1"/>
          </a:p>
        </p:txBody>
      </p:sp>
    </p:spTree>
    <p:extLst>
      <p:ext uri="{BB962C8B-B14F-4D97-AF65-F5344CB8AC3E}">
        <p14:creationId xmlns:p14="http://schemas.microsoft.com/office/powerpoint/2010/main" val="4134172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SketchLinesVTI</vt:lpstr>
      <vt:lpstr>The  Camembert</vt:lpstr>
      <vt:lpstr>One of the best french cheese</vt:lpstr>
      <vt:lpstr>Thanks Marie Harel</vt:lpstr>
      <vt:lpstr>How is it ?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171</cp:revision>
  <dcterms:created xsi:type="dcterms:W3CDTF">2021-11-28T17:40:39Z</dcterms:created>
  <dcterms:modified xsi:type="dcterms:W3CDTF">2021-11-28T18:43:27Z</dcterms:modified>
</cp:coreProperties>
</file>