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4"/>
  </p:notesMasterIdLst>
  <p:handoutMasterIdLst>
    <p:handoutMasterId r:id="rId25"/>
  </p:handoutMasterIdLst>
  <p:sldIdLst>
    <p:sldId id="373" r:id="rId5"/>
    <p:sldId id="385" r:id="rId6"/>
    <p:sldId id="403" r:id="rId7"/>
    <p:sldId id="389" r:id="rId8"/>
    <p:sldId id="395" r:id="rId9"/>
    <p:sldId id="427" r:id="rId10"/>
    <p:sldId id="390" r:id="rId11"/>
    <p:sldId id="404" r:id="rId12"/>
    <p:sldId id="417" r:id="rId13"/>
    <p:sldId id="402" r:id="rId14"/>
    <p:sldId id="423" r:id="rId15"/>
    <p:sldId id="407" r:id="rId16"/>
    <p:sldId id="405" r:id="rId17"/>
    <p:sldId id="408" r:id="rId18"/>
    <p:sldId id="424" r:id="rId19"/>
    <p:sldId id="422" r:id="rId20"/>
    <p:sldId id="419" r:id="rId21"/>
    <p:sldId id="420" r:id="rId22"/>
    <p:sldId id="425" r:id="rId2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ection>
        <p14:section name="Sommaire" id="{EE4B48D2-9FE7-4974-B96B-DDDD40FB585C}">
          <p14:sldIdLst>
            <p14:sldId id="373"/>
            <p14:sldId id="385"/>
          </p14:sldIdLst>
        </p14:section>
        <p14:section name="Enjeux du recensement" id="{A2D2178E-C7B6-4B12-A068-1E0BC1B181F8}">
          <p14:sldIdLst>
            <p14:sldId id="403"/>
            <p14:sldId id="389"/>
            <p14:sldId id="395"/>
            <p14:sldId id="427"/>
          </p14:sldIdLst>
        </p14:section>
        <p14:section name="2. structuration du recensement" id="{03818C9A-65EF-4D2C-8D2E-2E9629CFADB8}">
          <p14:sldIdLst>
            <p14:sldId id="390"/>
          </p14:sldIdLst>
        </p14:section>
        <p14:section name="2.1. Axes et Priorités" id="{E6DC8F05-BDD3-4AE1-913A-89BAF7550D44}">
          <p14:sldIdLst>
            <p14:sldId id="404"/>
            <p14:sldId id="417"/>
          </p14:sldIdLst>
        </p14:section>
        <p14:section name="2.2. Les enseignements artistiques" id="{A90E8A78-A8E8-4E81-A0CB-CF6D2959087A}">
          <p14:sldIdLst>
            <p14:sldId id="402"/>
            <p14:sldId id="423"/>
          </p14:sldIdLst>
        </p14:section>
        <p14:section name="2.3. Projets d'éducation artistique et culturelle" id="{1BD23E38-61BD-4646-80BC-D74760BCDD10}">
          <p14:sldIdLst>
            <p14:sldId id="407"/>
            <p14:sldId id="405"/>
            <p14:sldId id="408"/>
            <p14:sldId id="424"/>
          </p14:sldIdLst>
        </p14:section>
        <p14:section name="2.4. Actions et évènements culturels" id="{E09068E8-C693-4B41-B661-9D9D0A358EEE}">
          <p14:sldIdLst>
            <p14:sldId id="422"/>
            <p14:sldId id="419"/>
            <p14:sldId id="420"/>
            <p14:sldId id="425"/>
          </p14:sldIdLst>
        </p14:section>
        <p14:section name="MÉTHODOLOGIE" id="{EB03BDE6-D677-4574-A7BF-9721F91BDEB8}">
          <p14:sldIdLst/>
        </p14:section>
      </p14:sectionLst>
    </p:ext>
    <p:ext uri="{EFAFB233-063F-42B5-8137-9DF3F51BA10A}">
      <p15:sldGuideLst xmlns:p15="http://schemas.microsoft.com/office/powerpoint/2012/main">
        <p15:guide id="1" orient="horz" pos="1620" userDrawn="1">
          <p15:clr>
            <a:srgbClr val="A4A3A4"/>
          </p15:clr>
        </p15:guide>
        <p15:guide id="2" orient="horz" pos="191" userDrawn="1">
          <p15:clr>
            <a:srgbClr val="A4A3A4"/>
          </p15:clr>
        </p15:guide>
        <p15:guide id="3" orient="horz" pos="854" userDrawn="1">
          <p15:clr>
            <a:srgbClr val="A4A3A4"/>
          </p15:clr>
        </p15:guide>
        <p15:guide id="4" orient="horz" pos="821" userDrawn="1">
          <p15:clr>
            <a:srgbClr val="A4A3A4"/>
          </p15:clr>
        </p15:guide>
        <p15:guide id="5" orient="horz" pos="3049" userDrawn="1">
          <p15:clr>
            <a:srgbClr val="A4A3A4"/>
          </p15:clr>
        </p15:guide>
        <p15:guide id="6" orient="horz" pos="315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E CURNIER" initials="PC" lastIdx="4" clrIdx="0">
    <p:extLst>
      <p:ext uri="{19B8F6BF-5375-455C-9EA6-DF929625EA0E}">
        <p15:presenceInfo xmlns:p15="http://schemas.microsoft.com/office/powerpoint/2012/main" userId="S-1-5-21-1616320312-2655828719-4280963109-374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E2B0"/>
    <a:srgbClr val="BAD58F"/>
    <a:srgbClr val="000099"/>
    <a:srgbClr val="FFFFFF"/>
    <a:srgbClr val="90B654"/>
    <a:srgbClr val="889BD1"/>
    <a:srgbClr val="D4A0D0"/>
    <a:srgbClr val="E9CFE7"/>
    <a:srgbClr val="B35BAA"/>
    <a:srgbClr val="E6E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719" autoAdjust="0"/>
  </p:normalViewPr>
  <p:slideViewPr>
    <p:cSldViewPr showGuides="1">
      <p:cViewPr varScale="1">
        <p:scale>
          <a:sx n="112" d="100"/>
          <a:sy n="112" d="100"/>
        </p:scale>
        <p:origin x="186" y="108"/>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117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6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33BC86-446E-4E11-80E3-7B0C74E702DD}"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fr-FR"/>
        </a:p>
      </dgm:t>
    </dgm:pt>
    <dgm:pt modelId="{3542E91B-0734-4D21-B110-EB7DE4852932}">
      <dgm:prSet phldrT="[Texte]" custT="1"/>
      <dgm:spPr/>
      <dgm:t>
        <a:bodyPr/>
        <a:lstStyle/>
        <a:p>
          <a:r>
            <a:rPr lang="fr-FR" sz="2000" dirty="0" smtClean="0"/>
            <a:t>Pourquoi compléter le volet culturel ?</a:t>
          </a:r>
          <a:endParaRPr lang="fr-FR" sz="2000" dirty="0"/>
        </a:p>
      </dgm:t>
    </dgm:pt>
    <dgm:pt modelId="{3F1A712D-28E0-47AA-B2B4-F3B92CD6D4C0}" type="parTrans" cxnId="{4F6CCA10-DD87-4F04-8697-384D4EE590BA}">
      <dgm:prSet/>
      <dgm:spPr/>
      <dgm:t>
        <a:bodyPr/>
        <a:lstStyle/>
        <a:p>
          <a:endParaRPr lang="fr-FR"/>
        </a:p>
      </dgm:t>
    </dgm:pt>
    <dgm:pt modelId="{63F3DC44-66CF-4DDA-ADBF-EEA724EE4AC8}" type="sibTrans" cxnId="{4F6CCA10-DD87-4F04-8697-384D4EE590BA}">
      <dgm:prSet/>
      <dgm:spPr/>
      <dgm:t>
        <a:bodyPr/>
        <a:lstStyle/>
        <a:p>
          <a:endParaRPr lang="fr-FR"/>
        </a:p>
      </dgm:t>
    </dgm:pt>
    <dgm:pt modelId="{005C22AF-F3A6-4978-9502-8AAFFC11CF01}">
      <dgm:prSet phldrT="[Texte]" custT="1"/>
      <dgm:spPr/>
      <dgm:t>
        <a:bodyPr/>
        <a:lstStyle/>
        <a:p>
          <a:r>
            <a:rPr lang="fr-FR" sz="1400" dirty="0" smtClean="0">
              <a:solidFill>
                <a:schemeClr val="tx1"/>
              </a:solidFill>
            </a:rPr>
            <a:t>Pour faciliter  les échanges et le pilotage</a:t>
          </a:r>
          <a:endParaRPr lang="fr-FR" sz="1400" dirty="0">
            <a:solidFill>
              <a:schemeClr val="tx1"/>
            </a:solidFill>
          </a:endParaRPr>
        </a:p>
      </dgm:t>
    </dgm:pt>
    <dgm:pt modelId="{5862FF87-1927-4D6B-A102-CF6609DECD75}" type="parTrans" cxnId="{B5B3FCB5-AED7-4DC0-9DA5-0B5420F4DFB9}">
      <dgm:prSet/>
      <dgm:spPr/>
      <dgm:t>
        <a:bodyPr/>
        <a:lstStyle/>
        <a:p>
          <a:endParaRPr lang="fr-FR"/>
        </a:p>
      </dgm:t>
    </dgm:pt>
    <dgm:pt modelId="{9A3B180E-3D86-4CB4-B03F-7E542C328523}" type="sibTrans" cxnId="{B5B3FCB5-AED7-4DC0-9DA5-0B5420F4DFB9}">
      <dgm:prSet/>
      <dgm:spPr/>
      <dgm:t>
        <a:bodyPr/>
        <a:lstStyle/>
        <a:p>
          <a:endParaRPr lang="fr-FR"/>
        </a:p>
      </dgm:t>
    </dgm:pt>
    <dgm:pt modelId="{DB60A8E2-DE85-4883-B15A-5A866D066B41}">
      <dgm:prSet phldrT="[Texte]" custT="1"/>
      <dgm:spPr/>
      <dgm:t>
        <a:bodyPr/>
        <a:lstStyle/>
        <a:p>
          <a:r>
            <a:rPr lang="fr-FR" sz="1400" dirty="0" smtClean="0"/>
            <a:t>Pour valoriser les actions</a:t>
          </a:r>
          <a:endParaRPr lang="fr-FR" sz="1400" dirty="0"/>
        </a:p>
      </dgm:t>
    </dgm:pt>
    <dgm:pt modelId="{5E77DC4E-D310-4580-AEFF-2189C39BA623}" type="parTrans" cxnId="{D306A7EB-A88F-4577-87DC-827246E3A992}">
      <dgm:prSet/>
      <dgm:spPr/>
      <dgm:t>
        <a:bodyPr/>
        <a:lstStyle/>
        <a:p>
          <a:endParaRPr lang="fr-FR"/>
        </a:p>
      </dgm:t>
    </dgm:pt>
    <dgm:pt modelId="{16AF9540-442E-494B-A113-49472D1D1136}" type="sibTrans" cxnId="{D306A7EB-A88F-4577-87DC-827246E3A992}">
      <dgm:prSet/>
      <dgm:spPr/>
      <dgm:t>
        <a:bodyPr/>
        <a:lstStyle/>
        <a:p>
          <a:endParaRPr lang="fr-FR"/>
        </a:p>
      </dgm:t>
    </dgm:pt>
    <dgm:pt modelId="{1AFB14BC-FF75-4A6D-8FBB-A72F3DC3640F}">
      <dgm:prSet phldrT="[Texte]" custT="1"/>
      <dgm:spPr/>
      <dgm:t>
        <a:bodyPr/>
        <a:lstStyle/>
        <a:p>
          <a:r>
            <a:rPr lang="fr-FR" sz="1400" dirty="0" smtClean="0"/>
            <a:t>Pour suivre le parcours des élèves</a:t>
          </a:r>
          <a:endParaRPr lang="fr-FR" sz="1400" dirty="0"/>
        </a:p>
      </dgm:t>
    </dgm:pt>
    <dgm:pt modelId="{009EA5B8-6BF3-4EE5-8E02-84C37F092096}" type="parTrans" cxnId="{9CE70C2D-BF14-413B-A8FE-8BFDE0E62C49}">
      <dgm:prSet/>
      <dgm:spPr/>
      <dgm:t>
        <a:bodyPr/>
        <a:lstStyle/>
        <a:p>
          <a:endParaRPr lang="fr-FR"/>
        </a:p>
      </dgm:t>
    </dgm:pt>
    <dgm:pt modelId="{6FB48C32-6B0A-4314-8750-5FB2F6F591E3}" type="sibTrans" cxnId="{9CE70C2D-BF14-413B-A8FE-8BFDE0E62C49}">
      <dgm:prSet/>
      <dgm:spPr/>
      <dgm:t>
        <a:bodyPr/>
        <a:lstStyle/>
        <a:p>
          <a:endParaRPr lang="fr-FR"/>
        </a:p>
      </dgm:t>
    </dgm:pt>
    <dgm:pt modelId="{657B5ACC-1C18-4C9A-942B-75EC84DC8C92}">
      <dgm:prSet phldrT="[Texte]" custT="1"/>
      <dgm:spPr/>
      <dgm:t>
        <a:bodyPr/>
        <a:lstStyle/>
        <a:p>
          <a:r>
            <a:rPr lang="fr-FR" sz="1400" dirty="0" smtClean="0"/>
            <a:t>Pour développer l’accès à la culture pour tous</a:t>
          </a:r>
          <a:endParaRPr lang="fr-FR" sz="1400" dirty="0"/>
        </a:p>
      </dgm:t>
    </dgm:pt>
    <dgm:pt modelId="{23815C2C-C1D8-43CD-968D-4019AF5CD948}" type="parTrans" cxnId="{E3A3B2D9-CF94-4B12-9A07-54D988903C0D}">
      <dgm:prSet/>
      <dgm:spPr/>
      <dgm:t>
        <a:bodyPr/>
        <a:lstStyle/>
        <a:p>
          <a:endParaRPr lang="fr-FR"/>
        </a:p>
      </dgm:t>
    </dgm:pt>
    <dgm:pt modelId="{0762DF55-6CCD-4C8D-97DA-4BF43EABF74B}" type="sibTrans" cxnId="{E3A3B2D9-CF94-4B12-9A07-54D988903C0D}">
      <dgm:prSet/>
      <dgm:spPr/>
      <dgm:t>
        <a:bodyPr/>
        <a:lstStyle/>
        <a:p>
          <a:endParaRPr lang="fr-FR"/>
        </a:p>
      </dgm:t>
    </dgm:pt>
    <dgm:pt modelId="{9FB4F97F-06D4-4230-B9BB-B73728E3C25A}">
      <dgm:prSet custT="1"/>
      <dgm:spPr/>
      <dgm:t>
        <a:bodyPr/>
        <a:lstStyle/>
        <a:p>
          <a:r>
            <a:rPr lang="fr-FR" sz="1400" dirty="0" smtClean="0">
              <a:solidFill>
                <a:schemeClr val="tx1"/>
              </a:solidFill>
            </a:rPr>
            <a:t>Pour favoriser le partage et la mutualisation</a:t>
          </a:r>
          <a:endParaRPr lang="fr-FR" sz="1400" dirty="0">
            <a:solidFill>
              <a:schemeClr val="tx1"/>
            </a:solidFill>
          </a:endParaRPr>
        </a:p>
      </dgm:t>
    </dgm:pt>
    <dgm:pt modelId="{C7D6EE6F-5AE0-454B-B661-3C28A2B472D4}" type="parTrans" cxnId="{31E5F766-9514-438C-B512-5E806DE22CBF}">
      <dgm:prSet/>
      <dgm:spPr/>
      <dgm:t>
        <a:bodyPr/>
        <a:lstStyle/>
        <a:p>
          <a:endParaRPr lang="fr-FR"/>
        </a:p>
      </dgm:t>
    </dgm:pt>
    <dgm:pt modelId="{7A4DD6CB-527A-4B62-9A31-1917E7B01E5B}" type="sibTrans" cxnId="{31E5F766-9514-438C-B512-5E806DE22CBF}">
      <dgm:prSet/>
      <dgm:spPr/>
      <dgm:t>
        <a:bodyPr/>
        <a:lstStyle/>
        <a:p>
          <a:endParaRPr lang="fr-FR"/>
        </a:p>
      </dgm:t>
    </dgm:pt>
    <dgm:pt modelId="{98DDEE1C-5E72-471B-AA5C-555CDEDFE98F}" type="pres">
      <dgm:prSet presAssocID="{7733BC86-446E-4E11-80E3-7B0C74E702DD}" presName="composite" presStyleCnt="0">
        <dgm:presLayoutVars>
          <dgm:chMax val="1"/>
          <dgm:dir/>
          <dgm:resizeHandles val="exact"/>
        </dgm:presLayoutVars>
      </dgm:prSet>
      <dgm:spPr/>
      <dgm:t>
        <a:bodyPr/>
        <a:lstStyle/>
        <a:p>
          <a:endParaRPr lang="fr-FR"/>
        </a:p>
      </dgm:t>
    </dgm:pt>
    <dgm:pt modelId="{002A4F47-76C1-4C69-ABBA-B85255E94989}" type="pres">
      <dgm:prSet presAssocID="{7733BC86-446E-4E11-80E3-7B0C74E702DD}" presName="radial" presStyleCnt="0">
        <dgm:presLayoutVars>
          <dgm:animLvl val="ctr"/>
        </dgm:presLayoutVars>
      </dgm:prSet>
      <dgm:spPr/>
    </dgm:pt>
    <dgm:pt modelId="{C8417F15-B638-454B-8DF0-415442ED1542}" type="pres">
      <dgm:prSet presAssocID="{3542E91B-0734-4D21-B110-EB7DE4852932}" presName="centerShape" presStyleLbl="vennNode1" presStyleIdx="0" presStyleCnt="6"/>
      <dgm:spPr/>
      <dgm:t>
        <a:bodyPr/>
        <a:lstStyle/>
        <a:p>
          <a:endParaRPr lang="fr-FR"/>
        </a:p>
      </dgm:t>
    </dgm:pt>
    <dgm:pt modelId="{2C17F5D0-2560-49F5-8DBF-A21A25EEF6B1}" type="pres">
      <dgm:prSet presAssocID="{DB60A8E2-DE85-4883-B15A-5A866D066B41}" presName="node" presStyleLbl="vennNode1" presStyleIdx="1" presStyleCnt="6" custScaleX="132635" custRadScaleRad="93900">
        <dgm:presLayoutVars>
          <dgm:bulletEnabled val="1"/>
        </dgm:presLayoutVars>
      </dgm:prSet>
      <dgm:spPr/>
      <dgm:t>
        <a:bodyPr/>
        <a:lstStyle/>
        <a:p>
          <a:endParaRPr lang="fr-FR"/>
        </a:p>
      </dgm:t>
    </dgm:pt>
    <dgm:pt modelId="{6B7D0C5C-96DE-4F34-AC3C-B53CDED7D8BD}" type="pres">
      <dgm:prSet presAssocID="{005C22AF-F3A6-4978-9502-8AAFFC11CF01}" presName="node" presStyleLbl="vennNode1" presStyleIdx="2" presStyleCnt="6" custScaleX="119583">
        <dgm:presLayoutVars>
          <dgm:bulletEnabled val="1"/>
        </dgm:presLayoutVars>
      </dgm:prSet>
      <dgm:spPr/>
      <dgm:t>
        <a:bodyPr/>
        <a:lstStyle/>
        <a:p>
          <a:endParaRPr lang="fr-FR"/>
        </a:p>
      </dgm:t>
    </dgm:pt>
    <dgm:pt modelId="{A0B927AA-ECB1-4F8C-9C28-7A38FEAD9B84}" type="pres">
      <dgm:prSet presAssocID="{1AFB14BC-FF75-4A6D-8FBB-A72F3DC3640F}" presName="node" presStyleLbl="vennNode1" presStyleIdx="3" presStyleCnt="6" custScaleX="128339">
        <dgm:presLayoutVars>
          <dgm:bulletEnabled val="1"/>
        </dgm:presLayoutVars>
      </dgm:prSet>
      <dgm:spPr/>
      <dgm:t>
        <a:bodyPr/>
        <a:lstStyle/>
        <a:p>
          <a:endParaRPr lang="fr-FR"/>
        </a:p>
      </dgm:t>
    </dgm:pt>
    <dgm:pt modelId="{A7C1FA4C-4B05-46F3-9696-54E465217517}" type="pres">
      <dgm:prSet presAssocID="{657B5ACC-1C18-4C9A-942B-75EC84DC8C92}" presName="node" presStyleLbl="vennNode1" presStyleIdx="4" presStyleCnt="6" custScaleX="126312">
        <dgm:presLayoutVars>
          <dgm:bulletEnabled val="1"/>
        </dgm:presLayoutVars>
      </dgm:prSet>
      <dgm:spPr/>
      <dgm:t>
        <a:bodyPr/>
        <a:lstStyle/>
        <a:p>
          <a:endParaRPr lang="fr-FR"/>
        </a:p>
      </dgm:t>
    </dgm:pt>
    <dgm:pt modelId="{B6663932-A64E-4EEE-B208-3A7D744DF2C4}" type="pres">
      <dgm:prSet presAssocID="{9FB4F97F-06D4-4230-B9BB-B73728E3C25A}" presName="node" presStyleLbl="vennNode1" presStyleIdx="5" presStyleCnt="6" custScaleX="124482">
        <dgm:presLayoutVars>
          <dgm:bulletEnabled val="1"/>
        </dgm:presLayoutVars>
      </dgm:prSet>
      <dgm:spPr/>
      <dgm:t>
        <a:bodyPr/>
        <a:lstStyle/>
        <a:p>
          <a:endParaRPr lang="fr-FR"/>
        </a:p>
      </dgm:t>
    </dgm:pt>
  </dgm:ptLst>
  <dgm:cxnLst>
    <dgm:cxn modelId="{D306A7EB-A88F-4577-87DC-827246E3A992}" srcId="{3542E91B-0734-4D21-B110-EB7DE4852932}" destId="{DB60A8E2-DE85-4883-B15A-5A866D066B41}" srcOrd="0" destOrd="0" parTransId="{5E77DC4E-D310-4580-AEFF-2189C39BA623}" sibTransId="{16AF9540-442E-494B-A113-49472D1D1136}"/>
    <dgm:cxn modelId="{7126C095-C4D7-4514-A761-31BC748A33A5}" type="presOf" srcId="{3542E91B-0734-4D21-B110-EB7DE4852932}" destId="{C8417F15-B638-454B-8DF0-415442ED1542}" srcOrd="0" destOrd="0" presId="urn:microsoft.com/office/officeart/2005/8/layout/radial3"/>
    <dgm:cxn modelId="{31E5F766-9514-438C-B512-5E806DE22CBF}" srcId="{3542E91B-0734-4D21-B110-EB7DE4852932}" destId="{9FB4F97F-06D4-4230-B9BB-B73728E3C25A}" srcOrd="4" destOrd="0" parTransId="{C7D6EE6F-5AE0-454B-B661-3C28A2B472D4}" sibTransId="{7A4DD6CB-527A-4B62-9A31-1917E7B01E5B}"/>
    <dgm:cxn modelId="{BF37518E-206B-429C-9A0E-D2DBF3412725}" type="presOf" srcId="{657B5ACC-1C18-4C9A-942B-75EC84DC8C92}" destId="{A7C1FA4C-4B05-46F3-9696-54E465217517}" srcOrd="0" destOrd="0" presId="urn:microsoft.com/office/officeart/2005/8/layout/radial3"/>
    <dgm:cxn modelId="{3B954B75-E3D7-49BF-89D8-52394190BBF3}" type="presOf" srcId="{1AFB14BC-FF75-4A6D-8FBB-A72F3DC3640F}" destId="{A0B927AA-ECB1-4F8C-9C28-7A38FEAD9B84}" srcOrd="0" destOrd="0" presId="urn:microsoft.com/office/officeart/2005/8/layout/radial3"/>
    <dgm:cxn modelId="{4FC0EE32-6A43-4463-B361-FD56FDB018CE}" type="presOf" srcId="{DB60A8E2-DE85-4883-B15A-5A866D066B41}" destId="{2C17F5D0-2560-49F5-8DBF-A21A25EEF6B1}" srcOrd="0" destOrd="0" presId="urn:microsoft.com/office/officeart/2005/8/layout/radial3"/>
    <dgm:cxn modelId="{4F6CCA10-DD87-4F04-8697-384D4EE590BA}" srcId="{7733BC86-446E-4E11-80E3-7B0C74E702DD}" destId="{3542E91B-0734-4D21-B110-EB7DE4852932}" srcOrd="0" destOrd="0" parTransId="{3F1A712D-28E0-47AA-B2B4-F3B92CD6D4C0}" sibTransId="{63F3DC44-66CF-4DDA-ADBF-EEA724EE4AC8}"/>
    <dgm:cxn modelId="{FFD378CD-025B-497F-8C25-36B48E4BFB12}" type="presOf" srcId="{7733BC86-446E-4E11-80E3-7B0C74E702DD}" destId="{98DDEE1C-5E72-471B-AA5C-555CDEDFE98F}" srcOrd="0" destOrd="0" presId="urn:microsoft.com/office/officeart/2005/8/layout/radial3"/>
    <dgm:cxn modelId="{B5B3FCB5-AED7-4DC0-9DA5-0B5420F4DFB9}" srcId="{3542E91B-0734-4D21-B110-EB7DE4852932}" destId="{005C22AF-F3A6-4978-9502-8AAFFC11CF01}" srcOrd="1" destOrd="0" parTransId="{5862FF87-1927-4D6B-A102-CF6609DECD75}" sibTransId="{9A3B180E-3D86-4CB4-B03F-7E542C328523}"/>
    <dgm:cxn modelId="{81F51D61-E2BF-4FC1-BD91-BF8DA1515DA6}" type="presOf" srcId="{005C22AF-F3A6-4978-9502-8AAFFC11CF01}" destId="{6B7D0C5C-96DE-4F34-AC3C-B53CDED7D8BD}" srcOrd="0" destOrd="0" presId="urn:microsoft.com/office/officeart/2005/8/layout/radial3"/>
    <dgm:cxn modelId="{E3A3B2D9-CF94-4B12-9A07-54D988903C0D}" srcId="{3542E91B-0734-4D21-B110-EB7DE4852932}" destId="{657B5ACC-1C18-4C9A-942B-75EC84DC8C92}" srcOrd="3" destOrd="0" parTransId="{23815C2C-C1D8-43CD-968D-4019AF5CD948}" sibTransId="{0762DF55-6CCD-4C8D-97DA-4BF43EABF74B}"/>
    <dgm:cxn modelId="{1DC2DE92-85BA-483C-8CF8-FB03F780E1F6}" type="presOf" srcId="{9FB4F97F-06D4-4230-B9BB-B73728E3C25A}" destId="{B6663932-A64E-4EEE-B208-3A7D744DF2C4}" srcOrd="0" destOrd="0" presId="urn:microsoft.com/office/officeart/2005/8/layout/radial3"/>
    <dgm:cxn modelId="{9CE70C2D-BF14-413B-A8FE-8BFDE0E62C49}" srcId="{3542E91B-0734-4D21-B110-EB7DE4852932}" destId="{1AFB14BC-FF75-4A6D-8FBB-A72F3DC3640F}" srcOrd="2" destOrd="0" parTransId="{009EA5B8-6BF3-4EE5-8E02-84C37F092096}" sibTransId="{6FB48C32-6B0A-4314-8750-5FB2F6F591E3}"/>
    <dgm:cxn modelId="{98044064-BF33-4B0B-9B6D-4F24FBE8097D}" type="presParOf" srcId="{98DDEE1C-5E72-471B-AA5C-555CDEDFE98F}" destId="{002A4F47-76C1-4C69-ABBA-B85255E94989}" srcOrd="0" destOrd="0" presId="urn:microsoft.com/office/officeart/2005/8/layout/radial3"/>
    <dgm:cxn modelId="{EF4AAF0D-6C1B-47A6-B65C-8BDA767C4044}" type="presParOf" srcId="{002A4F47-76C1-4C69-ABBA-B85255E94989}" destId="{C8417F15-B638-454B-8DF0-415442ED1542}" srcOrd="0" destOrd="0" presId="urn:microsoft.com/office/officeart/2005/8/layout/radial3"/>
    <dgm:cxn modelId="{740922FE-F925-4DDF-A7A6-070564B19626}" type="presParOf" srcId="{002A4F47-76C1-4C69-ABBA-B85255E94989}" destId="{2C17F5D0-2560-49F5-8DBF-A21A25EEF6B1}" srcOrd="1" destOrd="0" presId="urn:microsoft.com/office/officeart/2005/8/layout/radial3"/>
    <dgm:cxn modelId="{A5970417-2093-44C8-8436-34E99B9E3EDA}" type="presParOf" srcId="{002A4F47-76C1-4C69-ABBA-B85255E94989}" destId="{6B7D0C5C-96DE-4F34-AC3C-B53CDED7D8BD}" srcOrd="2" destOrd="0" presId="urn:microsoft.com/office/officeart/2005/8/layout/radial3"/>
    <dgm:cxn modelId="{3D64A25B-52AF-4600-B1D6-5622142713E7}" type="presParOf" srcId="{002A4F47-76C1-4C69-ABBA-B85255E94989}" destId="{A0B927AA-ECB1-4F8C-9C28-7A38FEAD9B84}" srcOrd="3" destOrd="0" presId="urn:microsoft.com/office/officeart/2005/8/layout/radial3"/>
    <dgm:cxn modelId="{0D7B6FBF-1CBB-4F1A-9C22-BCB0883ED181}" type="presParOf" srcId="{002A4F47-76C1-4C69-ABBA-B85255E94989}" destId="{A7C1FA4C-4B05-46F3-9696-54E465217517}" srcOrd="4" destOrd="0" presId="urn:microsoft.com/office/officeart/2005/8/layout/radial3"/>
    <dgm:cxn modelId="{76304F17-7BB0-458C-84BD-3A5603F052D5}" type="presParOf" srcId="{002A4F47-76C1-4C69-ABBA-B85255E94989}" destId="{B6663932-A64E-4EEE-B208-3A7D744DF2C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0B84D4-F561-4113-9B91-C3DE870A9288}" type="doc">
      <dgm:prSet loTypeId="urn:microsoft.com/office/officeart/2005/8/layout/cycle8" loCatId="cycle" qsTypeId="urn:microsoft.com/office/officeart/2005/8/quickstyle/simple5" qsCatId="simple" csTypeId="urn:microsoft.com/office/officeart/2005/8/colors/colorful4" csCatId="colorful" phldr="1"/>
      <dgm:spPr/>
    </dgm:pt>
    <dgm:pt modelId="{CA7433AD-5088-4426-8D1F-4E492FF365F5}">
      <dgm:prSet phldrT="[Texte]"/>
      <dgm:spPr/>
      <dgm:t>
        <a:bodyPr/>
        <a:lstStyle/>
        <a:p>
          <a:r>
            <a:rPr lang="fr-FR" dirty="0" smtClean="0"/>
            <a:t>Enjeux </a:t>
          </a:r>
        </a:p>
        <a:p>
          <a:r>
            <a:rPr lang="fr-FR" dirty="0" smtClean="0"/>
            <a:t>artistiques et culturels</a:t>
          </a:r>
          <a:endParaRPr lang="fr-FR" dirty="0"/>
        </a:p>
      </dgm:t>
    </dgm:pt>
    <dgm:pt modelId="{CF1A4238-8028-4504-A7AF-AD42B8B8F387}" type="parTrans" cxnId="{2F687A65-EA88-451A-A23F-E086891242F6}">
      <dgm:prSet/>
      <dgm:spPr/>
      <dgm:t>
        <a:bodyPr/>
        <a:lstStyle/>
        <a:p>
          <a:endParaRPr lang="fr-FR"/>
        </a:p>
      </dgm:t>
    </dgm:pt>
    <dgm:pt modelId="{8F55BAC4-C9D7-4304-9710-76C1BF67A591}" type="sibTrans" cxnId="{2F687A65-EA88-451A-A23F-E086891242F6}">
      <dgm:prSet/>
      <dgm:spPr/>
      <dgm:t>
        <a:bodyPr/>
        <a:lstStyle/>
        <a:p>
          <a:endParaRPr lang="fr-FR"/>
        </a:p>
      </dgm:t>
    </dgm:pt>
    <dgm:pt modelId="{1FDC1271-5D7A-4DF0-909C-1778012E9B9E}">
      <dgm:prSet phldrT="[Texte]"/>
      <dgm:spPr/>
      <dgm:t>
        <a:bodyPr/>
        <a:lstStyle/>
        <a:p>
          <a:r>
            <a:rPr lang="fr-FR" dirty="0" smtClean="0"/>
            <a:t>Enjeux pédagogiques</a:t>
          </a:r>
          <a:endParaRPr lang="fr-FR" dirty="0"/>
        </a:p>
      </dgm:t>
    </dgm:pt>
    <dgm:pt modelId="{E1EC95AB-0127-4FE6-BD88-D2F4A347DC28}" type="parTrans" cxnId="{DC8CE12B-317D-48D1-80BE-2CAA86494301}">
      <dgm:prSet/>
      <dgm:spPr/>
      <dgm:t>
        <a:bodyPr/>
        <a:lstStyle/>
        <a:p>
          <a:endParaRPr lang="fr-FR"/>
        </a:p>
      </dgm:t>
    </dgm:pt>
    <dgm:pt modelId="{FDBD4F38-4F4F-4980-94DA-BAED73F5BD23}" type="sibTrans" cxnId="{DC8CE12B-317D-48D1-80BE-2CAA86494301}">
      <dgm:prSet/>
      <dgm:spPr/>
      <dgm:t>
        <a:bodyPr/>
        <a:lstStyle/>
        <a:p>
          <a:endParaRPr lang="fr-FR"/>
        </a:p>
      </dgm:t>
    </dgm:pt>
    <dgm:pt modelId="{26C56CAB-A077-459C-9FB2-A24F771A179D}">
      <dgm:prSet phldrT="[Texte]"/>
      <dgm:spPr/>
      <dgm:t>
        <a:bodyPr/>
        <a:lstStyle/>
        <a:p>
          <a:r>
            <a:rPr lang="fr-FR" dirty="0" smtClean="0"/>
            <a:t>Enjeux politiques</a:t>
          </a:r>
          <a:endParaRPr lang="fr-FR" dirty="0"/>
        </a:p>
      </dgm:t>
    </dgm:pt>
    <dgm:pt modelId="{032C32D8-D6C1-4907-8585-21FEB89EE716}" type="sibTrans" cxnId="{4658E013-D7D2-4220-A50F-B2A297C3D941}">
      <dgm:prSet/>
      <dgm:spPr/>
      <dgm:t>
        <a:bodyPr/>
        <a:lstStyle/>
        <a:p>
          <a:endParaRPr lang="fr-FR"/>
        </a:p>
      </dgm:t>
    </dgm:pt>
    <dgm:pt modelId="{F26122A3-825B-4DFA-BB42-ED4DC841C6A7}" type="parTrans" cxnId="{4658E013-D7D2-4220-A50F-B2A297C3D941}">
      <dgm:prSet/>
      <dgm:spPr/>
      <dgm:t>
        <a:bodyPr/>
        <a:lstStyle/>
        <a:p>
          <a:endParaRPr lang="fr-FR"/>
        </a:p>
      </dgm:t>
    </dgm:pt>
    <dgm:pt modelId="{ABC9B224-C24B-40A1-8782-25D6FA30672E}" type="pres">
      <dgm:prSet presAssocID="{3B0B84D4-F561-4113-9B91-C3DE870A9288}" presName="compositeShape" presStyleCnt="0">
        <dgm:presLayoutVars>
          <dgm:chMax val="7"/>
          <dgm:dir/>
          <dgm:resizeHandles val="exact"/>
        </dgm:presLayoutVars>
      </dgm:prSet>
      <dgm:spPr/>
    </dgm:pt>
    <dgm:pt modelId="{AD46B079-11CC-44D1-BB1D-966CA0E42DA7}" type="pres">
      <dgm:prSet presAssocID="{3B0B84D4-F561-4113-9B91-C3DE870A9288}" presName="wedge1" presStyleLbl="node1" presStyleIdx="0" presStyleCnt="3"/>
      <dgm:spPr/>
      <dgm:t>
        <a:bodyPr/>
        <a:lstStyle/>
        <a:p>
          <a:endParaRPr lang="fr-FR"/>
        </a:p>
      </dgm:t>
    </dgm:pt>
    <dgm:pt modelId="{3B902C84-91C5-4E87-A923-F23FC5225ED4}" type="pres">
      <dgm:prSet presAssocID="{3B0B84D4-F561-4113-9B91-C3DE870A9288}" presName="dummy1a" presStyleCnt="0"/>
      <dgm:spPr/>
    </dgm:pt>
    <dgm:pt modelId="{EAF89FB8-7EF0-4CE9-B83E-538CF822E918}" type="pres">
      <dgm:prSet presAssocID="{3B0B84D4-F561-4113-9B91-C3DE870A9288}" presName="dummy1b" presStyleCnt="0"/>
      <dgm:spPr/>
    </dgm:pt>
    <dgm:pt modelId="{A656EABB-BE8C-49DE-8148-F9469AB617E3}" type="pres">
      <dgm:prSet presAssocID="{3B0B84D4-F561-4113-9B91-C3DE870A9288}" presName="wedge1Tx" presStyleLbl="node1" presStyleIdx="0" presStyleCnt="3">
        <dgm:presLayoutVars>
          <dgm:chMax val="0"/>
          <dgm:chPref val="0"/>
          <dgm:bulletEnabled val="1"/>
        </dgm:presLayoutVars>
      </dgm:prSet>
      <dgm:spPr/>
      <dgm:t>
        <a:bodyPr/>
        <a:lstStyle/>
        <a:p>
          <a:endParaRPr lang="fr-FR"/>
        </a:p>
      </dgm:t>
    </dgm:pt>
    <dgm:pt modelId="{2DABE16E-8324-41F7-A21C-4C9261F9E49C}" type="pres">
      <dgm:prSet presAssocID="{3B0B84D4-F561-4113-9B91-C3DE870A9288}" presName="wedge2" presStyleLbl="node1" presStyleIdx="1" presStyleCnt="3" custLinFactNeighborY="-2497"/>
      <dgm:spPr/>
      <dgm:t>
        <a:bodyPr/>
        <a:lstStyle/>
        <a:p>
          <a:endParaRPr lang="fr-FR"/>
        </a:p>
      </dgm:t>
    </dgm:pt>
    <dgm:pt modelId="{056078EF-EDA7-4A4C-9172-E800345D4554}" type="pres">
      <dgm:prSet presAssocID="{3B0B84D4-F561-4113-9B91-C3DE870A9288}" presName="dummy2a" presStyleCnt="0"/>
      <dgm:spPr/>
    </dgm:pt>
    <dgm:pt modelId="{6E2E0619-E678-4348-8BDF-E3A245FCE438}" type="pres">
      <dgm:prSet presAssocID="{3B0B84D4-F561-4113-9B91-C3DE870A9288}" presName="dummy2b" presStyleCnt="0"/>
      <dgm:spPr/>
    </dgm:pt>
    <dgm:pt modelId="{FCA77317-6453-488F-B78B-E6340943104D}" type="pres">
      <dgm:prSet presAssocID="{3B0B84D4-F561-4113-9B91-C3DE870A9288}" presName="wedge2Tx" presStyleLbl="node1" presStyleIdx="1" presStyleCnt="3">
        <dgm:presLayoutVars>
          <dgm:chMax val="0"/>
          <dgm:chPref val="0"/>
          <dgm:bulletEnabled val="1"/>
        </dgm:presLayoutVars>
      </dgm:prSet>
      <dgm:spPr/>
      <dgm:t>
        <a:bodyPr/>
        <a:lstStyle/>
        <a:p>
          <a:endParaRPr lang="fr-FR"/>
        </a:p>
      </dgm:t>
    </dgm:pt>
    <dgm:pt modelId="{CF4CAB6A-416E-4EDF-85EB-7F7D25D7756B}" type="pres">
      <dgm:prSet presAssocID="{3B0B84D4-F561-4113-9B91-C3DE870A9288}" presName="wedge3" presStyleLbl="node1" presStyleIdx="2" presStyleCnt="3"/>
      <dgm:spPr/>
      <dgm:t>
        <a:bodyPr/>
        <a:lstStyle/>
        <a:p>
          <a:endParaRPr lang="fr-FR"/>
        </a:p>
      </dgm:t>
    </dgm:pt>
    <dgm:pt modelId="{A16899D4-062C-4BC1-BBBF-24FDDCA16D4F}" type="pres">
      <dgm:prSet presAssocID="{3B0B84D4-F561-4113-9B91-C3DE870A9288}" presName="dummy3a" presStyleCnt="0"/>
      <dgm:spPr/>
    </dgm:pt>
    <dgm:pt modelId="{D0BFB2D7-496B-4CDD-890B-B9D510675E4E}" type="pres">
      <dgm:prSet presAssocID="{3B0B84D4-F561-4113-9B91-C3DE870A9288}" presName="dummy3b" presStyleCnt="0"/>
      <dgm:spPr/>
    </dgm:pt>
    <dgm:pt modelId="{223BED73-BDD2-41B6-8393-261C2049AEE4}" type="pres">
      <dgm:prSet presAssocID="{3B0B84D4-F561-4113-9B91-C3DE870A9288}" presName="wedge3Tx" presStyleLbl="node1" presStyleIdx="2" presStyleCnt="3">
        <dgm:presLayoutVars>
          <dgm:chMax val="0"/>
          <dgm:chPref val="0"/>
          <dgm:bulletEnabled val="1"/>
        </dgm:presLayoutVars>
      </dgm:prSet>
      <dgm:spPr/>
      <dgm:t>
        <a:bodyPr/>
        <a:lstStyle/>
        <a:p>
          <a:endParaRPr lang="fr-FR"/>
        </a:p>
      </dgm:t>
    </dgm:pt>
    <dgm:pt modelId="{01DE932D-A49E-41DE-B74A-AFD097FB52F9}" type="pres">
      <dgm:prSet presAssocID="{032C32D8-D6C1-4907-8585-21FEB89EE716}" presName="arrowWedge1" presStyleLbl="fgSibTrans2D1" presStyleIdx="0" presStyleCnt="3"/>
      <dgm:spPr/>
    </dgm:pt>
    <dgm:pt modelId="{C8B5F616-C2B9-4F19-B3BD-E75ACD4D8C51}" type="pres">
      <dgm:prSet presAssocID="{8F55BAC4-C9D7-4304-9710-76C1BF67A591}" presName="arrowWedge2" presStyleLbl="fgSibTrans2D1" presStyleIdx="1" presStyleCnt="3"/>
      <dgm:spPr/>
    </dgm:pt>
    <dgm:pt modelId="{FD4B562C-81FB-4C13-96EC-C8458F254DEB}" type="pres">
      <dgm:prSet presAssocID="{FDBD4F38-4F4F-4980-94DA-BAED73F5BD23}" presName="arrowWedge3" presStyleLbl="fgSibTrans2D1" presStyleIdx="2" presStyleCnt="3"/>
      <dgm:spPr/>
    </dgm:pt>
  </dgm:ptLst>
  <dgm:cxnLst>
    <dgm:cxn modelId="{E7489F9E-9756-47CC-A8C8-6AABF494F9C4}" type="presOf" srcId="{1FDC1271-5D7A-4DF0-909C-1778012E9B9E}" destId="{223BED73-BDD2-41B6-8393-261C2049AEE4}" srcOrd="1" destOrd="0" presId="urn:microsoft.com/office/officeart/2005/8/layout/cycle8"/>
    <dgm:cxn modelId="{FFA50593-E870-4577-87DC-2FB3C7E8CE10}" type="presOf" srcId="{26C56CAB-A077-459C-9FB2-A24F771A179D}" destId="{A656EABB-BE8C-49DE-8148-F9469AB617E3}" srcOrd="1" destOrd="0" presId="urn:microsoft.com/office/officeart/2005/8/layout/cycle8"/>
    <dgm:cxn modelId="{4658E013-D7D2-4220-A50F-B2A297C3D941}" srcId="{3B0B84D4-F561-4113-9B91-C3DE870A9288}" destId="{26C56CAB-A077-459C-9FB2-A24F771A179D}" srcOrd="0" destOrd="0" parTransId="{F26122A3-825B-4DFA-BB42-ED4DC841C6A7}" sibTransId="{032C32D8-D6C1-4907-8585-21FEB89EE716}"/>
    <dgm:cxn modelId="{A96B8C0B-B748-4D2A-87B5-573F22AF1E2C}" type="presOf" srcId="{3B0B84D4-F561-4113-9B91-C3DE870A9288}" destId="{ABC9B224-C24B-40A1-8782-25D6FA30672E}" srcOrd="0" destOrd="0" presId="urn:microsoft.com/office/officeart/2005/8/layout/cycle8"/>
    <dgm:cxn modelId="{D0729361-43C0-47CF-8B5D-C82930B6B8FF}" type="presOf" srcId="{CA7433AD-5088-4426-8D1F-4E492FF365F5}" destId="{FCA77317-6453-488F-B78B-E6340943104D}" srcOrd="1" destOrd="0" presId="urn:microsoft.com/office/officeart/2005/8/layout/cycle8"/>
    <dgm:cxn modelId="{4B90E0E5-C428-4301-8C43-7A0265DB3082}" type="presOf" srcId="{CA7433AD-5088-4426-8D1F-4E492FF365F5}" destId="{2DABE16E-8324-41F7-A21C-4C9261F9E49C}" srcOrd="0" destOrd="0" presId="urn:microsoft.com/office/officeart/2005/8/layout/cycle8"/>
    <dgm:cxn modelId="{E149110D-4CE5-40E6-9F5D-9965A3154463}" type="presOf" srcId="{1FDC1271-5D7A-4DF0-909C-1778012E9B9E}" destId="{CF4CAB6A-416E-4EDF-85EB-7F7D25D7756B}" srcOrd="0" destOrd="0" presId="urn:microsoft.com/office/officeart/2005/8/layout/cycle8"/>
    <dgm:cxn modelId="{2F687A65-EA88-451A-A23F-E086891242F6}" srcId="{3B0B84D4-F561-4113-9B91-C3DE870A9288}" destId="{CA7433AD-5088-4426-8D1F-4E492FF365F5}" srcOrd="1" destOrd="0" parTransId="{CF1A4238-8028-4504-A7AF-AD42B8B8F387}" sibTransId="{8F55BAC4-C9D7-4304-9710-76C1BF67A591}"/>
    <dgm:cxn modelId="{DC8CE12B-317D-48D1-80BE-2CAA86494301}" srcId="{3B0B84D4-F561-4113-9B91-C3DE870A9288}" destId="{1FDC1271-5D7A-4DF0-909C-1778012E9B9E}" srcOrd="2" destOrd="0" parTransId="{E1EC95AB-0127-4FE6-BD88-D2F4A347DC28}" sibTransId="{FDBD4F38-4F4F-4980-94DA-BAED73F5BD23}"/>
    <dgm:cxn modelId="{F3227ABD-B114-4A0F-BA09-0651CCAD92CD}" type="presOf" srcId="{26C56CAB-A077-459C-9FB2-A24F771A179D}" destId="{AD46B079-11CC-44D1-BB1D-966CA0E42DA7}" srcOrd="0" destOrd="0" presId="urn:microsoft.com/office/officeart/2005/8/layout/cycle8"/>
    <dgm:cxn modelId="{56B21FAD-4F97-44D9-8FA1-5FC8FC4C8838}" type="presParOf" srcId="{ABC9B224-C24B-40A1-8782-25D6FA30672E}" destId="{AD46B079-11CC-44D1-BB1D-966CA0E42DA7}" srcOrd="0" destOrd="0" presId="urn:microsoft.com/office/officeart/2005/8/layout/cycle8"/>
    <dgm:cxn modelId="{6801B8D9-CCE7-4186-AEA3-EDFAA47DE33D}" type="presParOf" srcId="{ABC9B224-C24B-40A1-8782-25D6FA30672E}" destId="{3B902C84-91C5-4E87-A923-F23FC5225ED4}" srcOrd="1" destOrd="0" presId="urn:microsoft.com/office/officeart/2005/8/layout/cycle8"/>
    <dgm:cxn modelId="{F78EC1DB-9D10-457F-9529-B2E90EACEE19}" type="presParOf" srcId="{ABC9B224-C24B-40A1-8782-25D6FA30672E}" destId="{EAF89FB8-7EF0-4CE9-B83E-538CF822E918}" srcOrd="2" destOrd="0" presId="urn:microsoft.com/office/officeart/2005/8/layout/cycle8"/>
    <dgm:cxn modelId="{DF465BED-F6BA-461A-99F6-157A86FA82DF}" type="presParOf" srcId="{ABC9B224-C24B-40A1-8782-25D6FA30672E}" destId="{A656EABB-BE8C-49DE-8148-F9469AB617E3}" srcOrd="3" destOrd="0" presId="urn:microsoft.com/office/officeart/2005/8/layout/cycle8"/>
    <dgm:cxn modelId="{E0D38AF3-7431-4E9B-90F6-55A15941B34D}" type="presParOf" srcId="{ABC9B224-C24B-40A1-8782-25D6FA30672E}" destId="{2DABE16E-8324-41F7-A21C-4C9261F9E49C}" srcOrd="4" destOrd="0" presId="urn:microsoft.com/office/officeart/2005/8/layout/cycle8"/>
    <dgm:cxn modelId="{4083A44B-4D33-4FBC-8FE5-2ACB69A52F11}" type="presParOf" srcId="{ABC9B224-C24B-40A1-8782-25D6FA30672E}" destId="{056078EF-EDA7-4A4C-9172-E800345D4554}" srcOrd="5" destOrd="0" presId="urn:microsoft.com/office/officeart/2005/8/layout/cycle8"/>
    <dgm:cxn modelId="{5DB43AFA-F28F-468D-89EB-2E1F59BEAABE}" type="presParOf" srcId="{ABC9B224-C24B-40A1-8782-25D6FA30672E}" destId="{6E2E0619-E678-4348-8BDF-E3A245FCE438}" srcOrd="6" destOrd="0" presId="urn:microsoft.com/office/officeart/2005/8/layout/cycle8"/>
    <dgm:cxn modelId="{A61C18C7-D0E2-415A-B915-66E59AB348E8}" type="presParOf" srcId="{ABC9B224-C24B-40A1-8782-25D6FA30672E}" destId="{FCA77317-6453-488F-B78B-E6340943104D}" srcOrd="7" destOrd="0" presId="urn:microsoft.com/office/officeart/2005/8/layout/cycle8"/>
    <dgm:cxn modelId="{6ED6973D-5A97-4E45-974F-FA5889CA85C5}" type="presParOf" srcId="{ABC9B224-C24B-40A1-8782-25D6FA30672E}" destId="{CF4CAB6A-416E-4EDF-85EB-7F7D25D7756B}" srcOrd="8" destOrd="0" presId="urn:microsoft.com/office/officeart/2005/8/layout/cycle8"/>
    <dgm:cxn modelId="{C21A2517-40E8-4198-A1B9-5C4D8275E9AB}" type="presParOf" srcId="{ABC9B224-C24B-40A1-8782-25D6FA30672E}" destId="{A16899D4-062C-4BC1-BBBF-24FDDCA16D4F}" srcOrd="9" destOrd="0" presId="urn:microsoft.com/office/officeart/2005/8/layout/cycle8"/>
    <dgm:cxn modelId="{C776B496-035F-4AC0-8F75-C56F997A0877}" type="presParOf" srcId="{ABC9B224-C24B-40A1-8782-25D6FA30672E}" destId="{D0BFB2D7-496B-4CDD-890B-B9D510675E4E}" srcOrd="10" destOrd="0" presId="urn:microsoft.com/office/officeart/2005/8/layout/cycle8"/>
    <dgm:cxn modelId="{93C455CE-5116-4C3B-9926-2A2CE78F59B3}" type="presParOf" srcId="{ABC9B224-C24B-40A1-8782-25D6FA30672E}" destId="{223BED73-BDD2-41B6-8393-261C2049AEE4}" srcOrd="11" destOrd="0" presId="urn:microsoft.com/office/officeart/2005/8/layout/cycle8"/>
    <dgm:cxn modelId="{F4B258E1-0D74-4978-8152-809672A111A4}" type="presParOf" srcId="{ABC9B224-C24B-40A1-8782-25D6FA30672E}" destId="{01DE932D-A49E-41DE-B74A-AFD097FB52F9}" srcOrd="12" destOrd="0" presId="urn:microsoft.com/office/officeart/2005/8/layout/cycle8"/>
    <dgm:cxn modelId="{917E7914-1946-4104-B206-A8DCBA31B4B8}" type="presParOf" srcId="{ABC9B224-C24B-40A1-8782-25D6FA30672E}" destId="{C8B5F616-C2B9-4F19-B3BD-E75ACD4D8C51}" srcOrd="13" destOrd="0" presId="urn:microsoft.com/office/officeart/2005/8/layout/cycle8"/>
    <dgm:cxn modelId="{C616FB01-808D-4278-8A93-48CE37634909}" type="presParOf" srcId="{ABC9B224-C24B-40A1-8782-25D6FA30672E}" destId="{FD4B562C-81FB-4C13-96EC-C8458F254DE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17F15-B638-454B-8DF0-415442ED1542}">
      <dsp:nvSpPr>
        <dsp:cNvPr id="0" name=""/>
        <dsp:cNvSpPr/>
      </dsp:nvSpPr>
      <dsp:spPr>
        <a:xfrm>
          <a:off x="1708300" y="1170199"/>
          <a:ext cx="2712621" cy="271262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Pourquoi compléter le volet culturel ?</a:t>
          </a:r>
          <a:endParaRPr lang="fr-FR" sz="2000" kern="1200" dirty="0"/>
        </a:p>
      </dsp:txBody>
      <dsp:txXfrm>
        <a:off x="2105554" y="1567453"/>
        <a:ext cx="1918113" cy="1918113"/>
      </dsp:txXfrm>
    </dsp:sp>
    <dsp:sp modelId="{2C17F5D0-2560-49F5-8DBF-A21A25EEF6B1}">
      <dsp:nvSpPr>
        <dsp:cNvPr id="0" name=""/>
        <dsp:cNvSpPr/>
      </dsp:nvSpPr>
      <dsp:spPr>
        <a:xfrm>
          <a:off x="2165140" y="191335"/>
          <a:ext cx="1798942" cy="1356310"/>
        </a:xfrm>
        <a:prstGeom prst="ellipse">
          <a:avLst/>
        </a:prstGeom>
        <a:solidFill>
          <a:schemeClr val="accent2">
            <a:alpha val="50000"/>
            <a:hueOff val="-2278587"/>
            <a:satOff val="10732"/>
            <a:lumOff val="5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Pour valoriser les actions</a:t>
          </a:r>
          <a:endParaRPr lang="fr-FR" sz="1400" kern="1200" dirty="0"/>
        </a:p>
      </dsp:txBody>
      <dsp:txXfrm>
        <a:off x="2428589" y="389962"/>
        <a:ext cx="1272044" cy="959056"/>
      </dsp:txXfrm>
    </dsp:sp>
    <dsp:sp modelId="{6B7D0C5C-96DE-4F34-AC3C-B53CDED7D8BD}">
      <dsp:nvSpPr>
        <dsp:cNvPr id="0" name=""/>
        <dsp:cNvSpPr/>
      </dsp:nvSpPr>
      <dsp:spPr>
        <a:xfrm>
          <a:off x="3931948" y="1303043"/>
          <a:ext cx="1621916" cy="1356310"/>
        </a:xfrm>
        <a:prstGeom prst="ellipse">
          <a:avLst/>
        </a:prstGeom>
        <a:solidFill>
          <a:schemeClr val="accent2">
            <a:alpha val="50000"/>
            <a:hueOff val="-4557174"/>
            <a:satOff val="21464"/>
            <a:lumOff val="10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tx1"/>
              </a:solidFill>
            </a:rPr>
            <a:t>Pour faciliter  les échanges et le pilotage</a:t>
          </a:r>
          <a:endParaRPr lang="fr-FR" sz="1400" kern="1200" dirty="0">
            <a:solidFill>
              <a:schemeClr val="tx1"/>
            </a:solidFill>
          </a:endParaRPr>
        </a:p>
      </dsp:txBody>
      <dsp:txXfrm>
        <a:off x="4169472" y="1501670"/>
        <a:ext cx="1146868" cy="959056"/>
      </dsp:txXfrm>
    </dsp:sp>
    <dsp:sp modelId="{A0B927AA-ECB1-4F8C-9C28-7A38FEAD9B84}">
      <dsp:nvSpPr>
        <dsp:cNvPr id="0" name=""/>
        <dsp:cNvSpPr/>
      </dsp:nvSpPr>
      <dsp:spPr>
        <a:xfrm>
          <a:off x="3231517" y="3275998"/>
          <a:ext cx="1740675" cy="1356310"/>
        </a:xfrm>
        <a:prstGeom prst="ellipse">
          <a:avLst/>
        </a:prstGeom>
        <a:solidFill>
          <a:schemeClr val="accent2">
            <a:alpha val="50000"/>
            <a:hueOff val="-6835762"/>
            <a:satOff val="32197"/>
            <a:lumOff val="15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Pour suivre le parcours des élèves</a:t>
          </a:r>
          <a:endParaRPr lang="fr-FR" sz="1400" kern="1200" dirty="0"/>
        </a:p>
      </dsp:txBody>
      <dsp:txXfrm>
        <a:off x="3486433" y="3474625"/>
        <a:ext cx="1230843" cy="959056"/>
      </dsp:txXfrm>
    </dsp:sp>
    <dsp:sp modelId="{A7C1FA4C-4B05-46F3-9696-54E465217517}">
      <dsp:nvSpPr>
        <dsp:cNvPr id="0" name=""/>
        <dsp:cNvSpPr/>
      </dsp:nvSpPr>
      <dsp:spPr>
        <a:xfrm>
          <a:off x="1170776" y="3275998"/>
          <a:ext cx="1713182" cy="1356310"/>
        </a:xfrm>
        <a:prstGeom prst="ellipse">
          <a:avLst/>
        </a:prstGeom>
        <a:solidFill>
          <a:schemeClr val="accent2">
            <a:alpha val="50000"/>
            <a:hueOff val="-9114348"/>
            <a:satOff val="42929"/>
            <a:lumOff val="20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Pour développer l’accès à la culture pour tous</a:t>
          </a:r>
          <a:endParaRPr lang="fr-FR" sz="1400" kern="1200" dirty="0"/>
        </a:p>
      </dsp:txBody>
      <dsp:txXfrm>
        <a:off x="1421666" y="3474625"/>
        <a:ext cx="1211402" cy="959056"/>
      </dsp:txXfrm>
    </dsp:sp>
    <dsp:sp modelId="{B6663932-A64E-4EEE-B208-3A7D744DF2C4}">
      <dsp:nvSpPr>
        <dsp:cNvPr id="0" name=""/>
        <dsp:cNvSpPr/>
      </dsp:nvSpPr>
      <dsp:spPr>
        <a:xfrm>
          <a:off x="542134" y="1303043"/>
          <a:ext cx="1688362" cy="1356310"/>
        </a:xfrm>
        <a:prstGeom prst="ellipse">
          <a:avLst/>
        </a:prstGeom>
        <a:solidFill>
          <a:schemeClr val="accent2">
            <a:alpha val="50000"/>
            <a:hueOff val="-11392936"/>
            <a:satOff val="53661"/>
            <a:lumOff val="2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tx1"/>
              </a:solidFill>
            </a:rPr>
            <a:t>Pour favoriser le partage et la mutualisation</a:t>
          </a:r>
          <a:endParaRPr lang="fr-FR" sz="1400" kern="1200" dirty="0">
            <a:solidFill>
              <a:schemeClr val="tx1"/>
            </a:solidFill>
          </a:endParaRPr>
        </a:p>
      </dsp:txBody>
      <dsp:txXfrm>
        <a:off x="789389" y="1501670"/>
        <a:ext cx="1193852" cy="959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6B079-11CC-44D1-BB1D-966CA0E42DA7}">
      <dsp:nvSpPr>
        <dsp:cNvPr id="0" name=""/>
        <dsp:cNvSpPr/>
      </dsp:nvSpPr>
      <dsp:spPr>
        <a:xfrm>
          <a:off x="1079751" y="232516"/>
          <a:ext cx="3004828" cy="3004828"/>
        </a:xfrm>
        <a:prstGeom prst="pie">
          <a:avLst>
            <a:gd name="adj1" fmla="val 16200000"/>
            <a:gd name="adj2" fmla="val 18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Enjeux politiques</a:t>
          </a:r>
          <a:endParaRPr lang="fr-FR" sz="1300" kern="1200" dirty="0"/>
        </a:p>
      </dsp:txBody>
      <dsp:txXfrm>
        <a:off x="2663367" y="869254"/>
        <a:ext cx="1073153" cy="894294"/>
      </dsp:txXfrm>
    </dsp:sp>
    <dsp:sp modelId="{2DABE16E-8324-41F7-A21C-4C9261F9E49C}">
      <dsp:nvSpPr>
        <dsp:cNvPr id="0" name=""/>
        <dsp:cNvSpPr/>
      </dsp:nvSpPr>
      <dsp:spPr>
        <a:xfrm>
          <a:off x="1017866" y="264801"/>
          <a:ext cx="3004828" cy="3004828"/>
        </a:xfrm>
        <a:prstGeom prst="pie">
          <a:avLst>
            <a:gd name="adj1" fmla="val 1800000"/>
            <a:gd name="adj2" fmla="val 9000000"/>
          </a:avLst>
        </a:prstGeom>
        <a:gradFill rotWithShape="0">
          <a:gsLst>
            <a:gs pos="0">
              <a:schemeClr val="accent4">
                <a:hueOff val="10118874"/>
                <a:satOff val="-10210"/>
                <a:lumOff val="-10881"/>
                <a:alphaOff val="0"/>
                <a:shade val="51000"/>
                <a:satMod val="130000"/>
              </a:schemeClr>
            </a:gs>
            <a:gs pos="80000">
              <a:schemeClr val="accent4">
                <a:hueOff val="10118874"/>
                <a:satOff val="-10210"/>
                <a:lumOff val="-10881"/>
                <a:alphaOff val="0"/>
                <a:shade val="93000"/>
                <a:satMod val="130000"/>
              </a:schemeClr>
            </a:gs>
            <a:gs pos="100000">
              <a:schemeClr val="accent4">
                <a:hueOff val="10118874"/>
                <a:satOff val="-10210"/>
                <a:lumOff val="-108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Enjeux </a:t>
          </a:r>
        </a:p>
        <a:p>
          <a:pPr lvl="0" algn="ctr" defTabSz="577850">
            <a:lnSpc>
              <a:spcPct val="90000"/>
            </a:lnSpc>
            <a:spcBef>
              <a:spcPct val="0"/>
            </a:spcBef>
            <a:spcAft>
              <a:spcPct val="35000"/>
            </a:spcAft>
          </a:pPr>
          <a:r>
            <a:rPr lang="fr-FR" sz="1300" kern="1200" dirty="0" smtClean="0"/>
            <a:t>artistiques et culturels</a:t>
          </a:r>
          <a:endParaRPr lang="fr-FR" sz="1300" kern="1200" dirty="0"/>
        </a:p>
      </dsp:txBody>
      <dsp:txXfrm>
        <a:off x="1733301" y="2214362"/>
        <a:ext cx="1609729" cy="786978"/>
      </dsp:txXfrm>
    </dsp:sp>
    <dsp:sp modelId="{CF4CAB6A-416E-4EDF-85EB-7F7D25D7756B}">
      <dsp:nvSpPr>
        <dsp:cNvPr id="0" name=""/>
        <dsp:cNvSpPr/>
      </dsp:nvSpPr>
      <dsp:spPr>
        <a:xfrm>
          <a:off x="955980" y="232516"/>
          <a:ext cx="3004828" cy="3004828"/>
        </a:xfrm>
        <a:prstGeom prst="pie">
          <a:avLst>
            <a:gd name="adj1" fmla="val 9000000"/>
            <a:gd name="adj2" fmla="val 16200000"/>
          </a:avLst>
        </a:prstGeom>
        <a:gradFill rotWithShape="0">
          <a:gsLst>
            <a:gs pos="0">
              <a:schemeClr val="accent4">
                <a:hueOff val="20237748"/>
                <a:satOff val="-20419"/>
                <a:lumOff val="-21763"/>
                <a:alphaOff val="0"/>
                <a:shade val="51000"/>
                <a:satMod val="130000"/>
              </a:schemeClr>
            </a:gs>
            <a:gs pos="80000">
              <a:schemeClr val="accent4">
                <a:hueOff val="20237748"/>
                <a:satOff val="-20419"/>
                <a:lumOff val="-21763"/>
                <a:alphaOff val="0"/>
                <a:shade val="93000"/>
                <a:satMod val="130000"/>
              </a:schemeClr>
            </a:gs>
            <a:gs pos="100000">
              <a:schemeClr val="accent4">
                <a:hueOff val="20237748"/>
                <a:satOff val="-20419"/>
                <a:lumOff val="-217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Enjeux pédagogiques</a:t>
          </a:r>
          <a:endParaRPr lang="fr-FR" sz="1300" kern="1200" dirty="0"/>
        </a:p>
      </dsp:txBody>
      <dsp:txXfrm>
        <a:off x="1304040" y="869254"/>
        <a:ext cx="1073153" cy="894294"/>
      </dsp:txXfrm>
    </dsp:sp>
    <dsp:sp modelId="{01DE932D-A49E-41DE-B74A-AFD097FB52F9}">
      <dsp:nvSpPr>
        <dsp:cNvPr id="0" name=""/>
        <dsp:cNvSpPr/>
      </dsp:nvSpPr>
      <dsp:spPr>
        <a:xfrm>
          <a:off x="893986" y="46503"/>
          <a:ext cx="3376855" cy="3376855"/>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8B5F616-C2B9-4F19-B3BD-E75ACD4D8C51}">
      <dsp:nvSpPr>
        <dsp:cNvPr id="0" name=""/>
        <dsp:cNvSpPr/>
      </dsp:nvSpPr>
      <dsp:spPr>
        <a:xfrm>
          <a:off x="831852" y="78598"/>
          <a:ext cx="3376855" cy="3376855"/>
        </a:xfrm>
        <a:prstGeom prst="circularArrow">
          <a:avLst>
            <a:gd name="adj1" fmla="val 5085"/>
            <a:gd name="adj2" fmla="val 327528"/>
            <a:gd name="adj3" fmla="val 8671970"/>
            <a:gd name="adj4" fmla="val 1800502"/>
            <a:gd name="adj5" fmla="val 5932"/>
          </a:avLst>
        </a:prstGeom>
        <a:gradFill rotWithShape="0">
          <a:gsLst>
            <a:gs pos="0">
              <a:schemeClr val="accent4">
                <a:hueOff val="10118874"/>
                <a:satOff val="-10210"/>
                <a:lumOff val="-10881"/>
                <a:alphaOff val="0"/>
                <a:shade val="51000"/>
                <a:satMod val="130000"/>
              </a:schemeClr>
            </a:gs>
            <a:gs pos="80000">
              <a:schemeClr val="accent4">
                <a:hueOff val="10118874"/>
                <a:satOff val="-10210"/>
                <a:lumOff val="-10881"/>
                <a:alphaOff val="0"/>
                <a:shade val="93000"/>
                <a:satMod val="130000"/>
              </a:schemeClr>
            </a:gs>
            <a:gs pos="100000">
              <a:schemeClr val="accent4">
                <a:hueOff val="10118874"/>
                <a:satOff val="-10210"/>
                <a:lumOff val="-108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D4B562C-81FB-4C13-96EC-C8458F254DEB}">
      <dsp:nvSpPr>
        <dsp:cNvPr id="0" name=""/>
        <dsp:cNvSpPr/>
      </dsp:nvSpPr>
      <dsp:spPr>
        <a:xfrm>
          <a:off x="769719" y="46503"/>
          <a:ext cx="3376855" cy="3376855"/>
        </a:xfrm>
        <a:prstGeom prst="circularArrow">
          <a:avLst>
            <a:gd name="adj1" fmla="val 5085"/>
            <a:gd name="adj2" fmla="val 327528"/>
            <a:gd name="adj3" fmla="val 15873039"/>
            <a:gd name="adj4" fmla="val 9000000"/>
            <a:gd name="adj5" fmla="val 5932"/>
          </a:avLst>
        </a:prstGeom>
        <a:gradFill rotWithShape="0">
          <a:gsLst>
            <a:gs pos="0">
              <a:schemeClr val="accent4">
                <a:hueOff val="20237748"/>
                <a:satOff val="-20419"/>
                <a:lumOff val="-21763"/>
                <a:alphaOff val="0"/>
                <a:shade val="51000"/>
                <a:satMod val="130000"/>
              </a:schemeClr>
            </a:gs>
            <a:gs pos="80000">
              <a:schemeClr val="accent4">
                <a:hueOff val="20237748"/>
                <a:satOff val="-20419"/>
                <a:lumOff val="-21763"/>
                <a:alphaOff val="0"/>
                <a:shade val="93000"/>
                <a:satMod val="130000"/>
              </a:schemeClr>
            </a:gs>
            <a:gs pos="100000">
              <a:schemeClr val="accent4">
                <a:hueOff val="20237748"/>
                <a:satOff val="-20419"/>
                <a:lumOff val="-217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FE9466-EAE3-4CDD-BF67-C5372B71F82A}" type="datetimeFigureOut">
              <a:rPr lang="fr-FR" smtClean="0"/>
              <a:t>07/01/2021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6" name="Espace réservé du numéro de diapositive 5"/>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ECD8A7-65AB-497E-9C37-D58CEA86D530}" type="slidenum">
              <a:rPr lang="fr-FR" smtClean="0"/>
              <a:t>‹N°›</a:t>
            </a:fld>
            <a:endParaRPr lang="fr-FR"/>
          </a:p>
        </p:txBody>
      </p:sp>
    </p:spTree>
    <p:extLst>
      <p:ext uri="{BB962C8B-B14F-4D97-AF65-F5344CB8AC3E}">
        <p14:creationId xmlns:p14="http://schemas.microsoft.com/office/powerpoint/2010/main" val="2940842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07/01/2021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00" y="90000"/>
            <a:ext cx="720000" cy="715845"/>
          </a:xfrm>
          <a:prstGeom prst="rect">
            <a:avLst/>
          </a:prstGeom>
        </p:spPr>
      </p:pic>
      <p:pic>
        <p:nvPicPr>
          <p:cNvPr id="2" name="Image 1"/>
          <p:cNvPicPr>
            <a:picLocks noChangeAspect="1"/>
          </p:cNvPicPr>
          <p:nvPr userDrawn="1"/>
        </p:nvPicPr>
        <p:blipFill>
          <a:blip r:embed="rId3"/>
          <a:stretch>
            <a:fillRect/>
          </a:stretch>
        </p:blipFill>
        <p:spPr>
          <a:xfrm>
            <a:off x="99200" y="124806"/>
            <a:ext cx="829128" cy="646232"/>
          </a:xfrm>
          <a:prstGeom prst="rect">
            <a:avLst/>
          </a:prstGeom>
        </p:spPr>
      </p:pic>
      <p:pic>
        <p:nvPicPr>
          <p:cNvPr id="3" name="Image 2"/>
          <p:cNvPicPr>
            <a:picLocks noChangeAspect="1"/>
          </p:cNvPicPr>
          <p:nvPr userDrawn="1"/>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538484" y="805845"/>
            <a:ext cx="829128" cy="646232"/>
          </a:xfrm>
          <a:prstGeom prst="rect">
            <a:avLst/>
          </a:prstGeom>
          <a:solidFill>
            <a:schemeClr val="bg1">
              <a:alpha val="40000"/>
            </a:schemeClr>
          </a:solidFill>
        </p:spPr>
      </p:pic>
    </p:spTree>
    <p:extLst>
      <p:ext uri="{BB962C8B-B14F-4D97-AF65-F5344CB8AC3E}">
        <p14:creationId xmlns:p14="http://schemas.microsoft.com/office/powerpoint/2010/main" val="34326109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8"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a:xfrm>
            <a:off x="7614001" y="4783500"/>
            <a:ext cx="1170000" cy="360000"/>
          </a:xfrm>
          <a:prstGeom prst="rect">
            <a:avLst/>
          </a:prstGeom>
        </p:spPr>
        <p:txBody>
          <a:bodyPr/>
          <a:lstStyle/>
          <a:p>
            <a:pPr algn="r"/>
            <a:r>
              <a:rPr lang="fr-FR" cap="all" dirty="0"/>
              <a:t>XX/XX/XXXX</a:t>
            </a:r>
          </a:p>
        </p:txBody>
      </p:sp>
      <p:sp>
        <p:nvSpPr>
          <p:cNvPr id="4" name="Espace réservé du pied de page 3"/>
          <p:cNvSpPr>
            <a:spLocks noGrp="1"/>
          </p:cNvSpPr>
          <p:nvPr>
            <p:ph type="ftr" sz="quarter" idx="11"/>
          </p:nvPr>
        </p:nvSpPr>
        <p:spPr bwMode="gray"/>
        <p:txBody>
          <a:bodyPr/>
          <a:lstStyle>
            <a:lvl1pPr>
              <a:defRPr/>
            </a:lvl1pPr>
          </a:lstStyle>
          <a:p>
            <a:r>
              <a:rPr lang="fr-FR" dirty="0" smtClean="0"/>
              <a:t>Direction générale de l’enseignement scolaire</a:t>
            </a:r>
            <a:endParaRPr lang="fr-FR" dirty="0"/>
          </a:p>
        </p:txBody>
      </p:sp>
      <p:sp>
        <p:nvSpPr>
          <p:cNvPr id="5" name="Espace réservé du numéro de diapositive 4"/>
          <p:cNvSpPr>
            <a:spLocks noGrp="1"/>
          </p:cNvSpPr>
          <p:nvPr>
            <p:ph type="sldNum" sz="quarter" idx="12"/>
          </p:nvPr>
        </p:nvSpPr>
        <p:spPr bwMode="gray">
          <a:xfrm>
            <a:off x="6264001" y="4783500"/>
            <a:ext cx="1350000" cy="360000"/>
          </a:xfrm>
          <a:prstGeom prst="rect">
            <a:avLst/>
          </a:prstGeom>
        </p:spPr>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2" indent="-144002">
              <a:spcBef>
                <a:spcPts val="400"/>
              </a:spcBef>
              <a:spcAft>
                <a:spcPts val="800"/>
              </a:spcAft>
              <a:buFont typeface="+mj-lt"/>
              <a:buAutoNum type="arabicPeriod"/>
              <a:defRPr b="1"/>
            </a:lvl1pPr>
            <a:lvl2pPr marL="324004" indent="-144002">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2" indent="-144002">
              <a:spcBef>
                <a:spcPts val="400"/>
              </a:spcBef>
              <a:spcAft>
                <a:spcPts val="800"/>
              </a:spcAft>
              <a:buFont typeface="+mj-lt"/>
              <a:buAutoNum type="arabicPeriod"/>
              <a:defRPr b="1"/>
            </a:lvl1pPr>
            <a:lvl2pPr marL="324004" indent="-144002">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8" y="1893600"/>
            <a:ext cx="2520000" cy="2530800"/>
          </a:xfrm>
        </p:spPr>
        <p:txBody>
          <a:bodyPr/>
          <a:lstStyle>
            <a:lvl1pPr marL="144002" indent="-144002">
              <a:spcBef>
                <a:spcPts val="400"/>
              </a:spcBef>
              <a:spcAft>
                <a:spcPts val="800"/>
              </a:spcAft>
              <a:buFont typeface="+mj-lt"/>
              <a:buAutoNum type="arabicPeriod"/>
              <a:defRPr b="1"/>
            </a:lvl1pPr>
            <a:lvl2pPr marL="324004" indent="-144002">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pic>
        <p:nvPicPr>
          <p:cNvPr id="11" name="Image 10"/>
          <p:cNvPicPr>
            <a:picLocks noChangeAspect="1"/>
          </p:cNvPicPr>
          <p:nvPr userDrawn="1"/>
        </p:nvPicPr>
        <p:blipFill>
          <a:blip r:embed="rId2">
            <a:extLst>
              <a:ext uri="{BEBA8EAE-BF5A-486C-A8C5-ECC9F3942E4B}">
                <a14:imgProps xmlns:a14="http://schemas.microsoft.com/office/drawing/2010/main">
                  <a14:imgLayer r:embed="rId3">
                    <a14:imgEffect>
                      <a14:saturation sat="97000"/>
                    </a14:imgEffect>
                  </a14:imgLayer>
                </a14:imgProps>
              </a:ext>
            </a:extLst>
          </a:blip>
          <a:stretch>
            <a:fillRect/>
          </a:stretch>
        </p:blipFill>
        <p:spPr>
          <a:xfrm>
            <a:off x="8040222" y="145768"/>
            <a:ext cx="743776" cy="646232"/>
          </a:xfrm>
          <a:prstGeom prst="rect">
            <a:avLst/>
          </a:prstGeom>
          <a:effectLst>
            <a:glow>
              <a:schemeClr val="accent1"/>
            </a:glow>
            <a:reflection endPos="0" dist="50800" dir="5400000" sy="-100000" algn="bl" rotWithShape="0"/>
          </a:effectLst>
        </p:spPr>
      </p:pic>
      <p:sp>
        <p:nvSpPr>
          <p:cNvPr id="12" name="Rectangle 11"/>
          <p:cNvSpPr/>
          <p:nvPr userDrawn="1"/>
        </p:nvSpPr>
        <p:spPr>
          <a:xfrm>
            <a:off x="7956377" y="145768"/>
            <a:ext cx="827623" cy="6462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8"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5" indent="-396005">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a:xfrm>
            <a:off x="7614001" y="4783500"/>
            <a:ext cx="1170000" cy="360000"/>
          </a:xfrm>
          <a:prstGeom prst="rect">
            <a:avLst/>
          </a:prstGeom>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smtClean="0"/>
              <a:t>Direction générale de l’enseignement scolaire</a:t>
            </a:r>
            <a:endParaRPr lang="fr-FR" dirty="0"/>
          </a:p>
        </p:txBody>
      </p:sp>
      <p:sp>
        <p:nvSpPr>
          <p:cNvPr id="5" name="Espace réservé du numéro de diapositive 4"/>
          <p:cNvSpPr>
            <a:spLocks noGrp="1"/>
          </p:cNvSpPr>
          <p:nvPr>
            <p:ph type="sldNum" sz="quarter" idx="12"/>
          </p:nvPr>
        </p:nvSpPr>
        <p:spPr bwMode="gray">
          <a:xfrm>
            <a:off x="6264001" y="4783500"/>
            <a:ext cx="1350000" cy="360000"/>
          </a:xfrm>
          <a:prstGeom prst="rect">
            <a:avLst/>
          </a:prstGeom>
        </p:spPr>
        <p:txBody>
          <a:bodyPr/>
          <a:lstStyle/>
          <a:p>
            <a:fld id="{733122C9-A0B9-462F-8757-0847AD287B63}" type="slidenum">
              <a:rPr lang="fr-FR" smtClean="0"/>
              <a:pPr/>
              <a:t>‹N°›</a:t>
            </a:fld>
            <a:endParaRPr lang="fr-FR" dirty="0"/>
          </a:p>
        </p:txBody>
      </p:sp>
      <p:pic>
        <p:nvPicPr>
          <p:cNvPr id="6" name="Image 5"/>
          <p:cNvPicPr>
            <a:picLocks noChangeAspect="1"/>
          </p:cNvPicPr>
          <p:nvPr userDrawn="1"/>
        </p:nvPicPr>
        <p:blipFill>
          <a:blip r:embed="rId2"/>
          <a:stretch>
            <a:fillRect/>
          </a:stretch>
        </p:blipFill>
        <p:spPr>
          <a:xfrm>
            <a:off x="8040222" y="63466"/>
            <a:ext cx="743776" cy="646232"/>
          </a:xfrm>
          <a:prstGeom prst="rect">
            <a:avLst/>
          </a:prstGeom>
        </p:spPr>
      </p:pic>
      <p:sp>
        <p:nvSpPr>
          <p:cNvPr id="9" name="Rectangle 8"/>
          <p:cNvSpPr/>
          <p:nvPr userDrawn="1"/>
        </p:nvSpPr>
        <p:spPr>
          <a:xfrm>
            <a:off x="7956377" y="51470"/>
            <a:ext cx="827623" cy="6462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19085968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8"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a:xfrm>
            <a:off x="7614001" y="4783500"/>
            <a:ext cx="1170000" cy="360000"/>
          </a:xfrm>
          <a:prstGeom prst="rect">
            <a:avLst/>
          </a:prstGeom>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smtClean="0"/>
              <a:t>Direction générale de l’enseignement scolaire</a:t>
            </a:r>
            <a:endParaRPr lang="fr-FR" dirty="0"/>
          </a:p>
        </p:txBody>
      </p:sp>
      <p:sp>
        <p:nvSpPr>
          <p:cNvPr id="5" name="Espace réservé du numéro de diapositive 4"/>
          <p:cNvSpPr>
            <a:spLocks noGrp="1"/>
          </p:cNvSpPr>
          <p:nvPr>
            <p:ph type="sldNum" sz="quarter" idx="12"/>
          </p:nvPr>
        </p:nvSpPr>
        <p:spPr bwMode="gray">
          <a:xfrm>
            <a:off x="6264001"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3" y="180000"/>
            <a:ext cx="4572368" cy="346500"/>
          </a:xfrm>
        </p:spPr>
        <p:txBody>
          <a:bodyPr/>
          <a:lstStyle>
            <a:lvl1pPr marL="108001" indent="-108001" algn="r">
              <a:spcAft>
                <a:spcPts val="0"/>
              </a:spcAft>
              <a:buFont typeface="+mj-lt"/>
              <a:buAutoNum type="arabicPeriod"/>
              <a:defRPr sz="750" b="1"/>
            </a:lvl1pPr>
            <a:lvl2pPr marL="108001" indent="-108001"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8"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pic>
        <p:nvPicPr>
          <p:cNvPr id="6" name="Image 5"/>
          <p:cNvPicPr>
            <a:picLocks noChangeAspect="1"/>
          </p:cNvPicPr>
          <p:nvPr userDrawn="1"/>
        </p:nvPicPr>
        <p:blipFill>
          <a:blip r:embed="rId2"/>
          <a:stretch>
            <a:fillRect/>
          </a:stretch>
        </p:blipFill>
        <p:spPr>
          <a:xfrm>
            <a:off x="8040222" y="145768"/>
            <a:ext cx="743776" cy="646232"/>
          </a:xfrm>
          <a:prstGeom prst="rect">
            <a:avLst/>
          </a:prstGeom>
        </p:spPr>
      </p:pic>
      <p:sp>
        <p:nvSpPr>
          <p:cNvPr id="7" name="Rectangle 6"/>
          <p:cNvSpPr/>
          <p:nvPr userDrawn="1"/>
        </p:nvSpPr>
        <p:spPr>
          <a:xfrm>
            <a:off x="7956377" y="145768"/>
            <a:ext cx="827623" cy="6462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2566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grpSp>
        <p:nvGrpSpPr>
          <p:cNvPr id="3" name="Groupe 2"/>
          <p:cNvGrpSpPr/>
          <p:nvPr userDrawn="1"/>
        </p:nvGrpSpPr>
        <p:grpSpPr>
          <a:xfrm>
            <a:off x="-108520" y="-8262"/>
            <a:ext cx="9252520" cy="5160025"/>
            <a:chOff x="-108520" y="-8262"/>
            <a:chExt cx="9252520" cy="5160025"/>
          </a:xfrm>
        </p:grpSpPr>
        <p:sp>
          <p:nvSpPr>
            <p:cNvPr id="5" name="Rectangle 4"/>
            <p:cNvSpPr/>
            <p:nvPr userDrawn="1"/>
          </p:nvSpPr>
          <p:spPr>
            <a:xfrm>
              <a:off x="2601250" y="0"/>
              <a:ext cx="6542750" cy="5143500"/>
            </a:xfrm>
            <a:prstGeom prst="rect">
              <a:avLst/>
            </a:prstGeom>
            <a:solidFill>
              <a:srgbClr val="BAD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userDrawn="1"/>
          </p:nvPicPr>
          <p:blipFill rotWithShape="1">
            <a:blip r:embed="rId2"/>
            <a:srcRect l="12828" t="36057" r="17975" b="37843"/>
            <a:stretch/>
          </p:blipFill>
          <p:spPr>
            <a:xfrm>
              <a:off x="-108519" y="-8262"/>
              <a:ext cx="9252519" cy="1975510"/>
            </a:xfrm>
            <a:prstGeom prst="rect">
              <a:avLst/>
            </a:prstGeom>
          </p:spPr>
        </p:pic>
        <p:sp>
          <p:nvSpPr>
            <p:cNvPr id="6" name="Rectangle 5"/>
            <p:cNvSpPr/>
            <p:nvPr userDrawn="1"/>
          </p:nvSpPr>
          <p:spPr>
            <a:xfrm>
              <a:off x="951874" y="695987"/>
              <a:ext cx="812026" cy="180429"/>
            </a:xfrm>
            <a:prstGeom prst="rect">
              <a:avLst/>
            </a:prstGeom>
            <a:solidFill>
              <a:srgbClr val="93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a:off x="-108520" y="1129056"/>
              <a:ext cx="2709769" cy="4022707"/>
            </a:xfrm>
            <a:prstGeom prst="rect">
              <a:avLst/>
            </a:prstGeom>
            <a:solidFill>
              <a:srgbClr val="93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2600941" y="-8261"/>
              <a:ext cx="6543059" cy="5160024"/>
            </a:xfrm>
            <a:prstGeom prst="rect">
              <a:avLst/>
            </a:prstGeom>
            <a:gradFill flip="none" rotWithShape="1">
              <a:gsLst>
                <a:gs pos="0">
                  <a:srgbClr val="BAD58F">
                    <a:tint val="66000"/>
                    <a:satMod val="160000"/>
                  </a:srgbClr>
                </a:gs>
                <a:gs pos="50000">
                  <a:srgbClr val="BAD58F">
                    <a:tint val="44500"/>
                    <a:satMod val="160000"/>
                  </a:srgbClr>
                </a:gs>
                <a:gs pos="100000">
                  <a:srgbClr val="BAD58F">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1520" y="339502"/>
              <a:ext cx="216024"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4299942"/>
            <a:ext cx="720000" cy="715845"/>
          </a:xfrm>
          <a:prstGeom prst="rect">
            <a:avLst/>
          </a:prstGeom>
        </p:spPr>
      </p:pic>
    </p:spTree>
    <p:extLst>
      <p:ext uri="{BB962C8B-B14F-4D97-AF65-F5344CB8AC3E}">
        <p14:creationId xmlns:p14="http://schemas.microsoft.com/office/powerpoint/2010/main" val="22581258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grpSp>
        <p:nvGrpSpPr>
          <p:cNvPr id="12" name="Groupe 11"/>
          <p:cNvGrpSpPr/>
          <p:nvPr userDrawn="1"/>
        </p:nvGrpSpPr>
        <p:grpSpPr>
          <a:xfrm>
            <a:off x="-108520" y="-8262"/>
            <a:ext cx="9252520" cy="5160025"/>
            <a:chOff x="-108520" y="-8262"/>
            <a:chExt cx="9252520" cy="5160025"/>
          </a:xfrm>
        </p:grpSpPr>
        <p:sp>
          <p:nvSpPr>
            <p:cNvPr id="5" name="Rectangle 4"/>
            <p:cNvSpPr/>
            <p:nvPr userDrawn="1"/>
          </p:nvSpPr>
          <p:spPr>
            <a:xfrm>
              <a:off x="2601250" y="0"/>
              <a:ext cx="6542750" cy="5143500"/>
            </a:xfrm>
            <a:prstGeom prst="rect">
              <a:avLst/>
            </a:prstGeom>
            <a:solidFill>
              <a:srgbClr val="BAD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userDrawn="1"/>
          </p:nvPicPr>
          <p:blipFill rotWithShape="1">
            <a:blip r:embed="rId2"/>
            <a:srcRect l="12828" t="36057" r="17975" b="37843"/>
            <a:stretch/>
          </p:blipFill>
          <p:spPr>
            <a:xfrm>
              <a:off x="-108519" y="-8262"/>
              <a:ext cx="9252519" cy="1975510"/>
            </a:xfrm>
            <a:prstGeom prst="rect">
              <a:avLst/>
            </a:prstGeom>
          </p:spPr>
        </p:pic>
        <p:sp>
          <p:nvSpPr>
            <p:cNvPr id="6" name="Rectangle 5"/>
            <p:cNvSpPr/>
            <p:nvPr userDrawn="1"/>
          </p:nvSpPr>
          <p:spPr>
            <a:xfrm>
              <a:off x="951874" y="695987"/>
              <a:ext cx="812026" cy="180429"/>
            </a:xfrm>
            <a:prstGeom prst="rect">
              <a:avLst/>
            </a:prstGeom>
            <a:solidFill>
              <a:srgbClr val="93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a:off x="-108520" y="1129056"/>
              <a:ext cx="2709769" cy="4022707"/>
            </a:xfrm>
            <a:prstGeom prst="rect">
              <a:avLst/>
            </a:prstGeom>
            <a:solidFill>
              <a:srgbClr val="93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1520" y="339502"/>
              <a:ext cx="288032"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userDrawn="1"/>
          </p:nvSpPr>
          <p:spPr>
            <a:xfrm>
              <a:off x="3059832" y="339502"/>
              <a:ext cx="216024"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7020272" y="339502"/>
              <a:ext cx="216024"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3707904" y="695987"/>
              <a:ext cx="864096" cy="180429"/>
            </a:xfrm>
            <a:prstGeom prst="rect">
              <a:avLst/>
            </a:prstGeom>
            <a:solidFill>
              <a:srgbClr val="889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668344" y="695987"/>
              <a:ext cx="792088" cy="180429"/>
            </a:xfrm>
            <a:prstGeom prst="rect">
              <a:avLst/>
            </a:prstGeom>
            <a:solidFill>
              <a:srgbClr val="B3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2600941" y="-8261"/>
              <a:ext cx="6543059" cy="5160024"/>
            </a:xfrm>
            <a:prstGeom prst="rect">
              <a:avLst/>
            </a:prstGeom>
            <a:gradFill flip="none" rotWithShape="1">
              <a:gsLst>
                <a:gs pos="0">
                  <a:srgbClr val="BAD58F">
                    <a:tint val="66000"/>
                    <a:satMod val="160000"/>
                    <a:alpha val="87000"/>
                  </a:srgbClr>
                </a:gs>
                <a:gs pos="50000">
                  <a:srgbClr val="BAD58F">
                    <a:tint val="44500"/>
                    <a:satMod val="160000"/>
                  </a:srgbClr>
                </a:gs>
                <a:gs pos="100000">
                  <a:srgbClr val="BAD58F">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36" y="4299942"/>
            <a:ext cx="720000" cy="715845"/>
          </a:xfrm>
          <a:prstGeom prst="rect">
            <a:avLst/>
          </a:prstGeom>
        </p:spPr>
      </p:pic>
    </p:spTree>
    <p:extLst>
      <p:ext uri="{BB962C8B-B14F-4D97-AF65-F5344CB8AC3E}">
        <p14:creationId xmlns:p14="http://schemas.microsoft.com/office/powerpoint/2010/main" val="26301909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grpSp>
        <p:nvGrpSpPr>
          <p:cNvPr id="13" name="Groupe 12"/>
          <p:cNvGrpSpPr/>
          <p:nvPr userDrawn="1"/>
        </p:nvGrpSpPr>
        <p:grpSpPr>
          <a:xfrm>
            <a:off x="-21966" y="-18288"/>
            <a:ext cx="9165966" cy="5161788"/>
            <a:chOff x="-21966" y="-18288"/>
            <a:chExt cx="9165966" cy="5161788"/>
          </a:xfrm>
        </p:grpSpPr>
        <p:pic>
          <p:nvPicPr>
            <p:cNvPr id="2" name="Image 1"/>
            <p:cNvPicPr>
              <a:picLocks noChangeAspect="1"/>
            </p:cNvPicPr>
            <p:nvPr userDrawn="1"/>
          </p:nvPicPr>
          <p:blipFill rotWithShape="1">
            <a:blip r:embed="rId2"/>
            <a:srcRect l="8531" t="38625" r="8483" b="31027"/>
            <a:stretch/>
          </p:blipFill>
          <p:spPr>
            <a:xfrm>
              <a:off x="0" y="0"/>
              <a:ext cx="9144000" cy="1880081"/>
            </a:xfrm>
            <a:prstGeom prst="rect">
              <a:avLst/>
            </a:prstGeom>
          </p:spPr>
        </p:pic>
        <p:sp>
          <p:nvSpPr>
            <p:cNvPr id="9" name="Rectangle 8"/>
            <p:cNvSpPr/>
            <p:nvPr userDrawn="1"/>
          </p:nvSpPr>
          <p:spPr>
            <a:xfrm>
              <a:off x="1001408" y="652009"/>
              <a:ext cx="690272" cy="164044"/>
            </a:xfrm>
            <a:prstGeom prst="rect">
              <a:avLst/>
            </a:prstGeom>
            <a:solidFill>
              <a:srgbClr val="93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userDrawn="1"/>
          </p:nvSpPr>
          <p:spPr>
            <a:xfrm>
              <a:off x="323528" y="363977"/>
              <a:ext cx="288032"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21966" y="-14007"/>
              <a:ext cx="2555776" cy="1044000"/>
            </a:xfrm>
            <a:prstGeom prst="rect">
              <a:avLst/>
            </a:prstGeom>
            <a:solidFill>
              <a:srgbClr val="DBE1F1">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userDrawn="1"/>
          </p:nvSpPr>
          <p:spPr>
            <a:xfrm>
              <a:off x="0" y="1880081"/>
              <a:ext cx="9144000" cy="3263419"/>
            </a:xfrm>
            <a:prstGeom prst="rect">
              <a:avLst/>
            </a:prstGeom>
            <a:solidFill>
              <a:srgbClr val="889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userDrawn="1"/>
          </p:nvSpPr>
          <p:spPr>
            <a:xfrm>
              <a:off x="6516216" y="363977"/>
              <a:ext cx="216024"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164288" y="652009"/>
              <a:ext cx="720080" cy="144016"/>
            </a:xfrm>
            <a:prstGeom prst="rect">
              <a:avLst/>
            </a:prstGeom>
            <a:solidFill>
              <a:srgbClr val="B3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6120680" y="-18288"/>
              <a:ext cx="3023320" cy="1048281"/>
            </a:xfrm>
            <a:prstGeom prst="rect">
              <a:avLst/>
            </a:prstGeom>
            <a:solidFill>
              <a:srgbClr val="DBE1F1">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userDrawn="1"/>
          </p:nvSpPr>
          <p:spPr>
            <a:xfrm>
              <a:off x="3491880" y="652009"/>
              <a:ext cx="792088" cy="144016"/>
            </a:xfrm>
            <a:prstGeom prst="rect">
              <a:avLst/>
            </a:prstGeom>
            <a:solidFill>
              <a:srgbClr val="889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a:off x="2843808" y="363977"/>
              <a:ext cx="288032"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00" y="4299942"/>
            <a:ext cx="720000" cy="715845"/>
          </a:xfrm>
          <a:prstGeom prst="rect">
            <a:avLst/>
          </a:prstGeom>
        </p:spPr>
      </p:pic>
    </p:spTree>
    <p:extLst>
      <p:ext uri="{BB962C8B-B14F-4D97-AF65-F5344CB8AC3E}">
        <p14:creationId xmlns:p14="http://schemas.microsoft.com/office/powerpoint/2010/main" val="42096910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sposition personnalisée">
    <p:bg>
      <p:bgPr>
        <a:gradFill>
          <a:gsLst>
            <a:gs pos="90667">
              <a:srgbClr val="DBE1F1"/>
            </a:gs>
            <a:gs pos="0">
              <a:srgbClr val="C5CEE9"/>
            </a:gs>
            <a:gs pos="47000">
              <a:srgbClr val="DBE1F1"/>
            </a:gs>
            <a:gs pos="66000">
              <a:srgbClr val="DBE1F1"/>
            </a:gs>
            <a:gs pos="100000">
              <a:srgbClr val="DBE1F1"/>
            </a:gs>
          </a:gsLst>
          <a:lin ang="5400000" scaled="1"/>
        </a:gradFill>
        <a:effectLst/>
      </p:bgPr>
    </p:bg>
    <p:spTree>
      <p:nvGrpSpPr>
        <p:cNvPr id="1" name=""/>
        <p:cNvGrpSpPr/>
        <p:nvPr/>
      </p:nvGrpSpPr>
      <p:grpSpPr>
        <a:xfrm>
          <a:off x="0" y="0"/>
          <a:ext cx="0" cy="0"/>
          <a:chOff x="0" y="0"/>
          <a:chExt cx="0" cy="0"/>
        </a:xfrm>
      </p:grpSpPr>
      <p:grpSp>
        <p:nvGrpSpPr>
          <p:cNvPr id="7" name="Groupe 6"/>
          <p:cNvGrpSpPr/>
          <p:nvPr userDrawn="1"/>
        </p:nvGrpSpPr>
        <p:grpSpPr>
          <a:xfrm>
            <a:off x="0" y="-9074"/>
            <a:ext cx="9144000" cy="5152575"/>
            <a:chOff x="0" y="-9074"/>
            <a:chExt cx="9144000" cy="5152575"/>
          </a:xfrm>
        </p:grpSpPr>
        <p:pic>
          <p:nvPicPr>
            <p:cNvPr id="2" name="Image 1"/>
            <p:cNvPicPr>
              <a:picLocks noChangeAspect="1"/>
            </p:cNvPicPr>
            <p:nvPr userDrawn="1"/>
          </p:nvPicPr>
          <p:blipFill rotWithShape="1">
            <a:blip r:embed="rId2"/>
            <a:srcRect l="31726" t="38625" r="36252" b="44272"/>
            <a:stretch/>
          </p:blipFill>
          <p:spPr>
            <a:xfrm>
              <a:off x="0" y="-9074"/>
              <a:ext cx="3528392" cy="1059582"/>
            </a:xfrm>
            <a:prstGeom prst="rect">
              <a:avLst/>
            </a:prstGeom>
          </p:spPr>
        </p:pic>
        <p:sp>
          <p:nvSpPr>
            <p:cNvPr id="3" name="Rectangle 2"/>
            <p:cNvSpPr/>
            <p:nvPr userDrawn="1"/>
          </p:nvSpPr>
          <p:spPr>
            <a:xfrm>
              <a:off x="0" y="1050509"/>
              <a:ext cx="3528392" cy="4092992"/>
            </a:xfrm>
            <a:prstGeom prst="rect">
              <a:avLst/>
            </a:prstGeom>
            <a:solidFill>
              <a:srgbClr val="889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userDrawn="1"/>
          </p:nvSpPr>
          <p:spPr>
            <a:xfrm>
              <a:off x="3528392" y="0"/>
              <a:ext cx="5615608" cy="5143500"/>
            </a:xfrm>
            <a:prstGeom prst="rect">
              <a:avLst/>
            </a:prstGeom>
            <a:gradFill>
              <a:gsLst>
                <a:gs pos="90667">
                  <a:srgbClr val="DBE1F1"/>
                </a:gs>
                <a:gs pos="0">
                  <a:srgbClr val="C5CEE9"/>
                </a:gs>
                <a:gs pos="24000">
                  <a:srgbClr val="DBE1F1"/>
                </a:gs>
                <a:gs pos="47000">
                  <a:srgbClr val="DBE1F1"/>
                </a:gs>
                <a:gs pos="100000">
                  <a:srgbClr val="DBE1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userDrawn="1"/>
          </p:nvSpPr>
          <p:spPr>
            <a:xfrm>
              <a:off x="971600" y="627534"/>
              <a:ext cx="792088" cy="216024"/>
            </a:xfrm>
            <a:prstGeom prst="rect">
              <a:avLst/>
            </a:prstGeom>
            <a:solidFill>
              <a:srgbClr val="889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userDrawn="1"/>
          </p:nvSpPr>
          <p:spPr>
            <a:xfrm>
              <a:off x="323528" y="339502"/>
              <a:ext cx="288032"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4" y="4299942"/>
            <a:ext cx="720000" cy="715845"/>
          </a:xfrm>
          <a:prstGeom prst="rect">
            <a:avLst/>
          </a:prstGeom>
        </p:spPr>
      </p:pic>
    </p:spTree>
    <p:extLst>
      <p:ext uri="{BB962C8B-B14F-4D97-AF65-F5344CB8AC3E}">
        <p14:creationId xmlns:p14="http://schemas.microsoft.com/office/powerpoint/2010/main" val="32584940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grpSp>
        <p:nvGrpSpPr>
          <p:cNvPr id="7" name="Groupe 6"/>
          <p:cNvGrpSpPr/>
          <p:nvPr userDrawn="1"/>
        </p:nvGrpSpPr>
        <p:grpSpPr>
          <a:xfrm>
            <a:off x="-19665" y="-2"/>
            <a:ext cx="9163665" cy="5143503"/>
            <a:chOff x="-19665" y="-2"/>
            <a:chExt cx="9163665" cy="5143503"/>
          </a:xfrm>
        </p:grpSpPr>
        <p:sp>
          <p:nvSpPr>
            <p:cNvPr id="3" name="Rectangle 2"/>
            <p:cNvSpPr/>
            <p:nvPr userDrawn="1"/>
          </p:nvSpPr>
          <p:spPr>
            <a:xfrm>
              <a:off x="0" y="-1"/>
              <a:ext cx="9144000" cy="5143502"/>
            </a:xfrm>
            <a:prstGeom prst="rect">
              <a:avLst/>
            </a:prstGeom>
            <a:solidFill>
              <a:srgbClr val="B3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userDrawn="1"/>
          </p:nvPicPr>
          <p:blipFill rotWithShape="1">
            <a:blip r:embed="rId2"/>
            <a:srcRect l="8126" t="39233" r="8723" b="36560"/>
            <a:stretch/>
          </p:blipFill>
          <p:spPr>
            <a:xfrm>
              <a:off x="-19665" y="-1"/>
              <a:ext cx="9128169" cy="1494824"/>
            </a:xfrm>
            <a:prstGeom prst="rect">
              <a:avLst/>
            </a:prstGeom>
            <a:ln>
              <a:noFill/>
            </a:ln>
          </p:spPr>
        </p:pic>
        <p:sp>
          <p:nvSpPr>
            <p:cNvPr id="5" name="Rectangle 4"/>
            <p:cNvSpPr/>
            <p:nvPr userDrawn="1"/>
          </p:nvSpPr>
          <p:spPr>
            <a:xfrm>
              <a:off x="1007096" y="639398"/>
              <a:ext cx="756592" cy="132151"/>
            </a:xfrm>
            <a:prstGeom prst="rect">
              <a:avLst/>
            </a:prstGeom>
            <a:solidFill>
              <a:srgbClr val="93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userDrawn="1"/>
          </p:nvSpPr>
          <p:spPr>
            <a:xfrm>
              <a:off x="3563888" y="639399"/>
              <a:ext cx="720080" cy="132151"/>
            </a:xfrm>
            <a:prstGeom prst="rect">
              <a:avLst/>
            </a:prstGeom>
            <a:solidFill>
              <a:srgbClr val="889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userDrawn="1"/>
          </p:nvSpPr>
          <p:spPr>
            <a:xfrm>
              <a:off x="2915816" y="339502"/>
              <a:ext cx="234280" cy="1491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395536" y="339502"/>
              <a:ext cx="216024" cy="1491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0" y="-2"/>
              <a:ext cx="6150177" cy="977221"/>
            </a:xfrm>
            <a:prstGeom prst="rect">
              <a:avLst/>
            </a:prstGeom>
            <a:solidFill>
              <a:srgbClr val="E4C6E1">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a:xfrm>
              <a:off x="7164288" y="639399"/>
              <a:ext cx="684584" cy="216024"/>
            </a:xfrm>
            <a:prstGeom prst="rect">
              <a:avLst/>
            </a:prstGeom>
            <a:solidFill>
              <a:srgbClr val="B3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6516216" y="339502"/>
              <a:ext cx="216024" cy="1491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4" y="4304177"/>
            <a:ext cx="720000" cy="715845"/>
          </a:xfrm>
          <a:prstGeom prst="rect">
            <a:avLst/>
          </a:prstGeom>
        </p:spPr>
      </p:pic>
    </p:spTree>
    <p:extLst>
      <p:ext uri="{BB962C8B-B14F-4D97-AF65-F5344CB8AC3E}">
        <p14:creationId xmlns:p14="http://schemas.microsoft.com/office/powerpoint/2010/main" val="22738236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grpSp>
        <p:nvGrpSpPr>
          <p:cNvPr id="5" name="Groupe 4"/>
          <p:cNvGrpSpPr/>
          <p:nvPr userDrawn="1"/>
        </p:nvGrpSpPr>
        <p:grpSpPr>
          <a:xfrm>
            <a:off x="0" y="-2"/>
            <a:ext cx="9144000" cy="5143503"/>
            <a:chOff x="0" y="-2"/>
            <a:chExt cx="9144000" cy="5143503"/>
          </a:xfrm>
        </p:grpSpPr>
        <p:sp>
          <p:nvSpPr>
            <p:cNvPr id="3" name="Rectangle 2"/>
            <p:cNvSpPr/>
            <p:nvPr userDrawn="1"/>
          </p:nvSpPr>
          <p:spPr>
            <a:xfrm>
              <a:off x="0" y="-1"/>
              <a:ext cx="2952328" cy="5143502"/>
            </a:xfrm>
            <a:prstGeom prst="rect">
              <a:avLst/>
            </a:prstGeom>
            <a:solidFill>
              <a:srgbClr val="B3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userDrawn="1"/>
          </p:nvPicPr>
          <p:blipFill rotWithShape="1">
            <a:blip r:embed="rId2"/>
            <a:srcRect l="64383" t="39233" r="8723" b="44774"/>
            <a:stretch/>
          </p:blipFill>
          <p:spPr>
            <a:xfrm>
              <a:off x="0" y="0"/>
              <a:ext cx="2952328" cy="987575"/>
            </a:xfrm>
            <a:prstGeom prst="rect">
              <a:avLst/>
            </a:prstGeom>
            <a:ln>
              <a:noFill/>
            </a:ln>
          </p:spPr>
        </p:pic>
        <p:sp>
          <p:nvSpPr>
            <p:cNvPr id="11" name="Rectangle 10"/>
            <p:cNvSpPr/>
            <p:nvPr userDrawn="1"/>
          </p:nvSpPr>
          <p:spPr>
            <a:xfrm>
              <a:off x="2952328" y="-2"/>
              <a:ext cx="6191672" cy="5143503"/>
            </a:xfrm>
            <a:prstGeom prst="rect">
              <a:avLst/>
            </a:prstGeom>
            <a:gradFill>
              <a:gsLst>
                <a:gs pos="90667">
                  <a:srgbClr val="E4C6E1"/>
                </a:gs>
                <a:gs pos="0">
                  <a:srgbClr val="D098CB"/>
                </a:gs>
                <a:gs pos="47000">
                  <a:srgbClr val="E4C6E1"/>
                </a:gs>
                <a:gs pos="66000">
                  <a:srgbClr val="E4C6E1"/>
                </a:gs>
                <a:gs pos="100000">
                  <a:srgbClr val="E4C6E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395536" y="339502"/>
              <a:ext cx="216024"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userDrawn="1"/>
          </p:nvSpPr>
          <p:spPr>
            <a:xfrm>
              <a:off x="1007096" y="627534"/>
              <a:ext cx="684584" cy="216024"/>
            </a:xfrm>
            <a:prstGeom prst="rect">
              <a:avLst/>
            </a:prstGeom>
            <a:solidFill>
              <a:srgbClr val="B3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4" y="4304177"/>
            <a:ext cx="720000" cy="715845"/>
          </a:xfrm>
          <a:prstGeom prst="rect">
            <a:avLst/>
          </a:prstGeom>
        </p:spPr>
      </p:pic>
    </p:spTree>
    <p:extLst>
      <p:ext uri="{BB962C8B-B14F-4D97-AF65-F5344CB8AC3E}">
        <p14:creationId xmlns:p14="http://schemas.microsoft.com/office/powerpoint/2010/main" val="35587369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7614001" y="4783500"/>
            <a:ext cx="1170000" cy="360000"/>
          </a:xfrm>
          <a:prstGeom prst="rect">
            <a:avLst/>
          </a:prstGeom>
        </p:spPr>
        <p:txBody>
          <a:bodyPr/>
          <a:lstStyle>
            <a:lvl1pPr>
              <a:defRPr/>
            </a:lvl1pPr>
          </a:lstStyle>
          <a:p>
            <a:pPr algn="r"/>
            <a:r>
              <a:rPr lang="fr-FR" cap="all" dirty="0" smtClean="0"/>
              <a:t>30/09/2020</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smtClean="0"/>
              <a:t>Direction générale de l’enseignement scolaire</a:t>
            </a:r>
            <a:endParaRPr lang="fr-FR" dirty="0"/>
          </a:p>
        </p:txBody>
      </p:sp>
      <p:sp>
        <p:nvSpPr>
          <p:cNvPr id="8" name="Espace réservé du numéro de diapositive 7"/>
          <p:cNvSpPr>
            <a:spLocks noGrp="1"/>
          </p:cNvSpPr>
          <p:nvPr>
            <p:ph type="sldNum" sz="quarter" idx="12"/>
          </p:nvPr>
        </p:nvSpPr>
        <p:spPr bwMode="gray">
          <a:xfrm>
            <a:off x="6264001" y="4783500"/>
            <a:ext cx="1350000" cy="360000"/>
          </a:xfrm>
          <a:prstGeom prst="rect">
            <a:avLst/>
          </a:prstGeom>
        </p:spPr>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815" y="401919"/>
            <a:ext cx="1774236" cy="1764000"/>
          </a:xfrm>
          <a:prstGeom prst="rect">
            <a:avLst/>
          </a:prstGeom>
        </p:spPr>
      </p:pic>
      <p:pic>
        <p:nvPicPr>
          <p:cNvPr id="9" name="Image 8"/>
          <p:cNvPicPr>
            <a:picLocks noChangeAspect="1"/>
          </p:cNvPicPr>
          <p:nvPr userDrawn="1"/>
        </p:nvPicPr>
        <p:blipFill>
          <a:blip r:embed="rId3"/>
          <a:stretch>
            <a:fillRect/>
          </a:stretch>
        </p:blipFill>
        <p:spPr>
          <a:xfrm>
            <a:off x="8040224" y="407023"/>
            <a:ext cx="743776" cy="646232"/>
          </a:xfrm>
          <a:prstGeom prst="rect">
            <a:avLst/>
          </a:prstGeom>
        </p:spPr>
      </p:pic>
      <p:sp>
        <p:nvSpPr>
          <p:cNvPr id="10" name="Rectangle 9"/>
          <p:cNvSpPr/>
          <p:nvPr userDrawn="1"/>
        </p:nvSpPr>
        <p:spPr>
          <a:xfrm>
            <a:off x="8008981" y="407023"/>
            <a:ext cx="827623" cy="6462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8"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8"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smtClean="0"/>
              <a:t>Direction générale de l’enseignement scolaire</a:t>
            </a:r>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449" y="76156"/>
            <a:ext cx="720000" cy="715845"/>
          </a:xfrm>
          <a:prstGeom prst="rect">
            <a:avLst/>
          </a:prstGeom>
        </p:spPr>
      </p:pic>
      <p:sp>
        <p:nvSpPr>
          <p:cNvPr id="9" name="Rectangle 8"/>
          <p:cNvSpPr/>
          <p:nvPr userDrawn="1"/>
        </p:nvSpPr>
        <p:spPr>
          <a:xfrm>
            <a:off x="279637" y="86474"/>
            <a:ext cx="827623" cy="646232"/>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cSld>
  <p:clrMap bg1="lt1" tx1="dk1" bg2="lt2" tx2="dk2" accent1="accent1" accent2="accent2" accent3="accent3" accent4="accent4" accent5="accent5" accent6="accent6" hlink="hlink" folHlink="folHlink"/>
  <p:sldLayoutIdLst>
    <p:sldLayoutId id="2147483808" r:id="rId1"/>
    <p:sldLayoutId id="2147483813" r:id="rId2"/>
    <p:sldLayoutId id="2147483815" r:id="rId3"/>
    <p:sldLayoutId id="2147483816" r:id="rId4"/>
    <p:sldLayoutId id="2147483818" r:id="rId5"/>
    <p:sldLayoutId id="2147483817" r:id="rId6"/>
    <p:sldLayoutId id="2147483814" r:id="rId7"/>
    <p:sldLayoutId id="2147483819" r:id="rId8"/>
    <p:sldLayoutId id="2147483812" r:id="rId9"/>
    <p:sldLayoutId id="2147483810" r:id="rId10"/>
    <p:sldLayoutId id="2147483811" r:id="rId11"/>
    <p:sldLayoutId id="2147483809" r:id="rId12"/>
  </p:sldLayoutIdLst>
  <p:timing>
    <p:tnLst>
      <p:par>
        <p:cTn id="1" dur="indefinite" restart="never" nodeType="tmRoot"/>
      </p:par>
    </p:tnLst>
  </p:timing>
  <p:hf hdr="0"/>
  <p:txStyles>
    <p:titleStyle>
      <a:lvl1pPr algn="l" defTabSz="914411"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11"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3" indent="-72001" algn="l" defTabSz="914411"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6" indent="-72001" algn="l" defTabSz="914411"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8" indent="-72001" algn="l" defTabSz="914411"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10" indent="-72001" algn="l" defTabSz="914411"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32"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eduscol.education.fr/1851/education-artistique-et-culturelle"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15616" y="738000"/>
            <a:ext cx="7668382" cy="4046400"/>
          </a:xfrm>
        </p:spPr>
        <p:txBody>
          <a:bodyPr/>
          <a:lstStyle/>
          <a:p>
            <a:pPr marL="0" indent="0">
              <a:buNone/>
            </a:pPr>
            <a:r>
              <a:rPr lang="fr-FR" dirty="0" smtClean="0"/>
              <a:t>Aide au recensement</a:t>
            </a:r>
            <a:br>
              <a:rPr lang="fr-FR" dirty="0" smtClean="0"/>
            </a:br>
            <a:r>
              <a:rPr lang="fr-FR" dirty="0" smtClean="0"/>
              <a:t/>
            </a:r>
            <a:br>
              <a:rPr lang="fr-FR" dirty="0" smtClean="0"/>
            </a:br>
            <a:endParaRPr lang="fr-FR" dirty="0"/>
          </a:p>
        </p:txBody>
      </p:sp>
      <p:sp>
        <p:nvSpPr>
          <p:cNvPr id="4" name="Espace réservé de la date 3"/>
          <p:cNvSpPr>
            <a:spLocks noGrp="1"/>
          </p:cNvSpPr>
          <p:nvPr>
            <p:ph type="dt" sz="half" idx="10"/>
          </p:nvPr>
        </p:nvSpPr>
        <p:spPr/>
        <p:txBody>
          <a:bodyPr anchor="ctr"/>
          <a:lstStyle/>
          <a:p>
            <a:pPr algn="r"/>
            <a:r>
              <a:rPr lang="fr-FR" sz="800" cap="all" dirty="0" smtClean="0"/>
              <a:t>06/01/2021</a:t>
            </a:r>
            <a:endParaRPr lang="fr-FR" sz="800" cap="all" dirty="0"/>
          </a:p>
        </p:txBody>
      </p:sp>
      <p:sp>
        <p:nvSpPr>
          <p:cNvPr id="5" name="Espace réservé du pied de page 4"/>
          <p:cNvSpPr>
            <a:spLocks noGrp="1"/>
          </p:cNvSpPr>
          <p:nvPr>
            <p:ph type="ftr" sz="quarter" idx="11"/>
          </p:nvPr>
        </p:nvSpPr>
        <p:spPr/>
        <p:txBody>
          <a:bodyPr/>
          <a:lstStyle/>
          <a:p>
            <a:r>
              <a:rPr lang="fr-FR" smtClean="0"/>
              <a:t>Direction générale de l’enseignement scolaire</a:t>
            </a:r>
            <a:endParaRPr lang="fr-FR" dirty="0"/>
          </a:p>
        </p:txBody>
      </p:sp>
      <p:sp>
        <p:nvSpPr>
          <p:cNvPr id="7" name="Rectangle 6"/>
          <p:cNvSpPr/>
          <p:nvPr/>
        </p:nvSpPr>
        <p:spPr>
          <a:xfrm>
            <a:off x="1115612" y="2571750"/>
            <a:ext cx="4248475"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lumMod val="95000"/>
                    <a:lumOff val="5000"/>
                  </a:schemeClr>
                </a:solidFill>
              </a:rPr>
              <a:t>Guide à l’attention des directeurs, chefs d’établissements et équipes pédagogiques.</a:t>
            </a:r>
            <a:endParaRPr lang="fr-FR" sz="1100" b="1" dirty="0">
              <a:solidFill>
                <a:schemeClr val="tx1">
                  <a:lumMod val="95000"/>
                  <a:lumOff val="5000"/>
                </a:schemeClr>
              </a:solidFill>
            </a:endParaRPr>
          </a:p>
        </p:txBody>
      </p:sp>
      <p:sp>
        <p:nvSpPr>
          <p:cNvPr id="2" name="Rectangle 1"/>
          <p:cNvSpPr/>
          <p:nvPr/>
        </p:nvSpPr>
        <p:spPr>
          <a:xfrm>
            <a:off x="5796136" y="915566"/>
            <a:ext cx="3024336" cy="3600400"/>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smtClean="0">
              <a:solidFill>
                <a:schemeClr val="tx1"/>
              </a:solidFill>
            </a:endParaRPr>
          </a:p>
          <a:p>
            <a:pPr algn="ctr"/>
            <a:endParaRPr lang="fr-FR" sz="1100" dirty="0">
              <a:solidFill>
                <a:schemeClr val="tx1"/>
              </a:solidFill>
            </a:endParaRPr>
          </a:p>
          <a:p>
            <a:pPr algn="ctr"/>
            <a:r>
              <a:rPr lang="fr-FR" sz="1100" dirty="0" smtClean="0">
                <a:solidFill>
                  <a:schemeClr val="tx1"/>
                </a:solidFill>
              </a:rPr>
              <a:t>Dans </a:t>
            </a:r>
            <a:r>
              <a:rPr lang="fr-FR" sz="1100" dirty="0">
                <a:solidFill>
                  <a:schemeClr val="tx1"/>
                </a:solidFill>
              </a:rPr>
              <a:t>le contexte sanitaire actuel, </a:t>
            </a:r>
            <a:r>
              <a:rPr lang="fr-FR" sz="1100" dirty="0" smtClean="0">
                <a:solidFill>
                  <a:schemeClr val="tx1"/>
                </a:solidFill>
              </a:rPr>
              <a:t>nombre </a:t>
            </a:r>
            <a:r>
              <a:rPr lang="fr-FR" sz="1100" dirty="0">
                <a:solidFill>
                  <a:schemeClr val="tx1"/>
                </a:solidFill>
              </a:rPr>
              <a:t>d’établissements scolaires et de partenaires culturels sont contraints aujourd’hui d’annuler ou de reporter des projets. </a:t>
            </a:r>
            <a:endParaRPr lang="fr-FR" sz="1100" dirty="0" smtClean="0">
              <a:solidFill>
                <a:schemeClr val="tx1"/>
              </a:solidFill>
            </a:endParaRPr>
          </a:p>
          <a:p>
            <a:pPr algn="ctr"/>
            <a:endParaRPr lang="fr-FR" sz="1100" dirty="0">
              <a:solidFill>
                <a:schemeClr val="tx1"/>
              </a:solidFill>
            </a:endParaRPr>
          </a:p>
          <a:p>
            <a:pPr algn="ctr"/>
            <a:r>
              <a:rPr lang="fr-FR" sz="1100" dirty="0" smtClean="0">
                <a:solidFill>
                  <a:schemeClr val="tx1"/>
                </a:solidFill>
              </a:rPr>
              <a:t>Nous </a:t>
            </a:r>
            <a:r>
              <a:rPr lang="fr-FR" sz="1100" dirty="0">
                <a:solidFill>
                  <a:schemeClr val="tx1"/>
                </a:solidFill>
              </a:rPr>
              <a:t>souhaitons cependant qu’ADAGE soit l’occasion de </a:t>
            </a:r>
            <a:r>
              <a:rPr lang="fr-FR" sz="1100" b="1" dirty="0">
                <a:solidFill>
                  <a:schemeClr val="tx1"/>
                </a:solidFill>
              </a:rPr>
              <a:t>valoriser la dynamique </a:t>
            </a:r>
            <a:r>
              <a:rPr lang="fr-FR" sz="1100" dirty="0" smtClean="0">
                <a:solidFill>
                  <a:schemeClr val="tx1"/>
                </a:solidFill>
              </a:rPr>
              <a:t>de vos </a:t>
            </a:r>
            <a:r>
              <a:rPr lang="fr-FR" sz="1100" dirty="0">
                <a:solidFill>
                  <a:schemeClr val="tx1"/>
                </a:solidFill>
              </a:rPr>
              <a:t>établissements scolaires par le recensement de l’ensemble des projets qui étaient </a:t>
            </a:r>
            <a:r>
              <a:rPr lang="fr-FR" sz="1100" dirty="0" smtClean="0">
                <a:solidFill>
                  <a:schemeClr val="tx1"/>
                </a:solidFill>
              </a:rPr>
              <a:t>envisagés. </a:t>
            </a:r>
            <a:r>
              <a:rPr lang="fr-FR" sz="1100" dirty="0">
                <a:solidFill>
                  <a:schemeClr val="tx1"/>
                </a:solidFill>
              </a:rPr>
              <a:t>Certes ils ne pourront pas tous se réaliser mais tous témoignent de l’engagement des équipes de direction, des équipes pédagogiques et des partenaires artistiques et culturels. </a:t>
            </a:r>
            <a:endParaRPr lang="fr-FR" sz="1100" dirty="0" smtClean="0">
              <a:solidFill>
                <a:schemeClr val="tx1"/>
              </a:solidFill>
            </a:endParaRPr>
          </a:p>
          <a:p>
            <a:pPr algn="ctr"/>
            <a:endParaRPr lang="fr-FR" sz="1100" dirty="0">
              <a:solidFill>
                <a:schemeClr val="tx1"/>
              </a:solidFill>
            </a:endParaRPr>
          </a:p>
          <a:p>
            <a:pPr algn="ctr"/>
            <a:r>
              <a:rPr lang="fr-FR" sz="1100" dirty="0" smtClean="0">
                <a:solidFill>
                  <a:schemeClr val="tx1"/>
                </a:solidFill>
              </a:rPr>
              <a:t>L’application </a:t>
            </a:r>
            <a:r>
              <a:rPr lang="fr-FR" sz="1100" dirty="0">
                <a:solidFill>
                  <a:schemeClr val="tx1"/>
                </a:solidFill>
              </a:rPr>
              <a:t>permet de préciser, dans le bilan de chaque action, la situation (aménagement, annulation, report, etc.).</a:t>
            </a:r>
          </a:p>
          <a:p>
            <a:pPr algn="ctr"/>
            <a:endParaRPr lang="fr-FR" sz="1100" dirty="0" smtClean="0">
              <a:solidFill>
                <a:schemeClr val="tx1"/>
              </a:solidFill>
            </a:endParaRPr>
          </a:p>
          <a:p>
            <a:pPr algn="ctr"/>
            <a:endParaRPr lang="fr-FR" sz="1100" dirty="0">
              <a:solidFill>
                <a:schemeClr val="tx1"/>
              </a:solidFill>
            </a:endParaRPr>
          </a:p>
        </p:txBody>
      </p:sp>
      <p:sp>
        <p:nvSpPr>
          <p:cNvPr id="6" name="Rectangle 5"/>
          <p:cNvSpPr/>
          <p:nvPr/>
        </p:nvSpPr>
        <p:spPr>
          <a:xfrm>
            <a:off x="1115612" y="4083918"/>
            <a:ext cx="4248475" cy="432048"/>
          </a:xfrm>
          <a:prstGeom prst="rect">
            <a:avLst/>
          </a:prstGeom>
          <a:noFill/>
          <a:ln>
            <a:solidFill>
              <a:srgbClr val="B3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smtClean="0">
                <a:solidFill>
                  <a:schemeClr val="tx1"/>
                </a:solidFill>
              </a:rPr>
              <a:t>La page de suivi des parcours individuels des élèves sera bientôt accessible.</a:t>
            </a:r>
          </a:p>
        </p:txBody>
      </p:sp>
    </p:spTree>
    <p:extLst>
      <p:ext uri="{BB962C8B-B14F-4D97-AF65-F5344CB8AC3E}">
        <p14:creationId xmlns:p14="http://schemas.microsoft.com/office/powerpoint/2010/main" val="4221625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BAD58F">
                <a:tint val="66000"/>
                <a:satMod val="160000"/>
              </a:srgbClr>
            </a:gs>
            <a:gs pos="50000">
              <a:srgbClr val="BAD58F">
                <a:tint val="44500"/>
                <a:satMod val="160000"/>
              </a:srgbClr>
            </a:gs>
            <a:gs pos="100000">
              <a:srgbClr val="BAD58F">
                <a:tint val="23500"/>
                <a:satMod val="160000"/>
              </a:srgbClr>
            </a:gs>
          </a:gsLst>
          <a:lin ang="5400000" scaled="1"/>
        </a:gradFill>
        <a:effectLst/>
      </p:bgPr>
    </p:bg>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47790541"/>
              </p:ext>
            </p:extLst>
          </p:nvPr>
        </p:nvGraphicFramePr>
        <p:xfrm>
          <a:off x="2771800" y="123478"/>
          <a:ext cx="6192688" cy="1440162"/>
        </p:xfrm>
        <a:graphic>
          <a:graphicData uri="http://schemas.openxmlformats.org/drawingml/2006/table">
            <a:tbl>
              <a:tblPr firstRow="1" firstCol="1" bandRow="1">
                <a:tableStyleId>{5C22544A-7EE6-4342-B048-85BDC9FD1C3A}</a:tableStyleId>
              </a:tblPr>
              <a:tblGrid>
                <a:gridCol w="5184576">
                  <a:extLst>
                    <a:ext uri="{9D8B030D-6E8A-4147-A177-3AD203B41FA5}">
                      <a16:colId xmlns:a16="http://schemas.microsoft.com/office/drawing/2014/main" val="2496864416"/>
                    </a:ext>
                  </a:extLst>
                </a:gridCol>
                <a:gridCol w="1008112">
                  <a:extLst>
                    <a:ext uri="{9D8B030D-6E8A-4147-A177-3AD203B41FA5}">
                      <a16:colId xmlns:a16="http://schemas.microsoft.com/office/drawing/2014/main" val="585088328"/>
                    </a:ext>
                  </a:extLst>
                </a:gridCol>
              </a:tblGrid>
              <a:tr h="240027">
                <a:tc>
                  <a:txBody>
                    <a:bodyPr/>
                    <a:lstStyle/>
                    <a:p>
                      <a:pPr algn="l" rtl="0" fontAlgn="ctr"/>
                      <a:r>
                        <a:rPr lang="fr-FR" sz="1100" b="0" u="none" strike="noStrike" dirty="0" smtClean="0">
                          <a:solidFill>
                            <a:schemeClr val="tx1">
                              <a:lumMod val="95000"/>
                              <a:lumOff val="5000"/>
                            </a:schemeClr>
                          </a:solidFill>
                          <a:effectLst/>
                        </a:rPr>
                        <a:t> Classe </a:t>
                      </a:r>
                      <a:r>
                        <a:rPr lang="fr-FR" sz="1100" b="0" u="none" strike="noStrike" dirty="0">
                          <a:solidFill>
                            <a:schemeClr val="tx1">
                              <a:lumMod val="95000"/>
                              <a:lumOff val="5000"/>
                            </a:schemeClr>
                          </a:solidFill>
                          <a:effectLst/>
                        </a:rPr>
                        <a:t>à horaires aménagés </a:t>
                      </a:r>
                      <a:r>
                        <a:rPr lang="fr-FR" sz="1100" b="0" u="none" strike="noStrike" dirty="0" smtClean="0">
                          <a:solidFill>
                            <a:schemeClr val="tx1">
                              <a:lumMod val="95000"/>
                              <a:lumOff val="5000"/>
                            </a:schemeClr>
                          </a:solidFill>
                          <a:effectLst/>
                        </a:rPr>
                        <a:t>arts plastiques</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3BD5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2B0"/>
                    </a:solidFill>
                  </a:tcPr>
                </a:tc>
                <a:tc>
                  <a:txBody>
                    <a:bodyPr/>
                    <a:lstStyle/>
                    <a:p>
                      <a:pPr algn="l" rtl="0" fontAlgn="ctr"/>
                      <a:r>
                        <a:rPr lang="fr-FR" sz="1100" b="0" u="none" strike="noStrike" dirty="0" smtClean="0">
                          <a:solidFill>
                            <a:schemeClr val="tx1">
                              <a:lumMod val="95000"/>
                              <a:lumOff val="5000"/>
                            </a:schemeClr>
                          </a:solidFill>
                          <a:effectLst/>
                        </a:rPr>
                        <a:t> Ecole Collège</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solidFill>
                        <a:srgbClr val="93BD5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2B0"/>
                    </a:solidFill>
                  </a:tcPr>
                </a:tc>
                <a:extLst>
                  <a:ext uri="{0D108BD9-81ED-4DB2-BD59-A6C34878D82A}">
                    <a16:rowId xmlns:a16="http://schemas.microsoft.com/office/drawing/2014/main" val="3001020158"/>
                  </a:ext>
                </a:extLst>
              </a:tr>
              <a:tr h="240027">
                <a:tc>
                  <a:txBody>
                    <a:bodyPr/>
                    <a:lstStyle/>
                    <a:p>
                      <a:pPr algn="l" rtl="0" fontAlgn="ctr"/>
                      <a:r>
                        <a:rPr lang="fr-FR" sz="1100" b="0" u="none" strike="noStrike" dirty="0" smtClean="0">
                          <a:solidFill>
                            <a:schemeClr val="tx1">
                              <a:lumMod val="95000"/>
                              <a:lumOff val="5000"/>
                            </a:schemeClr>
                          </a:solidFill>
                          <a:effectLst/>
                        </a:rPr>
                        <a:t> Classe </a:t>
                      </a:r>
                      <a:r>
                        <a:rPr lang="fr-FR" sz="1100" b="0" u="none" strike="noStrike" dirty="0">
                          <a:solidFill>
                            <a:schemeClr val="tx1">
                              <a:lumMod val="95000"/>
                              <a:lumOff val="5000"/>
                            </a:schemeClr>
                          </a:solidFill>
                          <a:effectLst/>
                        </a:rPr>
                        <a:t>à horaires aménagés </a:t>
                      </a:r>
                      <a:r>
                        <a:rPr lang="fr-FR" sz="1100" b="0" u="none" strike="noStrike" dirty="0" smtClean="0">
                          <a:solidFill>
                            <a:schemeClr val="tx1">
                              <a:lumMod val="95000"/>
                              <a:lumOff val="5000"/>
                            </a:schemeClr>
                          </a:solidFill>
                          <a:effectLst/>
                        </a:rPr>
                        <a:t>cinéma</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D58F"/>
                    </a:solidFill>
                  </a:tcPr>
                </a:tc>
                <a:tc>
                  <a:txBody>
                    <a:bodyPr/>
                    <a:lstStyle/>
                    <a:p>
                      <a:pPr algn="l" rtl="0" fontAlgn="ctr"/>
                      <a:r>
                        <a:rPr lang="fr-FR" sz="1100" b="0" u="none" strike="noStrike" dirty="0" smtClean="0">
                          <a:solidFill>
                            <a:schemeClr val="tx1">
                              <a:lumMod val="95000"/>
                              <a:lumOff val="5000"/>
                            </a:schemeClr>
                          </a:solidFill>
                          <a:effectLst/>
                        </a:rPr>
                        <a:t> E C</a:t>
                      </a: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D58F"/>
                    </a:solidFill>
                  </a:tcPr>
                </a:tc>
                <a:extLst>
                  <a:ext uri="{0D108BD9-81ED-4DB2-BD59-A6C34878D82A}">
                    <a16:rowId xmlns:a16="http://schemas.microsoft.com/office/drawing/2014/main" val="3491843923"/>
                  </a:ext>
                </a:extLst>
              </a:tr>
              <a:tr h="240027">
                <a:tc>
                  <a:txBody>
                    <a:bodyPr/>
                    <a:lstStyle/>
                    <a:p>
                      <a:pPr algn="l" rtl="0" fontAlgn="ctr"/>
                      <a:r>
                        <a:rPr lang="fr-FR" sz="1100" b="0" u="none" strike="noStrike" dirty="0" smtClean="0">
                          <a:solidFill>
                            <a:schemeClr val="tx1">
                              <a:lumMod val="95000"/>
                              <a:lumOff val="5000"/>
                            </a:schemeClr>
                          </a:solidFill>
                          <a:effectLst/>
                        </a:rPr>
                        <a:t> Classe </a:t>
                      </a:r>
                      <a:r>
                        <a:rPr lang="fr-FR" sz="1100" b="0" u="none" strike="noStrike" dirty="0">
                          <a:solidFill>
                            <a:schemeClr val="tx1">
                              <a:lumMod val="95000"/>
                              <a:lumOff val="5000"/>
                            </a:schemeClr>
                          </a:solidFill>
                          <a:effectLst/>
                        </a:rPr>
                        <a:t>à horaires aménagés </a:t>
                      </a:r>
                      <a:r>
                        <a:rPr lang="fr-FR" sz="1100" b="0" u="none" strike="noStrike" dirty="0" smtClean="0">
                          <a:solidFill>
                            <a:schemeClr val="tx1">
                              <a:lumMod val="95000"/>
                              <a:lumOff val="5000"/>
                            </a:schemeClr>
                          </a:solidFill>
                          <a:effectLst/>
                        </a:rPr>
                        <a:t>arts du cirque</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2B0"/>
                    </a:solidFill>
                  </a:tcPr>
                </a:tc>
                <a:tc>
                  <a:txBody>
                    <a:bodyPr/>
                    <a:lstStyle/>
                    <a:p>
                      <a:pPr algn="l" rtl="0" fontAlgn="ctr"/>
                      <a:r>
                        <a:rPr lang="fr-FR" sz="1100" b="0" u="none" strike="noStrike" dirty="0" smtClean="0">
                          <a:solidFill>
                            <a:schemeClr val="tx1">
                              <a:lumMod val="95000"/>
                              <a:lumOff val="5000"/>
                            </a:schemeClr>
                          </a:solidFill>
                          <a:effectLst/>
                        </a:rPr>
                        <a:t> E </a:t>
                      </a:r>
                      <a:r>
                        <a:rPr lang="fr-FR" sz="1100" b="0" u="none" strike="noStrike" dirty="0">
                          <a:solidFill>
                            <a:schemeClr val="tx1">
                              <a:lumMod val="95000"/>
                              <a:lumOff val="5000"/>
                            </a:schemeClr>
                          </a:solidFill>
                          <a:effectLst/>
                        </a:rPr>
                        <a:t>C</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2B0"/>
                    </a:solidFill>
                  </a:tcPr>
                </a:tc>
                <a:extLst>
                  <a:ext uri="{0D108BD9-81ED-4DB2-BD59-A6C34878D82A}">
                    <a16:rowId xmlns:a16="http://schemas.microsoft.com/office/drawing/2014/main" val="1748244354"/>
                  </a:ext>
                </a:extLst>
              </a:tr>
              <a:tr h="240027">
                <a:tc>
                  <a:txBody>
                    <a:bodyPr/>
                    <a:lstStyle/>
                    <a:p>
                      <a:pPr algn="l" rtl="0" fontAlgn="ctr"/>
                      <a:r>
                        <a:rPr lang="fr-FR" sz="1100" b="0" u="none" strike="noStrike" dirty="0" smtClean="0">
                          <a:solidFill>
                            <a:schemeClr val="tx1">
                              <a:lumMod val="95000"/>
                              <a:lumOff val="5000"/>
                            </a:schemeClr>
                          </a:solidFill>
                          <a:effectLst/>
                        </a:rPr>
                        <a:t> Classe </a:t>
                      </a:r>
                      <a:r>
                        <a:rPr lang="fr-FR" sz="1100" b="0" u="none" strike="noStrike" dirty="0">
                          <a:solidFill>
                            <a:schemeClr val="tx1">
                              <a:lumMod val="95000"/>
                              <a:lumOff val="5000"/>
                            </a:schemeClr>
                          </a:solidFill>
                          <a:effectLst/>
                        </a:rPr>
                        <a:t>à horaires aménagés </a:t>
                      </a:r>
                      <a:r>
                        <a:rPr lang="fr-FR" sz="1100" b="0" u="none" strike="noStrike" dirty="0" smtClean="0">
                          <a:solidFill>
                            <a:schemeClr val="tx1">
                              <a:lumMod val="95000"/>
                              <a:lumOff val="5000"/>
                            </a:schemeClr>
                          </a:solidFill>
                          <a:effectLst/>
                        </a:rPr>
                        <a:t>danse</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D58F"/>
                    </a:solidFill>
                  </a:tcPr>
                </a:tc>
                <a:tc>
                  <a:txBody>
                    <a:bodyPr/>
                    <a:lstStyle/>
                    <a:p>
                      <a:pPr algn="l" rtl="0" fontAlgn="ctr"/>
                      <a:r>
                        <a:rPr lang="fr-FR" sz="1100" b="0" u="none" strike="noStrike" dirty="0" smtClean="0">
                          <a:solidFill>
                            <a:schemeClr val="tx1">
                              <a:lumMod val="95000"/>
                              <a:lumOff val="5000"/>
                            </a:schemeClr>
                          </a:solidFill>
                          <a:effectLst/>
                        </a:rPr>
                        <a:t> E </a:t>
                      </a:r>
                      <a:r>
                        <a:rPr lang="fr-FR" sz="1100" b="0" u="none" strike="noStrike" dirty="0">
                          <a:solidFill>
                            <a:schemeClr val="tx1">
                              <a:lumMod val="95000"/>
                              <a:lumOff val="5000"/>
                            </a:schemeClr>
                          </a:solidFill>
                          <a:effectLst/>
                        </a:rPr>
                        <a:t>C</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D58F"/>
                    </a:solidFill>
                  </a:tcPr>
                </a:tc>
                <a:extLst>
                  <a:ext uri="{0D108BD9-81ED-4DB2-BD59-A6C34878D82A}">
                    <a16:rowId xmlns:a16="http://schemas.microsoft.com/office/drawing/2014/main" val="4156777489"/>
                  </a:ext>
                </a:extLst>
              </a:tr>
              <a:tr h="240027">
                <a:tc>
                  <a:txBody>
                    <a:bodyPr/>
                    <a:lstStyle/>
                    <a:p>
                      <a:pPr algn="l" rtl="0" fontAlgn="ctr"/>
                      <a:r>
                        <a:rPr lang="fr-FR" sz="1100" b="0" u="none" strike="noStrike" dirty="0" smtClean="0">
                          <a:solidFill>
                            <a:schemeClr val="tx1">
                              <a:lumMod val="95000"/>
                              <a:lumOff val="5000"/>
                            </a:schemeClr>
                          </a:solidFill>
                          <a:effectLst/>
                        </a:rPr>
                        <a:t> Classe </a:t>
                      </a:r>
                      <a:r>
                        <a:rPr lang="fr-FR" sz="1100" b="0" u="none" strike="noStrike" dirty="0">
                          <a:solidFill>
                            <a:schemeClr val="tx1">
                              <a:lumMod val="95000"/>
                              <a:lumOff val="5000"/>
                            </a:schemeClr>
                          </a:solidFill>
                          <a:effectLst/>
                        </a:rPr>
                        <a:t>à horaires aménagés </a:t>
                      </a:r>
                      <a:r>
                        <a:rPr lang="fr-FR" sz="1100" b="0" u="none" strike="noStrike" dirty="0" smtClean="0">
                          <a:solidFill>
                            <a:schemeClr val="tx1">
                              <a:lumMod val="95000"/>
                              <a:lumOff val="5000"/>
                            </a:schemeClr>
                          </a:solidFill>
                          <a:effectLst/>
                        </a:rPr>
                        <a:t>musicales</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2B0"/>
                    </a:solidFill>
                  </a:tcPr>
                </a:tc>
                <a:tc>
                  <a:txBody>
                    <a:bodyPr/>
                    <a:lstStyle/>
                    <a:p>
                      <a:pPr algn="l" rtl="0" fontAlgn="ctr"/>
                      <a:r>
                        <a:rPr lang="fr-FR" sz="1100" b="0" u="none" strike="noStrike" dirty="0" smtClean="0">
                          <a:solidFill>
                            <a:schemeClr val="tx1">
                              <a:lumMod val="95000"/>
                              <a:lumOff val="5000"/>
                            </a:schemeClr>
                          </a:solidFill>
                          <a:effectLst/>
                        </a:rPr>
                        <a:t> E </a:t>
                      </a:r>
                      <a:r>
                        <a:rPr lang="fr-FR" sz="1100" b="0" u="none" strike="noStrike" dirty="0">
                          <a:solidFill>
                            <a:schemeClr val="tx1">
                              <a:lumMod val="95000"/>
                              <a:lumOff val="5000"/>
                            </a:schemeClr>
                          </a:solidFill>
                          <a:effectLst/>
                        </a:rPr>
                        <a:t>C</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2B0"/>
                    </a:solidFill>
                  </a:tcPr>
                </a:tc>
                <a:extLst>
                  <a:ext uri="{0D108BD9-81ED-4DB2-BD59-A6C34878D82A}">
                    <a16:rowId xmlns:a16="http://schemas.microsoft.com/office/drawing/2014/main" val="4267796284"/>
                  </a:ext>
                </a:extLst>
              </a:tr>
              <a:tr h="240027">
                <a:tc>
                  <a:txBody>
                    <a:bodyPr/>
                    <a:lstStyle/>
                    <a:p>
                      <a:pPr algn="l" rtl="0" fontAlgn="ctr"/>
                      <a:r>
                        <a:rPr lang="fr-FR" sz="1100" b="0" i="0" u="none" strike="noStrike" dirty="0" smtClean="0">
                          <a:solidFill>
                            <a:schemeClr val="tx1">
                              <a:lumMod val="95000"/>
                              <a:lumOff val="5000"/>
                            </a:schemeClr>
                          </a:solidFill>
                          <a:effectLst/>
                          <a:latin typeface="Arial" panose="020B0604020202020204" pitchFamily="34" charset="0"/>
                        </a:rPr>
                        <a:t> Classe à horaires aménagés théâtre</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93BD50"/>
                      </a:solidFill>
                      <a:prstDash val="solid"/>
                      <a:round/>
                      <a:headEnd type="none" w="med" len="med"/>
                      <a:tailEnd type="none" w="med" len="med"/>
                    </a:lnB>
                    <a:solidFill>
                      <a:srgbClr val="BAD58F"/>
                    </a:solidFill>
                  </a:tcPr>
                </a:tc>
                <a:tc>
                  <a:txBody>
                    <a:bodyPr/>
                    <a:lstStyle/>
                    <a:p>
                      <a:pPr algn="l" rtl="0" fontAlgn="ctr"/>
                      <a:r>
                        <a:rPr lang="fr-FR" sz="1100" b="0" i="0" u="none" strike="noStrike" dirty="0" smtClean="0">
                          <a:solidFill>
                            <a:schemeClr val="tx1">
                              <a:lumMod val="95000"/>
                              <a:lumOff val="5000"/>
                            </a:schemeClr>
                          </a:solidFill>
                          <a:effectLst/>
                          <a:latin typeface="Arial" panose="020B0604020202020204" pitchFamily="34" charset="0"/>
                        </a:rPr>
                        <a:t> E C</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93BD50"/>
                      </a:solidFill>
                      <a:prstDash val="solid"/>
                      <a:round/>
                      <a:headEnd type="none" w="med" len="med"/>
                      <a:tailEnd type="none" w="med" len="med"/>
                    </a:lnB>
                    <a:solidFill>
                      <a:srgbClr val="BAD58F"/>
                    </a:solidFill>
                  </a:tcPr>
                </a:tc>
                <a:extLst>
                  <a:ext uri="{0D108BD9-81ED-4DB2-BD59-A6C34878D82A}">
                    <a16:rowId xmlns:a16="http://schemas.microsoft.com/office/drawing/2014/main" val="1569450677"/>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894959801"/>
              </p:ext>
            </p:extLst>
          </p:nvPr>
        </p:nvGraphicFramePr>
        <p:xfrm>
          <a:off x="2771800" y="1707654"/>
          <a:ext cx="6192688" cy="3240000"/>
        </p:xfrm>
        <a:graphic>
          <a:graphicData uri="http://schemas.openxmlformats.org/drawingml/2006/table">
            <a:tbl>
              <a:tblPr firstRow="1" firstCol="1" bandRow="1">
                <a:tableStyleId>{5C22544A-7EE6-4342-B048-85BDC9FD1C3A}</a:tableStyleId>
              </a:tblPr>
              <a:tblGrid>
                <a:gridCol w="5184576">
                  <a:extLst>
                    <a:ext uri="{9D8B030D-6E8A-4147-A177-3AD203B41FA5}">
                      <a16:colId xmlns:a16="http://schemas.microsoft.com/office/drawing/2014/main" val="206460322"/>
                    </a:ext>
                  </a:extLst>
                </a:gridCol>
                <a:gridCol w="1008112">
                  <a:extLst>
                    <a:ext uri="{9D8B030D-6E8A-4147-A177-3AD203B41FA5}">
                      <a16:colId xmlns:a16="http://schemas.microsoft.com/office/drawing/2014/main" val="2866894877"/>
                    </a:ext>
                  </a:extLst>
                </a:gridCol>
              </a:tblGrid>
              <a:tr h="216000">
                <a:tc>
                  <a:txBody>
                    <a:bodyPr/>
                    <a:lstStyle/>
                    <a:p>
                      <a:pPr algn="l" rtl="0" fontAlgn="ctr"/>
                      <a:r>
                        <a:rPr lang="fr-FR" sz="1100" b="0" u="none" strike="noStrike" dirty="0" smtClean="0">
                          <a:solidFill>
                            <a:schemeClr val="tx1">
                              <a:lumMod val="95000"/>
                              <a:lumOff val="5000"/>
                            </a:schemeClr>
                          </a:solidFill>
                          <a:effectLst/>
                        </a:rPr>
                        <a:t> Enseignement optionnel arts plastiques</a:t>
                      </a: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3BD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2B0"/>
                    </a:solidFill>
                  </a:tcPr>
                </a:tc>
                <a:tc>
                  <a:txBody>
                    <a:bodyPr/>
                    <a:lstStyle/>
                    <a:p>
                      <a:pPr algn="l" rtl="0" fontAlgn="ctr"/>
                      <a:r>
                        <a:rPr lang="fr-FR" sz="1100" b="0" u="none" strike="noStrike" dirty="0" smtClean="0">
                          <a:solidFill>
                            <a:schemeClr val="tx1">
                              <a:lumMod val="95000"/>
                              <a:lumOff val="5000"/>
                            </a:schemeClr>
                          </a:solidFill>
                          <a:effectLst/>
                        </a:rPr>
                        <a:t> Lycée</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solidFill>
                        <a:srgbClr val="93BD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2B0"/>
                    </a:solidFill>
                  </a:tcPr>
                </a:tc>
                <a:extLst>
                  <a:ext uri="{0D108BD9-81ED-4DB2-BD59-A6C34878D82A}">
                    <a16:rowId xmlns:a16="http://schemas.microsoft.com/office/drawing/2014/main" val="937489957"/>
                  </a:ext>
                </a:extLst>
              </a:tr>
              <a:tr h="216000">
                <a:tc>
                  <a:txBody>
                    <a:bodyPr/>
                    <a:lstStyle/>
                    <a:p>
                      <a:pPr marL="0" marR="0" lvl="0" indent="0" algn="l" defTabSz="914411" rtl="0" eaLnBrk="1" fontAlgn="ctr" latinLnBrk="0" hangingPunct="1">
                        <a:lnSpc>
                          <a:spcPct val="100000"/>
                        </a:lnSpc>
                        <a:spcBef>
                          <a:spcPts val="0"/>
                        </a:spcBef>
                        <a:spcAft>
                          <a:spcPts val="0"/>
                        </a:spcAft>
                        <a:buClrTx/>
                        <a:buSzTx/>
                        <a:buFontTx/>
                        <a:buNone/>
                        <a:tabLst/>
                        <a:defRPr/>
                      </a:pPr>
                      <a:r>
                        <a:rPr lang="fr-FR" sz="1100" b="0" u="none" strike="noStrike" dirty="0" smtClean="0">
                          <a:solidFill>
                            <a:schemeClr val="tx1">
                              <a:lumMod val="95000"/>
                              <a:lumOff val="5000"/>
                            </a:schemeClr>
                          </a:solidFill>
                          <a:effectLst/>
                        </a:rPr>
                        <a:t> Enseignement optionnel arts du cirque</a:t>
                      </a: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D58F"/>
                    </a:solidFill>
                  </a:tcPr>
                </a:tc>
                <a:tc>
                  <a:txBody>
                    <a:bodyPr/>
                    <a:lstStyle/>
                    <a:p>
                      <a:pPr marL="0" algn="l" rtl="0" fontAlgn="ctr"/>
                      <a:r>
                        <a:rPr lang="fr-FR" sz="1100" b="0" u="none" strike="noStrike" dirty="0" smtClean="0">
                          <a:solidFill>
                            <a:schemeClr val="tx1">
                              <a:lumMod val="95000"/>
                              <a:lumOff val="5000"/>
                            </a:schemeClr>
                          </a:solidFill>
                          <a:effectLst/>
                        </a:rPr>
                        <a:t> 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D58F"/>
                    </a:solidFill>
                  </a:tcPr>
                </a:tc>
                <a:extLst>
                  <a:ext uri="{0D108BD9-81ED-4DB2-BD59-A6C34878D82A}">
                    <a16:rowId xmlns:a16="http://schemas.microsoft.com/office/drawing/2014/main" val="340308482"/>
                  </a:ext>
                </a:extLst>
              </a:tr>
              <a:tr h="216000">
                <a:tc>
                  <a:txBody>
                    <a:bodyPr/>
                    <a:lstStyle/>
                    <a:p>
                      <a:pPr marL="0" marR="0" lvl="0" indent="0" algn="l" defTabSz="914411" rtl="0" eaLnBrk="1" fontAlgn="ctr" latinLnBrk="0" hangingPunct="1">
                        <a:lnSpc>
                          <a:spcPct val="100000"/>
                        </a:lnSpc>
                        <a:spcBef>
                          <a:spcPts val="0"/>
                        </a:spcBef>
                        <a:spcAft>
                          <a:spcPts val="0"/>
                        </a:spcAft>
                        <a:buClrTx/>
                        <a:buSzTx/>
                        <a:buFontTx/>
                        <a:buNone/>
                        <a:tabLst/>
                        <a:defRPr/>
                      </a:pPr>
                      <a:r>
                        <a:rPr lang="fr-FR" sz="1100" b="0" u="none" strike="noStrike" dirty="0" smtClean="0">
                          <a:solidFill>
                            <a:schemeClr val="tx1">
                              <a:lumMod val="95000"/>
                              <a:lumOff val="5000"/>
                            </a:schemeClr>
                          </a:solidFill>
                          <a:effectLst/>
                        </a:rPr>
                        <a:t> Enseignement optionnel cinéma audio-visuel</a:t>
                      </a:r>
                      <a:endParaRPr lang="fr-FR" sz="1100" b="0" i="0" u="none" strike="noStrike" dirty="0" smtClean="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2B0"/>
                    </a:solidFill>
                  </a:tcPr>
                </a:tc>
                <a:tc>
                  <a:txBody>
                    <a:bodyPr/>
                    <a:lstStyle/>
                    <a:p>
                      <a:pPr algn="l" rtl="0" fontAlgn="ctr"/>
                      <a:r>
                        <a:rPr lang="fr-FR" sz="1100" b="0" u="none" strike="noStrike" dirty="0" smtClean="0">
                          <a:solidFill>
                            <a:schemeClr val="tx1">
                              <a:lumMod val="95000"/>
                              <a:lumOff val="5000"/>
                            </a:schemeClr>
                          </a:solidFill>
                          <a:effectLst/>
                        </a:rPr>
                        <a:t> 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2B0"/>
                    </a:solidFill>
                  </a:tcPr>
                </a:tc>
                <a:extLst>
                  <a:ext uri="{0D108BD9-81ED-4DB2-BD59-A6C34878D82A}">
                    <a16:rowId xmlns:a16="http://schemas.microsoft.com/office/drawing/2014/main" val="647390191"/>
                  </a:ext>
                </a:extLst>
              </a:tr>
              <a:tr h="216000">
                <a:tc>
                  <a:txBody>
                    <a:bodyPr/>
                    <a:lstStyle/>
                    <a:p>
                      <a:pPr algn="l" rtl="0" fontAlgn="ctr"/>
                      <a:r>
                        <a:rPr lang="fr-FR" sz="1100" b="0" u="none" strike="noStrike" dirty="0" smtClean="0">
                          <a:solidFill>
                            <a:schemeClr val="tx1">
                              <a:lumMod val="95000"/>
                              <a:lumOff val="5000"/>
                            </a:schemeClr>
                          </a:solidFill>
                          <a:effectLst/>
                        </a:rPr>
                        <a:t> Enseignement optionnel création et culture design </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D58F"/>
                    </a:solidFill>
                  </a:tcPr>
                </a:tc>
                <a:tc>
                  <a:txBody>
                    <a:bodyPr/>
                    <a:lstStyle/>
                    <a:p>
                      <a:pPr algn="l" rtl="0" fontAlgn="ctr"/>
                      <a:r>
                        <a:rPr lang="fr-FR" sz="1100" b="0" u="none" strike="noStrike" dirty="0" smtClean="0">
                          <a:solidFill>
                            <a:schemeClr val="tx1">
                              <a:lumMod val="95000"/>
                              <a:lumOff val="5000"/>
                            </a:schemeClr>
                          </a:solidFill>
                          <a:effectLst/>
                        </a:rPr>
                        <a:t> 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D58F"/>
                    </a:solidFill>
                  </a:tcPr>
                </a:tc>
                <a:extLst>
                  <a:ext uri="{0D108BD9-81ED-4DB2-BD59-A6C34878D82A}">
                    <a16:rowId xmlns:a16="http://schemas.microsoft.com/office/drawing/2014/main" val="2425599347"/>
                  </a:ext>
                </a:extLst>
              </a:tr>
              <a:tr h="216000">
                <a:tc>
                  <a:txBody>
                    <a:bodyPr/>
                    <a:lstStyle/>
                    <a:p>
                      <a:pPr algn="l" rtl="0" fontAlgn="ctr"/>
                      <a:r>
                        <a:rPr lang="fr-FR" sz="1100" b="0" u="none" strike="noStrike" dirty="0" smtClean="0">
                          <a:solidFill>
                            <a:schemeClr val="tx1">
                              <a:lumMod val="95000"/>
                              <a:lumOff val="5000"/>
                            </a:schemeClr>
                          </a:solidFill>
                          <a:effectLst/>
                        </a:rPr>
                        <a:t> Enseignement optionnel danse</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2B0"/>
                    </a:solidFill>
                  </a:tcPr>
                </a:tc>
                <a:tc>
                  <a:txBody>
                    <a:bodyPr/>
                    <a:lstStyle/>
                    <a:p>
                      <a:pPr algn="l" rtl="0" fontAlgn="ctr"/>
                      <a:r>
                        <a:rPr lang="fr-FR" sz="1100" b="0" u="none" strike="noStrike" dirty="0" smtClean="0">
                          <a:solidFill>
                            <a:schemeClr val="tx1">
                              <a:lumMod val="95000"/>
                              <a:lumOff val="5000"/>
                            </a:schemeClr>
                          </a:solidFill>
                          <a:effectLst/>
                        </a:rPr>
                        <a:t> 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2B0"/>
                    </a:solidFill>
                  </a:tcPr>
                </a:tc>
                <a:extLst>
                  <a:ext uri="{0D108BD9-81ED-4DB2-BD59-A6C34878D82A}">
                    <a16:rowId xmlns:a16="http://schemas.microsoft.com/office/drawing/2014/main" val="2453725102"/>
                  </a:ext>
                </a:extLst>
              </a:tr>
              <a:tr h="216000">
                <a:tc>
                  <a:txBody>
                    <a:bodyPr/>
                    <a:lstStyle/>
                    <a:p>
                      <a:pPr algn="l" rtl="0" fontAlgn="ctr"/>
                      <a:r>
                        <a:rPr lang="fr-FR" sz="1100" b="0" u="none" strike="noStrike" dirty="0" smtClean="0">
                          <a:solidFill>
                            <a:schemeClr val="tx1">
                              <a:lumMod val="95000"/>
                              <a:lumOff val="5000"/>
                            </a:schemeClr>
                          </a:solidFill>
                          <a:effectLst/>
                        </a:rPr>
                        <a:t> Enseignement optionnel histoire des arts</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D58F"/>
                    </a:solidFill>
                  </a:tcPr>
                </a:tc>
                <a:tc>
                  <a:txBody>
                    <a:bodyPr/>
                    <a:lstStyle/>
                    <a:p>
                      <a:pPr algn="l" rtl="0" fontAlgn="ctr"/>
                      <a:r>
                        <a:rPr lang="fr-FR" sz="1100" b="0" u="none" strike="noStrike" dirty="0" smtClean="0">
                          <a:solidFill>
                            <a:schemeClr val="tx1">
                              <a:lumMod val="95000"/>
                              <a:lumOff val="5000"/>
                            </a:schemeClr>
                          </a:solidFill>
                          <a:effectLst/>
                        </a:rPr>
                        <a:t> 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D58F"/>
                    </a:solidFill>
                  </a:tcPr>
                </a:tc>
                <a:extLst>
                  <a:ext uri="{0D108BD9-81ED-4DB2-BD59-A6C34878D82A}">
                    <a16:rowId xmlns:a16="http://schemas.microsoft.com/office/drawing/2014/main" val="1665555893"/>
                  </a:ext>
                </a:extLst>
              </a:tr>
              <a:tr h="216000">
                <a:tc>
                  <a:txBody>
                    <a:bodyPr/>
                    <a:lstStyle/>
                    <a:p>
                      <a:pPr algn="l" rtl="0" fontAlgn="ctr"/>
                      <a:r>
                        <a:rPr lang="fr-FR" sz="1100" b="0" u="none" strike="noStrike" dirty="0" smtClean="0">
                          <a:solidFill>
                            <a:schemeClr val="tx1">
                              <a:lumMod val="95000"/>
                              <a:lumOff val="5000"/>
                            </a:schemeClr>
                          </a:solidFill>
                          <a:effectLst/>
                        </a:rPr>
                        <a:t> Enseignement optionnel musique</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2B0"/>
                    </a:solidFill>
                  </a:tcPr>
                </a:tc>
                <a:tc>
                  <a:txBody>
                    <a:bodyPr/>
                    <a:lstStyle/>
                    <a:p>
                      <a:pPr algn="l" rtl="0" fontAlgn="ctr"/>
                      <a:r>
                        <a:rPr lang="fr-FR" sz="1100" b="0" u="none" strike="noStrike" dirty="0" smtClean="0">
                          <a:solidFill>
                            <a:schemeClr val="tx1">
                              <a:lumMod val="95000"/>
                              <a:lumOff val="5000"/>
                            </a:schemeClr>
                          </a:solidFill>
                          <a:effectLst/>
                        </a:rPr>
                        <a:t> 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2B0"/>
                    </a:solidFill>
                  </a:tcPr>
                </a:tc>
                <a:extLst>
                  <a:ext uri="{0D108BD9-81ED-4DB2-BD59-A6C34878D82A}">
                    <a16:rowId xmlns:a16="http://schemas.microsoft.com/office/drawing/2014/main" val="3598127514"/>
                  </a:ext>
                </a:extLst>
              </a:tr>
              <a:tr h="216000">
                <a:tc>
                  <a:txBody>
                    <a:bodyPr/>
                    <a:lstStyle/>
                    <a:p>
                      <a:pPr algn="l" rtl="0" fontAlgn="ctr"/>
                      <a:r>
                        <a:rPr lang="fr-FR" sz="1100" b="0" u="none" strike="noStrike" dirty="0" smtClean="0">
                          <a:solidFill>
                            <a:schemeClr val="tx1">
                              <a:lumMod val="95000"/>
                              <a:lumOff val="5000"/>
                            </a:schemeClr>
                          </a:solidFill>
                          <a:effectLst/>
                        </a:rPr>
                        <a:t> Enseignement </a:t>
                      </a:r>
                      <a:r>
                        <a:rPr lang="fr-FR" sz="1100" b="0" u="none" strike="noStrike" dirty="0">
                          <a:solidFill>
                            <a:schemeClr val="tx1">
                              <a:lumMod val="95000"/>
                              <a:lumOff val="5000"/>
                            </a:schemeClr>
                          </a:solidFill>
                          <a:effectLst/>
                        </a:rPr>
                        <a:t>optionnel </a:t>
                      </a:r>
                      <a:r>
                        <a:rPr lang="fr-FR" sz="1100" b="0" u="none" strike="noStrike" dirty="0" smtClean="0">
                          <a:solidFill>
                            <a:schemeClr val="tx1">
                              <a:lumMod val="95000"/>
                              <a:lumOff val="5000"/>
                            </a:schemeClr>
                          </a:solidFill>
                          <a:effectLst/>
                        </a:rPr>
                        <a:t>théâtre</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D58F"/>
                    </a:solidFill>
                  </a:tcPr>
                </a:tc>
                <a:tc>
                  <a:txBody>
                    <a:bodyPr/>
                    <a:lstStyle/>
                    <a:p>
                      <a:pPr algn="l" rtl="0" fontAlgn="ctr"/>
                      <a:r>
                        <a:rPr lang="fr-FR" sz="1100" b="0" u="none" strike="noStrike" dirty="0" smtClean="0">
                          <a:solidFill>
                            <a:schemeClr val="tx1">
                              <a:lumMod val="95000"/>
                              <a:lumOff val="5000"/>
                            </a:schemeClr>
                          </a:solidFill>
                          <a:effectLst/>
                        </a:rPr>
                        <a:t> 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D58F"/>
                    </a:solidFill>
                  </a:tcPr>
                </a:tc>
                <a:extLst>
                  <a:ext uri="{0D108BD9-81ED-4DB2-BD59-A6C34878D82A}">
                    <a16:rowId xmlns:a16="http://schemas.microsoft.com/office/drawing/2014/main" val="4179966131"/>
                  </a:ext>
                </a:extLst>
              </a:tr>
              <a:tr h="216000">
                <a:tc>
                  <a:txBody>
                    <a:bodyPr/>
                    <a:lstStyle/>
                    <a:p>
                      <a:pPr algn="l" rtl="0" fontAlgn="ctr"/>
                      <a:r>
                        <a:rPr lang="fr-FR" sz="1100" b="0" u="none" strike="noStrike" dirty="0" smtClean="0">
                          <a:solidFill>
                            <a:schemeClr val="tx1">
                              <a:lumMod val="95000"/>
                              <a:lumOff val="5000"/>
                            </a:schemeClr>
                          </a:solidFill>
                          <a:effectLst/>
                        </a:rPr>
                        <a:t> Enseignement </a:t>
                      </a:r>
                      <a:r>
                        <a:rPr lang="fr-FR" sz="1100" b="0" u="none" strike="noStrike" dirty="0">
                          <a:solidFill>
                            <a:schemeClr val="tx1">
                              <a:lumMod val="95000"/>
                              <a:lumOff val="5000"/>
                            </a:schemeClr>
                          </a:solidFill>
                          <a:effectLst/>
                        </a:rPr>
                        <a:t>de spécialité Arts : théâtre</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2B0"/>
                    </a:solidFill>
                  </a:tcPr>
                </a:tc>
                <a:tc>
                  <a:txBody>
                    <a:bodyPr/>
                    <a:lstStyle/>
                    <a:p>
                      <a:pPr algn="l" rtl="0" fontAlgn="ctr"/>
                      <a:r>
                        <a:rPr lang="fr-FR" sz="1100" b="0" u="none" strike="noStrike" dirty="0" smtClean="0">
                          <a:solidFill>
                            <a:schemeClr val="tx1">
                              <a:lumMod val="95000"/>
                              <a:lumOff val="5000"/>
                            </a:schemeClr>
                          </a:solidFill>
                          <a:effectLst/>
                        </a:rPr>
                        <a:t> 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2B0"/>
                    </a:solidFill>
                  </a:tcPr>
                </a:tc>
                <a:extLst>
                  <a:ext uri="{0D108BD9-81ED-4DB2-BD59-A6C34878D82A}">
                    <a16:rowId xmlns:a16="http://schemas.microsoft.com/office/drawing/2014/main" val="3855786560"/>
                  </a:ext>
                </a:extLst>
              </a:tr>
              <a:tr h="216000">
                <a:tc>
                  <a:txBody>
                    <a:bodyPr/>
                    <a:lstStyle/>
                    <a:p>
                      <a:pPr algn="l" rtl="0" fontAlgn="ctr"/>
                      <a:r>
                        <a:rPr lang="fr-FR" sz="1100" b="0" u="none" strike="noStrike" dirty="0" smtClean="0">
                          <a:solidFill>
                            <a:schemeClr val="tx1">
                              <a:lumMod val="95000"/>
                              <a:lumOff val="5000"/>
                            </a:schemeClr>
                          </a:solidFill>
                          <a:effectLst/>
                        </a:rPr>
                        <a:t> Enseignement </a:t>
                      </a:r>
                      <a:r>
                        <a:rPr lang="fr-FR" sz="1100" b="0" u="none" strike="noStrike" dirty="0">
                          <a:solidFill>
                            <a:schemeClr val="tx1">
                              <a:lumMod val="95000"/>
                              <a:lumOff val="5000"/>
                            </a:schemeClr>
                          </a:solidFill>
                          <a:effectLst/>
                        </a:rPr>
                        <a:t>de spécialité Arts : danse</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D58F"/>
                    </a:solidFill>
                  </a:tcPr>
                </a:tc>
                <a:tc>
                  <a:txBody>
                    <a:bodyPr/>
                    <a:lstStyle/>
                    <a:p>
                      <a:pPr algn="l" rtl="0" fontAlgn="ctr"/>
                      <a:r>
                        <a:rPr lang="fr-FR" sz="1100" b="0" u="none" strike="noStrike" dirty="0" smtClean="0">
                          <a:solidFill>
                            <a:schemeClr val="tx1">
                              <a:lumMod val="95000"/>
                              <a:lumOff val="5000"/>
                            </a:schemeClr>
                          </a:solidFill>
                          <a:effectLst/>
                        </a:rPr>
                        <a:t> 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D58F"/>
                    </a:solidFill>
                  </a:tcPr>
                </a:tc>
                <a:extLst>
                  <a:ext uri="{0D108BD9-81ED-4DB2-BD59-A6C34878D82A}">
                    <a16:rowId xmlns:a16="http://schemas.microsoft.com/office/drawing/2014/main" val="2354370644"/>
                  </a:ext>
                </a:extLst>
              </a:tr>
              <a:tr h="216000">
                <a:tc>
                  <a:txBody>
                    <a:bodyPr/>
                    <a:lstStyle/>
                    <a:p>
                      <a:pPr algn="l" rtl="0" fontAlgn="ctr"/>
                      <a:r>
                        <a:rPr lang="fr-FR" sz="1100" b="0" u="none" strike="noStrike" dirty="0" smtClean="0">
                          <a:solidFill>
                            <a:schemeClr val="tx1">
                              <a:lumMod val="95000"/>
                              <a:lumOff val="5000"/>
                            </a:schemeClr>
                          </a:solidFill>
                          <a:effectLst/>
                        </a:rPr>
                        <a:t> Enseignement </a:t>
                      </a:r>
                      <a:r>
                        <a:rPr lang="fr-FR" sz="1100" b="0" u="none" strike="noStrike" dirty="0">
                          <a:solidFill>
                            <a:schemeClr val="tx1">
                              <a:lumMod val="95000"/>
                              <a:lumOff val="5000"/>
                            </a:schemeClr>
                          </a:solidFill>
                          <a:effectLst/>
                        </a:rPr>
                        <a:t>de spécialité Arts : cinéma-audiovisuel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2B0"/>
                    </a:solidFill>
                  </a:tcPr>
                </a:tc>
                <a:tc>
                  <a:txBody>
                    <a:bodyPr/>
                    <a:lstStyle/>
                    <a:p>
                      <a:pPr algn="l" rtl="0" fontAlgn="ctr"/>
                      <a:r>
                        <a:rPr lang="fr-FR" sz="1100" b="0" u="none" strike="noStrike" dirty="0" smtClean="0">
                          <a:solidFill>
                            <a:schemeClr val="tx1">
                              <a:lumMod val="95000"/>
                              <a:lumOff val="5000"/>
                            </a:schemeClr>
                          </a:solidFill>
                          <a:effectLst/>
                        </a:rPr>
                        <a:t> 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2B0"/>
                    </a:solidFill>
                  </a:tcPr>
                </a:tc>
                <a:extLst>
                  <a:ext uri="{0D108BD9-81ED-4DB2-BD59-A6C34878D82A}">
                    <a16:rowId xmlns:a16="http://schemas.microsoft.com/office/drawing/2014/main" val="2099532172"/>
                  </a:ext>
                </a:extLst>
              </a:tr>
              <a:tr h="216000">
                <a:tc>
                  <a:txBody>
                    <a:bodyPr/>
                    <a:lstStyle/>
                    <a:p>
                      <a:pPr algn="l" rtl="0" fontAlgn="ctr"/>
                      <a:r>
                        <a:rPr lang="fr-FR" sz="1100" b="0" u="none" strike="noStrike" dirty="0" smtClean="0">
                          <a:solidFill>
                            <a:schemeClr val="tx1">
                              <a:lumMod val="95000"/>
                              <a:lumOff val="5000"/>
                            </a:schemeClr>
                          </a:solidFill>
                          <a:effectLst/>
                        </a:rPr>
                        <a:t> Enseignement </a:t>
                      </a:r>
                      <a:r>
                        <a:rPr lang="fr-FR" sz="1100" b="0" u="none" strike="noStrike" dirty="0">
                          <a:solidFill>
                            <a:schemeClr val="tx1">
                              <a:lumMod val="95000"/>
                              <a:lumOff val="5000"/>
                            </a:schemeClr>
                          </a:solidFill>
                          <a:effectLst/>
                        </a:rPr>
                        <a:t>de spécialité Arts : musique</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D58F"/>
                    </a:solidFill>
                  </a:tcPr>
                </a:tc>
                <a:tc>
                  <a:txBody>
                    <a:bodyPr/>
                    <a:lstStyle/>
                    <a:p>
                      <a:pPr algn="l" rtl="0" fontAlgn="ctr"/>
                      <a:r>
                        <a:rPr lang="fr-FR" sz="1100" b="0" u="none" strike="noStrike" dirty="0" smtClean="0">
                          <a:solidFill>
                            <a:schemeClr val="tx1">
                              <a:lumMod val="95000"/>
                              <a:lumOff val="5000"/>
                            </a:schemeClr>
                          </a:solidFill>
                          <a:effectLst/>
                        </a:rPr>
                        <a:t> 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D58F"/>
                    </a:solidFill>
                  </a:tcPr>
                </a:tc>
                <a:extLst>
                  <a:ext uri="{0D108BD9-81ED-4DB2-BD59-A6C34878D82A}">
                    <a16:rowId xmlns:a16="http://schemas.microsoft.com/office/drawing/2014/main" val="1295299048"/>
                  </a:ext>
                </a:extLst>
              </a:tr>
              <a:tr h="216000">
                <a:tc>
                  <a:txBody>
                    <a:bodyPr/>
                    <a:lstStyle/>
                    <a:p>
                      <a:pPr algn="l" rtl="0" fontAlgn="ctr"/>
                      <a:r>
                        <a:rPr lang="fr-FR" sz="1100" b="0" u="none" strike="noStrike" dirty="0" smtClean="0">
                          <a:solidFill>
                            <a:schemeClr val="tx1">
                              <a:lumMod val="95000"/>
                              <a:lumOff val="5000"/>
                            </a:schemeClr>
                          </a:solidFill>
                          <a:effectLst/>
                        </a:rPr>
                        <a:t> Enseignement </a:t>
                      </a:r>
                      <a:r>
                        <a:rPr lang="fr-FR" sz="1100" b="0" u="none" strike="noStrike" dirty="0">
                          <a:solidFill>
                            <a:schemeClr val="tx1">
                              <a:lumMod val="95000"/>
                              <a:lumOff val="5000"/>
                            </a:schemeClr>
                          </a:solidFill>
                          <a:effectLst/>
                        </a:rPr>
                        <a:t>de spécialité Arts : arts plastiques</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2B0"/>
                    </a:solidFill>
                  </a:tcPr>
                </a:tc>
                <a:tc>
                  <a:txBody>
                    <a:bodyPr/>
                    <a:lstStyle/>
                    <a:p>
                      <a:pPr algn="l" rtl="0" fontAlgn="ctr"/>
                      <a:r>
                        <a:rPr lang="fr-FR" sz="1100" b="0" u="none" strike="noStrike" dirty="0" smtClean="0">
                          <a:solidFill>
                            <a:schemeClr val="tx1">
                              <a:lumMod val="95000"/>
                              <a:lumOff val="5000"/>
                            </a:schemeClr>
                          </a:solidFill>
                          <a:effectLst/>
                        </a:rPr>
                        <a:t> 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2B0"/>
                    </a:solidFill>
                  </a:tcPr>
                </a:tc>
                <a:extLst>
                  <a:ext uri="{0D108BD9-81ED-4DB2-BD59-A6C34878D82A}">
                    <a16:rowId xmlns:a16="http://schemas.microsoft.com/office/drawing/2014/main" val="4140755749"/>
                  </a:ext>
                </a:extLst>
              </a:tr>
              <a:tr h="216000">
                <a:tc>
                  <a:txBody>
                    <a:bodyPr/>
                    <a:lstStyle/>
                    <a:p>
                      <a:pPr algn="l" rtl="0" fontAlgn="ctr"/>
                      <a:r>
                        <a:rPr lang="fr-FR" sz="1100" b="0" u="none" strike="noStrike" dirty="0" smtClean="0">
                          <a:solidFill>
                            <a:schemeClr val="tx1">
                              <a:lumMod val="95000"/>
                              <a:lumOff val="5000"/>
                            </a:schemeClr>
                          </a:solidFill>
                          <a:effectLst/>
                        </a:rPr>
                        <a:t> Enseignement </a:t>
                      </a:r>
                      <a:r>
                        <a:rPr lang="fr-FR" sz="1100" b="0" u="none" strike="noStrike" dirty="0">
                          <a:solidFill>
                            <a:schemeClr val="tx1">
                              <a:lumMod val="95000"/>
                              <a:lumOff val="5000"/>
                            </a:schemeClr>
                          </a:solidFill>
                          <a:effectLst/>
                        </a:rPr>
                        <a:t>de spécialité Arts : arts du cirque</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D58F"/>
                    </a:solidFill>
                  </a:tcPr>
                </a:tc>
                <a:tc>
                  <a:txBody>
                    <a:bodyPr/>
                    <a:lstStyle/>
                    <a:p>
                      <a:pPr algn="l" rtl="0" fontAlgn="ctr"/>
                      <a:r>
                        <a:rPr lang="fr-FR" sz="1100" b="0" u="none" strike="noStrike" dirty="0" smtClean="0">
                          <a:solidFill>
                            <a:schemeClr val="tx1">
                              <a:lumMod val="95000"/>
                              <a:lumOff val="5000"/>
                            </a:schemeClr>
                          </a:solidFill>
                          <a:effectLst/>
                        </a:rPr>
                        <a:t> 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D58F"/>
                    </a:solidFill>
                  </a:tcPr>
                </a:tc>
                <a:extLst>
                  <a:ext uri="{0D108BD9-81ED-4DB2-BD59-A6C34878D82A}">
                    <a16:rowId xmlns:a16="http://schemas.microsoft.com/office/drawing/2014/main" val="3434092052"/>
                  </a:ext>
                </a:extLst>
              </a:tr>
              <a:tr h="216000">
                <a:tc>
                  <a:txBody>
                    <a:bodyPr/>
                    <a:lstStyle/>
                    <a:p>
                      <a:pPr algn="l" rtl="0" fontAlgn="ctr"/>
                      <a:r>
                        <a:rPr lang="fr-FR" sz="1100" b="0" u="none" strike="noStrike" dirty="0" smtClean="0">
                          <a:solidFill>
                            <a:schemeClr val="tx1">
                              <a:lumMod val="95000"/>
                              <a:lumOff val="5000"/>
                            </a:schemeClr>
                          </a:solidFill>
                          <a:effectLst/>
                        </a:rPr>
                        <a:t> Enseignement </a:t>
                      </a:r>
                      <a:r>
                        <a:rPr lang="fr-FR" sz="1100" b="0" u="none" strike="noStrike" dirty="0">
                          <a:solidFill>
                            <a:schemeClr val="tx1">
                              <a:lumMod val="95000"/>
                              <a:lumOff val="5000"/>
                            </a:schemeClr>
                          </a:solidFill>
                          <a:effectLst/>
                        </a:rPr>
                        <a:t>de spécialité Arts : histoire des arts</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solidFill>
                        <a:srgbClr val="93B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3BD50"/>
                      </a:solidFill>
                      <a:prstDash val="solid"/>
                      <a:round/>
                      <a:headEnd type="none" w="med" len="med"/>
                      <a:tailEnd type="none" w="med" len="med"/>
                    </a:lnB>
                    <a:lnTlToBr w="12700" cmpd="sng">
                      <a:noFill/>
                      <a:prstDash val="solid"/>
                    </a:lnTlToBr>
                    <a:lnBlToTr w="12700" cmpd="sng">
                      <a:noFill/>
                      <a:prstDash val="solid"/>
                    </a:lnBlToTr>
                    <a:solidFill>
                      <a:srgbClr val="CFE2B0"/>
                    </a:solidFill>
                  </a:tcPr>
                </a:tc>
                <a:tc>
                  <a:txBody>
                    <a:bodyPr/>
                    <a:lstStyle/>
                    <a:p>
                      <a:pPr algn="l" rtl="0" fontAlgn="ctr"/>
                      <a:r>
                        <a:rPr lang="fr-FR" sz="1100" b="0" u="none" strike="noStrike" dirty="0" smtClean="0">
                          <a:solidFill>
                            <a:schemeClr val="tx1">
                              <a:lumMod val="95000"/>
                              <a:lumOff val="5000"/>
                            </a:schemeClr>
                          </a:solidFill>
                          <a:effectLst/>
                        </a:rPr>
                        <a:t> L</a:t>
                      </a:r>
                      <a:endParaRPr lang="fr-FR" sz="1100" b="0" i="0" u="none" strike="noStrike" dirty="0">
                        <a:solidFill>
                          <a:schemeClr val="tx1">
                            <a:lumMod val="95000"/>
                            <a:lumOff val="5000"/>
                          </a:schemeClr>
                        </a:solidFill>
                        <a:effectLst/>
                        <a:latin typeface="Arial" panose="020B0604020202020204" pitchFamily="34" charset="0"/>
                      </a:endParaRPr>
                    </a:p>
                  </a:txBody>
                  <a:tcPr marL="1177" marR="1177" marT="1177" marB="0" anchor="ctr">
                    <a:lnL w="12700" cap="flat" cmpd="sng" algn="ctr">
                      <a:noFill/>
                      <a:prstDash val="solid"/>
                      <a:round/>
                      <a:headEnd type="none" w="med" len="med"/>
                      <a:tailEnd type="none" w="med" len="med"/>
                    </a:lnL>
                    <a:lnR w="12700" cap="flat" cmpd="sng" algn="ctr">
                      <a:solidFill>
                        <a:srgbClr val="93BD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3BD50"/>
                      </a:solidFill>
                      <a:prstDash val="solid"/>
                      <a:round/>
                      <a:headEnd type="none" w="med" len="med"/>
                      <a:tailEnd type="none" w="med" len="med"/>
                    </a:lnB>
                    <a:lnTlToBr w="12700" cmpd="sng">
                      <a:noFill/>
                      <a:prstDash val="solid"/>
                    </a:lnTlToBr>
                    <a:lnBlToTr w="12700" cmpd="sng">
                      <a:noFill/>
                      <a:prstDash val="solid"/>
                    </a:lnBlToTr>
                    <a:solidFill>
                      <a:srgbClr val="CFE2B0"/>
                    </a:solidFill>
                  </a:tcPr>
                </a:tc>
                <a:extLst>
                  <a:ext uri="{0D108BD9-81ED-4DB2-BD59-A6C34878D82A}">
                    <a16:rowId xmlns:a16="http://schemas.microsoft.com/office/drawing/2014/main" val="420444527"/>
                  </a:ext>
                </a:extLst>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634719540"/>
              </p:ext>
            </p:extLst>
          </p:nvPr>
        </p:nvGraphicFramePr>
        <p:xfrm>
          <a:off x="107505" y="1835877"/>
          <a:ext cx="2376264" cy="1447021"/>
        </p:xfrm>
        <a:graphic>
          <a:graphicData uri="http://schemas.openxmlformats.org/drawingml/2006/table">
            <a:tbl>
              <a:tblPr firstRow="1" firstCol="1" bandRow="1">
                <a:tableStyleId>{5C22544A-7EE6-4342-B048-85BDC9FD1C3A}</a:tableStyleId>
              </a:tblPr>
              <a:tblGrid>
                <a:gridCol w="1728191">
                  <a:extLst>
                    <a:ext uri="{9D8B030D-6E8A-4147-A177-3AD203B41FA5}">
                      <a16:colId xmlns:a16="http://schemas.microsoft.com/office/drawing/2014/main" val="2810236501"/>
                    </a:ext>
                  </a:extLst>
                </a:gridCol>
                <a:gridCol w="648073">
                  <a:extLst>
                    <a:ext uri="{9D8B030D-6E8A-4147-A177-3AD203B41FA5}">
                      <a16:colId xmlns:a16="http://schemas.microsoft.com/office/drawing/2014/main" val="4028809082"/>
                    </a:ext>
                  </a:extLst>
                </a:gridCol>
              </a:tblGrid>
              <a:tr h="447841">
                <a:tc>
                  <a:txBody>
                    <a:bodyPr/>
                    <a:lstStyle/>
                    <a:p>
                      <a:pPr algn="l">
                        <a:lnSpc>
                          <a:spcPct val="107000"/>
                        </a:lnSpc>
                        <a:spcAft>
                          <a:spcPts val="0"/>
                        </a:spcAft>
                      </a:pPr>
                      <a:r>
                        <a:rPr lang="fr-FR" sz="1100" b="0" u="none" strike="noStrike" kern="1200" dirty="0" smtClean="0">
                          <a:solidFill>
                            <a:schemeClr val="tx1">
                              <a:lumMod val="95000"/>
                              <a:lumOff val="5000"/>
                            </a:schemeClr>
                          </a:solidFill>
                          <a:effectLst/>
                          <a:latin typeface="+mn-lt"/>
                          <a:ea typeface="+mn-ea"/>
                          <a:cs typeface="+mn-cs"/>
                        </a:rPr>
                        <a:t>Chorale</a:t>
                      </a:r>
                      <a:endParaRPr lang="fr-FR" sz="1100" b="0" u="none" strike="noStrike" kern="1200" dirty="0">
                        <a:solidFill>
                          <a:schemeClr val="tx1">
                            <a:lumMod val="95000"/>
                            <a:lumOff val="5000"/>
                          </a:schemeClr>
                        </a:solidFill>
                        <a:effectLst/>
                        <a:latin typeface="+mn-lt"/>
                        <a:ea typeface="+mn-ea"/>
                        <a:cs typeface="+mn-cs"/>
                      </a:endParaRPr>
                    </a:p>
                  </a:txBody>
                  <a:tcPr marL="37838" marR="3783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AD58F"/>
                    </a:solidFill>
                  </a:tcPr>
                </a:tc>
                <a:tc>
                  <a:txBody>
                    <a:bodyPr/>
                    <a:lstStyle/>
                    <a:p>
                      <a:pPr algn="l">
                        <a:lnSpc>
                          <a:spcPct val="107000"/>
                        </a:lnSpc>
                        <a:spcAft>
                          <a:spcPts val="0"/>
                        </a:spcAft>
                      </a:pPr>
                      <a:r>
                        <a:rPr lang="fr-FR" sz="1100" b="0" u="none" strike="noStrike" kern="1200" dirty="0" smtClean="0">
                          <a:solidFill>
                            <a:schemeClr val="tx1">
                              <a:lumMod val="95000"/>
                              <a:lumOff val="5000"/>
                            </a:schemeClr>
                          </a:solidFill>
                          <a:effectLst/>
                          <a:latin typeface="+mn-lt"/>
                          <a:ea typeface="+mn-ea"/>
                          <a:cs typeface="+mn-cs"/>
                        </a:rPr>
                        <a:t>Ecole  Collège</a:t>
                      </a:r>
                      <a:endParaRPr lang="fr-FR" sz="1100" b="0" u="none" strike="noStrike" kern="1200" dirty="0">
                        <a:solidFill>
                          <a:schemeClr val="tx1">
                            <a:lumMod val="95000"/>
                            <a:lumOff val="5000"/>
                          </a:schemeClr>
                        </a:solidFill>
                        <a:effectLst/>
                        <a:latin typeface="+mn-lt"/>
                        <a:ea typeface="+mn-ea"/>
                        <a:cs typeface="+mn-cs"/>
                      </a:endParaRPr>
                    </a:p>
                  </a:txBody>
                  <a:tcPr marL="37838" marR="3783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AD58F"/>
                    </a:solidFill>
                  </a:tcPr>
                </a:tc>
                <a:extLst>
                  <a:ext uri="{0D108BD9-81ED-4DB2-BD59-A6C34878D82A}">
                    <a16:rowId xmlns:a16="http://schemas.microsoft.com/office/drawing/2014/main" val="3184770101"/>
                  </a:ext>
                </a:extLst>
              </a:tr>
              <a:tr h="432048">
                <a:tc>
                  <a:txBody>
                    <a:bodyPr/>
                    <a:lstStyle/>
                    <a:p>
                      <a:pPr marL="0" marR="0" lvl="0" indent="0" algn="l" defTabSz="914411" rtl="0" eaLnBrk="1" fontAlgn="auto" latinLnBrk="0" hangingPunct="1">
                        <a:lnSpc>
                          <a:spcPct val="107000"/>
                        </a:lnSpc>
                        <a:spcBef>
                          <a:spcPts val="0"/>
                        </a:spcBef>
                        <a:spcAft>
                          <a:spcPts val="0"/>
                        </a:spcAft>
                        <a:buClrTx/>
                        <a:buSzTx/>
                        <a:buFontTx/>
                        <a:buNone/>
                        <a:tabLst/>
                        <a:defRPr/>
                      </a:pPr>
                      <a:r>
                        <a:rPr lang="fr-FR" sz="1100" b="0" u="none" strike="noStrike" kern="1200" dirty="0" smtClean="0">
                          <a:solidFill>
                            <a:schemeClr val="tx1">
                              <a:lumMod val="95000"/>
                              <a:lumOff val="5000"/>
                            </a:schemeClr>
                          </a:solidFill>
                          <a:effectLst/>
                          <a:latin typeface="+mn-lt"/>
                          <a:ea typeface="+mn-ea"/>
                          <a:cs typeface="+mn-cs"/>
                        </a:rPr>
                        <a:t>Classe orchestre</a:t>
                      </a:r>
                    </a:p>
                  </a:txBody>
                  <a:tcPr marL="37838" marR="3783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2B0"/>
                    </a:solidFill>
                  </a:tcPr>
                </a:tc>
                <a:tc>
                  <a:txBody>
                    <a:bodyPr/>
                    <a:lstStyle/>
                    <a:p>
                      <a:pPr algn="l">
                        <a:lnSpc>
                          <a:spcPct val="107000"/>
                        </a:lnSpc>
                        <a:spcAft>
                          <a:spcPts val="0"/>
                        </a:spcAft>
                      </a:pPr>
                      <a:r>
                        <a:rPr lang="fr-FR" sz="1100" b="0" u="none" strike="noStrike" kern="1200" dirty="0" smtClean="0">
                          <a:solidFill>
                            <a:schemeClr val="tx1">
                              <a:lumMod val="95000"/>
                              <a:lumOff val="5000"/>
                            </a:schemeClr>
                          </a:solidFill>
                          <a:effectLst/>
                          <a:latin typeface="+mn-lt"/>
                          <a:ea typeface="+mn-ea"/>
                          <a:cs typeface="+mn-cs"/>
                        </a:rPr>
                        <a:t>Ecole  Collège</a:t>
                      </a:r>
                      <a:endParaRPr lang="fr-FR" sz="1100" b="0" u="none" strike="noStrike" kern="1200" dirty="0">
                        <a:solidFill>
                          <a:schemeClr val="tx1">
                            <a:lumMod val="95000"/>
                            <a:lumOff val="5000"/>
                          </a:schemeClr>
                        </a:solidFill>
                        <a:effectLst/>
                        <a:latin typeface="+mn-lt"/>
                        <a:ea typeface="+mn-ea"/>
                        <a:cs typeface="+mn-cs"/>
                      </a:endParaRPr>
                    </a:p>
                  </a:txBody>
                  <a:tcPr marL="37838" marR="3783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2B0"/>
                    </a:solidFill>
                  </a:tcPr>
                </a:tc>
                <a:extLst>
                  <a:ext uri="{0D108BD9-81ED-4DB2-BD59-A6C34878D82A}">
                    <a16:rowId xmlns:a16="http://schemas.microsoft.com/office/drawing/2014/main" val="2458638349"/>
                  </a:ext>
                </a:extLst>
              </a:tr>
              <a:tr h="567132">
                <a:tc>
                  <a:txBody>
                    <a:bodyPr/>
                    <a:lstStyle/>
                    <a:p>
                      <a:pPr marL="0" marR="0" lvl="0" indent="0" algn="l" defTabSz="914411" rtl="0" eaLnBrk="1" fontAlgn="auto" latinLnBrk="0" hangingPunct="1">
                        <a:lnSpc>
                          <a:spcPct val="107000"/>
                        </a:lnSpc>
                        <a:spcBef>
                          <a:spcPts val="0"/>
                        </a:spcBef>
                        <a:spcAft>
                          <a:spcPts val="0"/>
                        </a:spcAft>
                        <a:buClrTx/>
                        <a:buSzTx/>
                        <a:buFontTx/>
                        <a:buNone/>
                        <a:tabLst/>
                        <a:defRPr/>
                      </a:pPr>
                      <a:r>
                        <a:rPr lang="fr-FR" sz="1100" b="0" u="none" strike="noStrike" kern="1200" dirty="0" smtClean="0">
                          <a:solidFill>
                            <a:schemeClr val="tx1">
                              <a:lumMod val="95000"/>
                              <a:lumOff val="5000"/>
                            </a:schemeClr>
                          </a:solidFill>
                          <a:effectLst/>
                          <a:latin typeface="+mn-lt"/>
                          <a:ea typeface="+mn-ea"/>
                          <a:cs typeface="+mn-cs"/>
                        </a:rPr>
                        <a:t>Enseignement facultatif </a:t>
                      </a:r>
                    </a:p>
                    <a:p>
                      <a:pPr marL="0" marR="0" lvl="0" indent="0" algn="l" defTabSz="914411" rtl="0" eaLnBrk="1" fontAlgn="auto" latinLnBrk="0" hangingPunct="1">
                        <a:lnSpc>
                          <a:spcPct val="107000"/>
                        </a:lnSpc>
                        <a:spcBef>
                          <a:spcPts val="0"/>
                        </a:spcBef>
                        <a:spcAft>
                          <a:spcPts val="0"/>
                        </a:spcAft>
                        <a:buClrTx/>
                        <a:buSzTx/>
                        <a:buFontTx/>
                        <a:buNone/>
                        <a:tabLst/>
                        <a:defRPr/>
                      </a:pPr>
                      <a:r>
                        <a:rPr lang="fr-FR" sz="1100" b="0" u="none" strike="noStrike" kern="1200" dirty="0" smtClean="0">
                          <a:solidFill>
                            <a:schemeClr val="tx1">
                              <a:lumMod val="95000"/>
                              <a:lumOff val="5000"/>
                            </a:schemeClr>
                          </a:solidFill>
                          <a:effectLst/>
                          <a:latin typeface="+mn-lt"/>
                          <a:ea typeface="+mn-ea"/>
                          <a:cs typeface="+mn-cs"/>
                        </a:rPr>
                        <a:t>de chant choral</a:t>
                      </a:r>
                      <a:endParaRPr lang="fr-FR" sz="1100" b="0" u="none" strike="noStrike" kern="1200" dirty="0">
                        <a:solidFill>
                          <a:schemeClr val="tx1">
                            <a:lumMod val="95000"/>
                            <a:lumOff val="5000"/>
                          </a:schemeClr>
                        </a:solidFill>
                        <a:effectLst/>
                        <a:latin typeface="+mn-lt"/>
                        <a:ea typeface="+mn-ea"/>
                        <a:cs typeface="+mn-cs"/>
                      </a:endParaRPr>
                    </a:p>
                  </a:txBody>
                  <a:tcPr marL="37838" marR="3783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AD58F"/>
                    </a:solidFill>
                  </a:tcPr>
                </a:tc>
                <a:tc>
                  <a:txBody>
                    <a:bodyPr/>
                    <a:lstStyle/>
                    <a:p>
                      <a:pPr algn="l">
                        <a:lnSpc>
                          <a:spcPct val="107000"/>
                        </a:lnSpc>
                        <a:spcAft>
                          <a:spcPts val="0"/>
                        </a:spcAft>
                      </a:pPr>
                      <a:r>
                        <a:rPr lang="fr-FR" sz="1100" b="0" u="none" strike="noStrike" kern="1200" dirty="0" smtClean="0">
                          <a:solidFill>
                            <a:schemeClr val="tx1">
                              <a:lumMod val="95000"/>
                              <a:lumOff val="5000"/>
                            </a:schemeClr>
                          </a:solidFill>
                          <a:effectLst/>
                          <a:latin typeface="+mn-lt"/>
                          <a:ea typeface="+mn-ea"/>
                          <a:cs typeface="+mn-cs"/>
                        </a:rPr>
                        <a:t>Collège</a:t>
                      </a:r>
                      <a:endParaRPr lang="fr-FR" sz="1100" b="0" u="none" strike="noStrike" kern="1200" dirty="0">
                        <a:solidFill>
                          <a:schemeClr val="tx1">
                            <a:lumMod val="95000"/>
                            <a:lumOff val="5000"/>
                          </a:schemeClr>
                        </a:solidFill>
                        <a:effectLst/>
                        <a:latin typeface="+mn-lt"/>
                        <a:ea typeface="+mn-ea"/>
                        <a:cs typeface="+mn-cs"/>
                      </a:endParaRPr>
                    </a:p>
                  </a:txBody>
                  <a:tcPr marL="37838" marR="3783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AD58F"/>
                    </a:solidFill>
                  </a:tcPr>
                </a:tc>
                <a:extLst>
                  <a:ext uri="{0D108BD9-81ED-4DB2-BD59-A6C34878D82A}">
                    <a16:rowId xmlns:a16="http://schemas.microsoft.com/office/drawing/2014/main" val="269406392"/>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278458186"/>
              </p:ext>
            </p:extLst>
          </p:nvPr>
        </p:nvGraphicFramePr>
        <p:xfrm>
          <a:off x="107505" y="3507854"/>
          <a:ext cx="2376264" cy="432048"/>
        </p:xfrm>
        <a:graphic>
          <a:graphicData uri="http://schemas.openxmlformats.org/drawingml/2006/table">
            <a:tbl>
              <a:tblPr firstRow="1" firstCol="1" bandRow="1">
                <a:tableStyleId>{5C22544A-7EE6-4342-B048-85BDC9FD1C3A}</a:tableStyleId>
              </a:tblPr>
              <a:tblGrid>
                <a:gridCol w="1732592">
                  <a:extLst>
                    <a:ext uri="{9D8B030D-6E8A-4147-A177-3AD203B41FA5}">
                      <a16:colId xmlns:a16="http://schemas.microsoft.com/office/drawing/2014/main" val="1810267556"/>
                    </a:ext>
                  </a:extLst>
                </a:gridCol>
                <a:gridCol w="643672">
                  <a:extLst>
                    <a:ext uri="{9D8B030D-6E8A-4147-A177-3AD203B41FA5}">
                      <a16:colId xmlns:a16="http://schemas.microsoft.com/office/drawing/2014/main" val="1059223157"/>
                    </a:ext>
                  </a:extLst>
                </a:gridCol>
              </a:tblGrid>
              <a:tr h="432048">
                <a:tc>
                  <a:txBody>
                    <a:bodyPr/>
                    <a:lstStyle/>
                    <a:p>
                      <a:pPr algn="just">
                        <a:lnSpc>
                          <a:spcPct val="107000"/>
                        </a:lnSpc>
                        <a:spcAft>
                          <a:spcPts val="0"/>
                        </a:spcAft>
                      </a:pPr>
                      <a:r>
                        <a:rPr lang="fr-FR" sz="1100" b="0" u="none" strike="noStrike" kern="1200" dirty="0">
                          <a:solidFill>
                            <a:schemeClr val="tx1">
                              <a:lumMod val="95000"/>
                              <a:lumOff val="5000"/>
                            </a:schemeClr>
                          </a:solidFill>
                          <a:effectLst/>
                          <a:latin typeface="+mn-lt"/>
                          <a:ea typeface="+mn-ea"/>
                          <a:cs typeface="+mn-cs"/>
                        </a:rPr>
                        <a:t>Enseignement expérimental d’éloquence</a:t>
                      </a:r>
                    </a:p>
                  </a:txBody>
                  <a:tcPr marL="37838" marR="3783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2B0"/>
                    </a:solidFill>
                  </a:tcPr>
                </a:tc>
                <a:tc>
                  <a:txBody>
                    <a:bodyPr/>
                    <a:lstStyle/>
                    <a:p>
                      <a:pPr algn="just">
                        <a:lnSpc>
                          <a:spcPct val="107000"/>
                        </a:lnSpc>
                        <a:spcAft>
                          <a:spcPts val="0"/>
                        </a:spcAft>
                      </a:pPr>
                      <a:r>
                        <a:rPr lang="fr-FR" sz="1100" b="0" u="none" strike="noStrike" kern="1200" dirty="0" smtClean="0">
                          <a:solidFill>
                            <a:schemeClr val="tx1">
                              <a:lumMod val="95000"/>
                              <a:lumOff val="5000"/>
                            </a:schemeClr>
                          </a:solidFill>
                          <a:effectLst/>
                          <a:latin typeface="+mn-lt"/>
                          <a:ea typeface="+mn-ea"/>
                          <a:cs typeface="+mn-cs"/>
                        </a:rPr>
                        <a:t>Collège</a:t>
                      </a:r>
                      <a:endParaRPr lang="fr-FR" sz="1100" b="0" u="none" strike="noStrike" kern="1200" dirty="0">
                        <a:solidFill>
                          <a:schemeClr val="tx1">
                            <a:lumMod val="95000"/>
                            <a:lumOff val="5000"/>
                          </a:schemeClr>
                        </a:solidFill>
                        <a:effectLst/>
                        <a:latin typeface="+mn-lt"/>
                        <a:ea typeface="+mn-ea"/>
                        <a:cs typeface="+mn-cs"/>
                      </a:endParaRPr>
                    </a:p>
                  </a:txBody>
                  <a:tcPr marL="37838" marR="3783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2B0"/>
                    </a:solidFill>
                  </a:tcPr>
                </a:tc>
                <a:extLst>
                  <a:ext uri="{0D108BD9-81ED-4DB2-BD59-A6C34878D82A}">
                    <a16:rowId xmlns:a16="http://schemas.microsoft.com/office/drawing/2014/main" val="446572845"/>
                  </a:ext>
                </a:extLst>
              </a:tr>
            </a:tbl>
          </a:graphicData>
        </a:graphic>
      </p:graphicFrame>
      <p:sp>
        <p:nvSpPr>
          <p:cNvPr id="7" name="Espace réservé du pied de page 4"/>
          <p:cNvSpPr txBox="1">
            <a:spLocks/>
          </p:cNvSpPr>
          <p:nvPr/>
        </p:nvSpPr>
        <p:spPr bwMode="gray">
          <a:xfrm>
            <a:off x="7380000" y="4914000"/>
            <a:ext cx="18002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2.2. Les enseignements artistiques</a:t>
            </a:r>
            <a:endParaRPr lang="fr-FR" dirty="0"/>
          </a:p>
        </p:txBody>
      </p:sp>
    </p:spTree>
    <p:extLst>
      <p:ext uri="{BB962C8B-B14F-4D97-AF65-F5344CB8AC3E}">
        <p14:creationId xmlns:p14="http://schemas.microsoft.com/office/powerpoint/2010/main" val="3080011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7824" y="1275606"/>
            <a:ext cx="5832648" cy="2246769"/>
          </a:xfrm>
          <a:prstGeom prst="rect">
            <a:avLst/>
          </a:prstGeom>
          <a:noFill/>
        </p:spPr>
        <p:txBody>
          <a:bodyPr wrap="square" rtlCol="0">
            <a:spAutoFit/>
          </a:bodyPr>
          <a:lstStyle/>
          <a:p>
            <a:pPr algn="ctr"/>
            <a:r>
              <a:rPr lang="fr-FR" sz="2800" b="1" dirty="0" smtClean="0">
                <a:latin typeface="Calibri Light" panose="020F0302020204030204" pitchFamily="34" charset="0"/>
                <a:cs typeface="Calibri Light" panose="020F0302020204030204" pitchFamily="34" charset="0"/>
              </a:rPr>
              <a:t>Vidéo</a:t>
            </a:r>
          </a:p>
          <a:p>
            <a:pPr algn="ctr"/>
            <a:endParaRPr lang="fr-FR" sz="2800" b="1" dirty="0" smtClean="0">
              <a:latin typeface="Calibri Light" panose="020F0302020204030204" pitchFamily="34" charset="0"/>
              <a:cs typeface="Calibri Light" panose="020F0302020204030204" pitchFamily="34" charset="0"/>
            </a:endParaRPr>
          </a:p>
          <a:p>
            <a:pPr algn="ctr"/>
            <a:r>
              <a:rPr lang="fr-FR" sz="2800" b="1" dirty="0" smtClean="0">
                <a:latin typeface="Calibri Light" panose="020F0302020204030204" pitchFamily="34" charset="0"/>
                <a:cs typeface="Calibri Light" panose="020F0302020204030204" pitchFamily="34" charset="0"/>
              </a:rPr>
              <a:t>Renseigner un enseignement artistique</a:t>
            </a:r>
          </a:p>
          <a:p>
            <a:pPr algn="ctr"/>
            <a:r>
              <a:rPr lang="fr-FR" sz="2800" b="1" dirty="0" smtClean="0">
                <a:latin typeface="Calibri Light" panose="020F0302020204030204" pitchFamily="34" charset="0"/>
                <a:cs typeface="Calibri Light" panose="020F0302020204030204" pitchFamily="34" charset="0"/>
              </a:rPr>
              <a:t>et</a:t>
            </a:r>
          </a:p>
          <a:p>
            <a:pPr algn="ctr"/>
            <a:r>
              <a:rPr lang="fr-FR" sz="2800" b="1" dirty="0" smtClean="0">
                <a:latin typeface="Calibri Light" panose="020F0302020204030204" pitchFamily="34" charset="0"/>
                <a:cs typeface="Calibri Light" panose="020F0302020204030204" pitchFamily="34" charset="0"/>
              </a:rPr>
              <a:t>Saisir une classe ou un groupe d’élèves</a:t>
            </a:r>
            <a:endParaRPr lang="fr-FR" sz="2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6316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t>Direction générale de l’enseignement scolaire</a:t>
            </a:r>
            <a:endParaRPr lang="fr-FR" dirty="0"/>
          </a:p>
        </p:txBody>
      </p:sp>
      <p:sp>
        <p:nvSpPr>
          <p:cNvPr id="10" name="Espace réservé du pied de page 4"/>
          <p:cNvSpPr txBox="1">
            <a:spLocks/>
          </p:cNvSpPr>
          <p:nvPr/>
        </p:nvSpPr>
        <p:spPr bwMode="gray">
          <a:xfrm>
            <a:off x="8172400" y="4773327"/>
            <a:ext cx="648072"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2.1. Les axes</a:t>
            </a:r>
            <a:endParaRPr lang="fr-FR" dirty="0"/>
          </a:p>
        </p:txBody>
      </p:sp>
      <p:sp>
        <p:nvSpPr>
          <p:cNvPr id="3" name="ZoneTexte 2"/>
          <p:cNvSpPr txBox="1"/>
          <p:nvPr/>
        </p:nvSpPr>
        <p:spPr>
          <a:xfrm>
            <a:off x="2002872" y="4227934"/>
            <a:ext cx="5053628" cy="369332"/>
          </a:xfrm>
          <a:prstGeom prst="rect">
            <a:avLst/>
          </a:prstGeom>
          <a:noFill/>
        </p:spPr>
        <p:txBody>
          <a:bodyPr wrap="none" rtlCol="0">
            <a:spAutoFit/>
          </a:bodyPr>
          <a:lstStyle/>
          <a:p>
            <a:r>
              <a:rPr lang="fr-FR" dirty="0" smtClean="0"/>
              <a:t>Vidéo : Projet d’éducation artistique et culturelle</a:t>
            </a:r>
            <a:endParaRPr lang="fr-FR" dirty="0"/>
          </a:p>
        </p:txBody>
      </p:sp>
      <p:pic>
        <p:nvPicPr>
          <p:cNvPr id="2" name="Image 1"/>
          <p:cNvPicPr>
            <a:picLocks noChangeAspect="1"/>
          </p:cNvPicPr>
          <p:nvPr/>
        </p:nvPicPr>
        <p:blipFill>
          <a:blip r:embed="rId2"/>
          <a:stretch>
            <a:fillRect/>
          </a:stretch>
        </p:blipFill>
        <p:spPr>
          <a:xfrm>
            <a:off x="1331640" y="555526"/>
            <a:ext cx="5958727" cy="3351784"/>
          </a:xfrm>
          <a:prstGeom prst="rect">
            <a:avLst/>
          </a:prstGeom>
        </p:spPr>
      </p:pic>
    </p:spTree>
    <p:extLst>
      <p:ext uri="{BB962C8B-B14F-4D97-AF65-F5344CB8AC3E}">
        <p14:creationId xmlns:p14="http://schemas.microsoft.com/office/powerpoint/2010/main" val="1555869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XX/XX/XXXX</a:t>
            </a:r>
            <a:endParaRPr lang="fr-FR" dirty="0"/>
          </a:p>
        </p:txBody>
      </p:sp>
      <p:sp>
        <p:nvSpPr>
          <p:cNvPr id="3" name="Espace réservé du numéro de diapositive 2"/>
          <p:cNvSpPr>
            <a:spLocks noGrp="1"/>
          </p:cNvSpPr>
          <p:nvPr>
            <p:ph type="sldNum" sz="quarter" idx="12"/>
          </p:nvPr>
        </p:nvSpPr>
        <p:spPr/>
        <p:txBody>
          <a:bodyPr/>
          <a:lstStyle/>
          <a:p>
            <a:fld id="{10C140CD-8AED-46FF-A9A2-77308F3F39AE}" type="slidenum">
              <a:rPr lang="fr-FR" smtClean="0"/>
              <a:pPr/>
              <a:t>13</a:t>
            </a:fld>
            <a:endParaRPr lang="fr-FR" dirty="0"/>
          </a:p>
        </p:txBody>
      </p:sp>
      <p:sp>
        <p:nvSpPr>
          <p:cNvPr id="4" name="Titre 3"/>
          <p:cNvSpPr>
            <a:spLocks noGrp="1"/>
          </p:cNvSpPr>
          <p:nvPr>
            <p:ph type="title"/>
          </p:nvPr>
        </p:nvSpPr>
        <p:spPr/>
        <p:txBody>
          <a:bodyPr/>
          <a:lstStyle/>
          <a:p>
            <a:endParaRPr lang="fr-FR"/>
          </a:p>
        </p:txBody>
      </p:sp>
      <p:sp>
        <p:nvSpPr>
          <p:cNvPr id="5" name="Étoile à 12 branches 45"/>
          <p:cNvSpPr>
            <a:spLocks noChangeAspect="1"/>
          </p:cNvSpPr>
          <p:nvPr/>
        </p:nvSpPr>
        <p:spPr>
          <a:xfrm>
            <a:off x="3777732" y="1225823"/>
            <a:ext cx="2090695" cy="2570968"/>
          </a:xfrm>
          <a:prstGeom prst="round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Forme libre 23"/>
          <p:cNvSpPr/>
          <p:nvPr/>
        </p:nvSpPr>
        <p:spPr>
          <a:xfrm>
            <a:off x="586880" y="106271"/>
            <a:ext cx="3057821" cy="4985759"/>
          </a:xfrm>
          <a:prstGeom prst="roundRect">
            <a:avLst/>
          </a:prstGeom>
        </p:spPr>
        <p:style>
          <a:lnRef idx="2">
            <a:schemeClr val="lt1">
              <a:hueOff val="0"/>
              <a:satOff val="0"/>
              <a:lumOff val="0"/>
              <a:alphaOff val="0"/>
            </a:schemeClr>
          </a:lnRef>
          <a:fillRef idx="1">
            <a:schemeClr val="accent4">
              <a:hueOff val="8994555"/>
              <a:satOff val="-9075"/>
              <a:lumOff val="-9672"/>
              <a:alphaOff val="0"/>
            </a:schemeClr>
          </a:fillRef>
          <a:effectRef idx="0">
            <a:schemeClr val="accent4">
              <a:hueOff val="8994555"/>
              <a:satOff val="-9075"/>
              <a:lumOff val="-9672"/>
              <a:alphaOff val="0"/>
            </a:schemeClr>
          </a:effectRef>
          <a:fontRef idx="minor">
            <a:schemeClr val="lt1"/>
          </a:fontRef>
        </p:style>
        <p:txBody>
          <a:bodyPr spcFirstLastPara="0" vert="horz" wrap="square" lIns="43238" tIns="43238" rIns="43238" bIns="43238" numCol="1" spcCol="1270" anchor="t" anchorCtr="0">
            <a:noAutofit/>
          </a:bodyPr>
          <a:lstStyle/>
          <a:p>
            <a:pPr algn="ctr" defTabSz="444506">
              <a:lnSpc>
                <a:spcPct val="90000"/>
              </a:lnSpc>
              <a:spcBef>
                <a:spcPct val="0"/>
              </a:spcBef>
              <a:spcAft>
                <a:spcPct val="35000"/>
              </a:spcAft>
            </a:pPr>
            <a:endParaRPr lang="fr-FR" sz="1200" dirty="0" smtClean="0"/>
          </a:p>
          <a:p>
            <a:pPr algn="ctr" defTabSz="444506">
              <a:lnSpc>
                <a:spcPct val="90000"/>
              </a:lnSpc>
              <a:spcBef>
                <a:spcPct val="0"/>
              </a:spcBef>
              <a:spcAft>
                <a:spcPct val="35000"/>
              </a:spcAft>
            </a:pPr>
            <a:endParaRPr lang="fr-FR" sz="1200" dirty="0"/>
          </a:p>
          <a:p>
            <a:pPr algn="ctr" defTabSz="444506">
              <a:lnSpc>
                <a:spcPct val="90000"/>
              </a:lnSpc>
              <a:spcBef>
                <a:spcPct val="0"/>
              </a:spcBef>
              <a:spcAft>
                <a:spcPct val="35000"/>
              </a:spcAft>
            </a:pPr>
            <a:endParaRPr lang="fr-FR" sz="1200" dirty="0" smtClean="0"/>
          </a:p>
          <a:p>
            <a:pPr algn="ctr" defTabSz="444506">
              <a:lnSpc>
                <a:spcPct val="90000"/>
              </a:lnSpc>
              <a:spcBef>
                <a:spcPct val="0"/>
              </a:spcBef>
              <a:spcAft>
                <a:spcPct val="35000"/>
              </a:spcAft>
            </a:pPr>
            <a:endParaRPr lang="fr-FR" sz="1200" dirty="0"/>
          </a:p>
          <a:p>
            <a:pPr algn="ctr" defTabSz="444506">
              <a:lnSpc>
                <a:spcPct val="90000"/>
              </a:lnSpc>
              <a:spcBef>
                <a:spcPct val="0"/>
              </a:spcBef>
              <a:spcAft>
                <a:spcPct val="35000"/>
              </a:spcAft>
            </a:pPr>
            <a:endParaRPr lang="fr-FR" sz="1200" dirty="0" smtClean="0"/>
          </a:p>
          <a:p>
            <a:pPr algn="ctr" defTabSz="444506">
              <a:lnSpc>
                <a:spcPct val="90000"/>
              </a:lnSpc>
              <a:spcBef>
                <a:spcPct val="0"/>
              </a:spcBef>
              <a:spcAft>
                <a:spcPct val="35000"/>
              </a:spcAft>
            </a:pPr>
            <a:endParaRPr lang="fr-FR" sz="1200" dirty="0"/>
          </a:p>
          <a:p>
            <a:pPr algn="ctr" defTabSz="444506">
              <a:lnSpc>
                <a:spcPct val="90000"/>
              </a:lnSpc>
              <a:spcBef>
                <a:spcPct val="0"/>
              </a:spcBef>
              <a:spcAft>
                <a:spcPct val="35000"/>
              </a:spcAft>
            </a:pPr>
            <a:endParaRPr lang="fr-FR" sz="1200" dirty="0" smtClean="0"/>
          </a:p>
          <a:p>
            <a:pPr algn="ctr" defTabSz="444506">
              <a:lnSpc>
                <a:spcPct val="90000"/>
              </a:lnSpc>
              <a:spcBef>
                <a:spcPct val="0"/>
              </a:spcBef>
              <a:spcAft>
                <a:spcPct val="35000"/>
              </a:spcAft>
            </a:pPr>
            <a:endParaRPr lang="fr-FR" sz="1200" dirty="0"/>
          </a:p>
          <a:p>
            <a:pPr algn="ctr" defTabSz="444506">
              <a:lnSpc>
                <a:spcPct val="90000"/>
              </a:lnSpc>
              <a:spcBef>
                <a:spcPct val="0"/>
              </a:spcBef>
              <a:spcAft>
                <a:spcPct val="35000"/>
              </a:spcAft>
            </a:pPr>
            <a:endParaRPr lang="fr-FR" sz="1200" dirty="0" smtClean="0"/>
          </a:p>
          <a:p>
            <a:pPr algn="ctr" defTabSz="444506">
              <a:lnSpc>
                <a:spcPct val="90000"/>
              </a:lnSpc>
              <a:spcBef>
                <a:spcPct val="0"/>
              </a:spcBef>
              <a:spcAft>
                <a:spcPct val="35000"/>
              </a:spcAft>
            </a:pPr>
            <a:endParaRPr lang="fr-FR" sz="1200" dirty="0"/>
          </a:p>
          <a:p>
            <a:pPr algn="ctr" defTabSz="444506">
              <a:lnSpc>
                <a:spcPct val="90000"/>
              </a:lnSpc>
              <a:spcBef>
                <a:spcPct val="0"/>
              </a:spcBef>
              <a:spcAft>
                <a:spcPct val="35000"/>
              </a:spcAft>
            </a:pPr>
            <a:endParaRPr lang="fr-FR" sz="1200" dirty="0" smtClean="0"/>
          </a:p>
          <a:p>
            <a:pPr algn="ctr" defTabSz="444506">
              <a:lnSpc>
                <a:spcPct val="90000"/>
              </a:lnSpc>
              <a:spcBef>
                <a:spcPct val="0"/>
              </a:spcBef>
              <a:spcAft>
                <a:spcPct val="35000"/>
              </a:spcAft>
            </a:pPr>
            <a:endParaRPr lang="fr-FR" sz="1200" dirty="0"/>
          </a:p>
          <a:p>
            <a:pPr algn="ctr" defTabSz="444506">
              <a:lnSpc>
                <a:spcPct val="90000"/>
              </a:lnSpc>
              <a:spcBef>
                <a:spcPct val="0"/>
              </a:spcBef>
              <a:spcAft>
                <a:spcPct val="35000"/>
              </a:spcAft>
            </a:pPr>
            <a:endParaRPr lang="fr-FR" sz="1200" dirty="0" smtClean="0"/>
          </a:p>
          <a:p>
            <a:pPr algn="ctr" defTabSz="444506">
              <a:lnSpc>
                <a:spcPct val="90000"/>
              </a:lnSpc>
              <a:spcBef>
                <a:spcPct val="0"/>
              </a:spcBef>
              <a:spcAft>
                <a:spcPct val="35000"/>
              </a:spcAft>
            </a:pPr>
            <a:endParaRPr lang="fr-FR" sz="1200" dirty="0"/>
          </a:p>
          <a:p>
            <a:pPr algn="ctr" defTabSz="444506">
              <a:lnSpc>
                <a:spcPct val="90000"/>
              </a:lnSpc>
              <a:spcBef>
                <a:spcPct val="0"/>
              </a:spcBef>
              <a:spcAft>
                <a:spcPct val="35000"/>
              </a:spcAft>
            </a:pPr>
            <a:endParaRPr lang="fr-FR" sz="1200" dirty="0" smtClean="0"/>
          </a:p>
          <a:p>
            <a:pPr algn="ctr" defTabSz="444506">
              <a:lnSpc>
                <a:spcPct val="90000"/>
              </a:lnSpc>
              <a:spcBef>
                <a:spcPct val="0"/>
              </a:spcBef>
              <a:spcAft>
                <a:spcPct val="35000"/>
              </a:spcAft>
            </a:pPr>
            <a:endParaRPr lang="fr-FR" sz="1200" dirty="0"/>
          </a:p>
          <a:p>
            <a:pPr algn="ctr" defTabSz="444506">
              <a:lnSpc>
                <a:spcPct val="90000"/>
              </a:lnSpc>
              <a:spcBef>
                <a:spcPct val="0"/>
              </a:spcBef>
              <a:spcAft>
                <a:spcPct val="35000"/>
              </a:spcAft>
            </a:pPr>
            <a:endParaRPr lang="fr-FR" sz="1200" dirty="0" smtClean="0"/>
          </a:p>
        </p:txBody>
      </p:sp>
      <p:sp>
        <p:nvSpPr>
          <p:cNvPr id="7" name="Forme libre 17"/>
          <p:cNvSpPr/>
          <p:nvPr/>
        </p:nvSpPr>
        <p:spPr>
          <a:xfrm>
            <a:off x="6029709" y="694175"/>
            <a:ext cx="2830133" cy="1941348"/>
          </a:xfrm>
          <a:prstGeom prst="roundRect">
            <a:avLst/>
          </a:prstGeom>
          <a:solidFill>
            <a:schemeClr val="accent5">
              <a:lumMod val="60000"/>
              <a:lumOff val="40000"/>
            </a:schemeClr>
          </a:solidFill>
        </p:spPr>
        <p:style>
          <a:lnRef idx="2">
            <a:schemeClr val="lt1">
              <a:hueOff val="0"/>
              <a:satOff val="0"/>
              <a:lumOff val="0"/>
              <a:alphaOff val="0"/>
            </a:schemeClr>
          </a:lnRef>
          <a:fillRef idx="1">
            <a:schemeClr val="accent4">
              <a:hueOff val="2248639"/>
              <a:satOff val="-2269"/>
              <a:lumOff val="-2418"/>
              <a:alphaOff val="0"/>
            </a:schemeClr>
          </a:fillRef>
          <a:effectRef idx="0">
            <a:schemeClr val="accent4">
              <a:hueOff val="2248639"/>
              <a:satOff val="-2269"/>
              <a:lumOff val="-2418"/>
              <a:alphaOff val="0"/>
            </a:schemeClr>
          </a:effectRef>
          <a:fontRef idx="minor">
            <a:schemeClr val="lt1"/>
          </a:fontRef>
        </p:style>
        <p:txBody>
          <a:bodyPr spcFirstLastPara="0" vert="horz" wrap="square" lIns="35487" tIns="35487" rIns="35487" bIns="35487" numCol="1" spcCol="1270" anchor="ctr" anchorCtr="0">
            <a:noAutofit/>
          </a:bodyPr>
          <a:lstStyle/>
          <a:p>
            <a:pPr algn="ctr" defTabSz="444506">
              <a:lnSpc>
                <a:spcPct val="90000"/>
              </a:lnSpc>
              <a:spcBef>
                <a:spcPct val="0"/>
              </a:spcBef>
              <a:spcAft>
                <a:spcPct val="35000"/>
              </a:spcAft>
            </a:pPr>
            <a:r>
              <a:rPr lang="fr-FR" sz="1100" dirty="0" smtClean="0"/>
              <a:t>Le </a:t>
            </a:r>
            <a:r>
              <a:rPr lang="fr-FR" sz="1200" dirty="0" smtClean="0"/>
              <a:t>partenariat</a:t>
            </a:r>
          </a:p>
          <a:p>
            <a:pPr algn="ctr" defTabSz="444506">
              <a:lnSpc>
                <a:spcPct val="90000"/>
              </a:lnSpc>
              <a:spcBef>
                <a:spcPct val="0"/>
              </a:spcBef>
              <a:spcAft>
                <a:spcPct val="35000"/>
              </a:spcAft>
            </a:pPr>
            <a:r>
              <a:rPr lang="fr-FR" sz="1100" dirty="0" smtClean="0"/>
              <a:t>Au </a:t>
            </a:r>
            <a:r>
              <a:rPr lang="fr-FR" sz="1100" dirty="0"/>
              <a:t>côté des enseignants et en étroite collaboration avec eux, les partenaires apportent leurs compétences propres et leur expérience. L’enjeu du partenariat est d’aboutir à un projet éducatif partagé et construit ensemble, au centre duquel se trouve </a:t>
            </a:r>
            <a:r>
              <a:rPr lang="fr-FR" sz="1100" dirty="0" smtClean="0"/>
              <a:t>l’élève.</a:t>
            </a:r>
            <a:endParaRPr lang="fr-FR" sz="1100" dirty="0"/>
          </a:p>
          <a:p>
            <a:pPr algn="ctr" defTabSz="444506">
              <a:lnSpc>
                <a:spcPct val="90000"/>
              </a:lnSpc>
              <a:spcBef>
                <a:spcPct val="0"/>
              </a:spcBef>
              <a:spcAft>
                <a:spcPct val="35000"/>
              </a:spcAft>
            </a:pPr>
            <a:r>
              <a:rPr lang="fr-FR" sz="1000" dirty="0" smtClean="0"/>
              <a:t> </a:t>
            </a:r>
            <a:endParaRPr lang="fr-FR" sz="1000" dirty="0"/>
          </a:p>
        </p:txBody>
      </p:sp>
      <p:sp>
        <p:nvSpPr>
          <p:cNvPr id="8" name="Forme libre 13"/>
          <p:cNvSpPr>
            <a:spLocks noChangeAspect="1"/>
          </p:cNvSpPr>
          <p:nvPr/>
        </p:nvSpPr>
        <p:spPr>
          <a:xfrm>
            <a:off x="3858999" y="1862908"/>
            <a:ext cx="1526803" cy="1848230"/>
          </a:xfrm>
          <a:prstGeom prst="roundRect">
            <a:avLst/>
          </a:prstGeom>
          <a:ln>
            <a:solidFill>
              <a:schemeClr val="accent3">
                <a:lumMod val="60000"/>
                <a:lumOff val="4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3759" tIns="93759" rIns="93759" bIns="93759" numCol="1" spcCol="1270" anchor="ctr" anchorCtr="0">
            <a:noAutofit/>
          </a:bodyPr>
          <a:lstStyle/>
          <a:p>
            <a:pPr algn="ctr" defTabSz="444506">
              <a:lnSpc>
                <a:spcPct val="90000"/>
              </a:lnSpc>
              <a:spcBef>
                <a:spcPct val="0"/>
              </a:spcBef>
              <a:spcAft>
                <a:spcPct val="35000"/>
              </a:spcAft>
            </a:pPr>
            <a:r>
              <a:rPr lang="fr-FR" sz="1400" dirty="0" smtClean="0">
                <a:solidFill>
                  <a:srgbClr val="761400"/>
                </a:solidFill>
              </a:rPr>
              <a:t>Les composantes d’un projet d’éducation artistique et culturelle</a:t>
            </a:r>
            <a:endParaRPr lang="fr-FR" sz="1400" dirty="0">
              <a:solidFill>
                <a:srgbClr val="761400"/>
              </a:solidFill>
            </a:endParaRPr>
          </a:p>
        </p:txBody>
      </p:sp>
      <p:sp>
        <p:nvSpPr>
          <p:cNvPr id="9" name="Forme libre 19"/>
          <p:cNvSpPr/>
          <p:nvPr/>
        </p:nvSpPr>
        <p:spPr>
          <a:xfrm>
            <a:off x="6029709" y="2857667"/>
            <a:ext cx="2815456" cy="1640780"/>
          </a:xfrm>
          <a:prstGeom prst="roundRect">
            <a:avLst/>
          </a:prstGeom>
          <a:solidFill>
            <a:srgbClr val="982283"/>
          </a:solidFill>
        </p:spPr>
        <p:style>
          <a:lnRef idx="2">
            <a:schemeClr val="lt1">
              <a:hueOff val="0"/>
              <a:satOff val="0"/>
              <a:lumOff val="0"/>
              <a:alphaOff val="0"/>
            </a:schemeClr>
          </a:lnRef>
          <a:fillRef idx="1">
            <a:schemeClr val="accent4">
              <a:hueOff val="4497278"/>
              <a:satOff val="-4538"/>
              <a:lumOff val="-4836"/>
              <a:alphaOff val="0"/>
            </a:schemeClr>
          </a:fillRef>
          <a:effectRef idx="0">
            <a:schemeClr val="accent4">
              <a:hueOff val="4497278"/>
              <a:satOff val="-4538"/>
              <a:lumOff val="-4836"/>
              <a:alphaOff val="0"/>
            </a:schemeClr>
          </a:effectRef>
          <a:fontRef idx="minor">
            <a:schemeClr val="lt1"/>
          </a:fontRef>
        </p:style>
        <p:txBody>
          <a:bodyPr spcFirstLastPara="0" vert="horz" wrap="square" lIns="44390" tIns="44390" rIns="44390" bIns="44390" numCol="1" spcCol="1270" anchor="ctr" anchorCtr="0">
            <a:noAutofit/>
          </a:bodyPr>
          <a:lstStyle/>
          <a:p>
            <a:pPr algn="ctr" defTabSz="444506">
              <a:lnSpc>
                <a:spcPct val="90000"/>
              </a:lnSpc>
              <a:spcBef>
                <a:spcPct val="0"/>
              </a:spcBef>
              <a:spcAft>
                <a:spcPct val="35000"/>
              </a:spcAft>
            </a:pPr>
            <a:r>
              <a:rPr lang="fr-FR" sz="1100" dirty="0" smtClean="0"/>
              <a:t>Le projet favorise </a:t>
            </a:r>
            <a:r>
              <a:rPr lang="fr-FR" sz="1100" dirty="0"/>
              <a:t>l’interdisciplinarité ainsi que le décloisonnement des apprentissages en créant des ponts entre disciplines, acteurs éducatifs et élèves.</a:t>
            </a:r>
          </a:p>
        </p:txBody>
      </p:sp>
      <p:sp>
        <p:nvSpPr>
          <p:cNvPr id="10" name="Forme libre 22"/>
          <p:cNvSpPr/>
          <p:nvPr/>
        </p:nvSpPr>
        <p:spPr>
          <a:xfrm rot="19709472">
            <a:off x="2611266" y="2975232"/>
            <a:ext cx="1780625" cy="18707"/>
          </a:xfrm>
          <a:prstGeom prst="roundRect">
            <a:avLst/>
          </a:prstGeom>
          <a:noFill/>
          <a:ln>
            <a:noFill/>
          </a:ln>
        </p:spPr>
        <p:style>
          <a:lnRef idx="2">
            <a:scrgbClr r="0" g="0" b="0"/>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93256" tIns="-24180" rIns="593258" bIns="-24179" numCol="1" spcCol="1270" anchor="ctr" anchorCtr="0">
            <a:noAutofit/>
          </a:bodyPr>
          <a:lstStyle/>
          <a:p>
            <a:pPr algn="ctr" defTabSz="222253">
              <a:lnSpc>
                <a:spcPct val="90000"/>
              </a:lnSpc>
              <a:spcBef>
                <a:spcPct val="0"/>
              </a:spcBef>
              <a:spcAft>
                <a:spcPct val="35000"/>
              </a:spcAft>
            </a:pPr>
            <a:endParaRPr lang="fr-FR" sz="500"/>
          </a:p>
        </p:txBody>
      </p:sp>
      <p:sp>
        <p:nvSpPr>
          <p:cNvPr id="12" name="Forme libre 25"/>
          <p:cNvSpPr/>
          <p:nvPr/>
        </p:nvSpPr>
        <p:spPr>
          <a:xfrm>
            <a:off x="912405" y="3760246"/>
            <a:ext cx="2406771" cy="1043752"/>
          </a:xfrm>
          <a:prstGeom prst="roundRect">
            <a:avLst/>
          </a:prstGeom>
        </p:spPr>
        <p:style>
          <a:lnRef idx="2">
            <a:schemeClr val="lt1">
              <a:hueOff val="0"/>
              <a:satOff val="0"/>
              <a:lumOff val="0"/>
              <a:alphaOff val="0"/>
            </a:schemeClr>
          </a:lnRef>
          <a:fillRef idx="1">
            <a:schemeClr val="accent4">
              <a:hueOff val="11243194"/>
              <a:satOff val="-11344"/>
              <a:lumOff val="-12091"/>
              <a:alphaOff val="0"/>
            </a:schemeClr>
          </a:fillRef>
          <a:effectRef idx="0">
            <a:schemeClr val="accent4">
              <a:hueOff val="11243194"/>
              <a:satOff val="-11344"/>
              <a:lumOff val="-12091"/>
              <a:alphaOff val="0"/>
            </a:schemeClr>
          </a:effectRef>
          <a:fontRef idx="minor">
            <a:schemeClr val="lt1"/>
          </a:fontRef>
        </p:style>
        <p:txBody>
          <a:bodyPr spcFirstLastPara="0" vert="horz" wrap="square" lIns="6350" tIns="100474" rIns="6350" bIns="100474" numCol="1" spcCol="1270" anchor="ctr" anchorCtr="0">
            <a:noAutofit/>
          </a:bodyPr>
          <a:lstStyle/>
          <a:p>
            <a:pPr algn="ctr" defTabSz="444506">
              <a:lnSpc>
                <a:spcPct val="90000"/>
              </a:lnSpc>
              <a:spcBef>
                <a:spcPct val="0"/>
              </a:spcBef>
              <a:spcAft>
                <a:spcPct val="35000"/>
              </a:spcAft>
            </a:pPr>
            <a:r>
              <a:rPr lang="fr-FR" sz="1200" dirty="0" smtClean="0"/>
              <a:t>Les connaissances</a:t>
            </a:r>
          </a:p>
          <a:p>
            <a:pPr algn="ctr" defTabSz="444506">
              <a:lnSpc>
                <a:spcPct val="90000"/>
              </a:lnSpc>
              <a:spcBef>
                <a:spcPct val="0"/>
              </a:spcBef>
              <a:spcAft>
                <a:spcPct val="35000"/>
              </a:spcAft>
            </a:pPr>
            <a:r>
              <a:rPr lang="fr-FR" sz="1100" dirty="0" smtClean="0"/>
              <a:t>Appropriation </a:t>
            </a:r>
            <a:r>
              <a:rPr lang="fr-FR" sz="1100" dirty="0"/>
              <a:t>de repères culturels </a:t>
            </a:r>
            <a:r>
              <a:rPr lang="fr-FR" sz="1100" dirty="0" smtClean="0"/>
              <a:t>et </a:t>
            </a:r>
            <a:r>
              <a:rPr lang="fr-FR" sz="1100" dirty="0"/>
              <a:t>d’un lexique spécifique </a:t>
            </a:r>
            <a:r>
              <a:rPr lang="fr-FR" sz="1100" dirty="0" smtClean="0"/>
              <a:t>; </a:t>
            </a:r>
            <a:r>
              <a:rPr lang="fr-FR" sz="1100" dirty="0"/>
              <a:t>développement de la faculté de juger et de l’esprit critique</a:t>
            </a:r>
            <a:r>
              <a:rPr lang="fr-FR" sz="1100" dirty="0" smtClean="0"/>
              <a:t>.</a:t>
            </a:r>
            <a:endParaRPr lang="fr-FR" sz="1100" dirty="0"/>
          </a:p>
        </p:txBody>
      </p:sp>
      <p:sp>
        <p:nvSpPr>
          <p:cNvPr id="13" name="Forme libre 26"/>
          <p:cNvSpPr/>
          <p:nvPr/>
        </p:nvSpPr>
        <p:spPr>
          <a:xfrm rot="16918911">
            <a:off x="3800458" y="3306845"/>
            <a:ext cx="1227964" cy="18581"/>
          </a:xfrm>
          <a:prstGeom prst="roundRect">
            <a:avLst/>
          </a:prstGeom>
          <a:noFill/>
          <a:ln>
            <a:noFill/>
          </a:ln>
        </p:spPr>
        <p:style>
          <a:lnRef idx="2">
            <a:scrgbClr r="0" g="0" b="0"/>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410342" tIns="-14552" rIns="410344" bIns="-14552" numCol="1" spcCol="1270" anchor="ctr" anchorCtr="0">
            <a:noAutofit/>
          </a:bodyPr>
          <a:lstStyle/>
          <a:p>
            <a:pPr algn="ctr" defTabSz="222253">
              <a:lnSpc>
                <a:spcPct val="90000"/>
              </a:lnSpc>
              <a:spcBef>
                <a:spcPct val="0"/>
              </a:spcBef>
              <a:spcAft>
                <a:spcPct val="35000"/>
              </a:spcAft>
            </a:pPr>
            <a:endParaRPr lang="fr-FR" sz="500"/>
          </a:p>
        </p:txBody>
      </p:sp>
      <p:sp>
        <p:nvSpPr>
          <p:cNvPr id="14" name="Forme libre 28"/>
          <p:cNvSpPr/>
          <p:nvPr/>
        </p:nvSpPr>
        <p:spPr>
          <a:xfrm rot="17657978">
            <a:off x="3516081" y="3282761"/>
            <a:ext cx="1329304" cy="18581"/>
          </a:xfrm>
          <a:prstGeom prst="roundRect">
            <a:avLst/>
          </a:prstGeom>
          <a:noFill/>
          <a:ln>
            <a:noFill/>
          </a:ln>
        </p:spPr>
        <p:style>
          <a:lnRef idx="1">
            <a:schemeClr val="accent3"/>
          </a:lnRef>
          <a:fillRef idx="0">
            <a:schemeClr val="accent3"/>
          </a:fillRef>
          <a:effectRef idx="0">
            <a:schemeClr val="accent3"/>
          </a:effectRef>
          <a:fontRef idx="minor">
            <a:schemeClr val="tx1">
              <a:hueOff val="0"/>
              <a:satOff val="0"/>
              <a:lumOff val="0"/>
              <a:alphaOff val="0"/>
            </a:schemeClr>
          </a:fontRef>
        </p:style>
        <p:txBody>
          <a:bodyPr spcFirstLastPara="0" vert="horz" wrap="square" lIns="443159" tIns="-16278" rIns="443160" bIns="-16280" numCol="1" spcCol="1270" anchor="ctr" anchorCtr="0">
            <a:noAutofit/>
          </a:bodyPr>
          <a:lstStyle/>
          <a:p>
            <a:pPr algn="ctr" defTabSz="222253">
              <a:lnSpc>
                <a:spcPct val="90000"/>
              </a:lnSpc>
              <a:spcBef>
                <a:spcPct val="0"/>
              </a:spcBef>
              <a:spcAft>
                <a:spcPct val="35000"/>
              </a:spcAft>
            </a:pPr>
            <a:endParaRPr lang="fr-FR" sz="500"/>
          </a:p>
        </p:txBody>
      </p:sp>
      <p:sp>
        <p:nvSpPr>
          <p:cNvPr id="15" name="Forme libre 29"/>
          <p:cNvSpPr/>
          <p:nvPr/>
        </p:nvSpPr>
        <p:spPr>
          <a:xfrm>
            <a:off x="912850" y="738231"/>
            <a:ext cx="2431513" cy="1350416"/>
          </a:xfrm>
          <a:prstGeom prst="roundRect">
            <a:avLst/>
          </a:prstGeom>
        </p:spPr>
        <p:style>
          <a:lnRef idx="2">
            <a:schemeClr val="lt1">
              <a:hueOff val="0"/>
              <a:satOff val="0"/>
              <a:lumOff val="0"/>
              <a:alphaOff val="0"/>
            </a:schemeClr>
          </a:lnRef>
          <a:fillRef idx="1">
            <a:schemeClr val="accent4">
              <a:hueOff val="15740471"/>
              <a:satOff val="-15881"/>
              <a:lumOff val="-16927"/>
              <a:alphaOff val="0"/>
            </a:schemeClr>
          </a:fillRef>
          <a:effectRef idx="0">
            <a:schemeClr val="accent4">
              <a:hueOff val="15740471"/>
              <a:satOff val="-15881"/>
              <a:lumOff val="-16927"/>
              <a:alphaOff val="0"/>
            </a:schemeClr>
          </a:effectRef>
          <a:fontRef idx="minor">
            <a:schemeClr val="lt1"/>
          </a:fontRef>
        </p:style>
        <p:txBody>
          <a:bodyPr spcFirstLastPara="0" vert="horz" wrap="square" lIns="6350" tIns="125723" rIns="6350" bIns="125723" numCol="1" spcCol="1270" anchor="ctr" anchorCtr="0">
            <a:noAutofit/>
          </a:bodyPr>
          <a:lstStyle/>
          <a:p>
            <a:pPr algn="ctr" defTabSz="444506">
              <a:lnSpc>
                <a:spcPct val="90000"/>
              </a:lnSpc>
              <a:spcBef>
                <a:spcPct val="0"/>
              </a:spcBef>
              <a:spcAft>
                <a:spcPct val="35000"/>
              </a:spcAft>
            </a:pPr>
            <a:r>
              <a:rPr lang="fr-FR" sz="1200" dirty="0" smtClean="0"/>
              <a:t>La rencontre  </a:t>
            </a:r>
            <a:endParaRPr lang="fr-FR" sz="1100" dirty="0" smtClean="0"/>
          </a:p>
          <a:p>
            <a:pPr algn="ctr" defTabSz="444506">
              <a:lnSpc>
                <a:spcPct val="90000"/>
              </a:lnSpc>
              <a:spcBef>
                <a:spcPct val="0"/>
              </a:spcBef>
              <a:spcAft>
                <a:spcPct val="35000"/>
              </a:spcAft>
            </a:pPr>
            <a:r>
              <a:rPr lang="fr-FR" sz="1100" dirty="0" smtClean="0"/>
              <a:t> des œuvres </a:t>
            </a:r>
            <a:r>
              <a:rPr lang="fr-FR" sz="1100" dirty="0"/>
              <a:t>artistiques </a:t>
            </a:r>
            <a:r>
              <a:rPr lang="fr-FR" sz="1100" dirty="0" smtClean="0">
                <a:solidFill>
                  <a:schemeClr val="bg1"/>
                </a:solidFill>
              </a:rPr>
              <a:t>de différentes esthétiques </a:t>
            </a:r>
            <a:r>
              <a:rPr lang="fr-FR" sz="1100" dirty="0" smtClean="0"/>
              <a:t>et </a:t>
            </a:r>
            <a:r>
              <a:rPr lang="fr-FR" sz="1100" dirty="0"/>
              <a:t>des objets patrimoniaux ; </a:t>
            </a:r>
            <a:r>
              <a:rPr lang="fr-FR" sz="1100" dirty="0" smtClean="0"/>
              <a:t>des </a:t>
            </a:r>
            <a:r>
              <a:rPr lang="fr-FR" sz="1100" dirty="0"/>
              <a:t>artistes, des artisans des métiers d’art, des professionnels des arts et de la </a:t>
            </a:r>
            <a:r>
              <a:rPr lang="fr-FR" sz="1100" dirty="0" smtClean="0"/>
              <a:t>culture, des chercheurs, des scientifiques; des lieux ..</a:t>
            </a:r>
            <a:endParaRPr lang="fr-FR" sz="1100" dirty="0"/>
          </a:p>
        </p:txBody>
      </p:sp>
      <p:sp>
        <p:nvSpPr>
          <p:cNvPr id="16" name="Forme libre 27"/>
          <p:cNvSpPr/>
          <p:nvPr/>
        </p:nvSpPr>
        <p:spPr>
          <a:xfrm>
            <a:off x="920267" y="2214404"/>
            <a:ext cx="2424096" cy="1420084"/>
          </a:xfrm>
          <a:prstGeom prst="roundRect">
            <a:avLst/>
          </a:prstGeom>
        </p:spPr>
        <p:style>
          <a:lnRef idx="2">
            <a:schemeClr val="lt1">
              <a:hueOff val="0"/>
              <a:satOff val="0"/>
              <a:lumOff val="0"/>
              <a:alphaOff val="0"/>
            </a:schemeClr>
          </a:lnRef>
          <a:fillRef idx="1">
            <a:schemeClr val="accent4">
              <a:hueOff val="13491833"/>
              <a:satOff val="-13613"/>
              <a:lumOff val="-14509"/>
              <a:alphaOff val="0"/>
            </a:schemeClr>
          </a:fillRef>
          <a:effectRef idx="0">
            <a:schemeClr val="accent4">
              <a:hueOff val="13491833"/>
              <a:satOff val="-13613"/>
              <a:lumOff val="-14509"/>
              <a:alphaOff val="0"/>
            </a:schemeClr>
          </a:effectRef>
          <a:fontRef idx="minor">
            <a:schemeClr val="lt1"/>
          </a:fontRef>
        </p:style>
        <p:txBody>
          <a:bodyPr spcFirstLastPara="0" vert="horz" wrap="square" lIns="6350" tIns="122750" rIns="6350" bIns="122750" numCol="1" spcCol="1270" anchor="ctr" anchorCtr="0">
            <a:noAutofit/>
          </a:bodyPr>
          <a:lstStyle/>
          <a:p>
            <a:pPr algn="ctr" defTabSz="444506">
              <a:lnSpc>
                <a:spcPct val="90000"/>
              </a:lnSpc>
              <a:spcBef>
                <a:spcPct val="0"/>
              </a:spcBef>
              <a:spcAft>
                <a:spcPct val="35000"/>
              </a:spcAft>
            </a:pPr>
            <a:r>
              <a:rPr lang="fr-FR" sz="1200" dirty="0" smtClean="0"/>
              <a:t>La Pratique</a:t>
            </a:r>
          </a:p>
          <a:p>
            <a:pPr algn="ctr" defTabSz="444506">
              <a:lnSpc>
                <a:spcPct val="90000"/>
              </a:lnSpc>
              <a:spcBef>
                <a:spcPct val="0"/>
              </a:spcBef>
              <a:spcAft>
                <a:spcPct val="35000"/>
              </a:spcAft>
            </a:pPr>
            <a:r>
              <a:rPr lang="fr-FR" sz="1100" dirty="0" smtClean="0"/>
              <a:t>  </a:t>
            </a:r>
            <a:r>
              <a:rPr lang="fr-FR" sz="1100" dirty="0"/>
              <a:t>I</a:t>
            </a:r>
            <a:r>
              <a:rPr lang="fr-FR" sz="1100" dirty="0" smtClean="0"/>
              <a:t>ndividuellement </a:t>
            </a:r>
            <a:r>
              <a:rPr lang="fr-FR" sz="1100" dirty="0"/>
              <a:t>et </a:t>
            </a:r>
            <a:r>
              <a:rPr lang="fr-FR" sz="1100" dirty="0" smtClean="0"/>
              <a:t>collectivement, </a:t>
            </a:r>
            <a:r>
              <a:rPr lang="fr-FR" sz="1100" dirty="0"/>
              <a:t>dans des domaines artistiques diversifiés </a:t>
            </a:r>
            <a:r>
              <a:rPr lang="fr-FR" sz="1100" dirty="0" smtClean="0"/>
              <a:t>; la démarche du professionnel, la démarche de création de l’artiste est singulière et induit une construction spécifique des autres piliers.</a:t>
            </a:r>
            <a:endParaRPr lang="fr-FR" sz="1100" dirty="0"/>
          </a:p>
        </p:txBody>
      </p:sp>
      <p:sp>
        <p:nvSpPr>
          <p:cNvPr id="18" name="ZoneTexte 17"/>
          <p:cNvSpPr txBox="1"/>
          <p:nvPr/>
        </p:nvSpPr>
        <p:spPr>
          <a:xfrm>
            <a:off x="814551" y="195486"/>
            <a:ext cx="2630848" cy="430887"/>
          </a:xfrm>
          <a:prstGeom prst="rect">
            <a:avLst/>
          </a:prstGeom>
          <a:noFill/>
        </p:spPr>
        <p:txBody>
          <a:bodyPr wrap="none" rtlCol="0">
            <a:spAutoFit/>
          </a:bodyPr>
          <a:lstStyle/>
          <a:p>
            <a:pPr algn="ctr"/>
            <a:r>
              <a:rPr lang="fr-FR" sz="1100" b="1" dirty="0" smtClean="0">
                <a:solidFill>
                  <a:schemeClr val="bg1"/>
                </a:solidFill>
              </a:rPr>
              <a:t>Le projet articule les trois piliers </a:t>
            </a:r>
          </a:p>
          <a:p>
            <a:r>
              <a:rPr lang="fr-FR" sz="1100" b="1" dirty="0" smtClean="0">
                <a:solidFill>
                  <a:schemeClr val="bg1"/>
                </a:solidFill>
              </a:rPr>
              <a:t>de l’éducation artistique et culturelle</a:t>
            </a:r>
            <a:endParaRPr lang="fr-FR" sz="1100" b="1" dirty="0">
              <a:solidFill>
                <a:schemeClr val="bg1"/>
              </a:solidFill>
            </a:endParaRPr>
          </a:p>
        </p:txBody>
      </p:sp>
      <p:sp>
        <p:nvSpPr>
          <p:cNvPr id="19" name="Espace réservé du pied de page 4"/>
          <p:cNvSpPr txBox="1">
            <a:spLocks/>
          </p:cNvSpPr>
          <p:nvPr/>
        </p:nvSpPr>
        <p:spPr bwMode="gray">
          <a:xfrm>
            <a:off x="8100392" y="4803998"/>
            <a:ext cx="189936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2.3. Projets EAC</a:t>
            </a:r>
            <a:endParaRPr lang="fr-FR" dirty="0"/>
          </a:p>
        </p:txBody>
      </p:sp>
    </p:spTree>
    <p:extLst>
      <p:ext uri="{BB962C8B-B14F-4D97-AF65-F5344CB8AC3E}">
        <p14:creationId xmlns:p14="http://schemas.microsoft.com/office/powerpoint/2010/main" val="1561219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99384" y="51470"/>
            <a:ext cx="5437112" cy="1323439"/>
          </a:xfrm>
          <a:prstGeom prst="rect">
            <a:avLst/>
          </a:prstGeom>
          <a:noFill/>
        </p:spPr>
        <p:txBody>
          <a:bodyPr wrap="square" rtlCol="0">
            <a:spAutoFit/>
          </a:bodyPr>
          <a:lstStyle/>
          <a:p>
            <a:r>
              <a:rPr lang="fr-FR" sz="1600" dirty="0" smtClean="0"/>
              <a:t>Des dispositifs sont préenregistrés dans l’application : leur liste est consultable dans l’onglet « Ressources » ou dans « document d’accompagnement ».</a:t>
            </a:r>
            <a:endParaRPr lang="fr-FR" sz="1600" dirty="0"/>
          </a:p>
          <a:p>
            <a:r>
              <a:rPr lang="fr-FR" sz="1600" dirty="0" smtClean="0"/>
              <a:t>Vous pouvez sélectionner un dispositif ou saisir un projet d’éducation artistique et culturelle.</a:t>
            </a:r>
            <a:endParaRPr lang="fr-FR" sz="1600" dirty="0"/>
          </a:p>
        </p:txBody>
      </p:sp>
      <p:sp>
        <p:nvSpPr>
          <p:cNvPr id="12" name="Rectangle 11"/>
          <p:cNvSpPr/>
          <p:nvPr/>
        </p:nvSpPr>
        <p:spPr>
          <a:xfrm>
            <a:off x="0" y="1374909"/>
            <a:ext cx="9144000" cy="376859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p:cNvGrpSpPr>
            <a:grpSpLocks noChangeAspect="1"/>
          </p:cNvGrpSpPr>
          <p:nvPr/>
        </p:nvGrpSpPr>
        <p:grpSpPr>
          <a:xfrm>
            <a:off x="323528" y="1419622"/>
            <a:ext cx="8489089" cy="3672000"/>
            <a:chOff x="179512" y="915566"/>
            <a:chExt cx="9433048" cy="4080316"/>
          </a:xfrm>
        </p:grpSpPr>
        <p:grpSp>
          <p:nvGrpSpPr>
            <p:cNvPr id="5" name="Groupe 4"/>
            <p:cNvGrpSpPr/>
            <p:nvPr/>
          </p:nvGrpSpPr>
          <p:grpSpPr>
            <a:xfrm>
              <a:off x="179512" y="915566"/>
              <a:ext cx="9433048" cy="4080316"/>
              <a:chOff x="-319161" y="411510"/>
              <a:chExt cx="9433048" cy="4080316"/>
            </a:xfrm>
          </p:grpSpPr>
          <p:pic>
            <p:nvPicPr>
              <p:cNvPr id="3" name="Image 2"/>
              <p:cNvPicPr>
                <a:picLocks noChangeAspect="1"/>
              </p:cNvPicPr>
              <p:nvPr/>
            </p:nvPicPr>
            <p:blipFill rotWithShape="1">
              <a:blip r:embed="rId2"/>
              <a:srcRect l="7532" t="8433" r="7801" b="26429"/>
              <a:stretch/>
            </p:blipFill>
            <p:spPr>
              <a:xfrm>
                <a:off x="-319161" y="411510"/>
                <a:ext cx="9433048" cy="4080316"/>
              </a:xfrm>
              <a:prstGeom prst="rect">
                <a:avLst/>
              </a:prstGeom>
            </p:spPr>
          </p:pic>
          <p:pic>
            <p:nvPicPr>
              <p:cNvPr id="4" name="Image 3"/>
              <p:cNvPicPr>
                <a:picLocks noChangeAspect="1"/>
              </p:cNvPicPr>
              <p:nvPr/>
            </p:nvPicPr>
            <p:blipFill rotWithShape="1">
              <a:blip r:embed="rId3"/>
              <a:srcRect l="8847" t="58763" r="11098" b="31067"/>
              <a:stretch/>
            </p:blipFill>
            <p:spPr>
              <a:xfrm>
                <a:off x="-108520" y="3651870"/>
                <a:ext cx="9073008" cy="669766"/>
              </a:xfrm>
              <a:prstGeom prst="rect">
                <a:avLst/>
              </a:prstGeom>
            </p:spPr>
          </p:pic>
        </p:grpSp>
        <p:sp>
          <p:nvSpPr>
            <p:cNvPr id="6" name="ZoneTexte 5"/>
            <p:cNvSpPr txBox="1"/>
            <p:nvPr/>
          </p:nvSpPr>
          <p:spPr>
            <a:xfrm>
              <a:off x="1008008" y="2124000"/>
              <a:ext cx="2592288" cy="369332"/>
            </a:xfrm>
            <a:prstGeom prst="rect">
              <a:avLst/>
            </a:prstGeom>
            <a:solidFill>
              <a:srgbClr val="889BD1"/>
            </a:solidFill>
          </p:spPr>
          <p:txBody>
            <a:bodyPr wrap="square" rtlCol="0">
              <a:spAutoFit/>
            </a:bodyPr>
            <a:lstStyle/>
            <a:p>
              <a:endParaRPr lang="fr-FR" dirty="0"/>
            </a:p>
          </p:txBody>
        </p:sp>
      </p:grpSp>
      <p:sp>
        <p:nvSpPr>
          <p:cNvPr id="8" name="Ellipse 7"/>
          <p:cNvSpPr/>
          <p:nvPr/>
        </p:nvSpPr>
        <p:spPr>
          <a:xfrm>
            <a:off x="4163581" y="1491630"/>
            <a:ext cx="864096" cy="360040"/>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395536" y="4083918"/>
            <a:ext cx="1656184" cy="288032"/>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gauche 9"/>
          <p:cNvSpPr/>
          <p:nvPr/>
        </p:nvSpPr>
        <p:spPr>
          <a:xfrm rot="2810460">
            <a:off x="4676516" y="1776085"/>
            <a:ext cx="1247776" cy="1080120"/>
          </a:xfrm>
          <a:prstGeom prst="leftArrow">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gauche 10"/>
          <p:cNvSpPr/>
          <p:nvPr/>
        </p:nvSpPr>
        <p:spPr>
          <a:xfrm rot="18768493">
            <a:off x="1772034" y="3056078"/>
            <a:ext cx="1247776" cy="1080120"/>
          </a:xfrm>
          <a:prstGeom prst="leftArrow">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67959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19872" y="1203598"/>
            <a:ext cx="5832648" cy="1815882"/>
          </a:xfrm>
          <a:prstGeom prst="rect">
            <a:avLst/>
          </a:prstGeom>
          <a:noFill/>
        </p:spPr>
        <p:txBody>
          <a:bodyPr wrap="square" rtlCol="0">
            <a:spAutoFit/>
          </a:bodyPr>
          <a:lstStyle/>
          <a:p>
            <a:pPr algn="ctr"/>
            <a:r>
              <a:rPr lang="fr-FR" sz="2800" b="1" dirty="0" smtClean="0">
                <a:latin typeface="Calibri Light" panose="020F0302020204030204" pitchFamily="34" charset="0"/>
                <a:cs typeface="Calibri Light" panose="020F0302020204030204" pitchFamily="34" charset="0"/>
              </a:rPr>
              <a:t>Vidéo</a:t>
            </a:r>
          </a:p>
          <a:p>
            <a:pPr algn="ctr"/>
            <a:endParaRPr lang="fr-FR" sz="2800" b="1" dirty="0" smtClean="0">
              <a:latin typeface="Calibri Light" panose="020F0302020204030204" pitchFamily="34" charset="0"/>
              <a:cs typeface="Calibri Light" panose="020F0302020204030204" pitchFamily="34" charset="0"/>
            </a:endParaRPr>
          </a:p>
          <a:p>
            <a:pPr algn="ctr"/>
            <a:r>
              <a:rPr lang="fr-FR" sz="2800" b="1" dirty="0" smtClean="0">
                <a:latin typeface="Calibri Light" panose="020F0302020204030204" pitchFamily="34" charset="0"/>
                <a:cs typeface="Calibri Light" panose="020F0302020204030204" pitchFamily="34" charset="0"/>
              </a:rPr>
              <a:t>Renseigner un projet d’éducation artistique et culturelle</a:t>
            </a:r>
            <a:endParaRPr lang="fr-FR" sz="2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36849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75856" y="1491630"/>
            <a:ext cx="5472608" cy="2031325"/>
          </a:xfrm>
          <a:prstGeom prst="rect">
            <a:avLst/>
          </a:prstGeom>
          <a:noFill/>
        </p:spPr>
        <p:txBody>
          <a:bodyPr wrap="square" rtlCol="0">
            <a:spAutoFit/>
          </a:bodyPr>
          <a:lstStyle/>
          <a:p>
            <a:r>
              <a:rPr lang="fr-FR" dirty="0" smtClean="0"/>
              <a:t>Cette partie est complémentaire aux deux premières. </a:t>
            </a:r>
          </a:p>
          <a:p>
            <a:endParaRPr lang="fr-FR" dirty="0"/>
          </a:p>
          <a:p>
            <a:r>
              <a:rPr lang="fr-FR" dirty="0" smtClean="0"/>
              <a:t>Vous pouvez y recenser des projets liés à des évènements référencés dans l’application (listés dans les ressources) ou des types d’actions listés dans les deux diapositives suivantes.</a:t>
            </a:r>
            <a:endParaRPr lang="fr-FR" dirty="0"/>
          </a:p>
        </p:txBody>
      </p:sp>
    </p:spTree>
    <p:extLst>
      <p:ext uri="{BB962C8B-B14F-4D97-AF65-F5344CB8AC3E}">
        <p14:creationId xmlns:p14="http://schemas.microsoft.com/office/powerpoint/2010/main" val="959184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1203598"/>
            <a:ext cx="2448272" cy="923330"/>
          </a:xfrm>
          <a:prstGeom prst="rect">
            <a:avLst/>
          </a:prstGeom>
          <a:noFill/>
        </p:spPr>
        <p:txBody>
          <a:bodyPr wrap="square" rtlCol="0">
            <a:spAutoFit/>
          </a:bodyPr>
          <a:lstStyle/>
          <a:p>
            <a:r>
              <a:rPr lang="fr-FR" dirty="0" smtClean="0"/>
              <a:t>Types d’actions culturelles, première partie.</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030693603"/>
              </p:ext>
            </p:extLst>
          </p:nvPr>
        </p:nvGraphicFramePr>
        <p:xfrm>
          <a:off x="3131840" y="195486"/>
          <a:ext cx="5904656" cy="4826201"/>
        </p:xfrm>
        <a:graphic>
          <a:graphicData uri="http://schemas.openxmlformats.org/drawingml/2006/table">
            <a:tbl>
              <a:tblPr firstRow="1" firstCol="1" bandRow="1">
                <a:tableStyleId>{5C22544A-7EE6-4342-B048-85BDC9FD1C3A}</a:tableStyleId>
              </a:tblPr>
              <a:tblGrid>
                <a:gridCol w="3280364">
                  <a:extLst>
                    <a:ext uri="{9D8B030D-6E8A-4147-A177-3AD203B41FA5}">
                      <a16:colId xmlns:a16="http://schemas.microsoft.com/office/drawing/2014/main" val="894586169"/>
                    </a:ext>
                  </a:extLst>
                </a:gridCol>
                <a:gridCol w="2624292">
                  <a:extLst>
                    <a:ext uri="{9D8B030D-6E8A-4147-A177-3AD203B41FA5}">
                      <a16:colId xmlns:a16="http://schemas.microsoft.com/office/drawing/2014/main" val="531187927"/>
                    </a:ext>
                  </a:extLst>
                </a:gridCol>
              </a:tblGrid>
              <a:tr h="243039">
                <a:tc>
                  <a:txBody>
                    <a:bodyPr/>
                    <a:lstStyle/>
                    <a:p>
                      <a:pPr>
                        <a:lnSpc>
                          <a:spcPct val="107000"/>
                        </a:lnSpc>
                        <a:spcAft>
                          <a:spcPts val="0"/>
                        </a:spcAft>
                      </a:pPr>
                      <a:r>
                        <a:rPr lang="fr-FR" sz="1100" dirty="0">
                          <a:solidFill>
                            <a:schemeClr val="bg1"/>
                          </a:solidFill>
                          <a:effectLst/>
                        </a:rPr>
                        <a:t>Actions</a:t>
                      </a:r>
                      <a:endParaRPr lang="fr-F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B35BAA"/>
                    </a:solidFill>
                  </a:tcPr>
                </a:tc>
                <a:tc>
                  <a:txBody>
                    <a:bodyPr/>
                    <a:lstStyle/>
                    <a:p>
                      <a:pPr>
                        <a:lnSpc>
                          <a:spcPct val="107000"/>
                        </a:lnSpc>
                        <a:spcAft>
                          <a:spcPts val="0"/>
                        </a:spcAft>
                      </a:pPr>
                      <a:r>
                        <a:rPr lang="fr-FR" sz="1100" dirty="0" smtClean="0">
                          <a:solidFill>
                            <a:schemeClr val="bg1"/>
                          </a:solidFill>
                          <a:effectLst/>
                        </a:rPr>
                        <a:t>Exemples et</a:t>
                      </a:r>
                      <a:r>
                        <a:rPr lang="fr-FR" sz="1100" baseline="0" dirty="0" smtClean="0">
                          <a:solidFill>
                            <a:schemeClr val="bg1"/>
                          </a:solidFill>
                          <a:effectLst/>
                        </a:rPr>
                        <a:t> indications</a:t>
                      </a:r>
                      <a:r>
                        <a:rPr lang="fr-FR" sz="1100" dirty="0">
                          <a:solidFill>
                            <a:schemeClr val="bg1"/>
                          </a:solidFill>
                          <a:effectLst/>
                        </a:rPr>
                        <a:t> </a:t>
                      </a:r>
                      <a:endParaRPr lang="fr-F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B35BAA"/>
                    </a:solidFill>
                  </a:tcPr>
                </a:tc>
                <a:extLst>
                  <a:ext uri="{0D108BD9-81ED-4DB2-BD59-A6C34878D82A}">
                    <a16:rowId xmlns:a16="http://schemas.microsoft.com/office/drawing/2014/main" val="1241656586"/>
                  </a:ext>
                </a:extLst>
              </a:tr>
              <a:tr h="333591">
                <a:tc>
                  <a:txBody>
                    <a:bodyPr/>
                    <a:lstStyle/>
                    <a:p>
                      <a:pPr>
                        <a:lnSpc>
                          <a:spcPct val="107000"/>
                        </a:lnSpc>
                        <a:spcAft>
                          <a:spcPts val="0"/>
                        </a:spcAft>
                      </a:pPr>
                      <a:r>
                        <a:rPr lang="fr-FR" sz="1100" b="0" dirty="0">
                          <a:solidFill>
                            <a:schemeClr val="tx1"/>
                          </a:solidFill>
                          <a:effectLst/>
                        </a:rPr>
                        <a:t>Une ou des sorties ou visites culturelles</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E9CFE7"/>
                    </a:solidFill>
                  </a:tcPr>
                </a:tc>
                <a:tc>
                  <a:txBody>
                    <a:bodyPr/>
                    <a:lstStyle/>
                    <a:p>
                      <a:pPr>
                        <a:lnSpc>
                          <a:spcPct val="107000"/>
                        </a:lnSpc>
                        <a:spcAft>
                          <a:spcPts val="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E9CFE7"/>
                    </a:solidFill>
                  </a:tcPr>
                </a:tc>
                <a:extLst>
                  <a:ext uri="{0D108BD9-81ED-4DB2-BD59-A6C34878D82A}">
                    <a16:rowId xmlns:a16="http://schemas.microsoft.com/office/drawing/2014/main" val="2650147767"/>
                  </a:ext>
                </a:extLst>
              </a:tr>
              <a:tr h="386996">
                <a:tc>
                  <a:txBody>
                    <a:bodyPr/>
                    <a:lstStyle/>
                    <a:p>
                      <a:pPr>
                        <a:lnSpc>
                          <a:spcPct val="107000"/>
                        </a:lnSpc>
                        <a:spcAft>
                          <a:spcPts val="0"/>
                        </a:spcAft>
                      </a:pPr>
                      <a:r>
                        <a:rPr lang="fr-FR" sz="1100" b="0" dirty="0">
                          <a:solidFill>
                            <a:schemeClr val="tx1"/>
                          </a:solidFill>
                          <a:effectLst/>
                        </a:rPr>
                        <a:t>Voyage à dimension culturelle ou artistique</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E9CFE7"/>
                    </a:solidFill>
                  </a:tcPr>
                </a:tc>
                <a:tc>
                  <a:txBody>
                    <a:bodyPr/>
                    <a:lstStyle/>
                    <a:p>
                      <a:pPr>
                        <a:lnSpc>
                          <a:spcPct val="107000"/>
                        </a:lnSpc>
                        <a:spcAft>
                          <a:spcPts val="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E9CFE7"/>
                    </a:solidFill>
                  </a:tcPr>
                </a:tc>
                <a:extLst>
                  <a:ext uri="{0D108BD9-81ED-4DB2-BD59-A6C34878D82A}">
                    <a16:rowId xmlns:a16="http://schemas.microsoft.com/office/drawing/2014/main" val="3408168460"/>
                  </a:ext>
                </a:extLst>
              </a:tr>
              <a:tr h="358438">
                <a:tc>
                  <a:txBody>
                    <a:bodyPr/>
                    <a:lstStyle/>
                    <a:p>
                      <a:pPr>
                        <a:lnSpc>
                          <a:spcPct val="107000"/>
                        </a:lnSpc>
                        <a:spcAft>
                          <a:spcPts val="0"/>
                        </a:spcAft>
                      </a:pPr>
                      <a:r>
                        <a:rPr lang="fr-FR" sz="1100" b="0" dirty="0">
                          <a:solidFill>
                            <a:schemeClr val="tx1"/>
                          </a:solidFill>
                          <a:effectLst/>
                        </a:rPr>
                        <a:t>Echange culturel</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E9CFE7"/>
                    </a:solidFill>
                  </a:tcPr>
                </a:tc>
                <a:tc>
                  <a:txBody>
                    <a:bodyPr/>
                    <a:lstStyle/>
                    <a:p>
                      <a:pPr>
                        <a:lnSpc>
                          <a:spcPct val="107000"/>
                        </a:lnSpc>
                        <a:spcAft>
                          <a:spcPts val="0"/>
                        </a:spcAft>
                      </a:pPr>
                      <a:r>
                        <a:rPr lang="fr-FR" sz="1100" dirty="0">
                          <a:solidFill>
                            <a:schemeClr val="tx1"/>
                          </a:solidFill>
                          <a:effectLst/>
                        </a:rPr>
                        <a:t> </a:t>
                      </a:r>
                      <a:r>
                        <a:rPr lang="fr-FR" sz="1100" dirty="0" smtClean="0">
                          <a:solidFill>
                            <a:schemeClr val="tx1"/>
                          </a:solidFill>
                          <a:effectLst/>
                        </a:rPr>
                        <a:t>Jumelage</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E9CFE7"/>
                    </a:solidFill>
                  </a:tcPr>
                </a:tc>
                <a:extLst>
                  <a:ext uri="{0D108BD9-81ED-4DB2-BD59-A6C34878D82A}">
                    <a16:rowId xmlns:a16="http://schemas.microsoft.com/office/drawing/2014/main" val="1780486728"/>
                  </a:ext>
                </a:extLst>
              </a:tr>
              <a:tr h="372047">
                <a:tc>
                  <a:txBody>
                    <a:bodyPr/>
                    <a:lstStyle/>
                    <a:p>
                      <a:pPr>
                        <a:lnSpc>
                          <a:spcPct val="107000"/>
                        </a:lnSpc>
                        <a:spcAft>
                          <a:spcPts val="0"/>
                        </a:spcAft>
                      </a:pPr>
                      <a:r>
                        <a:rPr lang="fr-FR" sz="1100" b="0" dirty="0">
                          <a:solidFill>
                            <a:schemeClr val="tx1"/>
                          </a:solidFill>
                          <a:effectLst/>
                        </a:rPr>
                        <a:t>Une ou des rencontres avec un ou des artistes</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D4A0D0"/>
                    </a:solidFill>
                  </a:tcPr>
                </a:tc>
                <a:tc>
                  <a:txBody>
                    <a:bodyPr/>
                    <a:lstStyle/>
                    <a:p>
                      <a:pPr>
                        <a:lnSpc>
                          <a:spcPct val="107000"/>
                        </a:lnSpc>
                        <a:spcAft>
                          <a:spcPts val="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D4A0D0"/>
                    </a:solidFill>
                  </a:tcPr>
                </a:tc>
                <a:extLst>
                  <a:ext uri="{0D108BD9-81ED-4DB2-BD59-A6C34878D82A}">
                    <a16:rowId xmlns:a16="http://schemas.microsoft.com/office/drawing/2014/main" val="2228088682"/>
                  </a:ext>
                </a:extLst>
              </a:tr>
              <a:tr h="602298">
                <a:tc>
                  <a:txBody>
                    <a:bodyPr/>
                    <a:lstStyle/>
                    <a:p>
                      <a:pPr>
                        <a:lnSpc>
                          <a:spcPct val="107000"/>
                        </a:lnSpc>
                        <a:spcAft>
                          <a:spcPts val="0"/>
                        </a:spcAft>
                      </a:pPr>
                      <a:r>
                        <a:rPr lang="fr-FR" sz="1100" b="0" dirty="0">
                          <a:solidFill>
                            <a:schemeClr val="tx1"/>
                          </a:solidFill>
                          <a:effectLst/>
                        </a:rPr>
                        <a:t>Une ou des rencontres avec un ou des professionnels de la culture</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D4A0D0"/>
                    </a:solidFill>
                  </a:tcPr>
                </a:tc>
                <a:tc>
                  <a:txBody>
                    <a:bodyPr/>
                    <a:lstStyle/>
                    <a:p>
                      <a:pPr>
                        <a:lnSpc>
                          <a:spcPct val="107000"/>
                        </a:lnSpc>
                        <a:spcAft>
                          <a:spcPts val="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D4A0D0"/>
                    </a:solidFill>
                  </a:tcPr>
                </a:tc>
                <a:extLst>
                  <a:ext uri="{0D108BD9-81ED-4DB2-BD59-A6C34878D82A}">
                    <a16:rowId xmlns:a16="http://schemas.microsoft.com/office/drawing/2014/main" val="1310464868"/>
                  </a:ext>
                </a:extLst>
              </a:tr>
              <a:tr h="299293">
                <a:tc>
                  <a:txBody>
                    <a:bodyPr/>
                    <a:lstStyle/>
                    <a:p>
                      <a:pPr>
                        <a:lnSpc>
                          <a:spcPct val="107000"/>
                        </a:lnSpc>
                        <a:spcAft>
                          <a:spcPts val="0"/>
                        </a:spcAft>
                      </a:pPr>
                      <a:r>
                        <a:rPr lang="fr-FR" sz="1100" b="0" dirty="0" smtClean="0">
                          <a:solidFill>
                            <a:schemeClr val="tx1"/>
                          </a:solidFill>
                          <a:effectLst/>
                        </a:rPr>
                        <a:t>Conférence culturelle, artistique ou</a:t>
                      </a:r>
                      <a:r>
                        <a:rPr lang="fr-FR" sz="1100" b="0" baseline="0" dirty="0" smtClean="0">
                          <a:solidFill>
                            <a:schemeClr val="tx1"/>
                          </a:solidFill>
                          <a:effectLst/>
                        </a:rPr>
                        <a:t> scientifique</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D4A0D0"/>
                    </a:solidFill>
                  </a:tcPr>
                </a:tc>
                <a:tc>
                  <a:txBody>
                    <a:bodyPr/>
                    <a:lstStyle/>
                    <a:p>
                      <a:pPr>
                        <a:lnSpc>
                          <a:spcPct val="107000"/>
                        </a:lnSpc>
                        <a:spcAft>
                          <a:spcPts val="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D4A0D0"/>
                    </a:solidFill>
                  </a:tcPr>
                </a:tc>
                <a:extLst>
                  <a:ext uri="{0D108BD9-81ED-4DB2-BD59-A6C34878D82A}">
                    <a16:rowId xmlns:a16="http://schemas.microsoft.com/office/drawing/2014/main" val="2301867026"/>
                  </a:ext>
                </a:extLst>
              </a:tr>
              <a:tr h="662683">
                <a:tc>
                  <a:txBody>
                    <a:bodyPr/>
                    <a:lstStyle/>
                    <a:p>
                      <a:pPr>
                        <a:lnSpc>
                          <a:spcPct val="107000"/>
                        </a:lnSpc>
                        <a:spcAft>
                          <a:spcPts val="0"/>
                        </a:spcAft>
                      </a:pPr>
                      <a:r>
                        <a:rPr lang="fr-FR" sz="1100" b="0" dirty="0">
                          <a:solidFill>
                            <a:schemeClr val="tx1"/>
                          </a:solidFill>
                          <a:effectLst/>
                        </a:rPr>
                        <a:t>Atelier de pratique artistique ou scientifique ponctuel</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D4A0D0"/>
                    </a:solidFill>
                  </a:tcPr>
                </a:tc>
                <a:tc>
                  <a:txBody>
                    <a:bodyPr/>
                    <a:lstStyle/>
                    <a:p>
                      <a:pPr>
                        <a:lnSpc>
                          <a:spcPct val="107000"/>
                        </a:lnSpc>
                        <a:spcAft>
                          <a:spcPts val="0"/>
                        </a:spcAft>
                      </a:pPr>
                      <a:r>
                        <a:rPr lang="fr-FR" sz="1100" dirty="0">
                          <a:solidFill>
                            <a:schemeClr val="tx1"/>
                          </a:solidFill>
                          <a:effectLst/>
                        </a:rPr>
                        <a:t>Les ateliers de pratique artistique ou scientifique réguliers relèvent du projet </a:t>
                      </a:r>
                      <a:r>
                        <a:rPr lang="fr-FR" sz="1100" dirty="0" smtClean="0">
                          <a:solidFill>
                            <a:schemeClr val="tx1"/>
                          </a:solidFill>
                          <a:effectLst/>
                        </a:rPr>
                        <a:t>d’éducation artistique et culturelle (partie bleue).</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D4A0D0"/>
                    </a:solidFill>
                  </a:tcPr>
                </a:tc>
                <a:extLst>
                  <a:ext uri="{0D108BD9-81ED-4DB2-BD59-A6C34878D82A}">
                    <a16:rowId xmlns:a16="http://schemas.microsoft.com/office/drawing/2014/main" val="2779069998"/>
                  </a:ext>
                </a:extLst>
              </a:tr>
              <a:tr h="441788">
                <a:tc>
                  <a:txBody>
                    <a:bodyPr/>
                    <a:lstStyle/>
                    <a:p>
                      <a:pPr>
                        <a:lnSpc>
                          <a:spcPct val="107000"/>
                        </a:lnSpc>
                        <a:spcAft>
                          <a:spcPts val="0"/>
                        </a:spcAft>
                      </a:pPr>
                      <a:r>
                        <a:rPr lang="fr-FR" sz="1100" b="0" dirty="0">
                          <a:solidFill>
                            <a:schemeClr val="tx1"/>
                          </a:solidFill>
                          <a:effectLst/>
                        </a:rPr>
                        <a:t>Action de sensibilisation à la </a:t>
                      </a:r>
                      <a:r>
                        <a:rPr lang="fr-FR" sz="1100" b="0" dirty="0" smtClean="0">
                          <a:solidFill>
                            <a:schemeClr val="tx1"/>
                          </a:solidFill>
                          <a:effectLst/>
                        </a:rPr>
                        <a:t>lecture et la</a:t>
                      </a:r>
                      <a:r>
                        <a:rPr lang="fr-FR" sz="1100" b="0" baseline="0" dirty="0" smtClean="0">
                          <a:solidFill>
                            <a:schemeClr val="tx1"/>
                          </a:solidFill>
                          <a:effectLst/>
                        </a:rPr>
                        <a:t> lecture à voix haute, l’art oratoire</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D4A0D0"/>
                    </a:solidFill>
                  </a:tcPr>
                </a:tc>
                <a:tc>
                  <a:txBody>
                    <a:bodyPr/>
                    <a:lstStyle/>
                    <a:p>
                      <a:pPr>
                        <a:lnSpc>
                          <a:spcPct val="107000"/>
                        </a:lnSpc>
                        <a:spcAft>
                          <a:spcPts val="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D4A0D0"/>
                    </a:solidFill>
                  </a:tcPr>
                </a:tc>
                <a:extLst>
                  <a:ext uri="{0D108BD9-81ED-4DB2-BD59-A6C34878D82A}">
                    <a16:rowId xmlns:a16="http://schemas.microsoft.com/office/drawing/2014/main" val="3830091032"/>
                  </a:ext>
                </a:extLst>
              </a:tr>
              <a:tr h="493432">
                <a:tc>
                  <a:txBody>
                    <a:bodyPr/>
                    <a:lstStyle/>
                    <a:p>
                      <a:pPr>
                        <a:lnSpc>
                          <a:spcPct val="107000"/>
                        </a:lnSpc>
                        <a:spcAft>
                          <a:spcPts val="0"/>
                        </a:spcAft>
                      </a:pPr>
                      <a:r>
                        <a:rPr lang="fr-FR" sz="1100" b="0" dirty="0">
                          <a:solidFill>
                            <a:schemeClr val="tx1"/>
                          </a:solidFill>
                          <a:effectLst/>
                        </a:rPr>
                        <a:t>Action de sensibilisation artistique et/ou scientifique</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D4A0D0"/>
                    </a:solidFill>
                  </a:tcPr>
                </a:tc>
                <a:tc>
                  <a:txBody>
                    <a:bodyPr/>
                    <a:lstStyle/>
                    <a:p>
                      <a:pPr>
                        <a:lnSpc>
                          <a:spcPct val="107000"/>
                        </a:lnSpc>
                        <a:spcAft>
                          <a:spcPts val="0"/>
                        </a:spcAft>
                      </a:pPr>
                      <a:r>
                        <a:rPr lang="fr-FR" sz="1100" dirty="0" smtClean="0">
                          <a:solidFill>
                            <a:schemeClr val="tx1"/>
                          </a:solidFill>
                          <a:effectLst/>
                        </a:rPr>
                        <a:t>Hors lecture</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D4A0D0"/>
                    </a:solidFill>
                  </a:tcPr>
                </a:tc>
                <a:extLst>
                  <a:ext uri="{0D108BD9-81ED-4DB2-BD59-A6C34878D82A}">
                    <a16:rowId xmlns:a16="http://schemas.microsoft.com/office/drawing/2014/main" val="3900986841"/>
                  </a:ext>
                </a:extLst>
              </a:tr>
              <a:tr h="299293">
                <a:tc>
                  <a:txBody>
                    <a:bodyPr/>
                    <a:lstStyle/>
                    <a:p>
                      <a:pPr>
                        <a:lnSpc>
                          <a:spcPct val="107000"/>
                        </a:lnSpc>
                        <a:spcAft>
                          <a:spcPts val="0"/>
                        </a:spcAft>
                      </a:pPr>
                      <a:r>
                        <a:rPr lang="fr-FR" sz="1100" b="0" dirty="0">
                          <a:solidFill>
                            <a:schemeClr val="tx1"/>
                          </a:solidFill>
                          <a:effectLst/>
                        </a:rPr>
                        <a:t>Découverte des métiers liés à l’art et à la culture</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D4A0D0"/>
                    </a:solidFill>
                  </a:tcPr>
                </a:tc>
                <a:tc>
                  <a:txBody>
                    <a:bodyPr/>
                    <a:lstStyle/>
                    <a:p>
                      <a:pPr>
                        <a:lnSpc>
                          <a:spcPct val="107000"/>
                        </a:lnSpc>
                        <a:spcAft>
                          <a:spcPts val="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D4A0D0"/>
                    </a:solidFill>
                  </a:tcPr>
                </a:tc>
                <a:extLst>
                  <a:ext uri="{0D108BD9-81ED-4DB2-BD59-A6C34878D82A}">
                    <a16:rowId xmlns:a16="http://schemas.microsoft.com/office/drawing/2014/main" val="2787109018"/>
                  </a:ext>
                </a:extLst>
              </a:tr>
              <a:tr h="278436">
                <a:tc>
                  <a:txBody>
                    <a:bodyPr/>
                    <a:lstStyle/>
                    <a:p>
                      <a:pPr>
                        <a:lnSpc>
                          <a:spcPct val="107000"/>
                        </a:lnSpc>
                        <a:spcAft>
                          <a:spcPts val="0"/>
                        </a:spcAft>
                      </a:pPr>
                      <a:r>
                        <a:rPr lang="fr-FR" sz="1100" b="0" kern="1200" dirty="0" smtClean="0">
                          <a:solidFill>
                            <a:schemeClr val="tx1"/>
                          </a:solidFill>
                          <a:effectLst/>
                          <a:latin typeface="+mn-lt"/>
                          <a:ea typeface="+mn-ea"/>
                          <a:cs typeface="+mn-cs"/>
                        </a:rPr>
                        <a:t>Production ou création artistique et/ou scientifique</a:t>
                      </a:r>
                      <a:endParaRPr lang="fr-FR" sz="1100" b="0" kern="1200" dirty="0">
                        <a:solidFill>
                          <a:schemeClr val="tx1"/>
                        </a:solidFill>
                        <a:effectLst/>
                        <a:latin typeface="+mn-lt"/>
                        <a:ea typeface="+mn-ea"/>
                        <a:cs typeface="+mn-cs"/>
                      </a:endParaRPr>
                    </a:p>
                  </a:txBody>
                  <a:tcPr marL="27448" marR="27448" marT="0" marB="0" anchor="ctr">
                    <a:solidFill>
                      <a:srgbClr val="E9CFE7"/>
                    </a:solidFill>
                  </a:tcPr>
                </a:tc>
                <a:tc>
                  <a:txBody>
                    <a:bodyPr/>
                    <a:lstStyle/>
                    <a:p>
                      <a:pPr>
                        <a:lnSpc>
                          <a:spcPct val="107000"/>
                        </a:lnSpc>
                        <a:spcAft>
                          <a:spcPts val="0"/>
                        </a:spcAft>
                      </a:pP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E9CFE7"/>
                    </a:solidFill>
                  </a:tcPr>
                </a:tc>
                <a:extLst>
                  <a:ext uri="{0D108BD9-81ED-4DB2-BD59-A6C34878D82A}">
                    <a16:rowId xmlns:a16="http://schemas.microsoft.com/office/drawing/2014/main" val="3637571231"/>
                  </a:ext>
                </a:extLst>
              </a:tr>
            </a:tbl>
          </a:graphicData>
        </a:graphic>
      </p:graphicFrame>
    </p:spTree>
    <p:extLst>
      <p:ext uri="{BB962C8B-B14F-4D97-AF65-F5344CB8AC3E}">
        <p14:creationId xmlns:p14="http://schemas.microsoft.com/office/powerpoint/2010/main" val="1326275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1203598"/>
            <a:ext cx="2448272" cy="923330"/>
          </a:xfrm>
          <a:prstGeom prst="rect">
            <a:avLst/>
          </a:prstGeom>
          <a:noFill/>
        </p:spPr>
        <p:txBody>
          <a:bodyPr wrap="square" rtlCol="0">
            <a:spAutoFit/>
          </a:bodyPr>
          <a:lstStyle/>
          <a:p>
            <a:r>
              <a:rPr lang="fr-FR" dirty="0" smtClean="0"/>
              <a:t>Types d’actions culturelles, seconde partie.</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940873399"/>
              </p:ext>
            </p:extLst>
          </p:nvPr>
        </p:nvGraphicFramePr>
        <p:xfrm>
          <a:off x="3131840" y="123478"/>
          <a:ext cx="5832648" cy="4929191"/>
        </p:xfrm>
        <a:graphic>
          <a:graphicData uri="http://schemas.openxmlformats.org/drawingml/2006/table">
            <a:tbl>
              <a:tblPr firstRow="1" firstCol="1" bandRow="1">
                <a:tableStyleId>{5C22544A-7EE6-4342-B048-85BDC9FD1C3A}</a:tableStyleId>
              </a:tblPr>
              <a:tblGrid>
                <a:gridCol w="3864129">
                  <a:extLst>
                    <a:ext uri="{9D8B030D-6E8A-4147-A177-3AD203B41FA5}">
                      <a16:colId xmlns:a16="http://schemas.microsoft.com/office/drawing/2014/main" val="399835449"/>
                    </a:ext>
                  </a:extLst>
                </a:gridCol>
                <a:gridCol w="1968519">
                  <a:extLst>
                    <a:ext uri="{9D8B030D-6E8A-4147-A177-3AD203B41FA5}">
                      <a16:colId xmlns:a16="http://schemas.microsoft.com/office/drawing/2014/main" val="3186506245"/>
                    </a:ext>
                  </a:extLst>
                </a:gridCol>
              </a:tblGrid>
              <a:tr h="290430">
                <a:tc>
                  <a:txBody>
                    <a:bodyPr/>
                    <a:lstStyle/>
                    <a:p>
                      <a:pPr>
                        <a:spcAft>
                          <a:spcPts val="1000"/>
                        </a:spcAft>
                      </a:pPr>
                      <a:r>
                        <a:rPr lang="fr-FR" sz="1200" dirty="0" smtClean="0">
                          <a:ln>
                            <a:noFill/>
                          </a:ln>
                          <a:solidFill>
                            <a:schemeClr val="bg1"/>
                          </a:solidFill>
                          <a:effectLst/>
                          <a:latin typeface="+mn-lt"/>
                          <a:ea typeface="Calibri" panose="020F0502020204030204" pitchFamily="34" charset="0"/>
                        </a:rPr>
                        <a:t>Actions</a:t>
                      </a:r>
                      <a:endParaRPr lang="fr-FR" sz="1200" dirty="0">
                        <a:ln>
                          <a:noFill/>
                        </a:ln>
                        <a:solidFill>
                          <a:schemeClr val="bg1"/>
                        </a:solidFill>
                        <a:effectLst/>
                        <a:latin typeface="+mn-lt"/>
                        <a:ea typeface="Calibri" panose="020F0502020204030204" pitchFamily="34" charset="0"/>
                      </a:endParaRPr>
                    </a:p>
                  </a:txBody>
                  <a:tcPr marL="49068" marR="49068" marT="0" marB="0" anchor="ctr">
                    <a:solidFill>
                      <a:srgbClr val="B35BAA"/>
                    </a:solidFill>
                  </a:tcPr>
                </a:tc>
                <a:tc>
                  <a:txBody>
                    <a:bodyPr/>
                    <a:lstStyle/>
                    <a:p>
                      <a:pPr>
                        <a:spcAft>
                          <a:spcPts val="1000"/>
                        </a:spcAft>
                      </a:pPr>
                      <a:r>
                        <a:rPr lang="fr-FR" sz="1200" dirty="0" smtClean="0">
                          <a:ln>
                            <a:noFill/>
                          </a:ln>
                          <a:solidFill>
                            <a:schemeClr val="bg1"/>
                          </a:solidFill>
                          <a:effectLst/>
                          <a:latin typeface="+mn-lt"/>
                          <a:ea typeface="Calibri" panose="020F0502020204030204" pitchFamily="34" charset="0"/>
                        </a:rPr>
                        <a:t>Exemples et indications</a:t>
                      </a:r>
                      <a:endParaRPr lang="fr-FR" sz="1200" dirty="0">
                        <a:ln>
                          <a:noFill/>
                        </a:ln>
                        <a:solidFill>
                          <a:schemeClr val="bg1"/>
                        </a:solidFill>
                        <a:effectLst/>
                        <a:latin typeface="+mn-lt"/>
                        <a:ea typeface="Calibri" panose="020F0502020204030204" pitchFamily="34" charset="0"/>
                      </a:endParaRPr>
                    </a:p>
                  </a:txBody>
                  <a:tcPr marL="49068" marR="49068" marT="0" marB="0" anchor="ctr">
                    <a:solidFill>
                      <a:srgbClr val="B35BAA"/>
                    </a:solidFill>
                  </a:tcPr>
                </a:tc>
                <a:extLst>
                  <a:ext uri="{0D108BD9-81ED-4DB2-BD59-A6C34878D82A}">
                    <a16:rowId xmlns:a16="http://schemas.microsoft.com/office/drawing/2014/main" val="1401957837"/>
                  </a:ext>
                </a:extLst>
              </a:tr>
              <a:tr h="640061">
                <a:tc>
                  <a:txBody>
                    <a:bodyPr/>
                    <a:lstStyle/>
                    <a:p>
                      <a:pPr>
                        <a:lnSpc>
                          <a:spcPct val="107000"/>
                        </a:lnSpc>
                        <a:spcAft>
                          <a:spcPts val="0"/>
                        </a:spcAft>
                      </a:pPr>
                      <a:r>
                        <a:rPr lang="fr-FR" sz="1100" b="0" dirty="0">
                          <a:solidFill>
                            <a:schemeClr val="tx1"/>
                          </a:solidFill>
                          <a:effectLst/>
                        </a:rPr>
                        <a:t>Un accueil de manifestation artistique ou culturelle professionnelle dans l'établissement (spectacle, exposition, tournage)</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E9CFE7"/>
                    </a:solidFill>
                  </a:tcPr>
                </a:tc>
                <a:tc>
                  <a:txBody>
                    <a:bodyPr/>
                    <a:lstStyle/>
                    <a:p>
                      <a:pPr>
                        <a:lnSpc>
                          <a:spcPct val="107000"/>
                        </a:lnSpc>
                        <a:spcAft>
                          <a:spcPts val="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E9CFE7"/>
                    </a:solidFill>
                  </a:tcPr>
                </a:tc>
                <a:extLst>
                  <a:ext uri="{0D108BD9-81ED-4DB2-BD59-A6C34878D82A}">
                    <a16:rowId xmlns:a16="http://schemas.microsoft.com/office/drawing/2014/main" val="3372494126"/>
                  </a:ext>
                </a:extLst>
              </a:tr>
              <a:tr h="293645">
                <a:tc>
                  <a:txBody>
                    <a:bodyPr/>
                    <a:lstStyle/>
                    <a:p>
                      <a:pPr>
                        <a:lnSpc>
                          <a:spcPct val="107000"/>
                        </a:lnSpc>
                        <a:spcAft>
                          <a:spcPts val="0"/>
                        </a:spcAft>
                      </a:pPr>
                      <a:r>
                        <a:rPr lang="fr-FR" sz="1100" b="0" dirty="0">
                          <a:solidFill>
                            <a:schemeClr val="tx1"/>
                          </a:solidFill>
                          <a:effectLst/>
                        </a:rPr>
                        <a:t>Une galerie d’exposition permanente</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E9CFE7"/>
                    </a:solidFill>
                  </a:tcPr>
                </a:tc>
                <a:tc>
                  <a:txBody>
                    <a:bodyPr/>
                    <a:lstStyle/>
                    <a:p>
                      <a:pPr>
                        <a:lnSpc>
                          <a:spcPct val="107000"/>
                        </a:lnSpc>
                        <a:spcAft>
                          <a:spcPts val="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E9CFE7"/>
                    </a:solidFill>
                  </a:tcPr>
                </a:tc>
                <a:extLst>
                  <a:ext uri="{0D108BD9-81ED-4DB2-BD59-A6C34878D82A}">
                    <a16:rowId xmlns:a16="http://schemas.microsoft.com/office/drawing/2014/main" val="1247340364"/>
                  </a:ext>
                </a:extLst>
              </a:tr>
              <a:tr h="288032">
                <a:tc>
                  <a:txBody>
                    <a:bodyPr/>
                    <a:lstStyle/>
                    <a:p>
                      <a:pPr>
                        <a:lnSpc>
                          <a:spcPct val="107000"/>
                        </a:lnSpc>
                        <a:spcAft>
                          <a:spcPts val="0"/>
                        </a:spcAft>
                      </a:pPr>
                      <a:r>
                        <a:rPr lang="fr-FR" sz="1100" b="0" dirty="0">
                          <a:solidFill>
                            <a:schemeClr val="tx1"/>
                          </a:solidFill>
                          <a:effectLst/>
                        </a:rPr>
                        <a:t>Manifestation, journée ou semaine thématique</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E9CFE7"/>
                    </a:solidFill>
                  </a:tcPr>
                </a:tc>
                <a:tc>
                  <a:txBody>
                    <a:bodyPr/>
                    <a:lstStyle/>
                    <a:p>
                      <a:pPr>
                        <a:lnSpc>
                          <a:spcPct val="107000"/>
                        </a:lnSpc>
                        <a:spcAft>
                          <a:spcPts val="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48" marR="27448" marT="0" marB="0" anchor="ctr">
                    <a:solidFill>
                      <a:srgbClr val="E9CFE7"/>
                    </a:solidFill>
                  </a:tcPr>
                </a:tc>
                <a:extLst>
                  <a:ext uri="{0D108BD9-81ED-4DB2-BD59-A6C34878D82A}">
                    <a16:rowId xmlns:a16="http://schemas.microsoft.com/office/drawing/2014/main" val="3918426835"/>
                  </a:ext>
                </a:extLst>
              </a:tr>
              <a:tr h="453909">
                <a:tc>
                  <a:txBody>
                    <a:bodyPr/>
                    <a:lstStyle/>
                    <a:p>
                      <a:pPr>
                        <a:spcAft>
                          <a:spcPts val="1000"/>
                        </a:spcAft>
                      </a:pPr>
                      <a:r>
                        <a:rPr lang="fr-FR" sz="1100" b="0" dirty="0">
                          <a:ln>
                            <a:noFill/>
                          </a:ln>
                          <a:solidFill>
                            <a:schemeClr val="tx1"/>
                          </a:solidFill>
                          <a:effectLst/>
                        </a:rPr>
                        <a:t>Elèves candidats à un concours</a:t>
                      </a:r>
                      <a:endParaRPr lang="fr-FR" sz="1100" b="0" dirty="0">
                        <a:ln>
                          <a:noFill/>
                        </a:ln>
                        <a:solidFill>
                          <a:schemeClr val="tx1"/>
                        </a:solidFill>
                        <a:effectLst/>
                        <a:latin typeface="Times New Roman" panose="02020603050405020304" pitchFamily="18" charset="0"/>
                        <a:ea typeface="Calibri" panose="020F0502020204030204" pitchFamily="34" charset="0"/>
                      </a:endParaRPr>
                    </a:p>
                  </a:txBody>
                  <a:tcPr marL="49068" marR="49068" marT="0" marB="0" anchor="ctr">
                    <a:solidFill>
                      <a:srgbClr val="D4A0D0"/>
                    </a:solidFill>
                  </a:tcPr>
                </a:tc>
                <a:tc>
                  <a:txBody>
                    <a:bodyPr/>
                    <a:lstStyle/>
                    <a:p>
                      <a:pPr>
                        <a:spcAft>
                          <a:spcPts val="1000"/>
                        </a:spcAft>
                      </a:pPr>
                      <a:r>
                        <a:rPr lang="fr-FR" sz="1100" dirty="0" smtClean="0">
                          <a:ln>
                            <a:noFill/>
                          </a:ln>
                          <a:solidFill>
                            <a:schemeClr val="tx1"/>
                          </a:solidFill>
                          <a:effectLst/>
                        </a:rPr>
                        <a:t>En </a:t>
                      </a:r>
                      <a:r>
                        <a:rPr lang="fr-FR" sz="1100" dirty="0">
                          <a:ln>
                            <a:noFill/>
                          </a:ln>
                          <a:solidFill>
                            <a:schemeClr val="tx1"/>
                          </a:solidFill>
                          <a:effectLst/>
                        </a:rPr>
                        <a:t>lien avec un domaine artistique ou scientifique</a:t>
                      </a:r>
                      <a:endParaRPr lang="fr-FR" sz="1100" dirty="0">
                        <a:ln>
                          <a:noFill/>
                        </a:ln>
                        <a:solidFill>
                          <a:schemeClr val="tx1"/>
                        </a:solidFill>
                        <a:effectLst/>
                        <a:latin typeface="Times New Roman" panose="02020603050405020304" pitchFamily="18" charset="0"/>
                        <a:ea typeface="Calibri" panose="020F0502020204030204" pitchFamily="34" charset="0"/>
                      </a:endParaRPr>
                    </a:p>
                  </a:txBody>
                  <a:tcPr marL="49068" marR="49068" marT="0" marB="0" anchor="ctr">
                    <a:solidFill>
                      <a:srgbClr val="D4A0D0"/>
                    </a:solidFill>
                  </a:tcPr>
                </a:tc>
                <a:extLst>
                  <a:ext uri="{0D108BD9-81ED-4DB2-BD59-A6C34878D82A}">
                    <a16:rowId xmlns:a16="http://schemas.microsoft.com/office/drawing/2014/main" val="2033125579"/>
                  </a:ext>
                </a:extLst>
              </a:tr>
              <a:tr h="378257">
                <a:tc>
                  <a:txBody>
                    <a:bodyPr/>
                    <a:lstStyle/>
                    <a:p>
                      <a:pPr>
                        <a:spcAft>
                          <a:spcPts val="1000"/>
                        </a:spcAft>
                      </a:pPr>
                      <a:r>
                        <a:rPr lang="fr-FR" sz="1100" b="0" dirty="0">
                          <a:ln>
                            <a:noFill/>
                          </a:ln>
                          <a:solidFill>
                            <a:schemeClr val="tx1"/>
                          </a:solidFill>
                          <a:effectLst/>
                        </a:rPr>
                        <a:t>Constitution d’un jury d’élèves ou d’un comité d’élèves</a:t>
                      </a:r>
                      <a:endParaRPr lang="fr-FR" sz="1100" b="0" dirty="0">
                        <a:ln>
                          <a:noFill/>
                        </a:ln>
                        <a:solidFill>
                          <a:schemeClr val="tx1"/>
                        </a:solidFill>
                        <a:effectLst/>
                        <a:latin typeface="Times New Roman" panose="02020603050405020304" pitchFamily="18" charset="0"/>
                        <a:ea typeface="Calibri" panose="020F0502020204030204" pitchFamily="34" charset="0"/>
                      </a:endParaRPr>
                    </a:p>
                  </a:txBody>
                  <a:tcPr marL="49068" marR="49068" marT="0" marB="0" anchor="ctr">
                    <a:solidFill>
                      <a:srgbClr val="D4A0D0"/>
                    </a:solidFill>
                  </a:tcPr>
                </a:tc>
                <a:tc>
                  <a:txBody>
                    <a:bodyPr/>
                    <a:lstStyle/>
                    <a:p>
                      <a:pPr>
                        <a:spcAft>
                          <a:spcPts val="1000"/>
                        </a:spcAft>
                      </a:pPr>
                      <a:r>
                        <a:rPr lang="fr-FR" sz="1100" dirty="0" smtClean="0">
                          <a:ln>
                            <a:noFill/>
                          </a:ln>
                          <a:solidFill>
                            <a:schemeClr val="tx1"/>
                          </a:solidFill>
                          <a:effectLst/>
                        </a:rPr>
                        <a:t>Comité </a:t>
                      </a:r>
                      <a:r>
                        <a:rPr lang="fr-FR" sz="1100" dirty="0">
                          <a:ln>
                            <a:noFill/>
                          </a:ln>
                          <a:solidFill>
                            <a:schemeClr val="tx1"/>
                          </a:solidFill>
                          <a:effectLst/>
                        </a:rPr>
                        <a:t>de lecture, jury pour décerner un prix</a:t>
                      </a:r>
                      <a:endParaRPr lang="fr-FR" sz="1100" dirty="0">
                        <a:ln>
                          <a:noFill/>
                        </a:ln>
                        <a:solidFill>
                          <a:schemeClr val="tx1"/>
                        </a:solidFill>
                        <a:effectLst/>
                        <a:latin typeface="Times New Roman" panose="02020603050405020304" pitchFamily="18" charset="0"/>
                        <a:ea typeface="Calibri" panose="020F0502020204030204" pitchFamily="34" charset="0"/>
                      </a:endParaRPr>
                    </a:p>
                  </a:txBody>
                  <a:tcPr marL="49068" marR="49068" marT="0" marB="0">
                    <a:solidFill>
                      <a:srgbClr val="D4A0D0"/>
                    </a:solidFill>
                  </a:tcPr>
                </a:tc>
                <a:extLst>
                  <a:ext uri="{0D108BD9-81ED-4DB2-BD59-A6C34878D82A}">
                    <a16:rowId xmlns:a16="http://schemas.microsoft.com/office/drawing/2014/main" val="2217684978"/>
                  </a:ext>
                </a:extLst>
              </a:tr>
              <a:tr h="229737">
                <a:tc>
                  <a:txBody>
                    <a:bodyPr/>
                    <a:lstStyle/>
                    <a:p>
                      <a:pPr>
                        <a:spcAft>
                          <a:spcPts val="1000"/>
                        </a:spcAft>
                      </a:pPr>
                      <a:r>
                        <a:rPr lang="fr-FR" sz="1100" b="0" dirty="0">
                          <a:solidFill>
                            <a:schemeClr val="tx1"/>
                          </a:solidFill>
                          <a:effectLst/>
                        </a:rPr>
                        <a:t>Un club théâtre</a:t>
                      </a:r>
                      <a:endParaRPr lang="fr-FR" sz="1100" b="0" dirty="0">
                        <a:solidFill>
                          <a:schemeClr val="tx1"/>
                        </a:solidFill>
                        <a:effectLst/>
                        <a:latin typeface="Times New Roman" panose="02020603050405020304" pitchFamily="18" charset="0"/>
                        <a:ea typeface="Calibri" panose="020F0502020204030204" pitchFamily="34" charset="0"/>
                      </a:endParaRPr>
                    </a:p>
                  </a:txBody>
                  <a:tcPr marL="49068" marR="49068" marT="0" marB="0" anchor="ctr">
                    <a:solidFill>
                      <a:srgbClr val="E9CFE7"/>
                    </a:solidFill>
                  </a:tcPr>
                </a:tc>
                <a:tc>
                  <a:txBody>
                    <a:bodyPr/>
                    <a:lstStyle/>
                    <a:p>
                      <a:pPr>
                        <a:spcAft>
                          <a:spcPts val="1000"/>
                        </a:spcAft>
                      </a:pPr>
                      <a:r>
                        <a:rPr lang="fr-FR" sz="1100">
                          <a:solidFill>
                            <a:schemeClr val="tx1"/>
                          </a:solidFill>
                          <a:effectLst/>
                        </a:rPr>
                        <a:t> </a:t>
                      </a:r>
                      <a:endParaRPr lang="fr-FR" sz="1100">
                        <a:solidFill>
                          <a:schemeClr val="tx1"/>
                        </a:solidFill>
                        <a:effectLst/>
                        <a:latin typeface="Times New Roman" panose="02020603050405020304" pitchFamily="18" charset="0"/>
                        <a:ea typeface="Calibri" panose="020F0502020204030204" pitchFamily="34" charset="0"/>
                      </a:endParaRPr>
                    </a:p>
                  </a:txBody>
                  <a:tcPr marL="49068" marR="49068" marT="0" marB="0">
                    <a:solidFill>
                      <a:srgbClr val="E9CFE7"/>
                    </a:solidFill>
                  </a:tcPr>
                </a:tc>
                <a:extLst>
                  <a:ext uri="{0D108BD9-81ED-4DB2-BD59-A6C34878D82A}">
                    <a16:rowId xmlns:a16="http://schemas.microsoft.com/office/drawing/2014/main" val="1902429275"/>
                  </a:ext>
                </a:extLst>
              </a:tr>
              <a:tr h="269639">
                <a:tc>
                  <a:txBody>
                    <a:bodyPr/>
                    <a:lstStyle/>
                    <a:p>
                      <a:pPr>
                        <a:spcAft>
                          <a:spcPts val="1000"/>
                        </a:spcAft>
                      </a:pPr>
                      <a:r>
                        <a:rPr lang="fr-FR" sz="1100" b="0" dirty="0">
                          <a:solidFill>
                            <a:schemeClr val="tx1"/>
                          </a:solidFill>
                          <a:effectLst/>
                        </a:rPr>
                        <a:t>Un club lecture</a:t>
                      </a:r>
                      <a:endParaRPr lang="fr-FR" sz="1100" b="0" dirty="0">
                        <a:solidFill>
                          <a:schemeClr val="tx1"/>
                        </a:solidFill>
                        <a:effectLst/>
                        <a:latin typeface="Times New Roman" panose="02020603050405020304" pitchFamily="18" charset="0"/>
                        <a:ea typeface="Calibri" panose="020F0502020204030204" pitchFamily="34" charset="0"/>
                      </a:endParaRPr>
                    </a:p>
                  </a:txBody>
                  <a:tcPr marL="49068" marR="49068" marT="0" marB="0" anchor="ctr">
                    <a:solidFill>
                      <a:srgbClr val="E9CFE7"/>
                    </a:solidFill>
                  </a:tcPr>
                </a:tc>
                <a:tc>
                  <a:txBody>
                    <a:bodyPr/>
                    <a:lstStyle/>
                    <a:p>
                      <a:pPr>
                        <a:spcAft>
                          <a:spcPts val="1000"/>
                        </a:spcAft>
                      </a:pPr>
                      <a:r>
                        <a:rPr lang="fr-FR" sz="1100">
                          <a:solidFill>
                            <a:schemeClr val="tx1"/>
                          </a:solidFill>
                          <a:effectLst/>
                        </a:rPr>
                        <a:t> </a:t>
                      </a:r>
                      <a:endParaRPr lang="fr-FR" sz="1100">
                        <a:solidFill>
                          <a:schemeClr val="tx1"/>
                        </a:solidFill>
                        <a:effectLst/>
                        <a:latin typeface="Times New Roman" panose="02020603050405020304" pitchFamily="18" charset="0"/>
                        <a:ea typeface="Calibri" panose="020F0502020204030204" pitchFamily="34" charset="0"/>
                      </a:endParaRPr>
                    </a:p>
                  </a:txBody>
                  <a:tcPr marL="49068" marR="49068" marT="0" marB="0">
                    <a:solidFill>
                      <a:srgbClr val="E9CFE7"/>
                    </a:solidFill>
                  </a:tcPr>
                </a:tc>
                <a:extLst>
                  <a:ext uri="{0D108BD9-81ED-4DB2-BD59-A6C34878D82A}">
                    <a16:rowId xmlns:a16="http://schemas.microsoft.com/office/drawing/2014/main" val="443566356"/>
                  </a:ext>
                </a:extLst>
              </a:tr>
              <a:tr h="234417">
                <a:tc>
                  <a:txBody>
                    <a:bodyPr/>
                    <a:lstStyle/>
                    <a:p>
                      <a:pPr>
                        <a:spcAft>
                          <a:spcPts val="1000"/>
                        </a:spcAft>
                      </a:pPr>
                      <a:r>
                        <a:rPr lang="fr-FR" sz="1100" b="0" dirty="0">
                          <a:solidFill>
                            <a:schemeClr val="tx1"/>
                          </a:solidFill>
                          <a:effectLst/>
                        </a:rPr>
                        <a:t>Un cinéclub, un club cinéma</a:t>
                      </a:r>
                      <a:endParaRPr lang="fr-FR" sz="1100" b="0" dirty="0">
                        <a:solidFill>
                          <a:schemeClr val="tx1"/>
                        </a:solidFill>
                        <a:effectLst/>
                        <a:latin typeface="Times New Roman" panose="02020603050405020304" pitchFamily="18" charset="0"/>
                        <a:ea typeface="Calibri" panose="020F0502020204030204" pitchFamily="34" charset="0"/>
                      </a:endParaRPr>
                    </a:p>
                  </a:txBody>
                  <a:tcPr marL="49068" marR="49068" marT="0" marB="0" anchor="ctr">
                    <a:solidFill>
                      <a:srgbClr val="E9CFE7"/>
                    </a:solidFill>
                  </a:tcPr>
                </a:tc>
                <a:tc>
                  <a:txBody>
                    <a:bodyPr/>
                    <a:lstStyle/>
                    <a:p>
                      <a:pPr>
                        <a:spcAft>
                          <a:spcPts val="1000"/>
                        </a:spcAft>
                      </a:pPr>
                      <a:endParaRPr lang="fr-FR" sz="1100" dirty="0">
                        <a:solidFill>
                          <a:schemeClr val="tx1"/>
                        </a:solidFill>
                        <a:effectLst/>
                        <a:latin typeface="Times New Roman" panose="02020603050405020304" pitchFamily="18" charset="0"/>
                        <a:ea typeface="Calibri" panose="020F0502020204030204" pitchFamily="34" charset="0"/>
                      </a:endParaRPr>
                    </a:p>
                  </a:txBody>
                  <a:tcPr marL="49068" marR="49068" marT="0" marB="0">
                    <a:solidFill>
                      <a:srgbClr val="E9CFE7"/>
                    </a:solidFill>
                  </a:tcPr>
                </a:tc>
                <a:extLst>
                  <a:ext uri="{0D108BD9-81ED-4DB2-BD59-A6C34878D82A}">
                    <a16:rowId xmlns:a16="http://schemas.microsoft.com/office/drawing/2014/main" val="3133532353"/>
                  </a:ext>
                </a:extLst>
              </a:tr>
              <a:tr h="288032">
                <a:tc>
                  <a:txBody>
                    <a:bodyPr/>
                    <a:lstStyle/>
                    <a:p>
                      <a:pPr>
                        <a:spcAft>
                          <a:spcPts val="1000"/>
                        </a:spcAft>
                      </a:pPr>
                      <a:r>
                        <a:rPr lang="fr-FR" sz="1100" b="0" dirty="0">
                          <a:solidFill>
                            <a:schemeClr val="tx1"/>
                          </a:solidFill>
                          <a:effectLst/>
                        </a:rPr>
                        <a:t>Un club artistique (hors théâtre, lecture, cinéma)</a:t>
                      </a:r>
                      <a:endParaRPr lang="fr-FR" sz="1100" b="0" dirty="0">
                        <a:solidFill>
                          <a:schemeClr val="tx1"/>
                        </a:solidFill>
                        <a:effectLst/>
                        <a:latin typeface="Times New Roman" panose="02020603050405020304" pitchFamily="18" charset="0"/>
                        <a:ea typeface="Calibri" panose="020F0502020204030204" pitchFamily="34" charset="0"/>
                      </a:endParaRPr>
                    </a:p>
                  </a:txBody>
                  <a:tcPr marL="49068" marR="49068" marT="0" marB="0" anchor="ctr">
                    <a:solidFill>
                      <a:srgbClr val="E9CFE7"/>
                    </a:solidFill>
                  </a:tcPr>
                </a:tc>
                <a:tc>
                  <a:txBody>
                    <a:bodyPr/>
                    <a:lstStyle/>
                    <a:p>
                      <a:endParaRPr lang="fr-FR" sz="1100" dirty="0">
                        <a:solidFill>
                          <a:schemeClr val="tx1"/>
                        </a:solidFill>
                        <a:effectLst/>
                        <a:latin typeface="Times New Roman" panose="02020603050405020304" pitchFamily="18" charset="0"/>
                      </a:endParaRPr>
                    </a:p>
                  </a:txBody>
                  <a:tcPr marL="49068" marR="49068" marT="0" marB="0">
                    <a:solidFill>
                      <a:srgbClr val="E9CFE7"/>
                    </a:solidFill>
                  </a:tcPr>
                </a:tc>
                <a:extLst>
                  <a:ext uri="{0D108BD9-81ED-4DB2-BD59-A6C34878D82A}">
                    <a16:rowId xmlns:a16="http://schemas.microsoft.com/office/drawing/2014/main" val="1848450369"/>
                  </a:ext>
                </a:extLst>
              </a:tr>
              <a:tr h="255926">
                <a:tc>
                  <a:txBody>
                    <a:bodyPr/>
                    <a:lstStyle/>
                    <a:p>
                      <a:pPr>
                        <a:spcAft>
                          <a:spcPts val="1000"/>
                        </a:spcAft>
                      </a:pPr>
                      <a:r>
                        <a:rPr lang="fr-FR" sz="1100" b="0" dirty="0">
                          <a:solidFill>
                            <a:schemeClr val="tx1"/>
                          </a:solidFill>
                          <a:effectLst/>
                        </a:rPr>
                        <a:t>Un club scientifique</a:t>
                      </a:r>
                      <a:endParaRPr lang="fr-FR" sz="1100" b="0" dirty="0">
                        <a:solidFill>
                          <a:schemeClr val="tx1"/>
                        </a:solidFill>
                        <a:effectLst/>
                        <a:latin typeface="Times New Roman" panose="02020603050405020304" pitchFamily="18" charset="0"/>
                        <a:ea typeface="Calibri" panose="020F0502020204030204" pitchFamily="34" charset="0"/>
                      </a:endParaRPr>
                    </a:p>
                  </a:txBody>
                  <a:tcPr marL="49068" marR="49068" marT="0" marB="0" anchor="ctr">
                    <a:solidFill>
                      <a:srgbClr val="E9CFE7"/>
                    </a:solidFill>
                  </a:tcPr>
                </a:tc>
                <a:tc>
                  <a:txBody>
                    <a:bodyPr/>
                    <a:lstStyle/>
                    <a:p>
                      <a:pPr>
                        <a:spcAft>
                          <a:spcPts val="1000"/>
                        </a:spcAft>
                      </a:pPr>
                      <a:r>
                        <a:rPr lang="fr-FR" sz="1100" dirty="0">
                          <a:solidFill>
                            <a:schemeClr val="tx1"/>
                          </a:solidFill>
                          <a:effectLst/>
                        </a:rPr>
                        <a:t> </a:t>
                      </a:r>
                      <a:endParaRPr lang="fr-FR" sz="1100" dirty="0">
                        <a:solidFill>
                          <a:schemeClr val="tx1"/>
                        </a:solidFill>
                        <a:effectLst/>
                        <a:latin typeface="Times New Roman" panose="02020603050405020304" pitchFamily="18" charset="0"/>
                        <a:ea typeface="Calibri" panose="020F0502020204030204" pitchFamily="34" charset="0"/>
                      </a:endParaRPr>
                    </a:p>
                  </a:txBody>
                  <a:tcPr marL="49068" marR="49068" marT="0" marB="0">
                    <a:solidFill>
                      <a:srgbClr val="E9CFE7"/>
                    </a:solidFill>
                  </a:tcPr>
                </a:tc>
                <a:extLst>
                  <a:ext uri="{0D108BD9-81ED-4DB2-BD59-A6C34878D82A}">
                    <a16:rowId xmlns:a16="http://schemas.microsoft.com/office/drawing/2014/main" val="952085613"/>
                  </a:ext>
                </a:extLst>
              </a:tr>
              <a:tr h="435702">
                <a:tc>
                  <a:txBody>
                    <a:bodyPr/>
                    <a:lstStyle/>
                    <a:p>
                      <a:pPr>
                        <a:spcAft>
                          <a:spcPts val="1000"/>
                        </a:spcAft>
                      </a:pPr>
                      <a:r>
                        <a:rPr lang="fr-FR" sz="1100" b="0" dirty="0">
                          <a:solidFill>
                            <a:schemeClr val="tx1"/>
                          </a:solidFill>
                          <a:effectLst/>
                        </a:rPr>
                        <a:t>Action artistique et/ou culturelle développée dans le cadre Ecole ouverte</a:t>
                      </a:r>
                      <a:endParaRPr lang="fr-FR" sz="1100" b="0" dirty="0">
                        <a:solidFill>
                          <a:schemeClr val="tx1"/>
                        </a:solidFill>
                        <a:effectLst/>
                        <a:latin typeface="Times New Roman" panose="02020603050405020304" pitchFamily="18" charset="0"/>
                        <a:ea typeface="Calibri" panose="020F0502020204030204" pitchFamily="34" charset="0"/>
                      </a:endParaRPr>
                    </a:p>
                  </a:txBody>
                  <a:tcPr marL="49068" marR="49068" marT="0" marB="0" anchor="ctr">
                    <a:solidFill>
                      <a:srgbClr val="D4A0D0"/>
                    </a:solidFill>
                  </a:tcPr>
                </a:tc>
                <a:tc>
                  <a:txBody>
                    <a:bodyPr/>
                    <a:lstStyle/>
                    <a:p>
                      <a:pPr>
                        <a:spcAft>
                          <a:spcPts val="1000"/>
                        </a:spcAft>
                      </a:pPr>
                      <a:r>
                        <a:rPr lang="fr-FR" sz="1100">
                          <a:solidFill>
                            <a:schemeClr val="tx1"/>
                          </a:solidFill>
                          <a:effectLst/>
                        </a:rPr>
                        <a:t> </a:t>
                      </a:r>
                      <a:endParaRPr lang="fr-FR" sz="1100">
                        <a:solidFill>
                          <a:schemeClr val="tx1"/>
                        </a:solidFill>
                        <a:effectLst/>
                        <a:latin typeface="Times New Roman" panose="02020603050405020304" pitchFamily="18" charset="0"/>
                        <a:ea typeface="Calibri" panose="020F0502020204030204" pitchFamily="34" charset="0"/>
                      </a:endParaRPr>
                    </a:p>
                  </a:txBody>
                  <a:tcPr marL="49068" marR="49068" marT="0" marB="0">
                    <a:solidFill>
                      <a:srgbClr val="D4A0D0"/>
                    </a:solidFill>
                  </a:tcPr>
                </a:tc>
                <a:extLst>
                  <a:ext uri="{0D108BD9-81ED-4DB2-BD59-A6C34878D82A}">
                    <a16:rowId xmlns:a16="http://schemas.microsoft.com/office/drawing/2014/main" val="4084839986"/>
                  </a:ext>
                </a:extLst>
              </a:tr>
              <a:tr h="435702">
                <a:tc>
                  <a:txBody>
                    <a:bodyPr/>
                    <a:lstStyle/>
                    <a:p>
                      <a:pPr>
                        <a:spcAft>
                          <a:spcPts val="1000"/>
                        </a:spcAft>
                      </a:pPr>
                      <a:r>
                        <a:rPr lang="fr-FR" sz="1100" b="0">
                          <a:solidFill>
                            <a:schemeClr val="tx1"/>
                          </a:solidFill>
                          <a:effectLst/>
                        </a:rPr>
                        <a:t>Action artistique et/ou culturelle développée dans le cadre Vacances apprenantes</a:t>
                      </a:r>
                      <a:endParaRPr lang="fr-FR" sz="1100" b="0">
                        <a:solidFill>
                          <a:schemeClr val="tx1"/>
                        </a:solidFill>
                        <a:effectLst/>
                        <a:latin typeface="Times New Roman" panose="02020603050405020304" pitchFamily="18" charset="0"/>
                        <a:ea typeface="Calibri" panose="020F0502020204030204" pitchFamily="34" charset="0"/>
                      </a:endParaRPr>
                    </a:p>
                  </a:txBody>
                  <a:tcPr marL="49068" marR="49068" marT="0" marB="0" anchor="ctr">
                    <a:solidFill>
                      <a:srgbClr val="D4A0D0"/>
                    </a:solidFill>
                  </a:tcPr>
                </a:tc>
                <a:tc>
                  <a:txBody>
                    <a:bodyPr/>
                    <a:lstStyle/>
                    <a:p>
                      <a:pPr>
                        <a:spcAft>
                          <a:spcPts val="1000"/>
                        </a:spcAft>
                      </a:pPr>
                      <a:r>
                        <a:rPr lang="fr-FR" sz="1100">
                          <a:solidFill>
                            <a:schemeClr val="tx1"/>
                          </a:solidFill>
                          <a:effectLst/>
                        </a:rPr>
                        <a:t> </a:t>
                      </a:r>
                      <a:endParaRPr lang="fr-FR" sz="1100">
                        <a:solidFill>
                          <a:schemeClr val="tx1"/>
                        </a:solidFill>
                        <a:effectLst/>
                        <a:latin typeface="Times New Roman" panose="02020603050405020304" pitchFamily="18" charset="0"/>
                        <a:ea typeface="Calibri" panose="020F0502020204030204" pitchFamily="34" charset="0"/>
                      </a:endParaRPr>
                    </a:p>
                  </a:txBody>
                  <a:tcPr marL="49068" marR="49068" marT="0" marB="0">
                    <a:solidFill>
                      <a:srgbClr val="D4A0D0"/>
                    </a:solidFill>
                  </a:tcPr>
                </a:tc>
                <a:extLst>
                  <a:ext uri="{0D108BD9-81ED-4DB2-BD59-A6C34878D82A}">
                    <a16:rowId xmlns:a16="http://schemas.microsoft.com/office/drawing/2014/main" val="2795289041"/>
                  </a:ext>
                </a:extLst>
              </a:tr>
              <a:tr h="435702">
                <a:tc>
                  <a:txBody>
                    <a:bodyPr/>
                    <a:lstStyle/>
                    <a:p>
                      <a:pPr>
                        <a:spcAft>
                          <a:spcPts val="1000"/>
                        </a:spcAft>
                      </a:pPr>
                      <a:r>
                        <a:rPr lang="fr-FR" sz="1100" b="0" dirty="0">
                          <a:solidFill>
                            <a:schemeClr val="tx1"/>
                          </a:solidFill>
                          <a:effectLst/>
                        </a:rPr>
                        <a:t>Action artistique et/ou culturelle développée dans le cadre du 2S2C</a:t>
                      </a:r>
                      <a:endParaRPr lang="fr-FR" sz="1100" b="0" dirty="0">
                        <a:solidFill>
                          <a:schemeClr val="tx1"/>
                        </a:solidFill>
                        <a:effectLst/>
                        <a:latin typeface="Times New Roman" panose="02020603050405020304" pitchFamily="18" charset="0"/>
                        <a:ea typeface="Calibri" panose="020F0502020204030204" pitchFamily="34" charset="0"/>
                      </a:endParaRPr>
                    </a:p>
                  </a:txBody>
                  <a:tcPr marL="49068" marR="49068" marT="0" marB="0" anchor="ctr">
                    <a:solidFill>
                      <a:srgbClr val="D4A0D0"/>
                    </a:solidFill>
                  </a:tcPr>
                </a:tc>
                <a:tc>
                  <a:txBody>
                    <a:bodyPr/>
                    <a:lstStyle/>
                    <a:p>
                      <a:pPr>
                        <a:spcAft>
                          <a:spcPts val="1000"/>
                        </a:spcAft>
                      </a:pPr>
                      <a:r>
                        <a:rPr lang="fr-FR" sz="1100" dirty="0">
                          <a:solidFill>
                            <a:schemeClr val="tx1"/>
                          </a:solidFill>
                          <a:effectLst/>
                        </a:rPr>
                        <a:t> </a:t>
                      </a:r>
                      <a:endParaRPr lang="fr-FR" sz="1100" dirty="0">
                        <a:solidFill>
                          <a:schemeClr val="tx1"/>
                        </a:solidFill>
                        <a:effectLst/>
                        <a:latin typeface="Times New Roman" panose="02020603050405020304" pitchFamily="18" charset="0"/>
                        <a:ea typeface="Calibri" panose="020F0502020204030204" pitchFamily="34" charset="0"/>
                      </a:endParaRPr>
                    </a:p>
                  </a:txBody>
                  <a:tcPr marL="49068" marR="49068" marT="0" marB="0">
                    <a:solidFill>
                      <a:srgbClr val="D4A0D0"/>
                    </a:solidFill>
                  </a:tcPr>
                </a:tc>
                <a:extLst>
                  <a:ext uri="{0D108BD9-81ED-4DB2-BD59-A6C34878D82A}">
                    <a16:rowId xmlns:a16="http://schemas.microsoft.com/office/drawing/2014/main" val="2036385191"/>
                  </a:ext>
                </a:extLst>
              </a:tr>
            </a:tbl>
          </a:graphicData>
        </a:graphic>
      </p:graphicFrame>
    </p:spTree>
    <p:extLst>
      <p:ext uri="{BB962C8B-B14F-4D97-AF65-F5344CB8AC3E}">
        <p14:creationId xmlns:p14="http://schemas.microsoft.com/office/powerpoint/2010/main" val="491902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43808" y="1275606"/>
            <a:ext cx="5832648" cy="3108543"/>
          </a:xfrm>
          <a:prstGeom prst="rect">
            <a:avLst/>
          </a:prstGeom>
          <a:noFill/>
        </p:spPr>
        <p:txBody>
          <a:bodyPr wrap="square" rtlCol="0">
            <a:spAutoFit/>
          </a:bodyPr>
          <a:lstStyle/>
          <a:p>
            <a:pPr algn="ctr"/>
            <a:r>
              <a:rPr lang="fr-FR" sz="2800" b="1" dirty="0" smtClean="0">
                <a:latin typeface="Calibri Light" panose="020F0302020204030204" pitchFamily="34" charset="0"/>
                <a:cs typeface="Calibri Light" panose="020F0302020204030204" pitchFamily="34" charset="0"/>
              </a:rPr>
              <a:t>Vidéo</a:t>
            </a:r>
          </a:p>
          <a:p>
            <a:pPr algn="ctr"/>
            <a:endParaRPr lang="fr-FR" sz="2800" b="1" dirty="0" smtClean="0">
              <a:latin typeface="Calibri Light" panose="020F0302020204030204" pitchFamily="34" charset="0"/>
              <a:cs typeface="Calibri Light" panose="020F0302020204030204" pitchFamily="34" charset="0"/>
            </a:endParaRPr>
          </a:p>
          <a:p>
            <a:pPr algn="ctr"/>
            <a:r>
              <a:rPr lang="fr-FR" sz="2800" b="1" dirty="0" smtClean="0">
                <a:latin typeface="Calibri Light" panose="020F0302020204030204" pitchFamily="34" charset="0"/>
                <a:cs typeface="Calibri Light" panose="020F0302020204030204" pitchFamily="34" charset="0"/>
              </a:rPr>
              <a:t>Renseigner un évènement ou une action culturelle</a:t>
            </a:r>
          </a:p>
          <a:p>
            <a:pPr algn="ctr"/>
            <a:r>
              <a:rPr lang="fr-FR" sz="2800" b="1" smtClean="0">
                <a:latin typeface="Calibri Light" panose="020F0302020204030204" pitchFamily="34" charset="0"/>
                <a:cs typeface="Calibri Light" panose="020F0302020204030204" pitchFamily="34" charset="0"/>
              </a:rPr>
              <a:t>-</a:t>
            </a:r>
            <a:endParaRPr lang="fr-FR" sz="2800" b="1" dirty="0" smtClean="0">
              <a:latin typeface="Calibri Light" panose="020F0302020204030204" pitchFamily="34" charset="0"/>
              <a:cs typeface="Calibri Light" panose="020F0302020204030204" pitchFamily="34" charset="0"/>
            </a:endParaRPr>
          </a:p>
          <a:p>
            <a:pPr algn="ctr"/>
            <a:r>
              <a:rPr lang="fr-FR" sz="2800" b="1" dirty="0" smtClean="0">
                <a:latin typeface="Calibri Light" panose="020F0302020204030204" pitchFamily="34" charset="0"/>
                <a:cs typeface="Calibri Light" panose="020F0302020204030204" pitchFamily="34" charset="0"/>
              </a:rPr>
              <a:t>Consulter les statistiques et la cartographie</a:t>
            </a:r>
            <a:endParaRPr lang="fr-FR" sz="2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93999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59998" y="1419622"/>
            <a:ext cx="8424000" cy="3292770"/>
          </a:xfrm>
          <a:ln>
            <a:noFill/>
          </a:ln>
        </p:spPr>
        <p:txBody>
          <a:bodyPr/>
          <a:lstStyle/>
          <a:p>
            <a:pPr marL="0" indent="0">
              <a:lnSpc>
                <a:spcPct val="120000"/>
              </a:lnSpc>
              <a:spcAft>
                <a:spcPts val="1200"/>
              </a:spcAft>
              <a:buNone/>
            </a:pPr>
            <a:r>
              <a:rPr lang="fr-FR" sz="1600" dirty="0" smtClean="0">
                <a:latin typeface="+mn-lt"/>
              </a:rPr>
              <a:t>Vous allez compléter la page du volet culturel de votre école ou établissement. Pour cela, vous serez amenés à :</a:t>
            </a:r>
            <a:br>
              <a:rPr lang="fr-FR" sz="1600" dirty="0" smtClean="0">
                <a:latin typeface="+mn-lt"/>
              </a:rPr>
            </a:br>
            <a:r>
              <a:rPr lang="fr-FR" sz="1600" b="0" dirty="0" smtClean="0">
                <a:latin typeface="+mn-lt"/>
              </a:rPr>
              <a:t>	- </a:t>
            </a:r>
            <a:r>
              <a:rPr lang="fr-FR" sz="1600" b="0" dirty="0" smtClean="0">
                <a:solidFill>
                  <a:srgbClr val="000099"/>
                </a:solidFill>
                <a:latin typeface="+mn-lt"/>
              </a:rPr>
              <a:t>indiquer les axes du </a:t>
            </a:r>
            <a:r>
              <a:rPr lang="fr-FR" sz="1600" b="0" dirty="0">
                <a:solidFill>
                  <a:srgbClr val="000099"/>
                </a:solidFill>
                <a:latin typeface="+mn-lt"/>
              </a:rPr>
              <a:t>projet </a:t>
            </a:r>
            <a:r>
              <a:rPr lang="fr-FR" sz="1600" b="0" dirty="0" smtClean="0">
                <a:solidFill>
                  <a:srgbClr val="000099"/>
                </a:solidFill>
                <a:latin typeface="+mn-lt"/>
              </a:rPr>
              <a:t>d’école/établissement</a:t>
            </a:r>
            <a:r>
              <a:rPr lang="fr-FR" sz="1600" b="0" dirty="0" smtClean="0">
                <a:latin typeface="+mn-lt"/>
              </a:rPr>
              <a:t>, objectifs </a:t>
            </a:r>
            <a:r>
              <a:rPr lang="fr-FR" sz="1600" b="0" dirty="0">
                <a:latin typeface="+mn-lt"/>
              </a:rPr>
              <a:t>et priorités </a:t>
            </a:r>
            <a:r>
              <a:rPr lang="fr-FR" sz="1600" b="0" dirty="0" smtClean="0">
                <a:latin typeface="+mn-lt"/>
              </a:rPr>
              <a:t>liés </a:t>
            </a:r>
            <a:r>
              <a:rPr lang="fr-FR" sz="1600" b="0" dirty="0">
                <a:latin typeface="+mn-lt"/>
              </a:rPr>
              <a:t>à l'éducation artistique et culturelle. </a:t>
            </a:r>
            <a:r>
              <a:rPr lang="fr-FR" sz="1600" b="0" dirty="0" smtClean="0">
                <a:latin typeface="+mn-lt"/>
              </a:rPr>
              <a:t/>
            </a:r>
            <a:br>
              <a:rPr lang="fr-FR" sz="1600" b="0" dirty="0" smtClean="0">
                <a:latin typeface="+mn-lt"/>
              </a:rPr>
            </a:br>
            <a:r>
              <a:rPr lang="fr-FR" sz="1600" b="0" dirty="0" smtClean="0">
                <a:latin typeface="+mn-lt"/>
              </a:rPr>
              <a:t>	- </a:t>
            </a:r>
            <a:r>
              <a:rPr lang="fr-FR" sz="1600" b="0" dirty="0" smtClean="0">
                <a:solidFill>
                  <a:schemeClr val="tx2"/>
                </a:solidFill>
                <a:latin typeface="+mn-lt"/>
              </a:rPr>
              <a:t>recenser</a:t>
            </a:r>
            <a:r>
              <a:rPr lang="fr-FR" sz="1600" b="0" dirty="0" smtClean="0">
                <a:latin typeface="+mn-lt"/>
              </a:rPr>
              <a:t> les enseignements artistiques, projets et actions d’éducation artistique et culturelle. Chaque  </a:t>
            </a:r>
            <a:r>
              <a:rPr lang="fr-FR" sz="1600" b="0" dirty="0">
                <a:latin typeface="+mn-lt"/>
              </a:rPr>
              <a:t>projet recensé pourra associer un ou deux axes, objectifs ou priorités à son descriptif</a:t>
            </a:r>
            <a:r>
              <a:rPr lang="fr-FR" sz="1600" b="0" dirty="0" smtClean="0">
                <a:latin typeface="+mn-lt"/>
              </a:rPr>
              <a:t>.</a:t>
            </a:r>
            <a:br>
              <a:rPr lang="fr-FR" sz="1600" b="0" dirty="0" smtClean="0">
                <a:latin typeface="+mn-lt"/>
              </a:rPr>
            </a:br>
            <a:r>
              <a:rPr lang="fr-FR" sz="800" b="0" dirty="0" smtClean="0">
                <a:latin typeface="+mn-lt"/>
              </a:rPr>
              <a:t/>
            </a:r>
            <a:br>
              <a:rPr lang="fr-FR" sz="800" b="0" dirty="0" smtClean="0">
                <a:latin typeface="+mn-lt"/>
              </a:rPr>
            </a:br>
            <a:r>
              <a:rPr lang="fr-FR" sz="1200" u="sng" dirty="0" smtClean="0">
                <a:latin typeface="+mn-lt"/>
              </a:rPr>
              <a:t>Sommaire</a:t>
            </a:r>
            <a:r>
              <a:rPr lang="fr-FR" sz="1200" dirty="0" smtClean="0">
                <a:latin typeface="+mn-lt"/>
              </a:rPr>
              <a:t/>
            </a:r>
            <a:br>
              <a:rPr lang="fr-FR" sz="1200" dirty="0" smtClean="0">
                <a:latin typeface="+mn-lt"/>
              </a:rPr>
            </a:br>
            <a:r>
              <a:rPr lang="fr-FR" sz="1200" b="0" dirty="0" smtClean="0">
                <a:latin typeface="+mn-lt"/>
              </a:rPr>
              <a:t>1. Pourquoi compléter le volet culturel ? Enjeux du recensement - </a:t>
            </a:r>
            <a:r>
              <a:rPr lang="fr-FR" sz="1200" b="0" i="1" dirty="0" smtClean="0">
                <a:latin typeface="+mn-lt"/>
              </a:rPr>
              <a:t>tutoriel vidéo : profils directeur, chef d’établissement et </a:t>
            </a:r>
            <a:r>
              <a:rPr lang="fr-FR" sz="1200" b="0" i="1" dirty="0" err="1" smtClean="0">
                <a:solidFill>
                  <a:schemeClr val="bg1"/>
                </a:solidFill>
                <a:latin typeface="+mn-lt"/>
              </a:rPr>
              <a:t>ett</a:t>
            </a:r>
            <a:r>
              <a:rPr lang="fr-FR" sz="1200" b="0" i="1" dirty="0" err="1" smtClean="0">
                <a:latin typeface="+mn-lt"/>
              </a:rPr>
              <a:t>rédacteur</a:t>
            </a:r>
            <a:r>
              <a:rPr lang="fr-FR" sz="1200" b="0" i="1" dirty="0" smtClean="0">
                <a:latin typeface="+mn-lt"/>
              </a:rPr>
              <a:t> pour recenser.</a:t>
            </a:r>
            <a:br>
              <a:rPr lang="fr-FR" sz="1200" b="0" i="1" dirty="0" smtClean="0">
                <a:latin typeface="+mn-lt"/>
              </a:rPr>
            </a:br>
            <a:r>
              <a:rPr lang="fr-FR" sz="1200" b="0" dirty="0" smtClean="0">
                <a:latin typeface="+mn-lt"/>
              </a:rPr>
              <a:t>2. Structuration du recensement </a:t>
            </a:r>
            <a:br>
              <a:rPr lang="fr-FR" sz="1200" b="0" dirty="0" smtClean="0">
                <a:latin typeface="+mn-lt"/>
              </a:rPr>
            </a:br>
            <a:r>
              <a:rPr lang="fr-FR" sz="1200" b="0" dirty="0">
                <a:latin typeface="+mn-lt"/>
              </a:rPr>
              <a:t> </a:t>
            </a:r>
            <a:r>
              <a:rPr lang="fr-FR" sz="1200" b="0" dirty="0" smtClean="0">
                <a:latin typeface="+mn-lt"/>
              </a:rPr>
              <a:t>    2.1. Les axes et priorités du volet culturel - </a:t>
            </a:r>
            <a:r>
              <a:rPr lang="fr-FR" sz="1200" b="0" i="1" dirty="0" smtClean="0">
                <a:latin typeface="+mn-lt"/>
              </a:rPr>
              <a:t>tutoriel vidéo : renseigner les axes.</a:t>
            </a:r>
            <a:r>
              <a:rPr lang="fr-FR" sz="1200" b="0" dirty="0" smtClean="0">
                <a:latin typeface="+mn-lt"/>
              </a:rPr>
              <a:t/>
            </a:r>
            <a:br>
              <a:rPr lang="fr-FR" sz="1200" b="0" dirty="0" smtClean="0">
                <a:latin typeface="+mn-lt"/>
              </a:rPr>
            </a:br>
            <a:r>
              <a:rPr lang="fr-FR" sz="1200" b="0" dirty="0">
                <a:latin typeface="+mn-lt"/>
              </a:rPr>
              <a:t> </a:t>
            </a:r>
            <a:r>
              <a:rPr lang="fr-FR" sz="1200" b="0" dirty="0" smtClean="0">
                <a:latin typeface="+mn-lt"/>
              </a:rPr>
              <a:t>    2.2. Les enseignements artistiques - </a:t>
            </a:r>
            <a:r>
              <a:rPr lang="fr-FR" sz="1200" b="0" i="1" dirty="0" smtClean="0">
                <a:latin typeface="+mn-lt"/>
              </a:rPr>
              <a:t>tutoriel vidéo : renseigner les enseignements et saisir les classes.</a:t>
            </a:r>
            <a:r>
              <a:rPr lang="fr-FR" sz="1200" b="0" dirty="0" smtClean="0">
                <a:latin typeface="+mn-lt"/>
              </a:rPr>
              <a:t/>
            </a:r>
            <a:br>
              <a:rPr lang="fr-FR" sz="1200" b="0" dirty="0" smtClean="0">
                <a:latin typeface="+mn-lt"/>
              </a:rPr>
            </a:br>
            <a:r>
              <a:rPr lang="fr-FR" sz="1200" b="0" dirty="0">
                <a:latin typeface="+mn-lt"/>
              </a:rPr>
              <a:t> </a:t>
            </a:r>
            <a:r>
              <a:rPr lang="fr-FR" sz="1200" b="0" dirty="0" smtClean="0">
                <a:latin typeface="+mn-lt"/>
              </a:rPr>
              <a:t>    2.3. Les dispositifs et projets d’éducation artistique et </a:t>
            </a:r>
            <a:r>
              <a:rPr lang="fr-FR" sz="1200" b="0" dirty="0">
                <a:latin typeface="+mn-lt"/>
              </a:rPr>
              <a:t>culturelle </a:t>
            </a:r>
            <a:r>
              <a:rPr lang="fr-FR" sz="1200" b="0" dirty="0" smtClean="0">
                <a:latin typeface="+mn-lt"/>
              </a:rPr>
              <a:t>- </a:t>
            </a:r>
            <a:r>
              <a:rPr lang="fr-FR" sz="1200" b="0" i="1" dirty="0" smtClean="0">
                <a:latin typeface="+mn-lt"/>
              </a:rPr>
              <a:t>tutoriel vidéo : saisir un projet.</a:t>
            </a:r>
            <a:br>
              <a:rPr lang="fr-FR" sz="1200" b="0" i="1" dirty="0" smtClean="0">
                <a:latin typeface="+mn-lt"/>
              </a:rPr>
            </a:br>
            <a:r>
              <a:rPr lang="fr-FR" sz="1200" b="0" dirty="0">
                <a:latin typeface="+mn-lt"/>
              </a:rPr>
              <a:t> </a:t>
            </a:r>
            <a:r>
              <a:rPr lang="fr-FR" sz="1200" b="0" dirty="0" smtClean="0">
                <a:latin typeface="+mn-lt"/>
              </a:rPr>
              <a:t>    2.4. Les actions et évènements culturels - </a:t>
            </a:r>
            <a:r>
              <a:rPr lang="fr-FR" sz="1200" b="0" i="1" dirty="0" smtClean="0">
                <a:latin typeface="+mn-lt"/>
              </a:rPr>
              <a:t>tutoriel vidéo : saisir actions et </a:t>
            </a:r>
            <a:r>
              <a:rPr lang="fr-FR" sz="1200" b="0" i="1" dirty="0" smtClean="0">
                <a:latin typeface="+mn-lt"/>
              </a:rPr>
              <a:t>évènements - les statistiques et la</a:t>
            </a:r>
            <a:r>
              <a:rPr lang="fr-FR" sz="1200" b="0" i="1" dirty="0" smtClean="0">
                <a:latin typeface="+mn-lt"/>
              </a:rPr>
              <a:t> cartographie</a:t>
            </a:r>
            <a:r>
              <a:rPr lang="fr-FR" sz="1200" dirty="0" smtClean="0">
                <a:latin typeface="+mn-lt"/>
              </a:rPr>
              <a:t/>
            </a:r>
            <a:br>
              <a:rPr lang="fr-FR" sz="1200" dirty="0" smtClean="0">
                <a:latin typeface="+mn-lt"/>
              </a:rPr>
            </a:br>
            <a:endParaRPr lang="fr-FR" sz="1200" dirty="0">
              <a:latin typeface="+mn-lt"/>
            </a:endParaRPr>
          </a:p>
        </p:txBody>
      </p:sp>
      <p:sp>
        <p:nvSpPr>
          <p:cNvPr id="5" name="Espace réservé du pied de page 4"/>
          <p:cNvSpPr>
            <a:spLocks noGrp="1"/>
          </p:cNvSpPr>
          <p:nvPr>
            <p:ph type="ftr" sz="quarter" idx="11"/>
          </p:nvPr>
        </p:nvSpPr>
        <p:spPr/>
        <p:txBody>
          <a:bodyPr/>
          <a:lstStyle/>
          <a:p>
            <a:r>
              <a:rPr lang="fr-FR" dirty="0" smtClean="0"/>
              <a:t>Direction générale de l’enseignement scolaire</a:t>
            </a:r>
            <a:endParaRPr lang="fr-FR" dirty="0"/>
          </a:p>
        </p:txBody>
      </p:sp>
      <p:sp>
        <p:nvSpPr>
          <p:cNvPr id="7" name="Espace réservé de la date 3"/>
          <p:cNvSpPr txBox="1">
            <a:spLocks/>
          </p:cNvSpPr>
          <p:nvPr/>
        </p:nvSpPr>
        <p:spPr bwMode="gray">
          <a:xfrm>
            <a:off x="7613998" y="4783500"/>
            <a:ext cx="1170000" cy="360000"/>
          </a:xfrm>
          <a:prstGeom prst="rect">
            <a:avLst/>
          </a:prstGeom>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cap="all" dirty="0" smtClean="0"/>
              <a:t>06/01/2021</a:t>
            </a:r>
            <a:endParaRPr lang="fr-FR" sz="800" cap="all" dirty="0"/>
          </a:p>
        </p:txBody>
      </p:sp>
    </p:spTree>
    <p:extLst>
      <p:ext uri="{BB962C8B-B14F-4D97-AF65-F5344CB8AC3E}">
        <p14:creationId xmlns:p14="http://schemas.microsoft.com/office/powerpoint/2010/main" val="1736823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smtClean="0"/>
              <a:t>Direction générale de l’enseignement scolaire</a:t>
            </a:r>
            <a:endParaRPr lang="fr-FR" dirty="0"/>
          </a:p>
        </p:txBody>
      </p:sp>
      <p:sp>
        <p:nvSpPr>
          <p:cNvPr id="8" name="ZoneTexte 7"/>
          <p:cNvSpPr txBox="1"/>
          <p:nvPr/>
        </p:nvSpPr>
        <p:spPr>
          <a:xfrm>
            <a:off x="1475656" y="4371950"/>
            <a:ext cx="4951035" cy="369332"/>
          </a:xfrm>
          <a:prstGeom prst="rect">
            <a:avLst/>
          </a:prstGeom>
          <a:noFill/>
        </p:spPr>
        <p:txBody>
          <a:bodyPr wrap="none" rtlCol="0">
            <a:spAutoFit/>
          </a:bodyPr>
          <a:lstStyle/>
          <a:p>
            <a:r>
              <a:rPr lang="fr-FR" dirty="0" smtClean="0"/>
              <a:t>Vidéo « Pourquoi compléter le volet culturel ?»</a:t>
            </a:r>
            <a:endParaRPr lang="fr-FR" dirty="0"/>
          </a:p>
        </p:txBody>
      </p:sp>
      <p:sp>
        <p:nvSpPr>
          <p:cNvPr id="9" name="Espace réservé du pied de page 4"/>
          <p:cNvSpPr txBox="1">
            <a:spLocks/>
          </p:cNvSpPr>
          <p:nvPr/>
        </p:nvSpPr>
        <p:spPr bwMode="gray">
          <a:xfrm>
            <a:off x="7452320" y="4783500"/>
            <a:ext cx="1395304"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1. Enjeux du recensement</a:t>
            </a:r>
            <a:endParaRPr lang="fr-FR" dirty="0"/>
          </a:p>
        </p:txBody>
      </p:sp>
      <p:pic>
        <p:nvPicPr>
          <p:cNvPr id="2" name="Image 1"/>
          <p:cNvPicPr>
            <a:picLocks noChangeAspect="1"/>
          </p:cNvPicPr>
          <p:nvPr/>
        </p:nvPicPr>
        <p:blipFill>
          <a:blip r:embed="rId2"/>
          <a:stretch>
            <a:fillRect/>
          </a:stretch>
        </p:blipFill>
        <p:spPr>
          <a:xfrm>
            <a:off x="1421585" y="627534"/>
            <a:ext cx="6030735" cy="3392289"/>
          </a:xfrm>
          <a:prstGeom prst="rect">
            <a:avLst/>
          </a:prstGeom>
        </p:spPr>
      </p:pic>
    </p:spTree>
    <p:extLst>
      <p:ext uri="{BB962C8B-B14F-4D97-AF65-F5344CB8AC3E}">
        <p14:creationId xmlns:p14="http://schemas.microsoft.com/office/powerpoint/2010/main" val="4079321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XX/XX/XXXX</a:t>
            </a:r>
            <a:endParaRPr lang="fr-FR" dirty="0"/>
          </a:p>
        </p:txBody>
      </p:sp>
      <p:sp>
        <p:nvSpPr>
          <p:cNvPr id="3" name="Espace réservé du numéro de diapositive 2"/>
          <p:cNvSpPr>
            <a:spLocks noGrp="1"/>
          </p:cNvSpPr>
          <p:nvPr>
            <p:ph type="sldNum" sz="quarter" idx="12"/>
          </p:nvPr>
        </p:nvSpPr>
        <p:spPr/>
        <p:txBody>
          <a:bodyPr/>
          <a:lstStyle/>
          <a:p>
            <a:fld id="{10C140CD-8AED-46FF-A9A2-77308F3F39AE}" type="slidenum">
              <a:rPr lang="fr-FR" smtClean="0"/>
              <a:pPr/>
              <a:t>4</a:t>
            </a:fld>
            <a:endParaRPr lang="fr-FR" dirty="0"/>
          </a:p>
        </p:txBody>
      </p:sp>
      <p:sp>
        <p:nvSpPr>
          <p:cNvPr id="6" name="Espace réservé du numéro de diapositive 4"/>
          <p:cNvSpPr txBox="1">
            <a:spLocks/>
          </p:cNvSpPr>
          <p:nvPr/>
        </p:nvSpPr>
        <p:spPr bwMode="gray">
          <a:xfrm>
            <a:off x="6264001" y="4783500"/>
            <a:ext cx="1350000" cy="360000"/>
          </a:xfrm>
          <a:prstGeom prst="rect">
            <a:avLst/>
          </a:prstGeom>
          <a:ln>
            <a:solidFill>
              <a:schemeClr val="tx1">
                <a:alpha val="0"/>
              </a:schemeClr>
            </a:solidFill>
          </a:ln>
        </p:spPr>
        <p:txBody>
          <a:bodyPr/>
          <a:lstStyle>
            <a:defPPr>
              <a:defRPr lang="fr-FR"/>
            </a:defPPr>
            <a:lvl1pPr marL="0" algn="l" defTabSz="914400" rtl="0" eaLnBrk="1" latinLnBrk="0" hangingPunct="1">
              <a:defRPr sz="1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mtClean="0"/>
              <a:pPr/>
              <a:t>4</a:t>
            </a:fld>
            <a:endParaRPr lang="fr-FR" dirty="0"/>
          </a:p>
        </p:txBody>
      </p:sp>
      <p:sp>
        <p:nvSpPr>
          <p:cNvPr id="7" name="Rectangle 6"/>
          <p:cNvSpPr/>
          <p:nvPr/>
        </p:nvSpPr>
        <p:spPr>
          <a:xfrm>
            <a:off x="6372200" y="4024248"/>
            <a:ext cx="2700055" cy="735856"/>
          </a:xfrm>
          <a:prstGeom prst="rect">
            <a:avLst/>
          </a:prstGeom>
          <a:solidFill>
            <a:schemeClr val="bg1"/>
          </a:solidFill>
          <a:ln>
            <a:solidFill>
              <a:srgbClr val="8AD9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tx1"/>
                </a:solidFill>
              </a:rPr>
              <a:t> L’application permet de retracer le parcours de chaque élève.  </a:t>
            </a:r>
            <a:endParaRPr lang="fr-FR" sz="1050" dirty="0">
              <a:solidFill>
                <a:schemeClr val="tx1"/>
              </a:solidFill>
            </a:endParaRPr>
          </a:p>
        </p:txBody>
      </p:sp>
      <p:sp>
        <p:nvSpPr>
          <p:cNvPr id="8" name="Rectangle 7"/>
          <p:cNvSpPr/>
          <p:nvPr/>
        </p:nvSpPr>
        <p:spPr>
          <a:xfrm>
            <a:off x="1835696" y="51470"/>
            <a:ext cx="5634289" cy="648072"/>
          </a:xfrm>
          <a:prstGeom prst="rect">
            <a:avLst/>
          </a:prstGeom>
          <a:solidFill>
            <a:schemeClr val="bg1"/>
          </a:solidFill>
          <a:ln>
            <a:solidFill>
              <a:srgbClr val="8FA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rPr>
              <a:t>Les axes du projet affichés et les actions d’éducation artistique et culturelle recensées participent à la reconnaissance des dynamiques culturelles développées au sein de votre école ou établissement scolaire.</a:t>
            </a:r>
            <a:endParaRPr lang="fr-FR" sz="1100" dirty="0">
              <a:solidFill>
                <a:schemeClr val="tx1"/>
              </a:solidFill>
            </a:endParaRPr>
          </a:p>
        </p:txBody>
      </p:sp>
      <p:sp>
        <p:nvSpPr>
          <p:cNvPr id="9" name="Rectangle 8"/>
          <p:cNvSpPr/>
          <p:nvPr/>
        </p:nvSpPr>
        <p:spPr>
          <a:xfrm>
            <a:off x="6876256" y="1096110"/>
            <a:ext cx="2196000" cy="2483752"/>
          </a:xfrm>
          <a:prstGeom prst="rect">
            <a:avLst/>
          </a:prstGeom>
          <a:solidFill>
            <a:schemeClr val="bg1"/>
          </a:solidFill>
          <a:ln>
            <a:solidFill>
              <a:srgbClr val="8DC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tx1"/>
                </a:solidFill>
              </a:rPr>
              <a:t>Avoir connaissance des actions et acteurs permet : </a:t>
            </a:r>
          </a:p>
          <a:p>
            <a:pPr marL="171450" indent="-171450" algn="ctr">
              <a:buFontTx/>
              <a:buChar char="-"/>
            </a:pPr>
            <a:r>
              <a:rPr lang="fr-FR" sz="1050" dirty="0" smtClean="0">
                <a:solidFill>
                  <a:schemeClr val="tx1"/>
                </a:solidFill>
              </a:rPr>
              <a:t>d’échanger pour construire ou faire évoluer des projets</a:t>
            </a:r>
          </a:p>
          <a:p>
            <a:pPr marL="171450" indent="-171450" algn="ctr">
              <a:buFontTx/>
              <a:buChar char="-"/>
            </a:pPr>
            <a:r>
              <a:rPr lang="fr-FR" sz="1050" dirty="0" smtClean="0">
                <a:solidFill>
                  <a:schemeClr val="tx1"/>
                </a:solidFill>
              </a:rPr>
              <a:t>de mettre en cohérence les actions suivant les axes du projet d’établissement/d’école,</a:t>
            </a:r>
          </a:p>
          <a:p>
            <a:pPr marL="171450" indent="-171450" algn="ctr">
              <a:buFontTx/>
              <a:buChar char="-"/>
            </a:pPr>
            <a:r>
              <a:rPr lang="fr-FR" sz="1050" dirty="0" smtClean="0">
                <a:solidFill>
                  <a:schemeClr val="tx1"/>
                </a:solidFill>
              </a:rPr>
              <a:t>de consolider les budgets</a:t>
            </a:r>
          </a:p>
          <a:p>
            <a:pPr marL="171450" indent="-171450" algn="ctr">
              <a:buFontTx/>
              <a:buChar char="-"/>
            </a:pPr>
            <a:r>
              <a:rPr lang="fr-FR" sz="1050" dirty="0" smtClean="0">
                <a:solidFill>
                  <a:schemeClr val="tx1"/>
                </a:solidFill>
              </a:rPr>
              <a:t>de communiquer avec les élèves, les parents, les IEN et conseillers pédagogiques</a:t>
            </a:r>
          </a:p>
          <a:p>
            <a:pPr marL="171450" indent="-171450" algn="ctr">
              <a:buFontTx/>
              <a:buChar char="-"/>
            </a:pPr>
            <a:r>
              <a:rPr lang="fr-FR" sz="1050" dirty="0" smtClean="0">
                <a:solidFill>
                  <a:schemeClr val="tx1"/>
                </a:solidFill>
              </a:rPr>
              <a:t>de préparer le </a:t>
            </a:r>
            <a:r>
              <a:rPr lang="fr-FR" sz="1050" dirty="0">
                <a:solidFill>
                  <a:schemeClr val="tx1"/>
                </a:solidFill>
              </a:rPr>
              <a:t>conseil pédagogique</a:t>
            </a:r>
            <a:r>
              <a:rPr lang="fr-FR" sz="1050" dirty="0" smtClean="0">
                <a:solidFill>
                  <a:schemeClr val="tx1"/>
                </a:solidFill>
              </a:rPr>
              <a:t> ou le conseil d’administration</a:t>
            </a:r>
            <a:endParaRPr lang="fr-FR" sz="1050" dirty="0">
              <a:solidFill>
                <a:schemeClr val="tx1"/>
              </a:solidFill>
            </a:endParaRPr>
          </a:p>
        </p:txBody>
      </p:sp>
      <p:sp>
        <p:nvSpPr>
          <p:cNvPr id="10" name="Rectangle 9"/>
          <p:cNvSpPr/>
          <p:nvPr/>
        </p:nvSpPr>
        <p:spPr>
          <a:xfrm>
            <a:off x="40046" y="843558"/>
            <a:ext cx="2316720" cy="2304256"/>
          </a:xfrm>
          <a:prstGeom prst="rect">
            <a:avLst/>
          </a:prstGeom>
          <a:solidFill>
            <a:schemeClr val="bg1"/>
          </a:solidFill>
          <a:ln>
            <a:solidFill>
              <a:srgbClr val="FFE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tx1"/>
                </a:solidFill>
              </a:rPr>
              <a:t>Les projets recensés sont publiés sur une cartographie des écoles et établissements scolaires. Partager ses projets et découvrir ceux d’autres établissements scolaires ouvre le champ des possibles dans la construction des actions notamment en partenariat et en inter-degré. L’onglet « ressources » permet en complément d’accéder aux coordonnées de structures culturelles et au descriptif de </a:t>
            </a:r>
            <a:r>
              <a:rPr lang="fr-FR" sz="1050" dirty="0">
                <a:solidFill>
                  <a:schemeClr val="tx1"/>
                </a:solidFill>
              </a:rPr>
              <a:t>dispositifs</a:t>
            </a:r>
            <a:r>
              <a:rPr lang="fr-FR" sz="1050" dirty="0" smtClean="0">
                <a:solidFill>
                  <a:schemeClr val="tx1"/>
                </a:solidFill>
              </a:rPr>
              <a:t>.</a:t>
            </a:r>
            <a:endParaRPr lang="fr-FR" sz="1050" dirty="0"/>
          </a:p>
        </p:txBody>
      </p:sp>
      <p:sp>
        <p:nvSpPr>
          <p:cNvPr id="12" name="Rectangle 11"/>
          <p:cNvSpPr/>
          <p:nvPr/>
        </p:nvSpPr>
        <p:spPr>
          <a:xfrm>
            <a:off x="61272" y="3291830"/>
            <a:ext cx="2882526" cy="1800200"/>
          </a:xfrm>
          <a:prstGeom prst="rect">
            <a:avLst/>
          </a:prstGeom>
          <a:solidFill>
            <a:schemeClr val="bg1"/>
          </a:solidFill>
          <a:ln>
            <a:solidFill>
              <a:srgbClr val="BCEB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solidFill>
                  <a:schemeClr val="tx1"/>
                </a:solidFill>
              </a:rPr>
              <a:t>De nombreux acteurs se mobilisent pour porter la politique d’éducation artistique et culturelle : ministères, académies (DAAC, DSDEN), DRAC, partenaires culturels, </a:t>
            </a:r>
            <a:r>
              <a:rPr lang="fr-FR" sz="1050" dirty="0">
                <a:solidFill>
                  <a:schemeClr val="tx1"/>
                </a:solidFill>
              </a:rPr>
              <a:t>collectivités… </a:t>
            </a:r>
            <a:r>
              <a:rPr lang="fr-FR" sz="1050" dirty="0" smtClean="0">
                <a:solidFill>
                  <a:schemeClr val="tx1"/>
                </a:solidFill>
              </a:rPr>
              <a:t>La connaissance et l’analyse de l’ensemble des données d’ADAGE leur permet de se fédérer, d’accompagner et de soutenir les </a:t>
            </a:r>
            <a:r>
              <a:rPr lang="fr-FR" sz="1050" dirty="0">
                <a:solidFill>
                  <a:schemeClr val="tx1"/>
                </a:solidFill>
              </a:rPr>
              <a:t>projets en tenant compte des spécificités des </a:t>
            </a:r>
            <a:r>
              <a:rPr lang="fr-FR" sz="1050" dirty="0" smtClean="0">
                <a:solidFill>
                  <a:schemeClr val="tx1"/>
                </a:solidFill>
              </a:rPr>
              <a:t>territoires, et de mutualiser les financements et moyens.</a:t>
            </a:r>
            <a:endParaRPr lang="fr-FR" sz="1050" dirty="0">
              <a:solidFill>
                <a:schemeClr val="tx1"/>
              </a:solidFill>
            </a:endParaRPr>
          </a:p>
        </p:txBody>
      </p:sp>
      <p:graphicFrame>
        <p:nvGraphicFramePr>
          <p:cNvPr id="11" name="Diagramme 10"/>
          <p:cNvGraphicFramePr/>
          <p:nvPr>
            <p:extLst>
              <p:ext uri="{D42A27DB-BD31-4B8C-83A1-F6EECF244321}">
                <p14:modId xmlns:p14="http://schemas.microsoft.com/office/powerpoint/2010/main" val="784460985"/>
              </p:ext>
            </p:extLst>
          </p:nvPr>
        </p:nvGraphicFramePr>
        <p:xfrm>
          <a:off x="1544023" y="448038"/>
          <a:ext cx="6096000" cy="471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itre 13"/>
          <p:cNvSpPr>
            <a:spLocks noGrp="1"/>
          </p:cNvSpPr>
          <p:nvPr>
            <p:ph type="title"/>
          </p:nvPr>
        </p:nvSpPr>
        <p:spPr/>
        <p:txBody>
          <a:bodyPr/>
          <a:lstStyle/>
          <a:p>
            <a:endParaRPr lang="fr-FR"/>
          </a:p>
        </p:txBody>
      </p:sp>
      <p:sp>
        <p:nvSpPr>
          <p:cNvPr id="13" name="Espace réservé du pied de page 4"/>
          <p:cNvSpPr txBox="1">
            <a:spLocks/>
          </p:cNvSpPr>
          <p:nvPr/>
        </p:nvSpPr>
        <p:spPr bwMode="gray">
          <a:xfrm>
            <a:off x="7884368" y="4819016"/>
            <a:ext cx="1395304"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1. Enjeux du recensement</a:t>
            </a:r>
            <a:endParaRPr lang="fr-FR" dirty="0"/>
          </a:p>
        </p:txBody>
      </p:sp>
    </p:spTree>
    <p:extLst>
      <p:ext uri="{BB962C8B-B14F-4D97-AF65-F5344CB8AC3E}">
        <p14:creationId xmlns:p14="http://schemas.microsoft.com/office/powerpoint/2010/main" val="2081747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XX/XX/XXXX</a:t>
            </a:r>
            <a:endParaRPr lang="fr-FR" dirty="0"/>
          </a:p>
        </p:txBody>
      </p:sp>
      <p:sp>
        <p:nvSpPr>
          <p:cNvPr id="3" name="Espace réservé du numéro de diapositive 2"/>
          <p:cNvSpPr>
            <a:spLocks noGrp="1"/>
          </p:cNvSpPr>
          <p:nvPr>
            <p:ph type="sldNum" sz="quarter" idx="12"/>
          </p:nvPr>
        </p:nvSpPr>
        <p:spPr/>
        <p:txBody>
          <a:bodyPr/>
          <a:lstStyle/>
          <a:p>
            <a:fld id="{10C140CD-8AED-46FF-A9A2-77308F3F39AE}" type="slidenum">
              <a:rPr lang="fr-FR" smtClean="0"/>
              <a:pPr/>
              <a:t>5</a:t>
            </a:fld>
            <a:endParaRPr lang="fr-FR" dirty="0"/>
          </a:p>
        </p:txBody>
      </p:sp>
      <p:sp>
        <p:nvSpPr>
          <p:cNvPr id="9" name="Rectangle à coins arrondis 8"/>
          <p:cNvSpPr/>
          <p:nvPr/>
        </p:nvSpPr>
        <p:spPr>
          <a:xfrm>
            <a:off x="6084168" y="745498"/>
            <a:ext cx="2736304" cy="2690348"/>
          </a:xfrm>
          <a:prstGeom prst="roundRect">
            <a:avLst/>
          </a:prstGeom>
          <a:noFill/>
          <a:ln>
            <a:solidFill>
              <a:srgbClr val="FF4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6C0A00"/>
                </a:solidFill>
              </a:rPr>
              <a:t>Développer et favoriser l’accès à l’art et à la </a:t>
            </a:r>
            <a:r>
              <a:rPr lang="fr-FR" sz="1100" dirty="0" smtClean="0">
                <a:solidFill>
                  <a:srgbClr val="6C0A00"/>
                </a:solidFill>
              </a:rPr>
              <a:t>culture</a:t>
            </a:r>
          </a:p>
          <a:p>
            <a:pPr algn="ctr"/>
            <a:endParaRPr lang="fr-FR" sz="1100" dirty="0">
              <a:solidFill>
                <a:srgbClr val="6C0A00"/>
              </a:solidFill>
            </a:endParaRPr>
          </a:p>
          <a:p>
            <a:pPr algn="ctr"/>
            <a:r>
              <a:rPr lang="fr-FR" sz="1100" dirty="0" smtClean="0">
                <a:solidFill>
                  <a:srgbClr val="6C0A00"/>
                </a:solidFill>
              </a:rPr>
              <a:t>Construire </a:t>
            </a:r>
            <a:r>
              <a:rPr lang="fr-FR" sz="1100" dirty="0">
                <a:solidFill>
                  <a:srgbClr val="6C0A00"/>
                </a:solidFill>
              </a:rPr>
              <a:t>une culture commune et partagée qui participe au respect </a:t>
            </a:r>
            <a:r>
              <a:rPr lang="fr-FR" sz="1100" dirty="0" smtClean="0">
                <a:solidFill>
                  <a:srgbClr val="6C0A00"/>
                </a:solidFill>
              </a:rPr>
              <a:t>d’autrui</a:t>
            </a:r>
          </a:p>
          <a:p>
            <a:pPr algn="ctr"/>
            <a:endParaRPr lang="fr-FR" sz="1100" dirty="0">
              <a:solidFill>
                <a:srgbClr val="6C0A00"/>
              </a:solidFill>
            </a:endParaRPr>
          </a:p>
          <a:p>
            <a:pPr algn="ctr"/>
            <a:r>
              <a:rPr lang="fr-FR" sz="1100" dirty="0">
                <a:solidFill>
                  <a:srgbClr val="6C0A00"/>
                </a:solidFill>
              </a:rPr>
              <a:t>Favoriser la connaissance et le respect des valeurs de la </a:t>
            </a:r>
            <a:r>
              <a:rPr lang="fr-FR" sz="1100" dirty="0" smtClean="0">
                <a:solidFill>
                  <a:srgbClr val="6C0A00"/>
                </a:solidFill>
              </a:rPr>
              <a:t>République</a:t>
            </a:r>
          </a:p>
          <a:p>
            <a:pPr algn="ctr"/>
            <a:endParaRPr lang="fr-FR" sz="1100" dirty="0">
              <a:solidFill>
                <a:srgbClr val="6C0A00"/>
              </a:solidFill>
            </a:endParaRPr>
          </a:p>
          <a:p>
            <a:pPr algn="ctr"/>
            <a:r>
              <a:rPr lang="fr-FR" sz="1100" dirty="0">
                <a:solidFill>
                  <a:srgbClr val="6C0A00"/>
                </a:solidFill>
              </a:rPr>
              <a:t>Promouvoir la solidarité, l’écoute, l’entraide et l’engagement </a:t>
            </a:r>
            <a:r>
              <a:rPr lang="fr-FR" sz="1100" dirty="0" smtClean="0">
                <a:solidFill>
                  <a:srgbClr val="6C0A00"/>
                </a:solidFill>
              </a:rPr>
              <a:t>citoyen</a:t>
            </a:r>
            <a:endParaRPr lang="fr-FR" sz="1100" dirty="0">
              <a:solidFill>
                <a:srgbClr val="6C0A00"/>
              </a:solidFill>
            </a:endParaRPr>
          </a:p>
          <a:p>
            <a:pPr marL="128588" indent="-128588" algn="ctr">
              <a:buFontTx/>
              <a:buChar char="-"/>
            </a:pPr>
            <a:endParaRPr lang="fr-FR" sz="900" dirty="0">
              <a:solidFill>
                <a:schemeClr val="accent3">
                  <a:lumMod val="40000"/>
                  <a:lumOff val="60000"/>
                </a:schemeClr>
              </a:solidFill>
            </a:endParaRPr>
          </a:p>
        </p:txBody>
      </p:sp>
      <p:sp>
        <p:nvSpPr>
          <p:cNvPr id="4" name="Titre 3"/>
          <p:cNvSpPr>
            <a:spLocks noGrp="1"/>
          </p:cNvSpPr>
          <p:nvPr>
            <p:ph type="title"/>
          </p:nvPr>
        </p:nvSpPr>
        <p:spPr/>
        <p:txBody>
          <a:bodyPr/>
          <a:lstStyle/>
          <a:p>
            <a:endParaRPr lang="fr-FR"/>
          </a:p>
        </p:txBody>
      </p:sp>
      <p:sp>
        <p:nvSpPr>
          <p:cNvPr id="10" name="Rectangle à coins arrondis 9"/>
          <p:cNvSpPr/>
          <p:nvPr/>
        </p:nvSpPr>
        <p:spPr>
          <a:xfrm>
            <a:off x="226877" y="4011910"/>
            <a:ext cx="8809619" cy="989818"/>
          </a:xfrm>
          <a:prstGeom prst="roundRect">
            <a:avLst/>
          </a:prstGeom>
          <a:noFill/>
          <a:ln>
            <a:solidFill>
              <a:srgbClr val="09B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lgn="ctr">
              <a:buFontTx/>
              <a:buChar char="-"/>
            </a:pPr>
            <a:endParaRPr lang="fr-FR" sz="900" dirty="0"/>
          </a:p>
          <a:p>
            <a:pPr marL="128588" indent="-128588" algn="ctr">
              <a:buFontTx/>
              <a:buChar char="-"/>
            </a:pPr>
            <a:endParaRPr lang="fr-FR" sz="900" dirty="0"/>
          </a:p>
          <a:p>
            <a:pPr marL="128588" indent="-128588" algn="ctr">
              <a:buFontTx/>
              <a:buChar char="-"/>
            </a:pPr>
            <a:endParaRPr lang="fr-FR" sz="1100" dirty="0"/>
          </a:p>
          <a:p>
            <a:pPr algn="ctr"/>
            <a:r>
              <a:rPr lang="fr-FR" sz="1100" dirty="0" smtClean="0">
                <a:solidFill>
                  <a:srgbClr val="002060"/>
                </a:solidFill>
              </a:rPr>
              <a:t>Encourager le rapport aux œuvres et aux artistes, dans l’Ecole, dans les lieux dédiés et dans les espaces publics et privés. </a:t>
            </a:r>
          </a:p>
          <a:p>
            <a:pPr algn="ctr"/>
            <a:r>
              <a:rPr lang="fr-FR" sz="1100" dirty="0">
                <a:solidFill>
                  <a:srgbClr val="002060"/>
                </a:solidFill>
              </a:rPr>
              <a:t>Développer une perception critique et éclairée de l’art et de la culture.</a:t>
            </a:r>
          </a:p>
          <a:p>
            <a:pPr algn="ctr"/>
            <a:r>
              <a:rPr lang="fr-FR" sz="1100" dirty="0" smtClean="0">
                <a:solidFill>
                  <a:srgbClr val="002060"/>
                </a:solidFill>
              </a:rPr>
              <a:t>Encourager </a:t>
            </a:r>
            <a:r>
              <a:rPr lang="fr-FR" sz="1100" dirty="0">
                <a:solidFill>
                  <a:srgbClr val="002060"/>
                </a:solidFill>
              </a:rPr>
              <a:t>la pratique artistique des élèves et les ouvrir au monde de la création.</a:t>
            </a:r>
          </a:p>
          <a:p>
            <a:pPr algn="ctr"/>
            <a:r>
              <a:rPr lang="fr-FR" sz="1100" dirty="0">
                <a:solidFill>
                  <a:srgbClr val="002060"/>
                </a:solidFill>
              </a:rPr>
              <a:t>Construire le public de demain </a:t>
            </a:r>
            <a:endParaRPr lang="fr-FR" sz="1100" dirty="0" smtClean="0">
              <a:solidFill>
                <a:srgbClr val="002060"/>
              </a:solidFill>
            </a:endParaRPr>
          </a:p>
          <a:p>
            <a:pPr marL="128588" indent="-128588" algn="ctr">
              <a:buFontTx/>
              <a:buChar char="-"/>
            </a:pPr>
            <a:endParaRPr lang="fr-FR" sz="900" dirty="0"/>
          </a:p>
          <a:p>
            <a:pPr marL="128588" indent="-128588" algn="ctr">
              <a:buFontTx/>
              <a:buChar char="-"/>
            </a:pPr>
            <a:endParaRPr lang="fr-FR" sz="900" dirty="0"/>
          </a:p>
          <a:p>
            <a:pPr algn="ctr"/>
            <a:endParaRPr lang="fr-FR" sz="900" dirty="0"/>
          </a:p>
        </p:txBody>
      </p:sp>
      <p:sp>
        <p:nvSpPr>
          <p:cNvPr id="12" name="Rectangle à coins arrondis 11"/>
          <p:cNvSpPr/>
          <p:nvPr/>
        </p:nvSpPr>
        <p:spPr>
          <a:xfrm>
            <a:off x="234016" y="696713"/>
            <a:ext cx="2825816" cy="2811141"/>
          </a:xfrm>
          <a:prstGeom prst="roundRect">
            <a:avLst/>
          </a:prstGeom>
          <a:noFill/>
          <a:ln>
            <a:solidFill>
              <a:srgbClr val="A2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lgn="ctr">
              <a:buFontTx/>
              <a:buChar char="-"/>
            </a:pPr>
            <a:endParaRPr lang="fr-FR" sz="900" dirty="0">
              <a:solidFill>
                <a:srgbClr val="0070C0"/>
              </a:solidFill>
            </a:endParaRPr>
          </a:p>
          <a:p>
            <a:pPr algn="ctr"/>
            <a:r>
              <a:rPr lang="fr-FR" sz="1100" dirty="0">
                <a:solidFill>
                  <a:srgbClr val="9C3642"/>
                </a:solidFill>
              </a:rPr>
              <a:t>Développer l’envie et le plaisir d’apprendre </a:t>
            </a:r>
            <a:endParaRPr lang="fr-FR" sz="1100" dirty="0" smtClean="0">
              <a:solidFill>
                <a:srgbClr val="9C3642"/>
              </a:solidFill>
            </a:endParaRPr>
          </a:p>
          <a:p>
            <a:pPr algn="ctr"/>
            <a:endParaRPr lang="fr-FR" sz="1100" dirty="0">
              <a:solidFill>
                <a:srgbClr val="9C3642"/>
              </a:solidFill>
            </a:endParaRPr>
          </a:p>
          <a:p>
            <a:pPr algn="ctr"/>
            <a:r>
              <a:rPr lang="fr-FR" sz="1100" dirty="0">
                <a:solidFill>
                  <a:srgbClr val="9C3642"/>
                </a:solidFill>
              </a:rPr>
              <a:t>Ouvrir le champ des connaissances et des </a:t>
            </a:r>
            <a:r>
              <a:rPr lang="fr-FR" sz="1100" dirty="0" smtClean="0">
                <a:solidFill>
                  <a:srgbClr val="9C3642"/>
                </a:solidFill>
              </a:rPr>
              <a:t>savoirs</a:t>
            </a:r>
          </a:p>
          <a:p>
            <a:pPr algn="ctr"/>
            <a:endParaRPr lang="fr-FR" sz="1100" dirty="0">
              <a:solidFill>
                <a:srgbClr val="9C3642"/>
              </a:solidFill>
            </a:endParaRPr>
          </a:p>
          <a:p>
            <a:pPr algn="ctr"/>
            <a:r>
              <a:rPr lang="fr-FR" sz="1100" dirty="0">
                <a:solidFill>
                  <a:srgbClr val="9C3642"/>
                </a:solidFill>
              </a:rPr>
              <a:t>Mettre les apprentissages en lien, leur donner du sens dans le monde </a:t>
            </a:r>
            <a:r>
              <a:rPr lang="fr-FR" sz="1100" dirty="0" smtClean="0">
                <a:solidFill>
                  <a:srgbClr val="9C3642"/>
                </a:solidFill>
              </a:rPr>
              <a:t>d’aujourd’hui</a:t>
            </a:r>
          </a:p>
          <a:p>
            <a:pPr algn="ctr"/>
            <a:endParaRPr lang="fr-FR" sz="1100" dirty="0">
              <a:solidFill>
                <a:srgbClr val="9C3642"/>
              </a:solidFill>
            </a:endParaRPr>
          </a:p>
          <a:p>
            <a:pPr algn="ctr"/>
            <a:r>
              <a:rPr lang="fr-FR" sz="1100" dirty="0">
                <a:solidFill>
                  <a:srgbClr val="9C3642"/>
                </a:solidFill>
              </a:rPr>
              <a:t>Développer les compétences sociales, cognitives et émotionnelles des </a:t>
            </a:r>
            <a:r>
              <a:rPr lang="fr-FR" sz="1100" dirty="0" smtClean="0">
                <a:solidFill>
                  <a:srgbClr val="9C3642"/>
                </a:solidFill>
              </a:rPr>
              <a:t>élèves</a:t>
            </a:r>
          </a:p>
          <a:p>
            <a:pPr algn="ctr"/>
            <a:endParaRPr lang="fr-FR" sz="1100" dirty="0">
              <a:solidFill>
                <a:srgbClr val="9C3642"/>
              </a:solidFill>
            </a:endParaRPr>
          </a:p>
          <a:p>
            <a:pPr algn="ctr"/>
            <a:r>
              <a:rPr lang="fr-FR" sz="1100" dirty="0">
                <a:solidFill>
                  <a:srgbClr val="9C3642"/>
                </a:solidFill>
              </a:rPr>
              <a:t>Favoriser la capacité à penser par soi-même</a:t>
            </a:r>
          </a:p>
          <a:p>
            <a:pPr marL="128588" indent="-128588" algn="ctr">
              <a:buFontTx/>
              <a:buChar char="-"/>
            </a:pPr>
            <a:endParaRPr lang="fr-FR" sz="900" dirty="0">
              <a:solidFill>
                <a:srgbClr val="9C3642"/>
              </a:solidFill>
            </a:endParaRPr>
          </a:p>
        </p:txBody>
      </p:sp>
      <p:graphicFrame>
        <p:nvGraphicFramePr>
          <p:cNvPr id="8" name="Diagramme 7"/>
          <p:cNvGraphicFramePr/>
          <p:nvPr>
            <p:extLst>
              <p:ext uri="{D42A27DB-BD31-4B8C-83A1-F6EECF244321}">
                <p14:modId xmlns:p14="http://schemas.microsoft.com/office/powerpoint/2010/main" val="2496839291"/>
              </p:ext>
            </p:extLst>
          </p:nvPr>
        </p:nvGraphicFramePr>
        <p:xfrm>
          <a:off x="2051720" y="722764"/>
          <a:ext cx="5040561" cy="3577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ZoneTexte 12"/>
          <p:cNvSpPr txBox="1"/>
          <p:nvPr/>
        </p:nvSpPr>
        <p:spPr>
          <a:xfrm>
            <a:off x="180000" y="92359"/>
            <a:ext cx="8856496"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a:solidFill>
                  <a:srgbClr val="5B0D1C"/>
                </a:solidFill>
                <a:latin typeface="+mj-lt"/>
              </a:rPr>
              <a:t>L’EAC sur tous les temps de l’élève </a:t>
            </a:r>
            <a:endParaRPr lang="fr-FR" sz="1200" b="1" dirty="0" smtClean="0">
              <a:solidFill>
                <a:srgbClr val="5B0D1C"/>
              </a:solidFill>
              <a:latin typeface="+mj-lt"/>
            </a:endParaRPr>
          </a:p>
          <a:p>
            <a:pPr algn="ctr"/>
            <a:r>
              <a:rPr lang="fr-FR" sz="1200" b="1" dirty="0" smtClean="0">
                <a:solidFill>
                  <a:srgbClr val="5B0D1C"/>
                </a:solidFill>
                <a:latin typeface="+mj-lt"/>
              </a:rPr>
              <a:t>facteur </a:t>
            </a:r>
            <a:r>
              <a:rPr lang="fr-FR" sz="1200" b="1" dirty="0">
                <a:solidFill>
                  <a:srgbClr val="5B0D1C"/>
                </a:solidFill>
                <a:latin typeface="+mj-lt"/>
              </a:rPr>
              <a:t>de réussite scolaire </a:t>
            </a:r>
            <a:r>
              <a:rPr lang="fr-FR" sz="1200" b="1" dirty="0" smtClean="0">
                <a:solidFill>
                  <a:srgbClr val="5B0D1C"/>
                </a:solidFill>
                <a:latin typeface="+mj-lt"/>
              </a:rPr>
              <a:t>et </a:t>
            </a:r>
            <a:r>
              <a:rPr lang="fr-FR" sz="1200" b="1" dirty="0">
                <a:solidFill>
                  <a:srgbClr val="5B0D1C"/>
                </a:solidFill>
                <a:latin typeface="+mj-lt"/>
              </a:rPr>
              <a:t>de formation du citoyen</a:t>
            </a:r>
          </a:p>
        </p:txBody>
      </p:sp>
      <p:sp>
        <p:nvSpPr>
          <p:cNvPr id="11" name="Espace réservé du pied de page 4"/>
          <p:cNvSpPr txBox="1">
            <a:spLocks/>
          </p:cNvSpPr>
          <p:nvPr/>
        </p:nvSpPr>
        <p:spPr bwMode="gray">
          <a:xfrm>
            <a:off x="7834117" y="0"/>
            <a:ext cx="1395304"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1. Enjeux du recensement</a:t>
            </a:r>
            <a:endParaRPr lang="fr-FR" dirty="0"/>
          </a:p>
        </p:txBody>
      </p:sp>
    </p:spTree>
    <p:extLst>
      <p:ext uri="{BB962C8B-B14F-4D97-AF65-F5344CB8AC3E}">
        <p14:creationId xmlns:p14="http://schemas.microsoft.com/office/powerpoint/2010/main" val="2572369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t>Direction générale de l’enseignement scolaire</a:t>
            </a:r>
            <a:endParaRPr lang="fr-FR" dirty="0"/>
          </a:p>
        </p:txBody>
      </p:sp>
      <p:sp>
        <p:nvSpPr>
          <p:cNvPr id="10" name="Espace réservé du pied de page 4"/>
          <p:cNvSpPr txBox="1">
            <a:spLocks/>
          </p:cNvSpPr>
          <p:nvPr/>
        </p:nvSpPr>
        <p:spPr bwMode="gray">
          <a:xfrm>
            <a:off x="8172400" y="4773327"/>
            <a:ext cx="648072"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2.1. Les axes</a:t>
            </a:r>
            <a:endParaRPr lang="fr-FR" dirty="0"/>
          </a:p>
        </p:txBody>
      </p:sp>
      <p:sp>
        <p:nvSpPr>
          <p:cNvPr id="5" name="ZoneTexte 4"/>
          <p:cNvSpPr txBox="1"/>
          <p:nvPr/>
        </p:nvSpPr>
        <p:spPr>
          <a:xfrm>
            <a:off x="1691680" y="1851670"/>
            <a:ext cx="6070893" cy="923330"/>
          </a:xfrm>
          <a:prstGeom prst="rect">
            <a:avLst/>
          </a:prstGeom>
          <a:noFill/>
        </p:spPr>
        <p:txBody>
          <a:bodyPr wrap="none" rtlCol="0">
            <a:spAutoFit/>
          </a:bodyPr>
          <a:lstStyle/>
          <a:p>
            <a:r>
              <a:rPr lang="fr-FR" dirty="0" smtClean="0"/>
              <a:t>Vidéo </a:t>
            </a:r>
          </a:p>
          <a:p>
            <a:endParaRPr lang="fr-FR" dirty="0" smtClean="0"/>
          </a:p>
          <a:p>
            <a:r>
              <a:rPr lang="fr-FR" dirty="0" smtClean="0"/>
              <a:t>Les profils </a:t>
            </a:r>
            <a:r>
              <a:rPr lang="fr-FR" b="1" dirty="0" smtClean="0"/>
              <a:t>directeur</a:t>
            </a:r>
            <a:r>
              <a:rPr lang="fr-FR" dirty="0" smtClean="0"/>
              <a:t>, </a:t>
            </a:r>
            <a:r>
              <a:rPr lang="fr-FR" b="1" dirty="0" smtClean="0"/>
              <a:t>chef d’établissement </a:t>
            </a:r>
            <a:r>
              <a:rPr lang="fr-FR" dirty="0" smtClean="0"/>
              <a:t>et </a:t>
            </a:r>
            <a:r>
              <a:rPr lang="fr-FR" b="1" dirty="0" smtClean="0"/>
              <a:t>rédacteur</a:t>
            </a:r>
            <a:endParaRPr lang="fr-FR" b="1" dirty="0"/>
          </a:p>
        </p:txBody>
      </p:sp>
    </p:spTree>
    <p:extLst>
      <p:ext uri="{BB962C8B-B14F-4D97-AF65-F5344CB8AC3E}">
        <p14:creationId xmlns:p14="http://schemas.microsoft.com/office/powerpoint/2010/main" val="296684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XX/XX/XXXX</a:t>
            </a:r>
            <a:endParaRPr lang="fr-FR" dirty="0"/>
          </a:p>
        </p:txBody>
      </p:sp>
      <p:sp>
        <p:nvSpPr>
          <p:cNvPr id="3" name="Espace réservé du numéro de diapositive 2"/>
          <p:cNvSpPr>
            <a:spLocks noGrp="1"/>
          </p:cNvSpPr>
          <p:nvPr>
            <p:ph type="sldNum" sz="quarter" idx="12"/>
          </p:nvPr>
        </p:nvSpPr>
        <p:spPr/>
        <p:txBody>
          <a:bodyPr/>
          <a:lstStyle/>
          <a:p>
            <a:fld id="{10C140CD-8AED-46FF-A9A2-77308F3F39AE}" type="slidenum">
              <a:rPr lang="fr-FR" smtClean="0"/>
              <a:pPr/>
              <a:t>7</a:t>
            </a:fld>
            <a:endParaRPr lang="fr-FR" dirty="0"/>
          </a:p>
        </p:txBody>
      </p:sp>
      <p:sp>
        <p:nvSpPr>
          <p:cNvPr id="9" name="Rectangle 8"/>
          <p:cNvSpPr/>
          <p:nvPr/>
        </p:nvSpPr>
        <p:spPr>
          <a:xfrm>
            <a:off x="180000" y="102468"/>
            <a:ext cx="8964000" cy="1154162"/>
          </a:xfrm>
          <a:prstGeom prst="rect">
            <a:avLst/>
          </a:prstGeom>
        </p:spPr>
        <p:txBody>
          <a:bodyPr wrap="square">
            <a:spAutoFit/>
          </a:bodyPr>
          <a:lstStyle/>
          <a:p>
            <a:pPr algn="ctr"/>
            <a:r>
              <a:rPr lang="fr-FR" b="1" dirty="0">
                <a:solidFill>
                  <a:schemeClr val="bg1">
                    <a:lumMod val="65000"/>
                  </a:schemeClr>
                </a:solidFill>
                <a:ea typeface="+mj-ea"/>
                <a:cs typeface="+mj-cs"/>
              </a:rPr>
              <a:t>Le parcours d'éducation artistique et culturelle </a:t>
            </a:r>
            <a:br>
              <a:rPr lang="fr-FR" b="1" dirty="0">
                <a:solidFill>
                  <a:schemeClr val="bg1">
                    <a:lumMod val="65000"/>
                  </a:schemeClr>
                </a:solidFill>
                <a:ea typeface="+mj-ea"/>
                <a:cs typeface="+mj-cs"/>
              </a:rPr>
            </a:br>
            <a:r>
              <a:rPr lang="fr-FR" sz="1100" dirty="0" smtClean="0">
                <a:solidFill>
                  <a:schemeClr val="bg1">
                    <a:lumMod val="65000"/>
                  </a:schemeClr>
                </a:solidFill>
                <a:ea typeface="+mj-ea"/>
                <a:cs typeface="+mj-cs"/>
              </a:rPr>
              <a:t>Développé </a:t>
            </a:r>
            <a:r>
              <a:rPr lang="fr-FR" sz="1100" dirty="0">
                <a:solidFill>
                  <a:schemeClr val="bg1">
                    <a:lumMod val="65000"/>
                  </a:schemeClr>
                </a:solidFill>
                <a:ea typeface="+mj-ea"/>
                <a:cs typeface="+mj-cs"/>
              </a:rPr>
              <a:t>tout au long de sa scolarité, le parcours de l’élève est composé </a:t>
            </a:r>
            <a:endParaRPr lang="fr-FR" sz="1100" dirty="0" smtClean="0">
              <a:solidFill>
                <a:schemeClr val="bg1">
                  <a:lumMod val="65000"/>
                </a:schemeClr>
              </a:solidFill>
              <a:ea typeface="+mj-ea"/>
              <a:cs typeface="+mj-cs"/>
            </a:endParaRPr>
          </a:p>
          <a:p>
            <a:pPr algn="ctr"/>
            <a:r>
              <a:rPr lang="fr-FR" sz="1100" dirty="0" smtClean="0">
                <a:solidFill>
                  <a:schemeClr val="bg1">
                    <a:lumMod val="65000"/>
                  </a:schemeClr>
                </a:solidFill>
                <a:ea typeface="+mj-ea"/>
                <a:cs typeface="+mj-cs"/>
              </a:rPr>
              <a:t>d’enseignements </a:t>
            </a:r>
            <a:r>
              <a:rPr lang="fr-FR" sz="1100" dirty="0">
                <a:solidFill>
                  <a:schemeClr val="bg1">
                    <a:lumMod val="65000"/>
                  </a:schemeClr>
                </a:solidFill>
                <a:ea typeface="+mj-ea"/>
                <a:cs typeface="+mj-cs"/>
              </a:rPr>
              <a:t>artistiques, projets d’éducation artistique et culturelle et actions culturelles, </a:t>
            </a:r>
            <a:endParaRPr lang="fr-FR" sz="1100" dirty="0" smtClean="0">
              <a:solidFill>
                <a:schemeClr val="bg1">
                  <a:lumMod val="65000"/>
                </a:schemeClr>
              </a:solidFill>
              <a:ea typeface="+mj-ea"/>
              <a:cs typeface="+mj-cs"/>
            </a:endParaRPr>
          </a:p>
          <a:p>
            <a:pPr algn="ctr"/>
            <a:r>
              <a:rPr lang="fr-FR" sz="1100" dirty="0" smtClean="0">
                <a:solidFill>
                  <a:schemeClr val="bg1">
                    <a:lumMod val="65000"/>
                  </a:schemeClr>
                </a:solidFill>
                <a:ea typeface="+mj-ea"/>
                <a:cs typeface="+mj-cs"/>
              </a:rPr>
              <a:t>reliés </a:t>
            </a:r>
            <a:r>
              <a:rPr lang="fr-FR" sz="1100" dirty="0">
                <a:solidFill>
                  <a:schemeClr val="bg1">
                    <a:lumMod val="65000"/>
                  </a:schemeClr>
                </a:solidFill>
                <a:ea typeface="+mj-ea"/>
                <a:cs typeface="+mj-cs"/>
              </a:rPr>
              <a:t>à son expérience </a:t>
            </a:r>
            <a:r>
              <a:rPr lang="fr-FR" sz="1100" dirty="0" smtClean="0">
                <a:solidFill>
                  <a:schemeClr val="bg1">
                    <a:lumMod val="65000"/>
                  </a:schemeClr>
                </a:solidFill>
                <a:ea typeface="+mj-ea"/>
                <a:cs typeface="+mj-cs"/>
              </a:rPr>
              <a:t>personnelle (pratique en conservatoire</a:t>
            </a:r>
            <a:r>
              <a:rPr lang="fr-FR" sz="1100" dirty="0">
                <a:solidFill>
                  <a:schemeClr val="bg1">
                    <a:lumMod val="65000"/>
                  </a:schemeClr>
                </a:solidFill>
                <a:ea typeface="+mj-ea"/>
                <a:cs typeface="+mj-cs"/>
              </a:rPr>
              <a:t>, sensibilisation à l'école, en cadre associatif, en </a:t>
            </a:r>
            <a:r>
              <a:rPr lang="fr-FR" sz="1100" dirty="0" smtClean="0">
                <a:solidFill>
                  <a:schemeClr val="bg1">
                    <a:lumMod val="65000"/>
                  </a:schemeClr>
                </a:solidFill>
                <a:ea typeface="+mj-ea"/>
                <a:cs typeface="+mj-cs"/>
              </a:rPr>
              <a:t>famille…)</a:t>
            </a:r>
            <a:r>
              <a:rPr lang="fr-FR" sz="1100" dirty="0">
                <a:solidFill>
                  <a:srgbClr val="000000"/>
                </a:solidFill>
                <a:ea typeface="+mj-ea"/>
                <a:cs typeface="+mj-cs"/>
              </a:rPr>
              <a:t/>
            </a:r>
            <a:br>
              <a:rPr lang="fr-FR" sz="1100" dirty="0">
                <a:solidFill>
                  <a:srgbClr val="000000"/>
                </a:solidFill>
                <a:ea typeface="+mj-ea"/>
                <a:cs typeface="+mj-cs"/>
              </a:rPr>
            </a:br>
            <a:endParaRPr lang="fr-FR" dirty="0"/>
          </a:p>
        </p:txBody>
      </p:sp>
      <p:sp>
        <p:nvSpPr>
          <p:cNvPr id="7" name="Titre 6"/>
          <p:cNvSpPr>
            <a:spLocks noGrp="1"/>
          </p:cNvSpPr>
          <p:nvPr>
            <p:ph type="title"/>
          </p:nvPr>
        </p:nvSpPr>
        <p:spPr/>
        <p:txBody>
          <a:bodyPr/>
          <a:lstStyle/>
          <a:p>
            <a:endParaRPr lang="fr-F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12201" b="15001"/>
          <a:stretch/>
        </p:blipFill>
        <p:spPr>
          <a:xfrm>
            <a:off x="899592" y="1039500"/>
            <a:ext cx="7622964" cy="3924000"/>
          </a:xfrm>
          <a:prstGeom prst="rect">
            <a:avLst/>
          </a:prstGeom>
        </p:spPr>
      </p:pic>
      <p:sp>
        <p:nvSpPr>
          <p:cNvPr id="8" name="Espace réservé du pied de page 4"/>
          <p:cNvSpPr txBox="1">
            <a:spLocks/>
          </p:cNvSpPr>
          <p:nvPr/>
        </p:nvSpPr>
        <p:spPr bwMode="gray">
          <a:xfrm>
            <a:off x="7560840" y="4783500"/>
            <a:ext cx="169168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2. Structuration du recensement</a:t>
            </a:r>
            <a:endParaRPr lang="fr-FR" dirty="0"/>
          </a:p>
        </p:txBody>
      </p:sp>
    </p:spTree>
    <p:extLst>
      <p:ext uri="{BB962C8B-B14F-4D97-AF65-F5344CB8AC3E}">
        <p14:creationId xmlns:p14="http://schemas.microsoft.com/office/powerpoint/2010/main" val="3424179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t>Direction générale de l’enseignement scolaire</a:t>
            </a:r>
            <a:endParaRPr lang="fr-FR" dirty="0"/>
          </a:p>
        </p:txBody>
      </p:sp>
      <p:sp>
        <p:nvSpPr>
          <p:cNvPr id="10" name="Espace réservé du pied de page 4"/>
          <p:cNvSpPr txBox="1">
            <a:spLocks/>
          </p:cNvSpPr>
          <p:nvPr/>
        </p:nvSpPr>
        <p:spPr bwMode="gray">
          <a:xfrm>
            <a:off x="8172400" y="4773327"/>
            <a:ext cx="648072"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2.1. Les axes</a:t>
            </a:r>
            <a:endParaRPr lang="fr-FR" dirty="0"/>
          </a:p>
        </p:txBody>
      </p:sp>
      <p:sp>
        <p:nvSpPr>
          <p:cNvPr id="3" name="ZoneTexte 2"/>
          <p:cNvSpPr txBox="1"/>
          <p:nvPr/>
        </p:nvSpPr>
        <p:spPr>
          <a:xfrm>
            <a:off x="3491880" y="4227934"/>
            <a:ext cx="2591415" cy="369332"/>
          </a:xfrm>
          <a:prstGeom prst="rect">
            <a:avLst/>
          </a:prstGeom>
          <a:noFill/>
        </p:spPr>
        <p:txBody>
          <a:bodyPr wrap="none" rtlCol="0">
            <a:spAutoFit/>
          </a:bodyPr>
          <a:lstStyle/>
          <a:p>
            <a:r>
              <a:rPr lang="fr-FR" dirty="0" smtClean="0"/>
              <a:t>Vidéo : axes et priorités</a:t>
            </a:r>
            <a:endParaRPr lang="fr-FR" dirty="0"/>
          </a:p>
        </p:txBody>
      </p:sp>
    </p:spTree>
    <p:extLst>
      <p:ext uri="{BB962C8B-B14F-4D97-AF65-F5344CB8AC3E}">
        <p14:creationId xmlns:p14="http://schemas.microsoft.com/office/powerpoint/2010/main" val="4105841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0"/>
            <a:ext cx="8424000" cy="447614"/>
          </a:xfrm>
        </p:spPr>
        <p:txBody>
          <a:bodyPr/>
          <a:lstStyle/>
          <a:p>
            <a:r>
              <a:rPr lang="fr-FR" sz="1800" dirty="0" smtClean="0"/>
              <a:t>Axes du projet d’école ou d’établissement, objectifs et priorités liés à l’éducation artistique et culturelle</a:t>
            </a:r>
            <a:endParaRPr lang="fr-FR" sz="1800" dirty="0"/>
          </a:p>
        </p:txBody>
      </p:sp>
      <p:sp>
        <p:nvSpPr>
          <p:cNvPr id="4" name="Espace réservé du pied de page 3"/>
          <p:cNvSpPr>
            <a:spLocks noGrp="1"/>
          </p:cNvSpPr>
          <p:nvPr>
            <p:ph type="ftr" sz="quarter" idx="11"/>
          </p:nvPr>
        </p:nvSpPr>
        <p:spPr/>
        <p:txBody>
          <a:bodyPr/>
          <a:lstStyle/>
          <a:p>
            <a:r>
              <a:rPr lang="fr-FR" smtClean="0"/>
              <a:t>Direction générale de l’enseignement scolaire</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9</a:t>
            </a:fld>
            <a:endParaRPr lang="fr-FR" dirty="0"/>
          </a:p>
        </p:txBody>
      </p:sp>
      <p:sp>
        <p:nvSpPr>
          <p:cNvPr id="7" name="Espace réservé du texte 6"/>
          <p:cNvSpPr>
            <a:spLocks noGrp="1"/>
          </p:cNvSpPr>
          <p:nvPr>
            <p:ph type="body" sz="quarter" idx="14"/>
          </p:nvPr>
        </p:nvSpPr>
        <p:spPr>
          <a:xfrm>
            <a:off x="359998" y="1563638"/>
            <a:ext cx="8244450" cy="3219862"/>
          </a:xfrm>
        </p:spPr>
        <p:txBody>
          <a:bodyPr/>
          <a:lstStyle/>
          <a:p>
            <a:r>
              <a:rPr lang="fr-FR" sz="1400" dirty="0" smtClean="0"/>
              <a:t>Les axes, objectifs et priorités de votre volet culturel seront mis en valeur sur la page du volet culturel. </a:t>
            </a:r>
          </a:p>
          <a:p>
            <a:r>
              <a:rPr lang="fr-FR" sz="1400" dirty="0" smtClean="0"/>
              <a:t>Vous allez créer, à l’ouverture de la campagne de recensement, une liste hiérarchisée personnalisable (voir la vidéo). </a:t>
            </a:r>
          </a:p>
          <a:p>
            <a:pPr>
              <a:spcAft>
                <a:spcPts val="1200"/>
              </a:spcAft>
            </a:pPr>
            <a:r>
              <a:rPr lang="fr-FR" sz="1400" dirty="0" smtClean="0"/>
              <a:t>Cette liste sera utilisée à chaque étape du recensement : les équipes pédagogiques pourront associer un ou deux axes à chaque action recensée pour renforcer le lien entre les projets et les objectifs de l’établissement scolaire.</a:t>
            </a:r>
          </a:p>
          <a:p>
            <a:r>
              <a:rPr lang="fr-FR" sz="1200" b="1" u="sng" dirty="0" smtClean="0"/>
              <a:t>Voici une liste de quelques exemples : </a:t>
            </a:r>
          </a:p>
          <a:p>
            <a:r>
              <a:rPr lang="fr-FR" sz="1200" dirty="0"/>
              <a:t>Enseigner les valeurs de la République; Favoriser la mixité et l’inclusion des différents publics pour lutter contre l’entre soi et le repli; Améliorer le climat scolaire; Égalité filles-garçons et prévention des violences sexistes et </a:t>
            </a:r>
            <a:r>
              <a:rPr lang="fr-FR" sz="1200" dirty="0" smtClean="0"/>
              <a:t>sexuelles; Collaborer </a:t>
            </a:r>
            <a:r>
              <a:rPr lang="fr-FR" sz="1200" dirty="0"/>
              <a:t>et coopérer collectivement à la réussite d’une réalisation; Lutter contre les stéréotypes; Développer l’ambition de chacun et contribuer à la réussite scolaire; Se mobiliser individuellement pour concourir à la réussite d’un projet commun; s’inscrire dans une démarche de projet – de sa conception à sa </a:t>
            </a:r>
            <a:r>
              <a:rPr lang="fr-FR" sz="1200" dirty="0" smtClean="0"/>
              <a:t>réalisation; </a:t>
            </a:r>
            <a:r>
              <a:rPr lang="fr-FR" sz="1200" dirty="0"/>
              <a:t>Renforcer l’apprentissage des </a:t>
            </a:r>
            <a:r>
              <a:rPr lang="fr-FR" sz="1200" dirty="0" smtClean="0"/>
              <a:t>fondamentaux; </a:t>
            </a:r>
            <a:r>
              <a:rPr lang="fr-FR" sz="1200" dirty="0"/>
              <a:t>Etc.</a:t>
            </a:r>
          </a:p>
          <a:p>
            <a:r>
              <a:rPr lang="fr-FR" sz="1200" dirty="0"/>
              <a:t>Auxquels s’ajoutent </a:t>
            </a:r>
            <a:r>
              <a:rPr lang="fr-FR" sz="1200" dirty="0">
                <a:solidFill>
                  <a:srgbClr val="889BD1"/>
                </a:solidFill>
                <a:hlinkClick r:id="rId2" tooltip="lien vers la page eduscol"/>
              </a:rPr>
              <a:t>les axes prioritaires </a:t>
            </a:r>
            <a:r>
              <a:rPr lang="fr-FR" sz="1200" dirty="0"/>
              <a:t>de la généralisation de </a:t>
            </a:r>
            <a:r>
              <a:rPr lang="fr-FR" sz="1200" dirty="0" smtClean="0"/>
              <a:t>l’éducation artistique et culturelle </a:t>
            </a:r>
            <a:r>
              <a:rPr lang="fr-FR" sz="1200" dirty="0"/>
              <a:t>: Chanter; Lire; Regarder; S’exprimer à l’oral; Développer son esprit critique</a:t>
            </a:r>
            <a:r>
              <a:rPr lang="fr-FR" sz="1200" dirty="0" smtClean="0"/>
              <a:t>. </a:t>
            </a:r>
            <a:r>
              <a:rPr lang="fr-FR" dirty="0"/>
              <a:t/>
            </a:r>
            <a:br>
              <a:rPr lang="fr-FR" dirty="0"/>
            </a:br>
            <a:r>
              <a:rPr lang="fr-FR" dirty="0"/>
              <a:t> </a:t>
            </a:r>
          </a:p>
          <a:p>
            <a:endParaRPr lang="fr-FR" sz="1400" dirty="0"/>
          </a:p>
        </p:txBody>
      </p:sp>
      <p:sp>
        <p:nvSpPr>
          <p:cNvPr id="6" name="Rectangle 5"/>
          <p:cNvSpPr/>
          <p:nvPr/>
        </p:nvSpPr>
        <p:spPr>
          <a:xfrm>
            <a:off x="6264000" y="4876006"/>
            <a:ext cx="540248" cy="2160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0088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2c7ddd52-0a06-43b1-a35c-dcb15ea2e3f4"/>
    <ds:schemaRef ds:uri="http://www.w3.org/XML/1998/namespace"/>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6476</TotalTime>
  <Words>1604</Words>
  <Application>Microsoft Office PowerPoint</Application>
  <PresentationFormat>Affichage à l'écran (16:9)</PresentationFormat>
  <Paragraphs>250</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Times New Roman</vt:lpstr>
      <vt:lpstr>MINISTÈRIEL</vt:lpstr>
      <vt:lpstr>Aide au recensement  </vt:lpstr>
      <vt:lpstr>Vous allez compléter la page du volet culturel de votre école ou établissement. Pour cela, vous serez amenés à :  - indiquer les axes du projet d’école/établissement, objectifs et priorités liés à l'éducation artistique et culturelle.   - recenser les enseignements artistiques, projets et actions d’éducation artistique et culturelle. Chaque  projet recensé pourra associer un ou deux axes, objectifs ou priorités à son descriptif.  Sommaire 1. Pourquoi compléter le volet culturel ? Enjeux du recensement - tutoriel vidéo : profils directeur, chef d’établissement et ettrédacteur pour recenser. 2. Structuration du recensement       2.1. Les axes et priorités du volet culturel - tutoriel vidéo : renseigner les axes.      2.2. Les enseignements artistiques - tutoriel vidéo : renseigner les enseignements et saisir les classes.      2.3. Les dispositifs et projets d’éducation artistique et culturelle - tutoriel vidéo : saisir un projet.      2.4. Les actions et évènements culturels - tutoriel vidéo : saisir actions et évènements - les statistiques et la cartographie </vt:lpstr>
      <vt:lpstr>Présentation PowerPoint</vt:lpstr>
      <vt:lpstr>Présentation PowerPoint</vt:lpstr>
      <vt:lpstr>Présentation PowerPoint</vt:lpstr>
      <vt:lpstr>Présentation PowerPoint</vt:lpstr>
      <vt:lpstr>Présentation PowerPoint</vt:lpstr>
      <vt:lpstr>Présentation PowerPoint</vt:lpstr>
      <vt:lpstr>Axes du projet d’école ou d’établissement, objectifs et priorités liés à l’éducation artistique et culturelle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PASCALE CURNIER</cp:lastModifiedBy>
  <cp:revision>343</cp:revision>
  <dcterms:created xsi:type="dcterms:W3CDTF">2020-03-05T15:21:24Z</dcterms:created>
  <dcterms:modified xsi:type="dcterms:W3CDTF">2021-01-07T06:51:17Z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