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5" r:id="rId4"/>
    <p:sldId id="266" r:id="rId5"/>
    <p:sldId id="260" r:id="rId6"/>
    <p:sldId id="267" r:id="rId7"/>
    <p:sldId id="262" r:id="rId8"/>
    <p:sldId id="263" r:id="rId9"/>
  </p:sldIdLst>
  <p:sldSz cx="9144000" cy="5143500" type="screen16x9"/>
  <p:notesSz cx="9144000" cy="5143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6" d="100"/>
          <a:sy n="146" d="100"/>
        </p:scale>
        <p:origin x="30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AC6338DB-E90A-4742-8170-CD254E7D6E08}" type="datetimeFigureOut">
              <a:rPr lang="fr-FR" smtClean="0"/>
              <a:t>30/08/2023</a:t>
            </a:fld>
            <a:endParaRPr lang="fr-FR"/>
          </a:p>
        </p:txBody>
      </p:sp>
      <p:sp>
        <p:nvSpPr>
          <p:cNvPr id="4" name="Espace réservé de l'image des diapositives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9B20A81F-9022-4758-B406-6191C84B9A64}" type="slidenum">
              <a:rPr lang="fr-FR" smtClean="0"/>
              <a:t>‹N°›</a:t>
            </a:fld>
            <a:endParaRPr lang="fr-FR"/>
          </a:p>
        </p:txBody>
      </p:sp>
    </p:spTree>
    <p:extLst>
      <p:ext uri="{BB962C8B-B14F-4D97-AF65-F5344CB8AC3E}">
        <p14:creationId xmlns:p14="http://schemas.microsoft.com/office/powerpoint/2010/main" val="356239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XX/XX/XXXX</a:t>
            </a: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a:t>Intitulé de la direction </a:t>
            </a:r>
            <a:br>
              <a:rPr lang="fr-FR"/>
            </a:br>
            <a:r>
              <a:rPr lang="fr-FR"/>
              <a:t>ou de l’organisme rattaché</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2" name="Image 1"/>
          <p:cNvPicPr>
            <a:picLocks noChangeAspect="1"/>
          </p:cNvPicPr>
          <p:nvPr userDrawn="1"/>
        </p:nvPicPr>
        <p:blipFill>
          <a:blip r:embed="rId2"/>
          <a:stretch/>
        </p:blipFill>
        <p:spPr bwMode="auto">
          <a:xfrm>
            <a:off x="360394" y="51469"/>
            <a:ext cx="4355622" cy="3581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2" name="Espace réservé de la date 1"/>
          <p:cNvSpPr>
            <a:spLocks noGrp="1"/>
          </p:cNvSpPr>
          <p:nvPr>
            <p:ph type="dt" sz="half" idx="10"/>
          </p:nvPr>
        </p:nvSpPr>
        <p:spPr bwMode="gray"/>
        <p:txBody>
          <a:bodyPr/>
          <a:lstStyle/>
          <a:p>
            <a:pPr algn="r">
              <a:defRPr/>
            </a:pPr>
            <a:r>
              <a:rPr lang="fr-FR" cap="all"/>
              <a:t>XX/XX/XXXX</a:t>
            </a:r>
          </a:p>
        </p:txBody>
      </p:sp>
      <p:sp>
        <p:nvSpPr>
          <p:cNvPr id="3" name="Espace réservé du pied de page 2"/>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8"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12" name="Connecteur droit 11"/>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p:blipFill>
        <p:spPr bwMode="auto">
          <a:xfrm>
            <a:off x="179512" y="118317"/>
            <a:ext cx="2195810" cy="18053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6" name="Rectangle 5"/>
          <p:cNvSpPr/>
          <p:nvPr userDrawn="1"/>
        </p:nvSpPr>
        <p:spPr bwMode="auto">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e la date 2"/>
          <p:cNvSpPr>
            <a:spLocks noGrp="1"/>
          </p:cNvSpPr>
          <p:nvPr>
            <p:ph type="dt" sz="half" idx="10"/>
          </p:nvPr>
        </p:nvSpPr>
        <p:spPr bwMode="auto"/>
        <p:txBody>
          <a:bodyPr/>
          <a:lstStyle/>
          <a:p>
            <a:pPr algn="r">
              <a:defRPr/>
            </a:pPr>
            <a:r>
              <a:rPr lang="fr-FR" cap="all"/>
              <a:t>XX/XX/XXXX</a:t>
            </a:r>
          </a:p>
        </p:txBody>
      </p:sp>
      <p:sp>
        <p:nvSpPr>
          <p:cNvPr id="4" name="Espace réservé du pied de page 3"/>
          <p:cNvSpPr>
            <a:spLocks noGrp="1"/>
          </p:cNvSpPr>
          <p:nvPr>
            <p:ph type="ftr" sz="quarter" idx="11"/>
          </p:nvPr>
        </p:nvSpPr>
        <p:spPr bwMode="auto"/>
        <p:txBody>
          <a:bodyPr/>
          <a:lstStyle/>
          <a:p>
            <a:pPr>
              <a:defRPr/>
            </a:pPr>
            <a:r>
              <a:rPr lang="fr-FR"/>
              <a:t>Intitulé de la direction ou de l’organisme rattaché</a:t>
            </a: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a:t>XX/XX/XXXX</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a:t>Intitulé de la direction ou de l’organisme rattaché</a:t>
            </a:r>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10" name="Connecteur droit 9"/>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stretch/>
        </p:blipFill>
        <p:spPr bwMode="auto">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a:lnSpc>
          <a:spcPct val="90000"/>
        </a:lnSpc>
        <a:spcBef>
          <a:spcPts val="0"/>
        </a:spcBef>
        <a:buNone/>
        <a:defRPr sz="2550" b="1">
          <a:solidFill>
            <a:schemeClr val="tx1"/>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Espace réservé du texte 5"/>
          <p:cNvSpPr>
            <a:spLocks noGrp="1"/>
          </p:cNvSpPr>
          <p:nvPr>
            <p:ph type="body" sz="quarter" idx="13"/>
          </p:nvPr>
        </p:nvSpPr>
        <p:spPr bwMode="auto">
          <a:xfrm>
            <a:off x="2942416" y="339502"/>
            <a:ext cx="5256584" cy="1008112"/>
          </a:xfrm>
        </p:spPr>
        <p:txBody>
          <a:bodyPr/>
          <a:lstStyle/>
          <a:p>
            <a:pPr>
              <a:defRPr/>
            </a:pPr>
            <a:r>
              <a:rPr lang="fr-FR"/>
              <a:t>ADAGE</a:t>
            </a:r>
            <a:endParaRPr/>
          </a:p>
          <a:p>
            <a:pPr lvl="1">
              <a:defRPr/>
            </a:pPr>
            <a:r>
              <a:rPr lang="fr-FR"/>
              <a:t>Application dédiée à la généralisation de l’EAC</a:t>
            </a:r>
            <a:endParaRPr/>
          </a:p>
          <a:p>
            <a:pPr lvl="1">
              <a:defRPr/>
            </a:pPr>
            <a:endParaRPr lang="fr-FR"/>
          </a:p>
        </p:txBody>
      </p:sp>
      <p:sp>
        <p:nvSpPr>
          <p:cNvPr id="7" name="Espace réservé de la date 6"/>
          <p:cNvSpPr>
            <a:spLocks noGrp="1"/>
          </p:cNvSpPr>
          <p:nvPr>
            <p:ph type="dt" sz="half" idx="10"/>
          </p:nvPr>
        </p:nvSpPr>
        <p:spPr bwMode="auto"/>
        <p:txBody>
          <a:bodyPr/>
          <a:lstStyle/>
          <a:p>
            <a:pPr algn="r">
              <a:defRPr/>
            </a:pPr>
            <a:r>
              <a:rPr lang="fr-FR" cap="all"/>
              <a:t>XX/XX/XXXX</a:t>
            </a:r>
          </a:p>
        </p:txBody>
      </p:sp>
      <p:sp>
        <p:nvSpPr>
          <p:cNvPr id="8" name="Espace réservé du pied de page 7"/>
          <p:cNvSpPr>
            <a:spLocks noGrp="1"/>
          </p:cNvSpPr>
          <p:nvPr>
            <p:ph type="ftr" sz="quarter" idx="11"/>
          </p:nvPr>
        </p:nvSpPr>
        <p:spPr bwMode="auto"/>
        <p:txBody>
          <a:bodyPr/>
          <a:lstStyle/>
          <a:p>
            <a:pPr>
              <a:defRPr/>
            </a:pPr>
            <a:r>
              <a:rPr lang="fr-FR"/>
              <a:t>Intitulé de la direction ou de l’organisme rattaché</a:t>
            </a:r>
            <a:endParaRPr/>
          </a:p>
        </p:txBody>
      </p:sp>
      <p:sp>
        <p:nvSpPr>
          <p:cNvPr id="9" name="Espace réservé du numéro de diapositive 8"/>
          <p:cNvSpPr>
            <a:spLocks noGrp="1"/>
          </p:cNvSpPr>
          <p:nvPr>
            <p:ph type="sldNum" sz="quarter" idx="12"/>
          </p:nvPr>
        </p:nvSpPr>
        <p:spPr bwMode="auto"/>
        <p:txBody>
          <a:bodyPr/>
          <a:lstStyle/>
          <a:p>
            <a:pPr>
              <a:defRPr/>
            </a:pPr>
            <a:fld id="{733122C9-A0B9-462F-8757-0847AD287B63}" type="slidenum">
              <a:rPr lang="fr-FR"/>
              <a:t>1</a:t>
            </a:fld>
            <a:endParaRPr lang="fr-FR"/>
          </a:p>
        </p:txBody>
      </p:sp>
      <p:sp>
        <p:nvSpPr>
          <p:cNvPr id="3" name="Rectangle 2"/>
          <p:cNvSpPr/>
          <p:nvPr/>
        </p:nvSpPr>
        <p:spPr bwMode="auto">
          <a:xfrm>
            <a:off x="-219234" y="1923678"/>
            <a:ext cx="9111714" cy="461665"/>
          </a:xfrm>
          <a:prstGeom prst="rect">
            <a:avLst/>
          </a:prstGeom>
        </p:spPr>
        <p:txBody>
          <a:bodyPr wrap="square">
            <a:spAutoFit/>
          </a:bodyPr>
          <a:lstStyle/>
          <a:p>
            <a:pPr lvl="1">
              <a:defRPr/>
            </a:pPr>
            <a:r>
              <a:rPr lang="fr-FR" sz="2400" b="1" cap="all"/>
              <a:t>Chef d’établissement</a:t>
            </a:r>
          </a:p>
        </p:txBody>
      </p:sp>
      <p:pic>
        <p:nvPicPr>
          <p:cNvPr id="4" name="Image 3"/>
          <p:cNvPicPr>
            <a:picLocks noChangeAspect="1"/>
          </p:cNvPicPr>
          <p:nvPr/>
        </p:nvPicPr>
        <p:blipFill>
          <a:blip r:embed="rId2"/>
          <a:stretch/>
        </p:blipFill>
        <p:spPr bwMode="auto">
          <a:xfrm>
            <a:off x="360000" y="2668660"/>
            <a:ext cx="4653676" cy="2114244"/>
          </a:xfrm>
          <a:prstGeom prst="rect">
            <a:avLst/>
          </a:prstGeom>
        </p:spPr>
      </p:pic>
      <p:sp>
        <p:nvSpPr>
          <p:cNvPr id="10" name="Rectangle avec flèche vers la gauche 9"/>
          <p:cNvSpPr/>
          <p:nvPr/>
        </p:nvSpPr>
        <p:spPr bwMode="auto">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dirty="0"/>
              <a:t>Pour vous connecter à ADAGE : </a:t>
            </a:r>
            <a:endParaRPr dirty="0"/>
          </a:p>
          <a:p>
            <a:pPr marL="171450" indent="-171450">
              <a:spcAft>
                <a:spcPts val="600"/>
              </a:spcAft>
              <a:buFontTx/>
              <a:buChar char="-"/>
              <a:defRPr/>
            </a:pPr>
            <a:r>
              <a:rPr lang="fr-FR" sz="1100" dirty="0"/>
              <a:t>Ouvrez l’intranet académique (ARENA)</a:t>
            </a:r>
            <a:endParaRPr dirty="0"/>
          </a:p>
          <a:p>
            <a:pPr marL="171450" indent="-171450">
              <a:spcAft>
                <a:spcPts val="600"/>
              </a:spcAft>
              <a:buFontTx/>
              <a:buChar char="-"/>
              <a:defRPr/>
            </a:pPr>
            <a:r>
              <a:rPr lang="fr-FR" sz="1100" dirty="0"/>
              <a:t>Renseignez vos identifiant et mot de passe</a:t>
            </a:r>
            <a:endParaRPr dirty="0"/>
          </a:p>
          <a:p>
            <a:pPr marL="171450" indent="-171450">
              <a:spcAft>
                <a:spcPts val="600"/>
              </a:spcAft>
              <a:buFontTx/>
              <a:buChar char="-"/>
              <a:defRPr/>
            </a:pPr>
            <a:r>
              <a:rPr lang="fr-FR" sz="1100" dirty="0"/>
              <a:t>Choisissez le domaine </a:t>
            </a:r>
            <a:r>
              <a:rPr lang="fr-FR" sz="1100" dirty="0" smtClean="0"/>
              <a:t>«</a:t>
            </a:r>
            <a:r>
              <a:rPr lang="fr-FR" sz="1100" dirty="0"/>
              <a:t> Scolarité du 2</a:t>
            </a:r>
            <a:r>
              <a:rPr lang="fr-FR" sz="1100" baseline="30000" dirty="0"/>
              <a:t>nd</a:t>
            </a:r>
            <a:r>
              <a:rPr lang="fr-FR" sz="1100" dirty="0"/>
              <a:t> degré »</a:t>
            </a:r>
            <a:endParaRPr dirty="0"/>
          </a:p>
          <a:p>
            <a:pPr marL="171450" indent="-171450">
              <a:spcAft>
                <a:spcPts val="600"/>
              </a:spcAft>
              <a:buFontTx/>
              <a:buChar char="-"/>
              <a:defRPr/>
            </a:pPr>
            <a:r>
              <a:rPr lang="fr-FR" sz="1100" dirty="0"/>
              <a:t>Cliquez sur « ADAGE - Application Dédiée À la Généralisation de l'EAC » dans la </a:t>
            </a:r>
            <a:r>
              <a:rPr lang="fr-FR" sz="1100"/>
              <a:t>rubrique </a:t>
            </a:r>
            <a:r>
              <a:rPr lang="fr-FR" sz="1100" smtClean="0"/>
              <a:t>                  « </a:t>
            </a:r>
            <a:r>
              <a:rPr lang="fr-FR" sz="1100" dirty="0"/>
              <a:t>Application dédiée aux parcours éducatifs »</a:t>
            </a:r>
            <a:endParaRPr lang="fr-FR" sz="1100" dirty="0">
              <a:solidFill>
                <a:schemeClr val="bg1"/>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bwMode="auto">
          <a:xfrm>
            <a:off x="614098" y="987574"/>
            <a:ext cx="7632774" cy="1477328"/>
          </a:xfrm>
          <a:prstGeom prst="rect">
            <a:avLst/>
          </a:prstGeom>
        </p:spPr>
        <p:txBody>
          <a:bodyPr wrap="square">
            <a:spAutoFit/>
          </a:bodyPr>
          <a:lstStyle/>
          <a:p>
            <a:pPr algn="ctr">
              <a:defRPr/>
            </a:pPr>
            <a:r>
              <a:rPr lang="fr-FR"/>
              <a:t>ADAGE vous permet de prendre connaissance de toutes les initiatives de vos équipes pédagogiques. Elle est prévue pour faciliter le dialogue au sein de l’établissement scolaire entre pairs, avec la direction, pour préparer les budgets et les conseils d’administration ou encore pour les commissions pédagogiques.</a:t>
            </a:r>
            <a:endParaRPr/>
          </a:p>
        </p:txBody>
      </p:sp>
      <p:sp>
        <p:nvSpPr>
          <p:cNvPr id="6" name="Rectangle 5"/>
          <p:cNvSpPr/>
          <p:nvPr/>
        </p:nvSpPr>
        <p:spPr bwMode="auto">
          <a:xfrm>
            <a:off x="395537" y="2643758"/>
            <a:ext cx="8280919"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fr-FR"/>
              <a:t>Pour permettre la saisie la plus exhaustive possible, attribuez le profil « rédacteur de projets » aux professeurs de votre établissement.</a:t>
            </a:r>
            <a:endParaRPr/>
          </a:p>
          <a:p>
            <a:pPr algn="ctr">
              <a:defRPr/>
            </a:pPr>
            <a:r>
              <a:rPr lang="fr-FR" sz="1200"/>
              <a:t>Vidéo tutoriel  </a:t>
            </a:r>
            <a:r>
              <a:rPr lang="fr-FR" sz="1200" u="sng">
                <a:hlinkClick r:id="rId2" tooltip="https://www.dailymotion.com/video/x7ypdmf"/>
              </a:rPr>
              <a:t>https://www.dailymotion.com/video/x7ypdmf</a:t>
            </a:r>
            <a:r>
              <a:rPr lang="fr-FR" sz="1200"/>
              <a:t> (durée : 1mn17</a:t>
            </a:r>
            <a:r>
              <a:rPr lang="fr-FR"/>
              <a:t>)</a:t>
            </a:r>
            <a:endParaRPr/>
          </a:p>
        </p:txBody>
      </p:sp>
      <p:sp>
        <p:nvSpPr>
          <p:cNvPr id="12" name="Rectangle 11"/>
          <p:cNvSpPr/>
          <p:nvPr/>
        </p:nvSpPr>
        <p:spPr bwMode="auto">
          <a:xfrm>
            <a:off x="395536" y="3795885"/>
            <a:ext cx="8281387" cy="914436"/>
          </a:xfrm>
          <a:prstGeom prst="rect">
            <a:avLst/>
          </a:prstGeom>
        </p:spPr>
        <p:txBody>
          <a:bodyPr wrap="square">
            <a:spAutoFit/>
          </a:bodyPr>
          <a:lstStyle/>
          <a:p>
            <a:pPr algn="ctr">
              <a:defRPr/>
            </a:pPr>
            <a:r>
              <a:rPr lang="fr-FR"/>
              <a:t>Aucun engagement financier pass Culture ne peut se faire par l’application ADAGE sans votre validation. Et il vous est toujours possible de modifier ou supprimer des saisies.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0320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1657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 name="Image 1"/>
          <p:cNvPicPr>
            <a:picLocks noChangeAspect="1"/>
          </p:cNvPicPr>
          <p:nvPr/>
        </p:nvPicPr>
        <p:blipFill>
          <a:blip r:embed="rId2"/>
          <a:stretch/>
        </p:blipFill>
        <p:spPr bwMode="auto">
          <a:xfrm>
            <a:off x="2843807" y="195486"/>
            <a:ext cx="6173885" cy="3910440"/>
          </a:xfrm>
          <a:prstGeom prst="rect">
            <a:avLst/>
          </a:prstGeom>
          <a:ln>
            <a:solidFill>
              <a:srgbClr val="4663B4"/>
            </a:solidFill>
          </a:ln>
        </p:spPr>
      </p:pic>
      <p:sp>
        <p:nvSpPr>
          <p:cNvPr id="11" name="Rectangle 10"/>
          <p:cNvSpPr/>
          <p:nvPr/>
        </p:nvSpPr>
        <p:spPr bwMode="auto">
          <a:xfrm>
            <a:off x="395812" y="2643758"/>
            <a:ext cx="3384376" cy="2358629"/>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NOUVEAUTE </a:t>
            </a:r>
            <a:r>
              <a:rPr lang="fr-FR" sz="1050" dirty="0">
                <a:solidFill>
                  <a:schemeClr val="tx1"/>
                </a:solidFill>
              </a:rPr>
              <a:t>pour </a:t>
            </a:r>
            <a:r>
              <a:rPr lang="fr-FR" sz="1050" dirty="0">
                <a:solidFill>
                  <a:srgbClr val="4663B4"/>
                </a:solidFill>
              </a:rPr>
              <a:t>les projets liés à des dispositifs</a:t>
            </a:r>
            <a:r>
              <a:rPr lang="fr-FR" sz="1050" dirty="0">
                <a:solidFill>
                  <a:schemeClr val="tx1"/>
                </a:solidFill>
              </a:rPr>
              <a:t> et </a:t>
            </a:r>
            <a:r>
              <a:rPr lang="fr-FR" sz="1050" dirty="0">
                <a:solidFill>
                  <a:srgbClr val="B35BAA"/>
                </a:solidFill>
              </a:rPr>
              <a:t>les projets à l’initiative de l’établissement </a:t>
            </a:r>
            <a:r>
              <a:rPr lang="fr-FR" sz="1050" dirty="0">
                <a:solidFill>
                  <a:schemeClr val="tx1"/>
                </a:solidFill>
              </a:rPr>
              <a:t>:</a:t>
            </a:r>
            <a:endParaRPr dirty="0"/>
          </a:p>
          <a:p>
            <a:pPr algn="ctr">
              <a:defRPr/>
            </a:pPr>
            <a:r>
              <a:rPr lang="fr-FR" sz="1050" dirty="0">
                <a:solidFill>
                  <a:schemeClr val="tx1"/>
                </a:solidFill>
                <a:latin typeface="+mj-lt"/>
                <a:ea typeface="+mj-ea"/>
                <a:cs typeface="+mj-cs"/>
              </a:rPr>
              <a:t> </a:t>
            </a:r>
            <a:endParaRPr dirty="0"/>
          </a:p>
          <a:p>
            <a:pPr algn="ctr">
              <a:defRPr/>
            </a:pPr>
            <a:r>
              <a:rPr lang="fr-FR" sz="1050" dirty="0">
                <a:solidFill>
                  <a:schemeClr val="tx1"/>
                </a:solidFill>
                <a:latin typeface="+mj-lt"/>
                <a:ea typeface="+mj-ea"/>
                <a:cs typeface="+mj-cs"/>
              </a:rPr>
              <a:t>Les équipes pédagogiques peuvent renseigner un budget prévisionnel et demander </a:t>
            </a:r>
            <a:r>
              <a:rPr lang="fr-FR" sz="1050" dirty="0" smtClean="0">
                <a:solidFill>
                  <a:schemeClr val="tx1"/>
                </a:solidFill>
                <a:latin typeface="+mj-lt"/>
                <a:ea typeface="+mj-ea"/>
                <a:cs typeface="+mj-cs"/>
              </a:rPr>
              <a:t>votre validation.</a:t>
            </a:r>
          </a:p>
          <a:p>
            <a:pPr algn="ctr">
              <a:defRPr/>
            </a:pPr>
            <a:r>
              <a:rPr lang="fr-FR" sz="1050" dirty="0" smtClean="0">
                <a:solidFill>
                  <a:schemeClr val="tx1"/>
                </a:solidFill>
                <a:latin typeface="+mj-lt"/>
                <a:ea typeface="+mj-ea"/>
                <a:cs typeface="+mj-cs"/>
              </a:rPr>
              <a:t> </a:t>
            </a:r>
            <a:endParaRPr lang="fr-FR" sz="1050" dirty="0">
              <a:solidFill>
                <a:schemeClr val="tx1"/>
              </a:solidFill>
              <a:latin typeface="+mj-lt"/>
              <a:ea typeface="+mj-ea"/>
              <a:cs typeface="+mj-cs"/>
            </a:endParaRPr>
          </a:p>
          <a:p>
            <a:pPr algn="ctr">
              <a:defRPr/>
            </a:pPr>
            <a:r>
              <a:rPr lang="fr-FR" sz="1050" dirty="0">
                <a:solidFill>
                  <a:schemeClr val="tx1"/>
                </a:solidFill>
                <a:latin typeface="+mj-lt"/>
                <a:ea typeface="+mj-ea"/>
                <a:cs typeface="+mj-cs"/>
              </a:rPr>
              <a:t>Le budget est destiné au </a:t>
            </a:r>
            <a:r>
              <a:rPr lang="fr-FR" sz="1050" b="1" dirty="0">
                <a:solidFill>
                  <a:schemeClr val="tx1"/>
                </a:solidFill>
                <a:latin typeface="+mj-lt"/>
                <a:ea typeface="+mj-ea"/>
                <a:cs typeface="+mj-cs"/>
              </a:rPr>
              <a:t>dialogue interne au sein de l’établissement</a:t>
            </a:r>
            <a:r>
              <a:rPr lang="fr-FR" sz="1050" dirty="0">
                <a:solidFill>
                  <a:schemeClr val="tx1"/>
                </a:solidFill>
                <a:latin typeface="+mj-lt"/>
                <a:ea typeface="+mj-ea"/>
                <a:cs typeface="+mj-cs"/>
              </a:rPr>
              <a:t> (direction, collègues, gestionnaire, commission pédagogique, CA).</a:t>
            </a:r>
            <a:endParaRPr dirty="0"/>
          </a:p>
          <a:p>
            <a:pPr algn="ctr">
              <a:defRPr/>
            </a:pPr>
            <a:endParaRPr lang="fr-FR" sz="1050" dirty="0">
              <a:solidFill>
                <a:schemeClr val="tx1"/>
              </a:solidFill>
              <a:latin typeface="+mj-lt"/>
              <a:ea typeface="+mj-ea"/>
              <a:cs typeface="+mj-cs"/>
            </a:endParaRPr>
          </a:p>
          <a:p>
            <a:pPr algn="ctr">
              <a:defRPr/>
            </a:pPr>
            <a:r>
              <a:rPr lang="fr-FR" sz="1050" dirty="0">
                <a:solidFill>
                  <a:schemeClr val="tx1"/>
                </a:solidFill>
                <a:latin typeface="+mj-lt"/>
                <a:ea typeface="+mj-ea"/>
                <a:cs typeface="+mj-cs"/>
              </a:rPr>
              <a:t>Il est modifiable à tout moment.</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6519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1" name="ZoneTexte 30"/>
          <p:cNvSpPr txBox="1"/>
          <p:nvPr/>
        </p:nvSpPr>
        <p:spPr bwMode="auto">
          <a:xfrm>
            <a:off x="4211960" y="267494"/>
            <a:ext cx="5256584" cy="276999"/>
          </a:xfrm>
          <a:prstGeom prst="rect">
            <a:avLst/>
          </a:prstGeom>
          <a:noFill/>
        </p:spPr>
        <p:txBody>
          <a:bodyPr wrap="square" rtlCol="0">
            <a:spAutoFit/>
          </a:bodyPr>
          <a:lstStyle/>
          <a:p>
            <a:pPr>
              <a:defRPr/>
            </a:pPr>
            <a:r>
              <a:rPr lang="fr-FR" sz="1200" b="1">
                <a:ea typeface="+mj-ea"/>
                <a:cs typeface="+mj-cs"/>
              </a:rPr>
              <a:t>pass Culture</a:t>
            </a:r>
            <a:endParaRPr/>
          </a:p>
        </p:txBody>
      </p:sp>
      <p:sp>
        <p:nvSpPr>
          <p:cNvPr id="11" name="Rectangle 10"/>
          <p:cNvSpPr/>
          <p:nvPr/>
        </p:nvSpPr>
        <p:spPr bwMode="auto">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14"/>
          <p:cNvSpPr/>
          <p:nvPr/>
        </p:nvSpPr>
        <p:spPr bwMode="auto">
          <a:xfrm>
            <a:off x="1187624" y="666135"/>
            <a:ext cx="7152469" cy="875023"/>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defRPr/>
            </a:pPr>
            <a:r>
              <a:rPr lang="fr-FR" sz="1100">
                <a:solidFill>
                  <a:schemeClr val="tx1"/>
                </a:solidFill>
                <a:latin typeface="+mj-lt"/>
                <a:ea typeface="Montserrat"/>
                <a:cs typeface="Montserrat"/>
              </a:rPr>
              <a:t>Dans « pass Culture » puis « Suivi pass Culture », suivez l’ensemble des offres sélectionnées par les équipes pédagogiques et gérez le budget de votre établissement.</a:t>
            </a:r>
            <a:endParaRPr/>
          </a:p>
          <a:p>
            <a:pPr algn="ctr">
              <a:defRPr/>
            </a:pPr>
            <a:endParaRPr lang="fr-FR" sz="1100">
              <a:solidFill>
                <a:schemeClr val="tx1"/>
              </a:solidFill>
              <a:latin typeface="+mj-lt"/>
              <a:ea typeface="Montserrat"/>
              <a:cs typeface="Montserrat"/>
            </a:endParaRPr>
          </a:p>
        </p:txBody>
      </p:sp>
      <p:grpSp>
        <p:nvGrpSpPr>
          <p:cNvPr id="16" name="Groupe 15"/>
          <p:cNvGrpSpPr/>
          <p:nvPr/>
        </p:nvGrpSpPr>
        <p:grpSpPr bwMode="auto">
          <a:xfrm>
            <a:off x="1403648" y="1270297"/>
            <a:ext cx="6408712" cy="1374901"/>
            <a:chOff x="1403648" y="3199826"/>
            <a:chExt cx="6408712" cy="1374901"/>
          </a:xfrm>
        </p:grpSpPr>
        <p:grpSp>
          <p:nvGrpSpPr>
            <p:cNvPr id="12" name="Groupe 11"/>
            <p:cNvGrpSpPr/>
            <p:nvPr/>
          </p:nvGrpSpPr>
          <p:grpSpPr bwMode="auto">
            <a:xfrm>
              <a:off x="1403648" y="3199826"/>
              <a:ext cx="6408712" cy="1374901"/>
              <a:chOff x="1403648" y="3199826"/>
              <a:chExt cx="6408712" cy="1374901"/>
            </a:xfrm>
          </p:grpSpPr>
          <p:pic>
            <p:nvPicPr>
              <p:cNvPr id="3" name="Image 2"/>
              <p:cNvPicPr>
                <a:picLocks noChangeAspect="1"/>
              </p:cNvPicPr>
              <p:nvPr/>
            </p:nvPicPr>
            <p:blipFill>
              <a:blip r:embed="rId2"/>
              <a:srcRect t="45853"/>
              <a:stretch/>
            </p:blipFill>
            <p:spPr bwMode="auto">
              <a:xfrm>
                <a:off x="1403648" y="3199826"/>
                <a:ext cx="6408712" cy="1374901"/>
              </a:xfrm>
              <a:prstGeom prst="rect">
                <a:avLst/>
              </a:prstGeom>
              <a:ln>
                <a:solidFill>
                  <a:srgbClr val="4663B4"/>
                </a:solidFill>
              </a:ln>
            </p:spPr>
          </p:pic>
          <p:sp>
            <p:nvSpPr>
              <p:cNvPr id="9" name="Rectangle 8"/>
              <p:cNvSpPr/>
              <p:nvPr/>
            </p:nvSpPr>
            <p:spPr bwMode="auto">
              <a:xfrm>
                <a:off x="1547664" y="4104000"/>
                <a:ext cx="322757" cy="7200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13" name="Rectangle 12"/>
            <p:cNvSpPr/>
            <p:nvPr/>
          </p:nvSpPr>
          <p:spPr bwMode="auto">
            <a:xfrm>
              <a:off x="2048356" y="4299942"/>
              <a:ext cx="2379628" cy="72008"/>
            </a:xfrm>
            <a:prstGeom prst="rect">
              <a:avLst/>
            </a:prstGeom>
            <a:solidFill>
              <a:srgbClr val="7580B7"/>
            </a:solidFill>
            <a:ln>
              <a:solidFill>
                <a:srgbClr val="DB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23" name="Rectangle 22"/>
          <p:cNvSpPr/>
          <p:nvPr/>
        </p:nvSpPr>
        <p:spPr bwMode="auto">
          <a:xfrm>
            <a:off x="1187624" y="4151599"/>
            <a:ext cx="7201102" cy="50564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defRPr/>
            </a:pPr>
            <a:r>
              <a:rPr lang="fr-FR" sz="1100">
                <a:latin typeface="+mj-lt"/>
              </a:rPr>
              <a:t>Aucun fonds ne transite par l’établissement scolaire. L’acteur culturel est remboursé par la société pass Culture </a:t>
            </a:r>
            <a:endParaRPr/>
          </a:p>
          <a:p>
            <a:pPr algn="ctr">
              <a:defRPr/>
            </a:pPr>
            <a:r>
              <a:rPr lang="fr-FR" sz="1100">
                <a:latin typeface="+mj-lt"/>
              </a:rPr>
              <a:t>dans les 15 jours suivant la réalisation de l’activité.</a:t>
            </a:r>
            <a:endParaRPr/>
          </a:p>
        </p:txBody>
      </p:sp>
      <p:grpSp>
        <p:nvGrpSpPr>
          <p:cNvPr id="21" name="Groupe 20"/>
          <p:cNvGrpSpPr/>
          <p:nvPr/>
        </p:nvGrpSpPr>
        <p:grpSpPr bwMode="auto">
          <a:xfrm>
            <a:off x="1259632" y="117232"/>
            <a:ext cx="2871349" cy="671224"/>
            <a:chOff x="5900106" y="253438"/>
            <a:chExt cx="2871349" cy="671224"/>
          </a:xfrm>
        </p:grpSpPr>
        <p:pic>
          <p:nvPicPr>
            <p:cNvPr id="2" name="Image 1"/>
            <p:cNvPicPr>
              <a:picLocks noChangeAspect="1"/>
            </p:cNvPicPr>
            <p:nvPr/>
          </p:nvPicPr>
          <p:blipFill>
            <a:blip r:embed="rId3"/>
            <a:stretch/>
          </p:blipFill>
          <p:spPr bwMode="auto">
            <a:xfrm>
              <a:off x="5900106" y="253438"/>
              <a:ext cx="2871349" cy="671224"/>
            </a:xfrm>
            <a:prstGeom prst="rect">
              <a:avLst/>
            </a:prstGeom>
            <a:ln>
              <a:solidFill>
                <a:srgbClr val="4663B4"/>
              </a:solidFill>
            </a:ln>
          </p:spPr>
        </p:pic>
        <p:sp>
          <p:nvSpPr>
            <p:cNvPr id="19" name="Rectangle 18"/>
            <p:cNvSpPr/>
            <p:nvPr/>
          </p:nvSpPr>
          <p:spPr bwMode="auto">
            <a:xfrm>
              <a:off x="6012159" y="813984"/>
              <a:ext cx="648072" cy="98881"/>
            </a:xfrm>
            <a:prstGeom prst="rect">
              <a:avLst/>
            </a:prstGeom>
            <a:solidFill>
              <a:srgbClr val="59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5" name="Rectangle 4"/>
          <p:cNvSpPr/>
          <p:nvPr/>
        </p:nvSpPr>
        <p:spPr bwMode="auto">
          <a:xfrm>
            <a:off x="323528" y="2790540"/>
            <a:ext cx="8568952" cy="1215717"/>
          </a:xfrm>
          <a:prstGeom prst="rect">
            <a:avLst/>
          </a:prstGeom>
          <a:ln>
            <a:solidFill>
              <a:srgbClr val="CB198A"/>
            </a:solidFill>
          </a:ln>
        </p:spPr>
        <p:txBody>
          <a:bodyPr wrap="square">
            <a:spAutoFit/>
          </a:bodyPr>
          <a:lstStyle/>
          <a:p>
            <a:pPr algn="ctr">
              <a:defRPr/>
            </a:pPr>
            <a:r>
              <a:rPr lang="fr-FR" sz="1100" dirty="0">
                <a:ea typeface="Montserrat"/>
                <a:cs typeface="Montserrat"/>
              </a:rPr>
              <a:t>Chaque offre vous est soumise pour confirmation de réservation. </a:t>
            </a:r>
            <a:endParaRPr dirty="0"/>
          </a:p>
          <a:p>
            <a:pPr algn="ctr">
              <a:defRPr/>
            </a:pPr>
            <a:r>
              <a:rPr lang="fr-FR" sz="1100" dirty="0">
                <a:ea typeface="Montserrat"/>
                <a:cs typeface="Montserrat"/>
              </a:rPr>
              <a:t>Cette étape obligatoire permet d’engager le budget pour la réalisation de l’offre.</a:t>
            </a:r>
            <a:endParaRPr dirty="0"/>
          </a:p>
          <a:p>
            <a:pPr algn="ctr">
              <a:defRPr/>
            </a:pPr>
            <a:endParaRPr lang="fr-FR" sz="1100" dirty="0">
              <a:ea typeface="Montserrat"/>
              <a:cs typeface="Montserrat"/>
            </a:endParaRPr>
          </a:p>
          <a:p>
            <a:pPr algn="ctr">
              <a:defRPr/>
            </a:pPr>
            <a:r>
              <a:rPr lang="fr-FR" sz="1000" i="1" dirty="0">
                <a:solidFill>
                  <a:srgbClr val="FF0000"/>
                </a:solidFill>
              </a:rPr>
              <a:t>Attention : une offre pass Culture doit obligatoirement être </a:t>
            </a:r>
            <a:r>
              <a:rPr lang="fr-FR" sz="1000" b="1" i="1" dirty="0">
                <a:solidFill>
                  <a:srgbClr val="FF0000"/>
                </a:solidFill>
              </a:rPr>
              <a:t>validée avant la date limite de confirmation</a:t>
            </a:r>
            <a:r>
              <a:rPr lang="fr-FR" sz="1000" i="1" dirty="0">
                <a:solidFill>
                  <a:srgbClr val="FF0000"/>
                </a:solidFill>
              </a:rPr>
              <a:t> affichée dans l’offre. Cette étape est indispensable à la mise en paiement de l’activité auprès de l’acteur culturel. Il n’est pas possible de valider une offre a posteriori. Les actions ayant été menées sans validation préalable des offres par le chef d’établissement ne pourront pas être financées par les crédits du pass Culture. Dans ce cas, les offreurs culturels devront être payés sur d’autres crédits (fonds propres ou autres subventions).</a:t>
            </a:r>
            <a:r>
              <a:rPr lang="fr-FR" sz="1000" i="1" dirty="0">
                <a:solidFill>
                  <a:srgbClr val="FF0000"/>
                </a:solidFill>
                <a:ea typeface="Montserrat"/>
                <a:cs typeface="Montserrat"/>
              </a:rPr>
              <a:t> </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1" name="ZoneTexte 30"/>
          <p:cNvSpPr txBox="1"/>
          <p:nvPr/>
        </p:nvSpPr>
        <p:spPr bwMode="auto">
          <a:xfrm>
            <a:off x="288570" y="843558"/>
            <a:ext cx="5256584" cy="276999"/>
          </a:xfrm>
          <a:prstGeom prst="rect">
            <a:avLst/>
          </a:prstGeom>
          <a:noFill/>
        </p:spPr>
        <p:txBody>
          <a:bodyPr wrap="square" rtlCol="0">
            <a:spAutoFit/>
          </a:bodyPr>
          <a:lstStyle/>
          <a:p>
            <a:pPr>
              <a:defRPr/>
            </a:pPr>
            <a:r>
              <a:rPr lang="fr-FR" sz="1200" b="1">
                <a:ea typeface="+mj-ea"/>
                <a:cs typeface="+mj-cs"/>
              </a:rPr>
              <a:t>Parcours des élèves</a:t>
            </a:r>
            <a:endParaRPr/>
          </a:p>
        </p:txBody>
      </p:sp>
      <p:sp>
        <p:nvSpPr>
          <p:cNvPr id="11" name="Rectangle 10"/>
          <p:cNvSpPr/>
          <p:nvPr/>
        </p:nvSpPr>
        <p:spPr bwMode="auto">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avec flèche vers la gauche 14"/>
          <p:cNvSpPr/>
          <p:nvPr/>
        </p:nvSpPr>
        <p:spPr bwMode="auto">
          <a:xfrm>
            <a:off x="6300192" y="80921"/>
            <a:ext cx="2592288" cy="2592288"/>
          </a:xfrm>
          <a:prstGeom prst="leftArrowCallout">
            <a:avLst>
              <a:gd name="adj1" fmla="val 18753"/>
              <a:gd name="adj2" fmla="val 18128"/>
              <a:gd name="adj3" fmla="val 10319"/>
              <a:gd name="adj4" fmla="val 80595"/>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100" dirty="0">
                <a:solidFill>
                  <a:schemeClr val="tx1"/>
                </a:solidFill>
                <a:latin typeface="+mj-lt"/>
                <a:ea typeface="Montserrat"/>
                <a:cs typeface="Montserrat"/>
              </a:rPr>
              <a:t>Pour cibler plus spécifiquement des élèves ne bénéficiant pas de projet cette année, ou n’ayant pas bénéficié de projet les années précédentes :</a:t>
            </a:r>
            <a:endParaRPr dirty="0"/>
          </a:p>
          <a:p>
            <a:pPr algn="ctr">
              <a:defRPr/>
            </a:pPr>
            <a:endParaRPr lang="fr-FR" sz="1100" dirty="0">
              <a:solidFill>
                <a:schemeClr val="tx1"/>
              </a:solidFill>
              <a:latin typeface="+mj-lt"/>
              <a:ea typeface="Montserrat"/>
              <a:cs typeface="Montserrat"/>
            </a:endParaRPr>
          </a:p>
          <a:p>
            <a:pPr algn="ctr">
              <a:defRPr/>
            </a:pPr>
            <a:r>
              <a:rPr lang="fr-FR" sz="1100" dirty="0">
                <a:solidFill>
                  <a:schemeClr val="tx1"/>
                </a:solidFill>
                <a:latin typeface="+mj-lt"/>
                <a:ea typeface="Montserrat"/>
                <a:cs typeface="Montserrat"/>
              </a:rPr>
              <a:t>U</a:t>
            </a:r>
            <a:r>
              <a:rPr lang="fr-FR" sz="1100" dirty="0" smtClean="0">
                <a:solidFill>
                  <a:schemeClr val="tx1"/>
                </a:solidFill>
                <a:latin typeface="+mj-lt"/>
                <a:ea typeface="Montserrat"/>
                <a:cs typeface="Montserrat"/>
              </a:rPr>
              <a:t>tilisez </a:t>
            </a:r>
            <a:r>
              <a:rPr lang="fr-FR" sz="1100" dirty="0">
                <a:solidFill>
                  <a:schemeClr val="tx1"/>
                </a:solidFill>
                <a:latin typeface="+mj-lt"/>
                <a:ea typeface="Montserrat"/>
                <a:cs typeface="Montserrat"/>
              </a:rPr>
              <a:t>« Projets EAC » puis « Suivi des élèves » puis le moteur de recherche « Nombre d’actions : aucune </a:t>
            </a:r>
            <a:r>
              <a:rPr lang="fr-FR" sz="1100" dirty="0" smtClean="0">
                <a:solidFill>
                  <a:schemeClr val="tx1"/>
                </a:solidFill>
                <a:latin typeface="+mj-lt"/>
                <a:ea typeface="Montserrat"/>
                <a:cs typeface="Montserrat"/>
              </a:rPr>
              <a:t>».</a:t>
            </a:r>
            <a:endParaRPr dirty="0"/>
          </a:p>
          <a:p>
            <a:pPr algn="ctr">
              <a:defRPr/>
            </a:pPr>
            <a:endParaRPr lang="fr-FR" sz="1100" dirty="0">
              <a:solidFill>
                <a:schemeClr val="tx1"/>
              </a:solidFill>
              <a:latin typeface="+mj-lt"/>
              <a:ea typeface="Montserrat"/>
              <a:cs typeface="Montserrat"/>
            </a:endParaRPr>
          </a:p>
        </p:txBody>
      </p:sp>
      <p:pic>
        <p:nvPicPr>
          <p:cNvPr id="6" name="Image 5"/>
          <p:cNvPicPr>
            <a:picLocks noChangeAspect="1"/>
          </p:cNvPicPr>
          <p:nvPr/>
        </p:nvPicPr>
        <p:blipFill>
          <a:blip r:embed="rId2"/>
          <a:stretch/>
        </p:blipFill>
        <p:spPr bwMode="auto">
          <a:xfrm>
            <a:off x="2411760" y="80921"/>
            <a:ext cx="3868675" cy="2327496"/>
          </a:xfrm>
          <a:prstGeom prst="rect">
            <a:avLst/>
          </a:prstGeom>
          <a:ln>
            <a:solidFill>
              <a:srgbClr val="4663B4"/>
            </a:solidFill>
          </a:ln>
        </p:spPr>
      </p:pic>
      <p:pic>
        <p:nvPicPr>
          <p:cNvPr id="7" name="Image 6"/>
          <p:cNvPicPr>
            <a:picLocks noChangeAspect="1"/>
          </p:cNvPicPr>
          <p:nvPr/>
        </p:nvPicPr>
        <p:blipFill>
          <a:blip r:embed="rId3"/>
          <a:stretch/>
        </p:blipFill>
        <p:spPr bwMode="auto">
          <a:xfrm>
            <a:off x="3589891" y="2787774"/>
            <a:ext cx="5302589" cy="1633908"/>
          </a:xfrm>
          <a:prstGeom prst="rect">
            <a:avLst/>
          </a:prstGeom>
          <a:ln>
            <a:solidFill>
              <a:srgbClr val="4663B4"/>
            </a:solidFill>
          </a:ln>
        </p:spPr>
      </p:pic>
      <p:sp>
        <p:nvSpPr>
          <p:cNvPr id="8" name="Rectangle avec flèche vers la droite 7"/>
          <p:cNvSpPr/>
          <p:nvPr/>
        </p:nvSpPr>
        <p:spPr bwMode="auto">
          <a:xfrm>
            <a:off x="899592" y="2859782"/>
            <a:ext cx="2592288" cy="1656184"/>
          </a:xfrm>
          <a:prstGeom prst="rightArrowCallout">
            <a:avLst>
              <a:gd name="adj1" fmla="val 25000"/>
              <a:gd name="adj2" fmla="val 25000"/>
              <a:gd name="adj3" fmla="val 25000"/>
              <a:gd name="adj4" fmla="val 73138"/>
            </a:avLst>
          </a:prstGeom>
          <a:solidFill>
            <a:srgbClr val="889BD1"/>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100" dirty="0">
                <a:solidFill>
                  <a:schemeClr val="tx1"/>
                </a:solidFill>
                <a:latin typeface="+mj-lt"/>
                <a:ea typeface="Montserrat"/>
                <a:cs typeface="Montserrat"/>
              </a:rPr>
              <a:t>A partir d’« </a:t>
            </a:r>
            <a:r>
              <a:rPr lang="fr-FR" sz="1100" dirty="0" smtClean="0">
                <a:solidFill>
                  <a:schemeClr val="tx1"/>
                </a:solidFill>
                <a:latin typeface="+mj-lt"/>
                <a:ea typeface="Montserrat"/>
                <a:cs typeface="Montserrat"/>
              </a:rPr>
              <a:t>Établissement</a:t>
            </a:r>
            <a:r>
              <a:rPr lang="fr-FR" sz="1100" dirty="0">
                <a:solidFill>
                  <a:schemeClr val="tx1"/>
                </a:solidFill>
                <a:latin typeface="+mj-lt"/>
                <a:ea typeface="Montserrat"/>
                <a:cs typeface="Montserrat"/>
              </a:rPr>
              <a:t> », puis « Édition de documents »,</a:t>
            </a:r>
            <a:endParaRPr dirty="0"/>
          </a:p>
          <a:p>
            <a:pPr algn="ctr">
              <a:defRPr/>
            </a:pPr>
            <a:r>
              <a:rPr lang="fr-FR" sz="1100" dirty="0">
                <a:solidFill>
                  <a:schemeClr val="tx1"/>
                </a:solidFill>
                <a:latin typeface="+mj-lt"/>
                <a:ea typeface="Montserrat"/>
                <a:cs typeface="Montserrat"/>
              </a:rPr>
              <a:t> </a:t>
            </a:r>
            <a:endParaRPr dirty="0"/>
          </a:p>
          <a:p>
            <a:pPr algn="ctr">
              <a:defRPr/>
            </a:pPr>
            <a:r>
              <a:rPr lang="fr-FR" sz="1100" dirty="0">
                <a:solidFill>
                  <a:schemeClr val="tx1"/>
                </a:solidFill>
                <a:latin typeface="+mj-lt"/>
                <a:ea typeface="Montserrat"/>
                <a:cs typeface="Montserrat"/>
              </a:rPr>
              <a:t>v</a:t>
            </a:r>
            <a:r>
              <a:rPr lang="fr-FR" sz="1100" dirty="0" smtClean="0">
                <a:solidFill>
                  <a:schemeClr val="tx1"/>
                </a:solidFill>
                <a:latin typeface="+mj-lt"/>
                <a:ea typeface="Montserrat"/>
                <a:cs typeface="Montserrat"/>
              </a:rPr>
              <a:t>ous </a:t>
            </a:r>
            <a:r>
              <a:rPr lang="fr-FR" sz="1100" dirty="0">
                <a:solidFill>
                  <a:schemeClr val="tx1"/>
                </a:solidFill>
                <a:latin typeface="+mj-lt"/>
                <a:ea typeface="Montserrat"/>
                <a:cs typeface="Montserrat"/>
              </a:rPr>
              <a:t>pouvez éditer les parcours des élèves et les distribuer aux familles.</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MINISTÈRIEL</Template>
  <TotalTime>20</TotalTime>
  <Words>511</Words>
  <Application>Microsoft Office PowerPoint</Application>
  <DocSecurity>0</DocSecurity>
  <PresentationFormat>Affichage à l'écran (16:9)</PresentationFormat>
  <Paragraphs>37</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Montserrat</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keywords/>
  <dc:description/>
  <cp:lastModifiedBy>PASCALE CURNIER</cp:lastModifiedBy>
  <cp:revision>61</cp:revision>
  <dcterms:created xsi:type="dcterms:W3CDTF">2020-03-05T15:21:24Z</dcterms:created>
  <dcterms:modified xsi:type="dcterms:W3CDTF">2023-08-30T07:48:43Z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