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12" name="Texte niveau 1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21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e du titre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Texte du titre</a:t>
            </a:r>
          </a:p>
        </p:txBody>
      </p:sp>
      <p:sp>
        <p:nvSpPr>
          <p:cNvPr id="30" name="Texte niveau 1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39" name="Texte niveau 1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48" name="Texte niveau 1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9" name="Espace réservé du texte 4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5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e du titre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Texte du titre</a:t>
            </a:r>
          </a:p>
        </p:txBody>
      </p:sp>
      <p:sp>
        <p:nvSpPr>
          <p:cNvPr id="73" name="Texte niveau 1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4" name="Espace réservé du texte 3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e du titre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Texte du titre</a:t>
            </a:r>
          </a:p>
        </p:txBody>
      </p:sp>
      <p:sp>
        <p:nvSpPr>
          <p:cNvPr id="83" name="Espace réservé pour une image  2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Texte niveau 1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re 1"/>
          <p:cNvSpPr txBox="1"/>
          <p:nvPr>
            <p:ph type="ctrTitle"/>
          </p:nvPr>
        </p:nvSpPr>
        <p:spPr>
          <a:xfrm>
            <a:off x="683568" y="548679"/>
            <a:ext cx="7772401" cy="1470026"/>
          </a:xfrm>
          <a:prstGeom prst="rect">
            <a:avLst/>
          </a:prstGeom>
        </p:spPr>
        <p:txBody>
          <a:bodyPr/>
          <a:lstStyle/>
          <a:p>
            <a:pPr/>
            <a:r>
              <a:t>VOIX ET PERCEPTION DE SOI</a:t>
            </a:r>
          </a:p>
        </p:txBody>
      </p:sp>
      <p:sp>
        <p:nvSpPr>
          <p:cNvPr id="95" name="Sous-titre 2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Formation à Saintes </a:t>
            </a:r>
          </a:p>
          <a:p>
            <a:pPr/>
            <a:r>
              <a:t> 19 novembre 2018</a:t>
            </a:r>
          </a:p>
          <a:p>
            <a:pPr/>
            <a:r>
              <a:t>Laetitia HAUQUIN</a:t>
            </a:r>
          </a:p>
        </p:txBody>
      </p:sp>
      <p:pic>
        <p:nvPicPr>
          <p:cNvPr id="96" name="Image 3" descr="Image 3"/>
          <p:cNvPicPr>
            <a:picLocks noChangeAspect="1"/>
          </p:cNvPicPr>
          <p:nvPr/>
        </p:nvPicPr>
        <p:blipFill>
          <a:blip r:embed="rId2">
            <a:extLst/>
          </a:blip>
          <a:srcRect l="0" t="0" r="8559" b="0"/>
          <a:stretch>
            <a:fillRect/>
          </a:stretch>
        </p:blipFill>
        <p:spPr>
          <a:xfrm>
            <a:off x="3593603" y="1798340"/>
            <a:ext cx="1566561" cy="16966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itr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INTRODUCTION</a:t>
            </a:r>
          </a:p>
        </p:txBody>
      </p:sp>
      <p:sp>
        <p:nvSpPr>
          <p:cNvPr id="99" name="Espace réservé du contenu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Intervention Mr RAMBAUD </a:t>
            </a:r>
            <a:r>
              <a:rPr>
                <a:solidFill>
                  <a:srgbClr val="92D050"/>
                </a:solidFill>
              </a:rPr>
              <a:t>9h/9h30</a:t>
            </a:r>
            <a:endParaRPr>
              <a:solidFill>
                <a:srgbClr val="92D050"/>
              </a:solidFill>
            </a:endParaRPr>
          </a:p>
          <a:p>
            <a:pPr marL="0" indent="0">
              <a:buSzTx/>
              <a:buNone/>
            </a:pPr>
            <a:r>
              <a:t>Pourquoi ce stage? </a:t>
            </a:r>
          </a:p>
          <a:p>
            <a:pPr marL="0" indent="0">
              <a:buSzTx/>
              <a:buNone/>
            </a:pPr>
          </a:p>
          <a:p>
            <a:pPr/>
            <a:r>
              <a:t>Tour de table : </a:t>
            </a:r>
            <a:r>
              <a:rPr>
                <a:solidFill>
                  <a:srgbClr val="92D050"/>
                </a:solidFill>
              </a:rPr>
              <a:t>9h30/9h45</a:t>
            </a:r>
            <a:endParaRPr>
              <a:solidFill>
                <a:srgbClr val="92D050"/>
              </a:solidFill>
            </a:endParaRPr>
          </a:p>
          <a:p>
            <a:pPr marL="0" indent="0">
              <a:buSzTx/>
              <a:buNone/>
            </a:pPr>
            <a:r>
              <a:t>Présentation</a:t>
            </a:r>
          </a:p>
          <a:p>
            <a:pPr marL="0" indent="0">
              <a:buSzTx/>
              <a:buNone/>
            </a:pPr>
            <a:r>
              <a:t>Ce que je viens chercher</a:t>
            </a:r>
          </a:p>
          <a:p>
            <a:pPr marL="0" indent="0">
              <a:buSzTx/>
              <a:buNone/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r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MOI ET MA VOIX</a:t>
            </a:r>
          </a:p>
        </p:txBody>
      </p:sp>
      <p:sp>
        <p:nvSpPr>
          <p:cNvPr id="102" name="Espace réservé du contenu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32613" indent="-332613" defTabSz="886968">
              <a:lnSpc>
                <a:spcPct val="90000"/>
              </a:lnSpc>
              <a:spcBef>
                <a:spcPts val="600"/>
              </a:spcBef>
              <a:defRPr sz="2813"/>
            </a:pPr>
            <a:r>
              <a:t>Cercle des prénoms et comment je me sens dans ma voix en avançant vers le centre du cercle </a:t>
            </a:r>
            <a:r>
              <a:rPr>
                <a:solidFill>
                  <a:srgbClr val="FF0000"/>
                </a:solidFill>
              </a:rPr>
              <a:t>enregistrement</a:t>
            </a:r>
          </a:p>
          <a:p>
            <a:pPr marL="332613" indent="-332613" defTabSz="886968">
              <a:lnSpc>
                <a:spcPct val="90000"/>
              </a:lnSpc>
              <a:spcBef>
                <a:spcPts val="600"/>
              </a:spcBef>
              <a:defRPr sz="2813"/>
            </a:pPr>
            <a:r>
              <a:t>En groupe de 4 ou 5, comment je vis et comment je perçois ma voix au quotidien dans mon métier, au quotidien chez moi</a:t>
            </a:r>
          </a:p>
          <a:p>
            <a:pPr marL="332613" indent="-332613" defTabSz="886968">
              <a:lnSpc>
                <a:spcPct val="90000"/>
              </a:lnSpc>
              <a:spcBef>
                <a:spcPts val="600"/>
              </a:spcBef>
              <a:defRPr sz="2813"/>
            </a:pPr>
            <a:r>
              <a:t>Retour en grand groupe, lister les retours + et –</a:t>
            </a:r>
          </a:p>
          <a:p>
            <a:pPr marL="332613" indent="-332613" defTabSz="886968">
              <a:lnSpc>
                <a:spcPct val="90000"/>
              </a:lnSpc>
              <a:spcBef>
                <a:spcPts val="600"/>
              </a:spcBef>
              <a:defRPr sz="2813"/>
            </a:pPr>
            <a:r>
              <a:t>Je m’entends : écoute de sa propre voix en mettant les mains en écran devant soi et </a:t>
            </a:r>
            <a:r>
              <a:rPr>
                <a:solidFill>
                  <a:srgbClr val="FF0000"/>
                </a:solidFill>
              </a:rPr>
              <a:t>écoute des enregistrements des voix. </a:t>
            </a:r>
            <a:r>
              <a:rPr>
                <a:solidFill>
                  <a:srgbClr val="92D050"/>
                </a:solidFill>
              </a:rPr>
              <a:t>9h45/10h30 pause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r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FONCTIONNEMENT DE LA VOIX</a:t>
            </a:r>
          </a:p>
        </p:txBody>
      </p:sp>
      <p:sp>
        <p:nvSpPr>
          <p:cNvPr id="105" name="Espace réservé du contenu 2"/>
          <p:cNvSpPr txBox="1"/>
          <p:nvPr>
            <p:ph type="body" idx="1"/>
          </p:nvPr>
        </p:nvSpPr>
        <p:spPr>
          <a:xfrm>
            <a:off x="457200" y="13208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Description de la physiologie de la voix, les pathologies</a:t>
            </a:r>
            <a:r>
              <a:rPr>
                <a:solidFill>
                  <a:srgbClr val="92D050"/>
                </a:solidFill>
              </a:rPr>
              <a:t> 11h/12h</a:t>
            </a:r>
            <a:endParaRPr>
              <a:solidFill>
                <a:srgbClr val="92D050"/>
              </a:solidFill>
            </a:endParaRPr>
          </a:p>
          <a:p>
            <a:pPr/>
            <a:r>
              <a:t>https://youtu.be/ZVIxVgPgIpA</a:t>
            </a:r>
          </a:p>
        </p:txBody>
      </p:sp>
      <p:pic>
        <p:nvPicPr>
          <p:cNvPr id="106" name="Image 3" descr="Imag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7624" y="5039116"/>
            <a:ext cx="2095501" cy="157162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7" name="Image 4" descr="Imag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26014" y="2204864"/>
            <a:ext cx="3134169" cy="2368849"/>
          </a:xfrm>
          <a:prstGeom prst="rect">
            <a:avLst/>
          </a:prstGeom>
          <a:ln w="12700">
            <a:miter lim="400000"/>
          </a:ln>
        </p:spPr>
      </p:pic>
      <p:pic>
        <p:nvPicPr>
          <p:cNvPr id="108" name="Image 5" descr="Image 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67543" y="3501811"/>
            <a:ext cx="3810001" cy="13620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9" name="Image 6" descr="Image 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499991" y="5089485"/>
            <a:ext cx="2435711" cy="146652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Image 7" descr="Image 7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080501" y="5089485"/>
            <a:ext cx="1860799" cy="134892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r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77823">
              <a:defRPr sz="4224"/>
            </a:lvl1pPr>
          </a:lstStyle>
          <a:p>
            <a:pPr/>
            <a:r>
              <a:t>SE SERVIR DE SA VOIX,EXPLORONS</a:t>
            </a:r>
          </a:p>
        </p:txBody>
      </p:sp>
      <p:sp>
        <p:nvSpPr>
          <p:cNvPr id="113" name="Espace réservé du contenu 4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LA RESPIRATION</a:t>
            </a:r>
          </a:p>
          <a:p>
            <a:pPr/>
            <a:r>
              <a:t>L’ANCRAGE</a:t>
            </a:r>
          </a:p>
          <a:p>
            <a:pPr/>
            <a:r>
              <a:t>LA DECONTRACTION</a:t>
            </a:r>
          </a:p>
          <a:p>
            <a:pPr/>
            <a:r>
              <a:t>LA TESSITURE</a:t>
            </a:r>
          </a:p>
          <a:p>
            <a:pPr/>
            <a:r>
              <a:t>ÇA RESONNE</a:t>
            </a:r>
          </a:p>
          <a:p>
            <a:pPr marL="0" indent="0">
              <a:buSzTx/>
              <a:buNone/>
              <a:defRPr>
                <a:solidFill>
                  <a:srgbClr val="92D050"/>
                </a:solidFill>
              </a:defRPr>
            </a:pPr>
            <a:r>
              <a:t>14h/15h pause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itr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 VOIX DANS TOUS SES ETATS</a:t>
            </a:r>
          </a:p>
        </p:txBody>
      </p:sp>
      <p:sp>
        <p:nvSpPr>
          <p:cNvPr id="116" name="Espace réservé du contenu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L’INTONATION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400"/>
            </a:pPr>
            <a:r>
              <a:t>En s’exprimant : normal, chuchoter, crier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LES EMOTIONS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400"/>
            </a:pPr>
            <a:r>
              <a:t>Exprimer : colère, surprise, joie, suspicion, grommeler, hilare, menace, outre-tombe, nasale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LA VOIX DYNAMISE UN DISCOURS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400"/>
            </a:pPr>
            <a:r>
              <a:t>Lent, recto-tono, enjoué, accentué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MESSAGE NON VERBAL, UNE ÉCONOMIE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400"/>
            </a:pPr>
            <a:r>
              <a:t>Passer des infos sans parler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POSER SA VOIX 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400"/>
            </a:pPr>
            <a:r>
              <a:t>En position statique puis dans le mouvement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solidFill>
                  <a:srgbClr val="92D050"/>
                </a:solidFill>
              </a:defRPr>
            </a:pPr>
            <a:r>
              <a:t>15h20/16h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itr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32104">
              <a:defRPr sz="3549"/>
            </a:lvl1pPr>
          </a:lstStyle>
          <a:p>
            <a:pPr/>
            <a:r>
              <a:t>MES SOLUTIONS VOCALES EN CAS DE STRESS</a:t>
            </a:r>
          </a:p>
        </p:txBody>
      </p:sp>
      <p:sp>
        <p:nvSpPr>
          <p:cNvPr id="119" name="Espace réservé du contenu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Les habitudes de chacun, tour de table</a:t>
            </a:r>
          </a:p>
          <a:p>
            <a:pPr/>
            <a:r>
              <a:t>Sophro : séance de gestion du stress</a:t>
            </a:r>
          </a:p>
          <a:p>
            <a:pPr marL="0" indent="0">
              <a:buSzTx/>
              <a:buNone/>
            </a:pPr>
            <a:r>
              <a:t>Brouhaha, colère, présence vocale , réaction des élèves/ajustements, pause/ idem ce qui se modifie, x2 /mes ressources</a:t>
            </a:r>
          </a:p>
          <a:p>
            <a:pPr/>
          </a:p>
          <a:p>
            <a:pPr/>
            <a:r>
              <a:t>BILAN</a:t>
            </a:r>
          </a:p>
          <a:p>
            <a:pPr>
              <a:defRPr>
                <a:solidFill>
                  <a:srgbClr val="92D050"/>
                </a:solidFill>
              </a:defRPr>
            </a:pPr>
            <a:r>
              <a:t>16h/17h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r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PROJETONS NOUS</a:t>
            </a:r>
          </a:p>
        </p:txBody>
      </p:sp>
      <p:sp>
        <p:nvSpPr>
          <p:cNvPr id="122" name="Espace réservé du contenu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OBSERVATION ET ANALYSE </a:t>
            </a:r>
          </a:p>
          <a:p>
            <a:pPr marL="0" indent="0">
              <a:buSzTx/>
              <a:buNone/>
            </a:pPr>
            <a:r>
              <a:t>mes habitudes à la maison et en cours</a:t>
            </a:r>
          </a:p>
          <a:p>
            <a:pPr marL="0" indent="0">
              <a:buSzTx/>
              <a:buNone/>
            </a:pPr>
          </a:p>
          <a:p>
            <a:pPr/>
            <a:r>
              <a:t>MES ESSAIS, MES TESTS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itr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J2 projet </a:t>
            </a:r>
          </a:p>
        </p:txBody>
      </p:sp>
      <p:sp>
        <p:nvSpPr>
          <p:cNvPr id="125" name="Espace réservé du contenu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36042" indent="-336042" defTabSz="896111">
              <a:defRPr sz="3136"/>
            </a:pPr>
            <a:r>
              <a:t>Temps de chant avec des onomatopées : ressenti face à l’inconnu, le non maîtrisé</a:t>
            </a:r>
          </a:p>
          <a:p>
            <a:pPr marL="336042" indent="-336042" defTabSz="896111">
              <a:defRPr sz="3136"/>
            </a:pPr>
            <a:r>
              <a:t>Même chant avec support écrit : la rassurance quand on ne sait pas dire</a:t>
            </a:r>
          </a:p>
          <a:p>
            <a:pPr marL="336042" indent="-336042" defTabSz="896111">
              <a:defRPr sz="3136"/>
            </a:pPr>
            <a:r>
              <a:t>Comment aider l’élève afin qu’il </a:t>
            </a:r>
            <a:r>
              <a:rPr b="1"/>
              <a:t>ose</a:t>
            </a:r>
            <a:r>
              <a:t> s’exprimer en langue étrangère</a:t>
            </a:r>
          </a:p>
          <a:p>
            <a:pPr marL="336042" indent="-336042" defTabSz="896111">
              <a:defRPr sz="3136"/>
            </a:pPr>
            <a:r>
              <a:t>Jouer à prendre des accents devant ses pairs, jouer à parler charabia, </a:t>
            </a:r>
            <a:r>
              <a:rPr b="1"/>
              <a:t>sentiment de soi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hèm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hèm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